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63" r:id="rId3"/>
    <p:sldId id="262" r:id="rId4"/>
    <p:sldId id="268" r:id="rId5"/>
    <p:sldId id="264" r:id="rId6"/>
    <p:sldId id="258" r:id="rId7"/>
    <p:sldId id="265" r:id="rId8"/>
  </p:sldIdLst>
  <p:sldSz cx="9144000" cy="6858000" type="screen4x3"/>
  <p:notesSz cx="6858000" cy="9144000"/>
  <p:embeddedFontLst>
    <p:embeddedFont>
      <p:font typeface="Pt sans caption" panose="020B0603020203020204" pitchFamily="34" charset="-18"/>
      <p:regular r:id="rId9"/>
      <p:bold r:id="rId10"/>
    </p:embeddedFont>
    <p:embeddedFont>
      <p:font typeface="Pt sans" panose="020B0503020203020204" pitchFamily="34" charset="-18"/>
      <p:regular r:id="rId11"/>
      <p:bold r:id="rId12"/>
      <p:italic r:id="rId13"/>
      <p:boldItalic r:id="rId14"/>
    </p:embeddedFont>
    <p:embeddedFont>
      <p:font typeface="Pt sans" panose="020B0503020203020204" pitchFamily="34" charset="-18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5">
          <p15:clr>
            <a:srgbClr val="A4A3A4"/>
          </p15:clr>
        </p15:guide>
        <p15:guide id="2" pos="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44" y="82"/>
      </p:cViewPr>
      <p:guideLst>
        <p:guide orient="horz" pos="4105"/>
        <p:guide pos="7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[rumbur.xlsx]Stav!$B$1</c:f>
              <c:strCache>
                <c:ptCount val="1"/>
                <c:pt idx="0">
                  <c:v>Hotovo</c:v>
                </c:pt>
              </c:strCache>
            </c:strRef>
          </c:tx>
          <c:invertIfNegative val="0"/>
          <c:cat>
            <c:strRef>
              <c:f>[rumbur.xlsx]Stav!$A$2:$A$24</c:f>
              <c:strCache>
                <c:ptCount val="23"/>
                <c:pt idx="0">
                  <c:v>PrF</c:v>
                </c:pt>
                <c:pt idx="1">
                  <c:v>LF</c:v>
                </c:pt>
                <c:pt idx="2">
                  <c:v>PřF</c:v>
                </c:pt>
                <c:pt idx="3">
                  <c:v>FF</c:v>
                </c:pt>
                <c:pt idx="4">
                  <c:v>PedF</c:v>
                </c:pt>
                <c:pt idx="5">
                  <c:v>ESF</c:v>
                </c:pt>
                <c:pt idx="6">
                  <c:v>FI</c:v>
                </c:pt>
                <c:pt idx="7">
                  <c:v>FSS</c:v>
                </c:pt>
                <c:pt idx="8">
                  <c:v>FSpS</c:v>
                </c:pt>
                <c:pt idx="9">
                  <c:v>RMU</c:v>
                </c:pt>
                <c:pt idx="10">
                  <c:v>ÚVT</c:v>
                </c:pt>
                <c:pt idx="11">
                  <c:v>CEITEC</c:v>
                </c:pt>
                <c:pt idx="12">
                  <c:v>CJV</c:v>
                </c:pt>
                <c:pt idx="13">
                  <c:v>CZS</c:v>
                </c:pt>
                <c:pt idx="14">
                  <c:v>SPSSN</c:v>
                </c:pt>
                <c:pt idx="15">
                  <c:v>CTT</c:v>
                </c:pt>
                <c:pt idx="16">
                  <c:v>IBA</c:v>
                </c:pt>
                <c:pt idx="17">
                  <c:v>MMU</c:v>
                </c:pt>
                <c:pt idx="18">
                  <c:v>CŘS CEITEC</c:v>
                </c:pt>
                <c:pt idx="19">
                  <c:v>UCT</c:v>
                </c:pt>
                <c:pt idx="20">
                  <c:v>SKM</c:v>
                </c:pt>
                <c:pt idx="21">
                  <c:v>Press</c:v>
                </c:pt>
                <c:pt idx="22">
                  <c:v>SUKB</c:v>
                </c:pt>
              </c:strCache>
            </c:strRef>
          </c:cat>
          <c:val>
            <c:numRef>
              <c:f>[rumbur.xlsx]Stav!$B$2:$B$24</c:f>
              <c:numCache>
                <c:formatCode>General</c:formatCode>
                <c:ptCount val="23"/>
                <c:pt idx="0">
                  <c:v>32</c:v>
                </c:pt>
                <c:pt idx="1">
                  <c:v>47</c:v>
                </c:pt>
                <c:pt idx="2">
                  <c:v>52</c:v>
                </c:pt>
                <c:pt idx="3">
                  <c:v>69</c:v>
                </c:pt>
                <c:pt idx="4">
                  <c:v>7</c:v>
                </c:pt>
                <c:pt idx="5">
                  <c:v>12</c:v>
                </c:pt>
                <c:pt idx="6">
                  <c:v>18</c:v>
                </c:pt>
                <c:pt idx="7">
                  <c:v>31</c:v>
                </c:pt>
                <c:pt idx="8">
                  <c:v>14</c:v>
                </c:pt>
                <c:pt idx="9">
                  <c:v>79</c:v>
                </c:pt>
                <c:pt idx="10">
                  <c:v>17</c:v>
                </c:pt>
                <c:pt idx="11">
                  <c:v>4</c:v>
                </c:pt>
                <c:pt idx="12">
                  <c:v>4</c:v>
                </c:pt>
                <c:pt idx="13">
                  <c:v>6</c:v>
                </c:pt>
                <c:pt idx="14">
                  <c:v>3</c:v>
                </c:pt>
                <c:pt idx="15">
                  <c:v>6</c:v>
                </c:pt>
                <c:pt idx="16">
                  <c:v>0</c:v>
                </c:pt>
                <c:pt idx="17">
                  <c:v>2</c:v>
                </c:pt>
                <c:pt idx="18">
                  <c:v>9</c:v>
                </c:pt>
                <c:pt idx="19">
                  <c:v>2</c:v>
                </c:pt>
                <c:pt idx="20">
                  <c:v>47</c:v>
                </c:pt>
                <c:pt idx="21">
                  <c:v>5</c:v>
                </c:pt>
                <c:pt idx="22">
                  <c:v>0</c:v>
                </c:pt>
              </c:numCache>
            </c:numRef>
          </c:val>
        </c:ser>
        <c:ser>
          <c:idx val="1"/>
          <c:order val="1"/>
          <c:tx>
            <c:strRef>
              <c:f>[rumbur.xlsx]Stav!$C$1</c:f>
              <c:strCache>
                <c:ptCount val="1"/>
                <c:pt idx="0">
                  <c:v>Chybí</c:v>
                </c:pt>
              </c:strCache>
            </c:strRef>
          </c:tx>
          <c:invertIfNegative val="0"/>
          <c:cat>
            <c:strRef>
              <c:f>[rumbur.xlsx]Stav!$A$2:$A$24</c:f>
              <c:strCache>
                <c:ptCount val="23"/>
                <c:pt idx="0">
                  <c:v>PrF</c:v>
                </c:pt>
                <c:pt idx="1">
                  <c:v>LF</c:v>
                </c:pt>
                <c:pt idx="2">
                  <c:v>PřF</c:v>
                </c:pt>
                <c:pt idx="3">
                  <c:v>FF</c:v>
                </c:pt>
                <c:pt idx="4">
                  <c:v>PedF</c:v>
                </c:pt>
                <c:pt idx="5">
                  <c:v>ESF</c:v>
                </c:pt>
                <c:pt idx="6">
                  <c:v>FI</c:v>
                </c:pt>
                <c:pt idx="7">
                  <c:v>FSS</c:v>
                </c:pt>
                <c:pt idx="8">
                  <c:v>FSpS</c:v>
                </c:pt>
                <c:pt idx="9">
                  <c:v>RMU</c:v>
                </c:pt>
                <c:pt idx="10">
                  <c:v>ÚVT</c:v>
                </c:pt>
                <c:pt idx="11">
                  <c:v>CEITEC</c:v>
                </c:pt>
                <c:pt idx="12">
                  <c:v>CJV</c:v>
                </c:pt>
                <c:pt idx="13">
                  <c:v>CZS</c:v>
                </c:pt>
                <c:pt idx="14">
                  <c:v>SPSSN</c:v>
                </c:pt>
                <c:pt idx="15">
                  <c:v>CTT</c:v>
                </c:pt>
                <c:pt idx="16">
                  <c:v>IBA</c:v>
                </c:pt>
                <c:pt idx="17">
                  <c:v>MMU</c:v>
                </c:pt>
                <c:pt idx="18">
                  <c:v>CŘS CEITEC</c:v>
                </c:pt>
                <c:pt idx="19">
                  <c:v>UCT</c:v>
                </c:pt>
                <c:pt idx="20">
                  <c:v>SKM</c:v>
                </c:pt>
                <c:pt idx="21">
                  <c:v>Press</c:v>
                </c:pt>
                <c:pt idx="22">
                  <c:v>SUKB</c:v>
                </c:pt>
              </c:strCache>
            </c:strRef>
          </c:cat>
          <c:val>
            <c:numRef>
              <c:f>[rumbur.xlsx]Stav!$C$2:$C$24</c:f>
              <c:numCache>
                <c:formatCode>General</c:formatCode>
                <c:ptCount val="23"/>
                <c:pt idx="0">
                  <c:v>0</c:v>
                </c:pt>
                <c:pt idx="1">
                  <c:v>98</c:v>
                </c:pt>
                <c:pt idx="2">
                  <c:v>42</c:v>
                </c:pt>
                <c:pt idx="3">
                  <c:v>0</c:v>
                </c:pt>
                <c:pt idx="4">
                  <c:v>45</c:v>
                </c:pt>
                <c:pt idx="5">
                  <c:v>25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830336"/>
        <c:axId val="121831512"/>
      </c:barChart>
      <c:catAx>
        <c:axId val="12183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831512"/>
        <c:crosses val="autoZero"/>
        <c:auto val="1"/>
        <c:lblAlgn val="ctr"/>
        <c:lblOffset val="100"/>
        <c:noMultiLvlLbl val="0"/>
      </c:catAx>
      <c:valAx>
        <c:axId val="121831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1830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1006420"/>
            <a:ext cx="7118195" cy="166705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3600" baseline="0"/>
            </a:lvl1pPr>
          </a:lstStyle>
          <a:p>
            <a:r>
              <a:rPr lang="cs-CZ" dirty="0" smtClean="0"/>
              <a:t>Název prezentace</a:t>
            </a:r>
            <a:br>
              <a:rPr lang="cs-CZ" dirty="0" smtClean="0"/>
            </a:br>
            <a:r>
              <a:rPr lang="cs-CZ" dirty="0" smtClean="0"/>
              <a:t>může být na dvou řádcích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5999" y="4442907"/>
            <a:ext cx="7118196" cy="133156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146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44791"/>
            <a:ext cx="6320677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390" y="1777429"/>
            <a:ext cx="6839415" cy="4580339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400" b="1">
                <a:solidFill>
                  <a:srgbClr val="BC044E"/>
                </a:solidFill>
                <a:latin typeface="Pt sans"/>
                <a:cs typeface="Pt sans"/>
              </a:defRPr>
            </a:lvl1pPr>
            <a:lvl2pPr marL="0" indent="0">
              <a:lnSpc>
                <a:spcPct val="120000"/>
              </a:lnSpc>
              <a:buFontTx/>
              <a:buNone/>
              <a:defRPr sz="24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627063" indent="-360363">
              <a:lnSpc>
                <a:spcPct val="120000"/>
              </a:lnSpc>
              <a:defRPr sz="2400" b="1" baseline="0">
                <a:latin typeface="Pt sans"/>
                <a:cs typeface="Pt sans"/>
              </a:defRPr>
            </a:lvl4pPr>
            <a:lvl5pPr marL="627063" indent="0">
              <a:lnSpc>
                <a:spcPct val="120000"/>
              </a:lnSpc>
              <a:defRPr sz="2000" b="1" baseline="0">
                <a:latin typeface="Pt sans"/>
                <a:cs typeface="Pt sans"/>
              </a:defRPr>
            </a:lvl5pPr>
            <a:lvl6pPr marL="1162050" indent="-269875">
              <a:buFont typeface="PT Sans" panose="020B0503020203020204" pitchFamily="34" charset="-18"/>
              <a:buChar char="−"/>
              <a:tabLst>
                <a:tab pos="1162050" algn="l"/>
              </a:tabLst>
              <a:defRPr sz="2000">
                <a:solidFill>
                  <a:schemeClr val="tx1"/>
                </a:solidFill>
              </a:defRPr>
            </a:lvl6pPr>
            <a:lvl7pPr marL="1162050" indent="0">
              <a:buFont typeface="PT Sans" panose="020B0503020203020204" pitchFamily="34" charset="-18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7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</a:p>
          <a:p>
            <a:pPr lvl="3"/>
            <a:r>
              <a:rPr lang="cs-CZ" dirty="0" smtClean="0"/>
              <a:t>Textová odrážka dlouhá, moc dlouhá, která obsahuje zvýrazněný text</a:t>
            </a:r>
          </a:p>
          <a:p>
            <a:pPr lvl="5"/>
            <a:r>
              <a:rPr lang="cs-CZ" dirty="0" smtClean="0"/>
              <a:t>Textová odrážka další úrovně</a:t>
            </a:r>
          </a:p>
          <a:p>
            <a:pPr lvl="6"/>
            <a:r>
              <a:rPr lang="cs-CZ" dirty="0" smtClean="0"/>
              <a:t>Poznámkový text může být rovněž dlouhý a zalomený přes několik řádků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>
                <a:solidFill>
                  <a:schemeClr val="tx1"/>
                </a:solidFill>
              </a:rPr>
              <a:t>Jméno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Příjmení</a:t>
            </a:r>
            <a:r>
              <a:rPr lang="en-US" dirty="0" smtClean="0">
                <a:solidFill>
                  <a:schemeClr val="tx1"/>
                </a:solidFill>
              </a:rPr>
              <a:t>  •  Název </a:t>
            </a:r>
            <a:r>
              <a:rPr lang="en-US" dirty="0" err="1" smtClean="0">
                <a:solidFill>
                  <a:schemeClr val="tx1"/>
                </a:solidFill>
              </a:rPr>
              <a:t>akce</a:t>
            </a:r>
            <a:r>
              <a:rPr lang="en-US" dirty="0" smtClean="0">
                <a:solidFill>
                  <a:schemeClr val="tx1"/>
                </a:solidFill>
              </a:rPr>
              <a:t>  •  </a:t>
            </a:r>
            <a:fld id="{516334C6-22EB-E64D-AB20-31FE51B90D61}" type="datetimeFigureOut">
              <a:rPr lang="en-US" smtClean="0">
                <a:solidFill>
                  <a:schemeClr val="tx1"/>
                </a:solidFill>
              </a:rPr>
              <a:pPr/>
              <a:t>11/19/2015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656145" y="5445512"/>
            <a:ext cx="3190489" cy="126380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05925"/>
            <a:ext cx="9144000" cy="3769682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cs-CZ" dirty="0" smtClean="0"/>
              <a:t>Děkuji za pozornost.</a:t>
            </a:r>
            <a:endParaRPr lang="en-US" dirty="0"/>
          </a:p>
        </p:txBody>
      </p:sp>
      <p:pic>
        <p:nvPicPr>
          <p:cNvPr id="1026" name="Picture 2" descr="E:\Documents\UVT\loga-sablony\styl_prezentace_uvt\viol_uvt-la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5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1469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8389" y="1715784"/>
            <a:ext cx="371707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4083" y="1715784"/>
            <a:ext cx="378026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Poznámkový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16462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6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2213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7279"/>
            <a:ext cx="5486400" cy="3630295"/>
          </a:xfrm>
        </p:spPr>
        <p:txBody>
          <a:bodyPr/>
          <a:lstStyle>
            <a:lvl1pPr marL="0" indent="0">
              <a:buNone/>
              <a:defRPr sz="32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err="1" smtClean="0"/>
              <a:t>Drag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 to </a:t>
            </a:r>
            <a:r>
              <a:rPr lang="cs-CZ" dirty="0" err="1" smtClean="0"/>
              <a:t>placeholder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2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390" y="650488"/>
            <a:ext cx="7658410" cy="66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Hlavní nadpis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390" y="1424878"/>
            <a:ext cx="7658410" cy="470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Pt sans caption"/>
          <a:ea typeface="+mj-ea"/>
          <a:cs typeface="Pt sans caption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1800"/>
        </a:spcBef>
        <a:buFontTx/>
        <a:buNone/>
        <a:defRPr sz="2500" b="1" kern="1200">
          <a:solidFill>
            <a:srgbClr val="BC044E"/>
          </a:solidFill>
          <a:latin typeface="Pt sans"/>
          <a:ea typeface="+mn-ea"/>
          <a:cs typeface="Pt sans"/>
        </a:defRPr>
      </a:lvl1pPr>
      <a:lvl2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2pPr>
      <a:lvl3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3pPr>
      <a:lvl4pPr marL="835200" indent="-3420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4pPr>
      <a:lvl5pPr marL="83520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ics.muni.cz/mag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cbot@ics.muni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420" y="1006420"/>
            <a:ext cx="7118195" cy="1667051"/>
          </a:xfrm>
        </p:spPr>
        <p:txBody>
          <a:bodyPr>
            <a:normAutofit/>
          </a:bodyPr>
          <a:lstStyle/>
          <a:p>
            <a:r>
              <a:rPr lang="cs-CZ" dirty="0" smtClean="0"/>
              <a:t>Migrace EIS </a:t>
            </a:r>
            <a:r>
              <a:rPr lang="cs-CZ" dirty="0" err="1" smtClean="0"/>
              <a:t>Magion</a:t>
            </a:r>
            <a:r>
              <a:rPr lang="cs-CZ" dirty="0" smtClean="0"/>
              <a:t> na servery s Windows 2012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693" y="4442907"/>
            <a:ext cx="7118196" cy="13315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Aleš Roček</a:t>
            </a:r>
            <a:endParaRPr lang="cs-CZ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rocek@ics.muni.cz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275521" cy="662878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6749654" cy="4580339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Důvody a </a:t>
            </a:r>
            <a:r>
              <a:rPr lang="cs-CZ" dirty="0" smtClean="0"/>
              <a:t>příprava </a:t>
            </a:r>
            <a:r>
              <a:rPr lang="cs-CZ" dirty="0" smtClean="0"/>
              <a:t>migrace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Konec podpory Windows 2003 od Microsoftu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Půl roku testování a přípravy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Licence uživatelů, </a:t>
            </a:r>
            <a:r>
              <a:rPr lang="cs-CZ" dirty="0" err="1" smtClean="0"/>
              <a:t>UniPrintu</a:t>
            </a:r>
            <a:r>
              <a:rPr lang="cs-CZ" dirty="0" smtClean="0"/>
              <a:t>, SW úpravy EIS </a:t>
            </a:r>
            <a:r>
              <a:rPr lang="cs-CZ" dirty="0" err="1" smtClean="0"/>
              <a:t>Magion</a:t>
            </a:r>
            <a:endParaRPr lang="cs-CZ" dirty="0" smtClean="0"/>
          </a:p>
          <a:p>
            <a:r>
              <a:rPr lang="cs-CZ" dirty="0" smtClean="0"/>
              <a:t>Změny</a:t>
            </a: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Vlastní systém stejný (aplikace, data)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Rozdíly v chování při komunikaci s okolím (tisky, importy/exporty dat)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Rozdíly ve vzhledu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275521" cy="662878"/>
          </a:xfrm>
        </p:spPr>
        <p:txBody>
          <a:bodyPr/>
          <a:lstStyle/>
          <a:p>
            <a:r>
              <a:rPr lang="cs-CZ" dirty="0" smtClean="0"/>
              <a:t>Závěrečná etapa migrace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4683" y="1777429"/>
            <a:ext cx="7875639" cy="508057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Harmonogram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Instalace </a:t>
            </a:r>
            <a:r>
              <a:rPr lang="cs-CZ" dirty="0">
                <a:solidFill>
                  <a:srgbClr val="BC044E"/>
                </a:solidFill>
              </a:rPr>
              <a:t>druhé ikony </a:t>
            </a:r>
            <a:r>
              <a:rPr lang="cs-CZ" dirty="0"/>
              <a:t>serveru „</a:t>
            </a:r>
            <a:r>
              <a:rPr lang="cs-CZ" dirty="0" err="1"/>
              <a:t>rumbur</a:t>
            </a:r>
            <a:r>
              <a:rPr lang="cs-CZ" dirty="0"/>
              <a:t>“ („nový–Win2012“) a aktualizace skenovací komponenty na počítačích </a:t>
            </a:r>
            <a:r>
              <a:rPr lang="cs-CZ" dirty="0" smtClean="0"/>
              <a:t>uživatelů </a:t>
            </a:r>
            <a:r>
              <a:rPr lang="cs-CZ" dirty="0"/>
              <a:t>– přednostně pilotních (10–11/2015, LVT, </a:t>
            </a:r>
            <a:r>
              <a:rPr lang="cs-CZ" dirty="0" smtClean="0"/>
              <a:t>poděkování, dokončení)</a:t>
            </a: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Oslovení </a:t>
            </a:r>
            <a:r>
              <a:rPr lang="cs-CZ" dirty="0">
                <a:solidFill>
                  <a:srgbClr val="BC044E"/>
                </a:solidFill>
              </a:rPr>
              <a:t>všech uživatelů </a:t>
            </a:r>
            <a:r>
              <a:rPr lang="cs-CZ" dirty="0"/>
              <a:t>žádostí o důsledné používání nového </a:t>
            </a:r>
            <a:r>
              <a:rPr lang="cs-CZ" dirty="0" err="1"/>
              <a:t>rumburu</a:t>
            </a:r>
            <a:r>
              <a:rPr lang="cs-CZ" dirty="0"/>
              <a:t>, sledování provozu na starém/novém </a:t>
            </a:r>
            <a:r>
              <a:rPr lang="cs-CZ" dirty="0" err="1"/>
              <a:t>rumburu</a:t>
            </a:r>
            <a:r>
              <a:rPr lang="cs-CZ" dirty="0"/>
              <a:t> (od 2/11/2015)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BC044E"/>
                </a:solidFill>
              </a:rPr>
              <a:t>Souběžný provoz </a:t>
            </a:r>
            <a:r>
              <a:rPr lang="cs-CZ" dirty="0"/>
              <a:t>starého a nového </a:t>
            </a:r>
            <a:r>
              <a:rPr lang="cs-CZ" dirty="0" err="1"/>
              <a:t>rumburu</a:t>
            </a:r>
            <a:r>
              <a:rPr lang="cs-CZ" dirty="0"/>
              <a:t> (do 04/2016)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BC044E"/>
                </a:solidFill>
              </a:rPr>
              <a:t>Hromadné přesměrování </a:t>
            </a:r>
            <a:r>
              <a:rPr lang="cs-CZ" dirty="0"/>
              <a:t>ikony „</a:t>
            </a:r>
            <a:r>
              <a:rPr lang="cs-CZ" dirty="0" err="1"/>
              <a:t>rumburu</a:t>
            </a:r>
            <a:r>
              <a:rPr lang="cs-CZ" dirty="0"/>
              <a:t>“ z Win2003 na Win2012 po dohodě s tajemníky a vedoucími ekonomy a personalisty HS                 (k 30/11/2015 – předpoklad)</a:t>
            </a:r>
          </a:p>
          <a:p>
            <a:pPr lvl="1"/>
            <a:r>
              <a:rPr lang="cs-CZ" dirty="0" smtClean="0"/>
              <a:t>nebo</a:t>
            </a: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BC044E"/>
                </a:solidFill>
              </a:rPr>
              <a:t>P</a:t>
            </a:r>
            <a:r>
              <a:rPr lang="cs-CZ" dirty="0" smtClean="0">
                <a:solidFill>
                  <a:srgbClr val="BC044E"/>
                </a:solidFill>
              </a:rPr>
              <a:t>onechání</a:t>
            </a:r>
            <a:r>
              <a:rPr lang="cs-CZ" dirty="0" smtClean="0"/>
              <a:t> </a:t>
            </a:r>
            <a:r>
              <a:rPr lang="cs-CZ" dirty="0"/>
              <a:t>obou ikon (do 04/2016), ale („</a:t>
            </a:r>
            <a:r>
              <a:rPr lang="cs-CZ" dirty="0" err="1"/>
              <a:t>proná</a:t>
            </a:r>
            <a:r>
              <a:rPr lang="cs-CZ" dirty="0"/>
              <a:t>“)sledování provozu na starém </a:t>
            </a:r>
            <a:r>
              <a:rPr lang="cs-CZ" dirty="0" err="1" smtClean="0"/>
              <a:t>rumburu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88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275521" cy="662878"/>
          </a:xfrm>
        </p:spPr>
        <p:txBody>
          <a:bodyPr>
            <a:normAutofit/>
          </a:bodyPr>
          <a:lstStyle/>
          <a:p>
            <a:r>
              <a:rPr lang="cs-CZ" dirty="0" smtClean="0"/>
              <a:t>Ikony nového </a:t>
            </a:r>
            <a:r>
              <a:rPr lang="cs-CZ" dirty="0" err="1" smtClean="0"/>
              <a:t>rumburu</a:t>
            </a:r>
            <a:endParaRPr lang="en-US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737122"/>
              </p:ext>
            </p:extLst>
          </p:nvPr>
        </p:nvGraphicFramePr>
        <p:xfrm>
          <a:off x="300431" y="2042943"/>
          <a:ext cx="8905875" cy="429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77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275521" cy="662878"/>
          </a:xfrm>
        </p:spPr>
        <p:txBody>
          <a:bodyPr/>
          <a:lstStyle/>
          <a:p>
            <a:r>
              <a:rPr lang="cs-CZ" dirty="0" smtClean="0"/>
              <a:t>Aktuální informace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6749654" cy="4580339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Aktualizované </a:t>
            </a:r>
            <a:r>
              <a:rPr lang="cs-CZ" dirty="0" err="1">
                <a:solidFill>
                  <a:schemeClr val="tx1"/>
                </a:solidFill>
              </a:rPr>
              <a:t>info</a:t>
            </a:r>
            <a:r>
              <a:rPr lang="cs-CZ" dirty="0">
                <a:solidFill>
                  <a:schemeClr val="tx1"/>
                </a:solidFill>
              </a:rPr>
              <a:t> na </a:t>
            </a:r>
            <a:r>
              <a:rPr lang="cs-CZ" dirty="0"/>
              <a:t>wiki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chemeClr val="tx1"/>
                </a:solidFill>
                <a:hlinkClick r:id="rId2"/>
              </a:rPr>
              <a:t>wiki.ics.muni.cz/magion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Nově </a:t>
            </a:r>
            <a:r>
              <a:rPr lang="cs-CZ" dirty="0">
                <a:solidFill>
                  <a:schemeClr val="tx1"/>
                </a:solidFill>
              </a:rPr>
              <a:t>odkaz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smtClean="0"/>
              <a:t>Denní </a:t>
            </a:r>
            <a:r>
              <a:rPr lang="cs-CZ" dirty="0"/>
              <a:t>přehled uživatelů </a:t>
            </a:r>
            <a:r>
              <a:rPr lang="cs-CZ" dirty="0">
                <a:solidFill>
                  <a:schemeClr val="tx1"/>
                </a:solidFill>
              </a:rPr>
              <a:t>nového a starého </a:t>
            </a:r>
            <a:r>
              <a:rPr lang="cs-CZ" dirty="0" smtClean="0">
                <a:solidFill>
                  <a:schemeClr val="tx1"/>
                </a:solidFill>
              </a:rPr>
              <a:t>prostředí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Kdo ještě nemá neaktualizované </a:t>
            </a:r>
            <a:r>
              <a:rPr lang="cs-CZ" dirty="0">
                <a:solidFill>
                  <a:schemeClr val="tx1"/>
                </a:solidFill>
              </a:rPr>
              <a:t>informace o </a:t>
            </a:r>
            <a:r>
              <a:rPr lang="cs-CZ" dirty="0" smtClean="0">
                <a:solidFill>
                  <a:schemeClr val="tx1"/>
                </a:solidFill>
              </a:rPr>
              <a:t>nastavení ikon u uživatelů v seznamu uživatelů, </a:t>
            </a:r>
            <a:r>
              <a:rPr lang="cs-CZ" dirty="0">
                <a:solidFill>
                  <a:schemeClr val="tx1"/>
                </a:solidFill>
              </a:rPr>
              <a:t>prosím aby tak učinil.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Stihnete všichni </a:t>
            </a:r>
            <a:r>
              <a:rPr lang="cs-CZ" dirty="0">
                <a:solidFill>
                  <a:schemeClr val="tx1"/>
                </a:solidFill>
              </a:rPr>
              <a:t>nastavit uživatelům druhou ikonu do 30.11</a:t>
            </a:r>
            <a:r>
              <a:rPr lang="cs-CZ" dirty="0" smtClean="0">
                <a:solidFill>
                  <a:schemeClr val="tx1"/>
                </a:solidFill>
              </a:rPr>
              <a:t>.?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Nemáme </a:t>
            </a:r>
            <a:r>
              <a:rPr lang="cs-CZ" dirty="0">
                <a:solidFill>
                  <a:schemeClr val="tx1"/>
                </a:solidFill>
              </a:rPr>
              <a:t>hlášené </a:t>
            </a:r>
            <a:r>
              <a:rPr lang="cs-CZ" dirty="0" smtClean="0"/>
              <a:t>žádné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závažné </a:t>
            </a:r>
            <a:r>
              <a:rPr lang="cs-CZ" dirty="0"/>
              <a:t>technické </a:t>
            </a:r>
            <a:r>
              <a:rPr lang="cs-CZ" dirty="0" smtClean="0"/>
              <a:t>potíže. </a:t>
            </a:r>
            <a:r>
              <a:rPr lang="cs-CZ" dirty="0" smtClean="0">
                <a:solidFill>
                  <a:schemeClr val="tx1"/>
                </a:solidFill>
              </a:rPr>
              <a:t>V </a:t>
            </a:r>
            <a:r>
              <a:rPr lang="cs-CZ" dirty="0">
                <a:solidFill>
                  <a:schemeClr val="tx1"/>
                </a:solidFill>
              </a:rPr>
              <a:t>posledním měsíci se podařilo vyřešit: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Málo </a:t>
            </a:r>
            <a:r>
              <a:rPr lang="cs-CZ" dirty="0"/>
              <a:t>viditelnou mřížku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Pomalý </a:t>
            </a:r>
            <a:r>
              <a:rPr lang="cs-CZ" dirty="0"/>
              <a:t>export </a:t>
            </a:r>
            <a:r>
              <a:rPr lang="cs-CZ" dirty="0" smtClean="0"/>
              <a:t>sestav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4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05925"/>
            <a:ext cx="9144000" cy="376968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cs-CZ" sz="4000" dirty="0" smtClean="0"/>
              <a:t>Děkujeme za součinnost a spolupráci</a:t>
            </a:r>
            <a:endParaRPr lang="en-US" sz="40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5656145" y="5445512"/>
            <a:ext cx="3190489" cy="126380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Aleš Roček</a:t>
            </a:r>
          </a:p>
          <a:p>
            <a:r>
              <a:rPr lang="cs-CZ" dirty="0" smtClean="0"/>
              <a:t>rocek@ics.muni.cz</a:t>
            </a:r>
          </a:p>
          <a:p>
            <a:r>
              <a:rPr lang="cs-CZ" dirty="0" smtClean="0"/>
              <a:t>54949 6006</a:t>
            </a:r>
          </a:p>
        </p:txBody>
      </p:sp>
    </p:spTree>
    <p:extLst>
      <p:ext uri="{BB962C8B-B14F-4D97-AF65-F5344CB8AC3E}">
        <p14:creationId xmlns:p14="http://schemas.microsoft.com/office/powerpoint/2010/main" val="2391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8390" y="944791"/>
            <a:ext cx="6275521" cy="66287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Hlášení výpadků </a:t>
            </a:r>
            <a:br>
              <a:rPr lang="cs-CZ" dirty="0" smtClean="0"/>
            </a:br>
            <a:r>
              <a:rPr lang="cs-CZ" dirty="0" smtClean="0"/>
              <a:t>na Dohledové centrum ÚVT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390" y="1777429"/>
            <a:ext cx="6749654" cy="4580339"/>
          </a:xfrm>
        </p:spPr>
        <p:txBody>
          <a:bodyPr>
            <a:normAutofit lnSpcReduction="10000"/>
          </a:bodyPr>
          <a:lstStyle/>
          <a:p>
            <a:endParaRPr lang="cs-CZ" smtClean="0">
              <a:solidFill>
                <a:schemeClr val="tx1"/>
              </a:solidFill>
            </a:endParaRPr>
          </a:p>
          <a:p>
            <a:r>
              <a:rPr lang="cs-CZ" smtClean="0">
                <a:solidFill>
                  <a:schemeClr val="tx1"/>
                </a:solidFill>
              </a:rPr>
              <a:t>Žádáme </a:t>
            </a:r>
            <a:r>
              <a:rPr lang="cs-CZ" dirty="0" smtClean="0">
                <a:solidFill>
                  <a:schemeClr val="tx1"/>
                </a:solidFill>
              </a:rPr>
              <a:t>o hlášení </a:t>
            </a:r>
            <a:r>
              <a:rPr lang="cs-CZ" dirty="0"/>
              <a:t>plánovaných</a:t>
            </a:r>
            <a:r>
              <a:rPr lang="cs-CZ" dirty="0">
                <a:solidFill>
                  <a:schemeClr val="tx1"/>
                </a:solidFill>
              </a:rPr>
              <a:t> nebo </a:t>
            </a:r>
            <a:r>
              <a:rPr lang="cs-CZ" dirty="0"/>
              <a:t>zjištěných výpadků </a:t>
            </a:r>
            <a:r>
              <a:rPr lang="cs-CZ" dirty="0">
                <a:solidFill>
                  <a:schemeClr val="tx1"/>
                </a:solidFill>
              </a:rPr>
              <a:t>na fakultách, pokud by se mohly dotknout zařízení </a:t>
            </a:r>
            <a:r>
              <a:rPr lang="cs-CZ" dirty="0" smtClean="0">
                <a:solidFill>
                  <a:schemeClr val="tx1"/>
                </a:solidFill>
              </a:rPr>
              <a:t>ve správě ÚVT.</a:t>
            </a:r>
          </a:p>
          <a:p>
            <a:r>
              <a:rPr lang="cs-CZ" dirty="0"/>
              <a:t>Dohledové centrum</a:t>
            </a:r>
            <a:r>
              <a:rPr lang="cs-CZ" dirty="0">
                <a:solidFill>
                  <a:schemeClr val="tx1"/>
                </a:solidFill>
              </a:rPr>
              <a:t> hlídající IT infrastrukturu MU </a:t>
            </a:r>
            <a:r>
              <a:rPr lang="cs-CZ" dirty="0" smtClean="0">
                <a:solidFill>
                  <a:schemeClr val="tx1"/>
                </a:solidFill>
              </a:rPr>
              <a:t>zajistí informovanost správců postižených služeb.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Informační kanály: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hlinkClick r:id="rId2"/>
              </a:rPr>
              <a:t>dcbot@ics.muni.cz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klapka 6666</a:t>
            </a:r>
            <a:endParaRPr lang="cs-CZ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t_prezentac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D8C"/>
      </a:accent1>
      <a:accent2>
        <a:srgbClr val="6C71C4"/>
      </a:accent2>
      <a:accent3>
        <a:srgbClr val="859900"/>
      </a:accent3>
      <a:accent4>
        <a:srgbClr val="D33682"/>
      </a:accent4>
      <a:accent5>
        <a:srgbClr val="B58900"/>
      </a:accent5>
      <a:accent6>
        <a:srgbClr val="CB4B16"/>
      </a:accent6>
      <a:hlink>
        <a:srgbClr val="6C71C4"/>
      </a:hlink>
      <a:folHlink>
        <a:srgbClr val="6C71C4"/>
      </a:folHlink>
    </a:clrScheme>
    <a:fontScheme name="UVT pismo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4974</TotalTime>
  <Words>242</Words>
  <Application>Microsoft Office PowerPoint</Application>
  <PresentationFormat>Předvádění na obrazovce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Pt sans caption</vt:lpstr>
      <vt:lpstr>Pt sans</vt:lpstr>
      <vt:lpstr>Pt sans</vt:lpstr>
      <vt:lpstr>Arial</vt:lpstr>
      <vt:lpstr>uvt_prezentace</vt:lpstr>
      <vt:lpstr>Migrace EIS Magion na servery s Windows 2012</vt:lpstr>
      <vt:lpstr>Úvod</vt:lpstr>
      <vt:lpstr>Závěrečná etapa migrace</vt:lpstr>
      <vt:lpstr>Ikony nového rumburu</vt:lpstr>
      <vt:lpstr>Aktuální informace</vt:lpstr>
      <vt:lpstr>Prezentace aplikace PowerPoint</vt:lpstr>
      <vt:lpstr>Hlášení výpadků  na Dohledové centrum ÚVT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Staudek</dc:creator>
  <cp:lastModifiedBy>Aleš Roček</cp:lastModifiedBy>
  <cp:revision>101</cp:revision>
  <dcterms:created xsi:type="dcterms:W3CDTF">2013-05-12T08:51:26Z</dcterms:created>
  <dcterms:modified xsi:type="dcterms:W3CDTF">2015-11-19T07:31:58Z</dcterms:modified>
</cp:coreProperties>
</file>