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71" r:id="rId5"/>
    <p:sldId id="272" r:id="rId6"/>
    <p:sldId id="273" r:id="rId7"/>
    <p:sldId id="267" r:id="rId8"/>
    <p:sldId id="270" r:id="rId9"/>
    <p:sldId id="263" r:id="rId10"/>
    <p:sldId id="276" r:id="rId11"/>
    <p:sldId id="275" r:id="rId12"/>
    <p:sldId id="274" r:id="rId13"/>
    <p:sldId id="268" r:id="rId14"/>
    <p:sldId id="277" r:id="rId15"/>
    <p:sldId id="278" r:id="rId16"/>
    <p:sldId id="266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0C49-FF20-4EAB-9D45-67D423437889}" type="datetimeFigureOut">
              <a:rPr lang="en-US" smtClean="0"/>
              <a:pPr/>
              <a:t>3/23/2010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7C50-39C7-4B69-B38A-EEB4A2E511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0C49-FF20-4EAB-9D45-67D423437889}" type="datetimeFigureOut">
              <a:rPr lang="en-US" smtClean="0"/>
              <a:pPr/>
              <a:t>3/23/2010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7C50-39C7-4B69-B38A-EEB4A2E511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0C49-FF20-4EAB-9D45-67D423437889}" type="datetimeFigureOut">
              <a:rPr lang="en-US" smtClean="0"/>
              <a:pPr/>
              <a:t>3/23/2010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7C50-39C7-4B69-B38A-EEB4A2E511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0C49-FF20-4EAB-9D45-67D423437889}" type="datetimeFigureOut">
              <a:rPr lang="en-US" smtClean="0"/>
              <a:pPr/>
              <a:t>3/23/2010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7C50-39C7-4B69-B38A-EEB4A2E511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0C49-FF20-4EAB-9D45-67D423437889}" type="datetimeFigureOut">
              <a:rPr lang="en-US" smtClean="0"/>
              <a:pPr/>
              <a:t>3/23/2010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7C50-39C7-4B69-B38A-EEB4A2E511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0C49-FF20-4EAB-9D45-67D423437889}" type="datetimeFigureOut">
              <a:rPr lang="en-US" smtClean="0"/>
              <a:pPr/>
              <a:t>3/23/2010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7C50-39C7-4B69-B38A-EEB4A2E511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0C49-FF20-4EAB-9D45-67D423437889}" type="datetimeFigureOut">
              <a:rPr lang="en-US" smtClean="0"/>
              <a:pPr/>
              <a:t>3/23/2010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7C50-39C7-4B69-B38A-EEB4A2E511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0C49-FF20-4EAB-9D45-67D423437889}" type="datetimeFigureOut">
              <a:rPr lang="en-US" smtClean="0"/>
              <a:pPr/>
              <a:t>3/23/2010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7C50-39C7-4B69-B38A-EEB4A2E511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0C49-FF20-4EAB-9D45-67D423437889}" type="datetimeFigureOut">
              <a:rPr lang="en-US" smtClean="0"/>
              <a:pPr/>
              <a:t>3/23/2010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7C50-39C7-4B69-B38A-EEB4A2E511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0C49-FF20-4EAB-9D45-67D423437889}" type="datetimeFigureOut">
              <a:rPr lang="en-US" smtClean="0"/>
              <a:pPr/>
              <a:t>3/23/2010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7C50-39C7-4B69-B38A-EEB4A2E511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0C49-FF20-4EAB-9D45-67D423437889}" type="datetimeFigureOut">
              <a:rPr lang="en-US" smtClean="0"/>
              <a:pPr/>
              <a:t>3/23/2010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7C50-39C7-4B69-B38A-EEB4A2E511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E0C49-FF20-4EAB-9D45-67D423437889}" type="datetimeFigureOut">
              <a:rPr lang="en-US" smtClean="0"/>
              <a:pPr/>
              <a:t>3/23/2010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57C50-39C7-4B69-B38A-EEB4A2E5116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SsHcdy4GnA" TargetMode="External"/><Relationship Id="rId2" Type="http://schemas.openxmlformats.org/officeDocument/2006/relationships/hyperlink" Target="http://www.youtube.com/watch?v=5r7haVfZXe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zO3r50mIgr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sja.org.uk/sja/first-aid-advice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571480"/>
            <a:ext cx="7772400" cy="1470025"/>
          </a:xfrm>
        </p:spPr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  <a:latin typeface="Adobe Caslon Pro Bold" pitchFamily="18" charset="0"/>
              </a:rPr>
              <a:t>First Aid</a:t>
            </a:r>
            <a:endParaRPr lang="en-GB" b="1" u="sng" dirty="0">
              <a:solidFill>
                <a:srgbClr val="FF0000"/>
              </a:solidFill>
              <a:latin typeface="Adobe Caslon Pro Bol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0694" y="214290"/>
            <a:ext cx="3343276" cy="500066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Adobe Caslon Pro Bold" pitchFamily="18" charset="0"/>
              </a:rPr>
              <a:t>Devangna Bhatia</a:t>
            </a:r>
            <a:endParaRPr lang="en-GB" sz="2000" dirty="0">
              <a:solidFill>
                <a:schemeClr val="tx1"/>
              </a:solidFill>
              <a:latin typeface="Adobe Caslon Pro Bol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71678"/>
            <a:ext cx="7311888" cy="466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Adobe Caslon Pro Bold" pitchFamily="18" charset="0"/>
              </a:rPr>
              <a:t>CPR on adults</a:t>
            </a:r>
            <a:endParaRPr lang="en-GB" sz="3600" dirty="0">
              <a:solidFill>
                <a:srgbClr val="FF0000"/>
              </a:solidFill>
              <a:latin typeface="Adobe Caslon Pro Bold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85926"/>
            <a:ext cx="553644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Adobe Caslon Pro Bold" pitchFamily="18" charset="0"/>
              </a:rPr>
              <a:t>CPR on children: 1yr - puberty</a:t>
            </a:r>
            <a:endParaRPr lang="en-GB" sz="3600" dirty="0">
              <a:solidFill>
                <a:srgbClr val="FF0000"/>
              </a:solidFill>
              <a:latin typeface="Adobe Caslon Pro Bold" pitchFamily="18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14488"/>
            <a:ext cx="571504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Adobe Caslon Pro Bold" pitchFamily="18" charset="0"/>
              </a:rPr>
              <a:t>CPR on infants:</a:t>
            </a:r>
            <a:endParaRPr lang="en-GB" sz="3600" dirty="0">
              <a:solidFill>
                <a:srgbClr val="FF0000"/>
              </a:solidFill>
              <a:latin typeface="Adobe Caslon Pro Bold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7" y="1928802"/>
            <a:ext cx="535784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Adobe Caslon Pro Bold" pitchFamily="18" charset="0"/>
              </a:rPr>
              <a:t>ALS – </a:t>
            </a:r>
            <a:r>
              <a:rPr lang="en-GB" sz="3600" u="sng" dirty="0" smtClean="0">
                <a:solidFill>
                  <a:srgbClr val="FF0000"/>
                </a:solidFill>
                <a:latin typeface="Adobe Caslon Pro Bold" pitchFamily="18" charset="0"/>
              </a:rPr>
              <a:t>A</a:t>
            </a:r>
            <a:r>
              <a:rPr lang="en-GB" sz="3600" dirty="0" smtClean="0">
                <a:solidFill>
                  <a:srgbClr val="FF0000"/>
                </a:solidFill>
                <a:latin typeface="Adobe Caslon Pro Bold" pitchFamily="18" charset="0"/>
              </a:rPr>
              <a:t>dvanced </a:t>
            </a:r>
            <a:r>
              <a:rPr lang="en-GB" sz="3600" u="sng" dirty="0" smtClean="0">
                <a:solidFill>
                  <a:srgbClr val="FF0000"/>
                </a:solidFill>
                <a:latin typeface="Adobe Caslon Pro Bold" pitchFamily="18" charset="0"/>
              </a:rPr>
              <a:t>L</a:t>
            </a:r>
            <a:r>
              <a:rPr lang="en-GB" sz="3600" dirty="0" smtClean="0">
                <a:solidFill>
                  <a:srgbClr val="FF0000"/>
                </a:solidFill>
                <a:latin typeface="Adobe Caslon Pro Bold" pitchFamily="18" charset="0"/>
              </a:rPr>
              <a:t>ife </a:t>
            </a:r>
            <a:r>
              <a:rPr lang="en-GB" sz="3600" u="sng" dirty="0" smtClean="0">
                <a:solidFill>
                  <a:srgbClr val="FF0000"/>
                </a:solidFill>
                <a:latin typeface="Adobe Caslon Pro Bold" pitchFamily="18" charset="0"/>
              </a:rPr>
              <a:t>S</a:t>
            </a:r>
            <a:r>
              <a:rPr lang="en-GB" sz="3600" dirty="0" smtClean="0">
                <a:solidFill>
                  <a:srgbClr val="FF0000"/>
                </a:solidFill>
                <a:latin typeface="Adobe Caslon Pro Bold" pitchFamily="18" charset="0"/>
              </a:rPr>
              <a:t>upport</a:t>
            </a:r>
            <a:endParaRPr lang="en-GB" sz="3600" dirty="0">
              <a:solidFill>
                <a:srgbClr val="FF0000"/>
              </a:solidFill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Adobe Caslon Pro" pitchFamily="18" charset="0"/>
              </a:rPr>
              <a:t>Advanced life support, including intravenous drugs and defibrillation (the administration of an electric shock to the heart) is usually needed to </a:t>
            </a:r>
            <a:r>
              <a:rPr lang="en-GB" sz="2000" b="1" dirty="0" smtClean="0">
                <a:latin typeface="Adobe Caslon Pro" pitchFamily="18" charset="0"/>
              </a:rPr>
              <a:t>restore a viable rhythm</a:t>
            </a:r>
            <a:r>
              <a:rPr lang="en-GB" sz="2000" dirty="0" smtClean="0">
                <a:latin typeface="Adobe Caslon Pro" pitchFamily="18" charset="0"/>
              </a:rPr>
              <a:t>. This only works for </a:t>
            </a:r>
            <a:r>
              <a:rPr lang="en-GB" sz="2000" dirty="0" smtClean="0">
                <a:latin typeface="Adobe Caslon Pro" pitchFamily="18" charset="0"/>
              </a:rPr>
              <a:t>certain </a:t>
            </a:r>
            <a:r>
              <a:rPr lang="en-GB" sz="2000" dirty="0" smtClean="0">
                <a:latin typeface="Adobe Caslon Pro" pitchFamily="18" charset="0"/>
              </a:rPr>
              <a:t>heart </a:t>
            </a:r>
            <a:r>
              <a:rPr lang="en-GB" sz="2000" dirty="0" smtClean="0">
                <a:latin typeface="Adobe Caslon Pro" pitchFamily="18" charset="0"/>
              </a:rPr>
              <a:t>rhythms:</a:t>
            </a:r>
          </a:p>
          <a:p>
            <a:pPr>
              <a:buNone/>
            </a:pPr>
            <a:endParaRPr lang="en-GB" sz="2000" dirty="0" smtClean="0">
              <a:latin typeface="Adobe Caslon Pro" pitchFamily="18" charset="0"/>
            </a:endParaRPr>
          </a:p>
          <a:p>
            <a:pPr>
              <a:buNone/>
            </a:pPr>
            <a:r>
              <a:rPr lang="en-GB" sz="2000" dirty="0" smtClean="0">
                <a:latin typeface="Adobe Caslon Pro" pitchFamily="18" charset="0"/>
              </a:rPr>
              <a:t>1) </a:t>
            </a:r>
            <a:r>
              <a:rPr lang="en-GB" sz="2000" b="1" dirty="0" smtClean="0">
                <a:solidFill>
                  <a:srgbClr val="FF0000"/>
                </a:solidFill>
                <a:latin typeface="Adobe Caslon Pro" pitchFamily="18" charset="0"/>
              </a:rPr>
              <a:t>ventricular fibrillation (VF) </a:t>
            </a:r>
            <a:r>
              <a:rPr lang="en-GB" sz="1300" dirty="0" smtClean="0">
                <a:latin typeface="Adobe Caslon Pro" pitchFamily="18" charset="0"/>
              </a:rPr>
              <a:t>(uncoordinated </a:t>
            </a:r>
            <a:r>
              <a:rPr lang="en-GB" sz="1300" dirty="0" smtClean="0">
                <a:latin typeface="Adobe Caslon Pro" pitchFamily="18" charset="0"/>
              </a:rPr>
              <a:t>contraction of the cardiac muscle of the </a:t>
            </a:r>
            <a:r>
              <a:rPr lang="en-GB" sz="1300" dirty="0" smtClean="0">
                <a:latin typeface="Adobe Caslon Pro" pitchFamily="18" charset="0"/>
              </a:rPr>
              <a:t>heart ventricles, </a:t>
            </a:r>
            <a:r>
              <a:rPr lang="en-GB" sz="1300" dirty="0" smtClean="0">
                <a:latin typeface="Adobe Caslon Pro" pitchFamily="18" charset="0"/>
              </a:rPr>
              <a:t>making them quiver rather than contract properly</a:t>
            </a:r>
            <a:r>
              <a:rPr lang="en-GB" sz="1300" dirty="0" smtClean="0">
                <a:latin typeface="Adobe Caslon Pro" pitchFamily="18" charset="0"/>
              </a:rPr>
              <a:t>.)</a:t>
            </a:r>
          </a:p>
          <a:p>
            <a:pPr>
              <a:buNone/>
            </a:pPr>
            <a:r>
              <a:rPr lang="en-GB" sz="2000" dirty="0" smtClean="0">
                <a:latin typeface="Adobe Caslon Pro" pitchFamily="18" charset="0"/>
              </a:rPr>
              <a:t>2) </a:t>
            </a:r>
            <a:r>
              <a:rPr lang="en-GB" sz="2000" b="1" dirty="0" smtClean="0">
                <a:solidFill>
                  <a:srgbClr val="FF0000"/>
                </a:solidFill>
                <a:latin typeface="Adobe Caslon Pro" pitchFamily="18" charset="0"/>
              </a:rPr>
              <a:t>pulse </a:t>
            </a:r>
            <a:r>
              <a:rPr lang="en-GB" sz="2000" b="1" dirty="0" smtClean="0">
                <a:solidFill>
                  <a:srgbClr val="FF0000"/>
                </a:solidFill>
                <a:latin typeface="Adobe Caslon Pro" pitchFamily="18" charset="0"/>
              </a:rPr>
              <a:t>less ventricular </a:t>
            </a:r>
            <a:r>
              <a:rPr lang="en-GB" sz="2000" b="1" dirty="0" smtClean="0">
                <a:solidFill>
                  <a:srgbClr val="FF0000"/>
                </a:solidFill>
                <a:latin typeface="Adobe Caslon Pro" pitchFamily="18" charset="0"/>
              </a:rPr>
              <a:t>tachycardia </a:t>
            </a:r>
            <a:r>
              <a:rPr lang="en-GB" sz="1300" dirty="0" smtClean="0">
                <a:latin typeface="Adobe Caslon Pro" pitchFamily="18" charset="0"/>
              </a:rPr>
              <a:t>(fast </a:t>
            </a:r>
            <a:r>
              <a:rPr lang="en-GB" sz="1300" dirty="0" smtClean="0">
                <a:latin typeface="Adobe Caslon Pro" pitchFamily="18" charset="0"/>
              </a:rPr>
              <a:t>heart rhythm, that originates in one of the </a:t>
            </a:r>
            <a:r>
              <a:rPr lang="en-GB" sz="1300" dirty="0" smtClean="0">
                <a:latin typeface="Adobe Caslon Pro" pitchFamily="18" charset="0"/>
              </a:rPr>
              <a:t>ventricles.)</a:t>
            </a:r>
          </a:p>
          <a:p>
            <a:pPr>
              <a:buNone/>
            </a:pPr>
            <a:endParaRPr lang="en-GB" sz="2000" dirty="0" smtClean="0">
              <a:latin typeface="Adobe Caslon Pro" pitchFamily="18" charset="0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latin typeface="Adobe Caslon Pro" pitchFamily="18" charset="0"/>
              </a:rPr>
              <a:t>NOT</a:t>
            </a:r>
            <a:r>
              <a:rPr lang="en-GB" sz="2000" dirty="0" smtClean="0">
                <a:solidFill>
                  <a:srgbClr val="FF0000"/>
                </a:solidFill>
                <a:latin typeface="Adobe Caslon Pro" pitchFamily="18" charset="0"/>
              </a:rPr>
              <a:t> </a:t>
            </a:r>
            <a:r>
              <a:rPr lang="en-GB" sz="2000" dirty="0" smtClean="0">
                <a:latin typeface="Adobe Caslon Pro" pitchFamily="18" charset="0"/>
              </a:rPr>
              <a:t>useful in a </a:t>
            </a:r>
            <a:r>
              <a:rPr lang="en-GB" sz="2000" dirty="0" smtClean="0">
                <a:latin typeface="Adobe Caslon Pro" pitchFamily="18" charset="0"/>
              </a:rPr>
              <a:t>'flat line' </a:t>
            </a:r>
            <a:r>
              <a:rPr lang="en-GB" sz="2000" b="1" dirty="0" smtClean="0">
                <a:latin typeface="Adobe Caslon Pro" pitchFamily="18" charset="0"/>
              </a:rPr>
              <a:t>asystolic</a:t>
            </a:r>
            <a:r>
              <a:rPr lang="en-GB" sz="2000" dirty="0" smtClean="0">
                <a:latin typeface="Adobe Caslon Pro" pitchFamily="18" charset="0"/>
              </a:rPr>
              <a:t> </a:t>
            </a:r>
            <a:r>
              <a:rPr lang="en-GB" sz="2000" dirty="0" smtClean="0">
                <a:latin typeface="Adobe Caslon Pro" pitchFamily="18" charset="0"/>
              </a:rPr>
              <a:t>patient, since the heart is already depolarised. CPR and injections of epinephrine/atropine will help.</a:t>
            </a:r>
            <a:endParaRPr lang="en-GB" sz="2000" dirty="0" smtClean="0">
              <a:latin typeface="Adobe Caslon Pro" pitchFamily="18" charset="0"/>
            </a:endParaRPr>
          </a:p>
          <a:p>
            <a:r>
              <a:rPr lang="en-GB" sz="2000" dirty="0" smtClean="0">
                <a:latin typeface="Adobe Caslon Pro" pitchFamily="18" charset="0"/>
              </a:rPr>
              <a:t>CPR is generally continued, usually in the presence of advanced life support, until the patient </a:t>
            </a:r>
            <a:r>
              <a:rPr lang="en-GB" sz="2000" b="1" dirty="0" smtClean="0">
                <a:latin typeface="Adobe Caslon Pro" pitchFamily="18" charset="0"/>
              </a:rPr>
              <a:t>regains a heart beat </a:t>
            </a:r>
            <a:r>
              <a:rPr lang="en-GB" sz="2000" dirty="0" smtClean="0">
                <a:latin typeface="Adobe Caslon Pro" pitchFamily="18" charset="0"/>
              </a:rPr>
              <a:t>(called "return of spontaneous circulation" or "ROSC") or is declared </a:t>
            </a:r>
            <a:r>
              <a:rPr lang="en-GB" sz="2000" b="1" dirty="0" smtClean="0">
                <a:latin typeface="Adobe Caslon Pro" pitchFamily="18" charset="0"/>
              </a:rPr>
              <a:t>dead</a:t>
            </a:r>
            <a:r>
              <a:rPr lang="en-GB" sz="2000" dirty="0" smtClean="0">
                <a:latin typeface="Adobe Caslon Pro" pitchFamily="18" charset="0"/>
              </a:rPr>
              <a:t>.</a:t>
            </a:r>
          </a:p>
          <a:p>
            <a:endParaRPr lang="en-GB" sz="2000" dirty="0">
              <a:latin typeface="Adobe Caslo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Adobe Caslon Pro Bold" pitchFamily="18" charset="0"/>
              </a:rPr>
              <a:t>Defibrillation</a:t>
            </a:r>
            <a:endParaRPr lang="en-GB" sz="3600" dirty="0">
              <a:solidFill>
                <a:srgbClr val="FF0000"/>
              </a:solidFill>
              <a:latin typeface="Adobe Caslon Pro Bold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71810"/>
            <a:ext cx="428628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7808" y="1214422"/>
            <a:ext cx="349413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1285860"/>
            <a:ext cx="5143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>
                <a:latin typeface="Adobe Caslon Pro" pitchFamily="18" charset="0"/>
              </a:rPr>
              <a:t>Consists </a:t>
            </a:r>
            <a:r>
              <a:rPr lang="en-GB" sz="1600" dirty="0" smtClean="0">
                <a:latin typeface="Adobe Caslon Pro" pitchFamily="18" charset="0"/>
              </a:rPr>
              <a:t>of delivering a therapeutic dose of electrical energy to the affected </a:t>
            </a:r>
            <a:r>
              <a:rPr lang="en-GB" sz="1600" dirty="0" smtClean="0">
                <a:latin typeface="Adobe Caslon Pro" pitchFamily="18" charset="0"/>
              </a:rPr>
              <a:t>heart, using a </a:t>
            </a:r>
            <a:r>
              <a:rPr lang="en-GB" sz="1600" b="1" dirty="0" smtClean="0">
                <a:latin typeface="Adobe Caslon Pro" pitchFamily="18" charset="0"/>
              </a:rPr>
              <a:t>defibrillator</a:t>
            </a:r>
            <a:r>
              <a:rPr lang="en-GB" sz="1600" dirty="0" smtClean="0">
                <a:latin typeface="Adobe Caslon Pro" pitchFamily="18" charset="0"/>
              </a:rPr>
              <a:t>. </a:t>
            </a:r>
            <a:endParaRPr lang="en-GB" sz="1600" dirty="0" smtClean="0">
              <a:latin typeface="Adobe Caslon Pro" pitchFamily="18" charset="0"/>
            </a:endParaRPr>
          </a:p>
          <a:p>
            <a:pPr algn="just"/>
            <a:r>
              <a:rPr lang="en-GB" sz="1600" dirty="0" smtClean="0">
                <a:latin typeface="Adobe Caslon Pro" pitchFamily="18" charset="0"/>
              </a:rPr>
              <a:t>This </a:t>
            </a:r>
            <a:r>
              <a:rPr lang="en-GB" sz="1600" b="1" dirty="0" smtClean="0">
                <a:latin typeface="Adobe Caslon Pro" pitchFamily="18" charset="0"/>
              </a:rPr>
              <a:t>depolarizes</a:t>
            </a:r>
            <a:r>
              <a:rPr lang="en-GB" sz="1600" dirty="0" smtClean="0">
                <a:latin typeface="Adobe Caslon Pro" pitchFamily="18" charset="0"/>
              </a:rPr>
              <a:t> a critical mass of the heart muscle, terminates the arrhythmia, and allows normal sinus rhythm to be </a:t>
            </a:r>
            <a:r>
              <a:rPr lang="en-GB" sz="1600" dirty="0" smtClean="0">
                <a:latin typeface="Adobe Caslon Pro" pitchFamily="18" charset="0"/>
              </a:rPr>
              <a:t>re-established </a:t>
            </a:r>
            <a:r>
              <a:rPr lang="en-GB" sz="1600" dirty="0" smtClean="0">
                <a:latin typeface="Adobe Caslon Pro" pitchFamily="18" charset="0"/>
              </a:rPr>
              <a:t>by the </a:t>
            </a:r>
            <a:r>
              <a:rPr lang="en-GB" sz="1600" dirty="0" smtClean="0">
                <a:latin typeface="Adobe Caslon Pro" pitchFamily="18" charset="0"/>
              </a:rPr>
              <a:t>sinoatrial </a:t>
            </a:r>
            <a:r>
              <a:rPr lang="en-GB" sz="1600" dirty="0" smtClean="0">
                <a:latin typeface="Adobe Caslon Pro" pitchFamily="18" charset="0"/>
              </a:rPr>
              <a:t>node of the heart.</a:t>
            </a:r>
            <a:endParaRPr lang="en-GB" sz="1600" dirty="0">
              <a:latin typeface="Adobe Caslo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9227063" cy="374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Adobe Caslon Pro Bold" pitchFamily="18" charset="0"/>
              </a:rPr>
              <a:t>CPR </a:t>
            </a:r>
            <a:r>
              <a:rPr lang="en-GB" sz="3200" dirty="0" smtClean="0">
                <a:solidFill>
                  <a:srgbClr val="FF0000"/>
                </a:solidFill>
                <a:latin typeface="Adobe Caslon Pro Bold" pitchFamily="18" charset="0"/>
              </a:rPr>
              <a:t>Videos</a:t>
            </a:r>
            <a:endParaRPr lang="en-GB" sz="3200" dirty="0">
              <a:solidFill>
                <a:srgbClr val="FF0000"/>
              </a:solidFill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00240"/>
            <a:ext cx="8229600" cy="4572032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dobe Caslon Pro" pitchFamily="18" charset="0"/>
                <a:hlinkClick r:id="rId2"/>
              </a:rPr>
              <a:t>http://</a:t>
            </a:r>
            <a:r>
              <a:rPr lang="en-GB" sz="2400" dirty="0" smtClean="0">
                <a:latin typeface="Adobe Caslon Pro" pitchFamily="18" charset="0"/>
                <a:hlinkClick r:id="rId2"/>
              </a:rPr>
              <a:t>www.youtube.com/watch?v=5r7haVfZXek</a:t>
            </a:r>
            <a:endParaRPr lang="en-GB" sz="2400" dirty="0" smtClean="0">
              <a:latin typeface="Adobe Caslon Pro" pitchFamily="18" charset="0"/>
            </a:endParaRPr>
          </a:p>
          <a:p>
            <a:endParaRPr lang="en-GB" sz="2400" dirty="0" smtClean="0">
              <a:latin typeface="Adobe Caslon Pro" pitchFamily="18" charset="0"/>
            </a:endParaRPr>
          </a:p>
          <a:p>
            <a:r>
              <a:rPr lang="en-GB" sz="2400" dirty="0" smtClean="0">
                <a:latin typeface="Adobe Caslon Pro" pitchFamily="18" charset="0"/>
                <a:hlinkClick r:id="rId3"/>
              </a:rPr>
              <a:t>http://</a:t>
            </a:r>
            <a:r>
              <a:rPr lang="en-GB" sz="2400" dirty="0" smtClean="0">
                <a:latin typeface="Adobe Caslon Pro" pitchFamily="18" charset="0"/>
                <a:hlinkClick r:id="rId3"/>
              </a:rPr>
              <a:t>www.youtube.com/watch?v=qSsHcdy4GnA</a:t>
            </a:r>
            <a:endParaRPr lang="en-GB" sz="2400" dirty="0" smtClean="0">
              <a:latin typeface="Adobe Caslon Pro" pitchFamily="18" charset="0"/>
            </a:endParaRPr>
          </a:p>
          <a:p>
            <a:endParaRPr lang="en-GB" sz="2400" dirty="0" smtClean="0">
              <a:latin typeface="Adobe Caslon Pro" pitchFamily="18" charset="0"/>
            </a:endParaRPr>
          </a:p>
          <a:p>
            <a:pPr>
              <a:buNone/>
            </a:pPr>
            <a:r>
              <a:rPr lang="en-GB" sz="2400" dirty="0" smtClean="0">
                <a:latin typeface="Adobe Caslon Pro" pitchFamily="18" charset="0"/>
              </a:rPr>
              <a:t>ALS Video:</a:t>
            </a:r>
          </a:p>
          <a:p>
            <a:r>
              <a:rPr lang="en-GB" sz="2400" dirty="0" smtClean="0">
                <a:latin typeface="Adobe Caslon Pro" pitchFamily="18" charset="0"/>
                <a:hlinkClick r:id="rId4"/>
              </a:rPr>
              <a:t>http</a:t>
            </a:r>
            <a:r>
              <a:rPr lang="en-GB" sz="2400" dirty="0" smtClean="0">
                <a:latin typeface="Adobe Caslon Pro" pitchFamily="18" charset="0"/>
                <a:hlinkClick r:id="rId4"/>
              </a:rPr>
              <a:t>://</a:t>
            </a:r>
            <a:r>
              <a:rPr lang="en-GB" sz="2400" dirty="0" smtClean="0">
                <a:latin typeface="Adobe Caslon Pro" pitchFamily="18" charset="0"/>
                <a:hlinkClick r:id="rId4"/>
              </a:rPr>
              <a:t>www.youtube.com/watch?v=zO3r50mIgr4</a:t>
            </a:r>
            <a:endParaRPr lang="en-GB" sz="2400" dirty="0" smtClean="0">
              <a:latin typeface="Adobe Caslon Pro" pitchFamily="18" charset="0"/>
            </a:endParaRPr>
          </a:p>
          <a:p>
            <a:endParaRPr lang="en-GB" sz="2400" dirty="0">
              <a:latin typeface="Adobe Caslo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428736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dobe Caslon Pro" pitchFamily="18" charset="0"/>
                <a:hlinkClick r:id="rId2"/>
              </a:rPr>
              <a:t>http://www.sja.org.uk/sja/first-aid-advice.aspx</a:t>
            </a:r>
            <a:endParaRPr lang="en-GB" sz="2400" dirty="0" smtClean="0">
              <a:latin typeface="Adobe Caslon Pro" pitchFamily="18" charset="0"/>
            </a:endParaRPr>
          </a:p>
          <a:p>
            <a:endParaRPr lang="en-GB" sz="2400" dirty="0">
              <a:latin typeface="Adobe Caslon Pro" pitchFamily="18" charset="0"/>
            </a:endParaRPr>
          </a:p>
        </p:txBody>
      </p:sp>
      <p:pic>
        <p:nvPicPr>
          <p:cNvPr id="3" name="Picture 2" descr="E:\Ima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2357430"/>
            <a:ext cx="90170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6336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5470" y="3143248"/>
            <a:ext cx="4678529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72066" y="264318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dobe Caslon Pro Bold" pitchFamily="18" charset="0"/>
              </a:rPr>
              <a:t>Equipment:</a:t>
            </a:r>
            <a:endParaRPr lang="en-GB" dirty="0">
              <a:solidFill>
                <a:srgbClr val="FF0000"/>
              </a:solidFill>
              <a:latin typeface="Adobe Caslon Pro Bol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500042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dobe Caslon Pro Bold" pitchFamily="18" charset="0"/>
              </a:rPr>
              <a:t>ABC’s</a:t>
            </a:r>
            <a:r>
              <a:rPr lang="en-GB" dirty="0" smtClean="0">
                <a:latin typeface="Adobe Caslon Pro Bold" pitchFamily="18" charset="0"/>
              </a:rPr>
              <a:t>: </a:t>
            </a:r>
          </a:p>
          <a:p>
            <a:r>
              <a:rPr lang="en-GB" dirty="0" smtClean="0">
                <a:latin typeface="Adobe Caslon Pro" pitchFamily="18" charset="0"/>
              </a:rPr>
              <a:t>A: Airways </a:t>
            </a:r>
          </a:p>
          <a:p>
            <a:r>
              <a:rPr lang="en-GB" dirty="0" smtClean="0">
                <a:latin typeface="Adobe Caslon Pro" pitchFamily="18" charset="0"/>
              </a:rPr>
              <a:t>B: Breathing</a:t>
            </a:r>
          </a:p>
          <a:p>
            <a:r>
              <a:rPr lang="en-GB" dirty="0" smtClean="0">
                <a:latin typeface="Adobe Caslon Pro" pitchFamily="18" charset="0"/>
              </a:rPr>
              <a:t>C: Circulation</a:t>
            </a:r>
            <a:endParaRPr lang="en-GB" dirty="0">
              <a:latin typeface="Adobe Caslo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357166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Adobe Caslon Pro Bold" pitchFamily="18" charset="0"/>
              </a:rPr>
              <a:t>What is First Aid and what are its aims?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1225689"/>
            <a:ext cx="87868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dobe Caslon Pro" pitchFamily="18" charset="0"/>
              </a:rPr>
              <a:t>“Provision </a:t>
            </a:r>
            <a:r>
              <a:rPr lang="en-GB" dirty="0" smtClean="0">
                <a:latin typeface="Adobe Caslon Pro" pitchFamily="18" charset="0"/>
              </a:rPr>
              <a:t>of initial care for an illness or injury</a:t>
            </a:r>
            <a:r>
              <a:rPr lang="en-GB" dirty="0" smtClean="0">
                <a:latin typeface="Adobe Caslon Pro" pitchFamily="18" charset="0"/>
              </a:rPr>
              <a:t>.”</a:t>
            </a:r>
          </a:p>
          <a:p>
            <a:endParaRPr lang="en-GB" dirty="0" smtClean="0">
              <a:latin typeface="Adobe Caslon Pro" pitchFamily="18" charset="0"/>
            </a:endParaRPr>
          </a:p>
          <a:p>
            <a:endParaRPr lang="en-GB" dirty="0" smtClean="0">
              <a:latin typeface="Adobe Caslon Pro" pitchFamily="18" charset="0"/>
            </a:endParaRPr>
          </a:p>
          <a:p>
            <a:r>
              <a:rPr lang="en-GB" dirty="0" smtClean="0">
                <a:latin typeface="Adobe Caslon Pro" pitchFamily="18" charset="0"/>
              </a:rPr>
              <a:t>3 aims:</a:t>
            </a:r>
          </a:p>
          <a:p>
            <a:endParaRPr lang="en-GB" dirty="0" smtClean="0">
              <a:latin typeface="Adobe Caslon Pro" pitchFamily="18" charset="0"/>
            </a:endParaRPr>
          </a:p>
          <a:p>
            <a:pPr marL="457200" indent="-457200"/>
            <a:r>
              <a:rPr lang="en-GB" b="1" smtClean="0">
                <a:solidFill>
                  <a:srgbClr val="FF0000"/>
                </a:solidFill>
                <a:latin typeface="Adobe Caslon Pro" pitchFamily="18" charset="0"/>
              </a:rPr>
              <a:t>Preserve life</a:t>
            </a:r>
            <a:endParaRPr lang="en-GB" b="1" dirty="0" smtClean="0">
              <a:solidFill>
                <a:srgbClr val="FF0000"/>
              </a:solidFill>
              <a:latin typeface="Adobe Caslon Pro" pitchFamily="18" charset="0"/>
            </a:endParaRPr>
          </a:p>
          <a:p>
            <a:endParaRPr lang="en-GB" b="1" dirty="0" smtClean="0">
              <a:solidFill>
                <a:srgbClr val="FF0000"/>
              </a:solidFill>
              <a:latin typeface="Adobe Caslon Pro" pitchFamily="18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Adobe Caslon Pro" pitchFamily="18" charset="0"/>
              </a:rPr>
              <a:t>Prevent </a:t>
            </a:r>
            <a:r>
              <a:rPr lang="en-GB" b="1" dirty="0" smtClean="0">
                <a:solidFill>
                  <a:srgbClr val="FF0000"/>
                </a:solidFill>
                <a:latin typeface="Adobe Caslon Pro" pitchFamily="18" charset="0"/>
              </a:rPr>
              <a:t>further harm</a:t>
            </a:r>
            <a:r>
              <a:rPr lang="en-GB" dirty="0" smtClean="0">
                <a:solidFill>
                  <a:srgbClr val="FF0000"/>
                </a:solidFill>
                <a:latin typeface="Adobe Caslon Pro" pitchFamily="18" charset="0"/>
              </a:rPr>
              <a:t> </a:t>
            </a:r>
            <a:r>
              <a:rPr lang="en-GB" dirty="0" smtClean="0">
                <a:latin typeface="Adobe Caslon Pro" pitchFamily="18" charset="0"/>
              </a:rPr>
              <a:t>- </a:t>
            </a:r>
            <a:r>
              <a:rPr lang="en-GB" dirty="0" smtClean="0">
                <a:latin typeface="Adobe Caslon Pro" pitchFamily="18" charset="0"/>
              </a:rPr>
              <a:t>this </a:t>
            </a:r>
            <a:r>
              <a:rPr lang="en-GB" dirty="0" smtClean="0">
                <a:latin typeface="Adobe Caslon Pro" pitchFamily="18" charset="0"/>
              </a:rPr>
              <a:t>covers both external factors, such as moving a patient away from any cause of harm, and applying first aid techniques to prevent worsening of the condition, such as applying pressure to stop a bleed becoming dangerous.</a:t>
            </a:r>
          </a:p>
          <a:p>
            <a:endParaRPr lang="en-GB" b="1" dirty="0" smtClean="0">
              <a:latin typeface="Adobe Caslon Pro" pitchFamily="18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Adobe Caslon Pro" pitchFamily="18" charset="0"/>
              </a:rPr>
              <a:t>Promote </a:t>
            </a:r>
            <a:r>
              <a:rPr lang="en-GB" b="1" dirty="0" smtClean="0">
                <a:solidFill>
                  <a:srgbClr val="FF0000"/>
                </a:solidFill>
                <a:latin typeface="Adobe Caslon Pro" pitchFamily="18" charset="0"/>
              </a:rPr>
              <a:t>recovery</a:t>
            </a:r>
            <a:r>
              <a:rPr lang="en-GB" dirty="0" smtClean="0">
                <a:solidFill>
                  <a:srgbClr val="FF0000"/>
                </a:solidFill>
                <a:latin typeface="Adobe Caslon Pro" pitchFamily="18" charset="0"/>
              </a:rPr>
              <a:t> </a:t>
            </a:r>
            <a:r>
              <a:rPr lang="en-GB" dirty="0" smtClean="0">
                <a:latin typeface="Adobe Caslon Pro" pitchFamily="18" charset="0"/>
              </a:rPr>
              <a:t>- first aid also involves trying to start the recovery process from the illness or injury, and in some cases might involve completing a treatment, such as in the case of applying a plaster to a small wound.</a:t>
            </a:r>
          </a:p>
          <a:p>
            <a:endParaRPr lang="en-GB" dirty="0">
              <a:latin typeface="Adobe Caslo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Adobe Caslon Pro Bold" pitchFamily="18" charset="0"/>
              </a:rPr>
              <a:t>Before CPR – Primary Survey</a:t>
            </a:r>
            <a:endParaRPr lang="en-GB" sz="3600" dirty="0">
              <a:solidFill>
                <a:srgbClr val="FF0000"/>
              </a:solidFill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75"/>
            <a:ext cx="8858280" cy="1571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800" b="1" dirty="0" smtClean="0">
                <a:latin typeface="Adobe Caslon Pro" pitchFamily="18" charset="0"/>
              </a:rPr>
              <a:t>1) </a:t>
            </a:r>
            <a:r>
              <a:rPr lang="en-GB" sz="1800" b="1" dirty="0" smtClean="0">
                <a:solidFill>
                  <a:srgbClr val="FF0000"/>
                </a:solidFill>
                <a:latin typeface="Adobe Caslon Pro" pitchFamily="18" charset="0"/>
              </a:rPr>
              <a:t>Danger</a:t>
            </a:r>
            <a:r>
              <a:rPr lang="en-GB" sz="1800" b="1" dirty="0" smtClean="0">
                <a:latin typeface="Adobe Caslon Pro" pitchFamily="18" charset="0"/>
              </a:rPr>
              <a:t> - </a:t>
            </a:r>
            <a:r>
              <a:rPr lang="en-GB" sz="1800" dirty="0" smtClean="0">
                <a:latin typeface="Adobe Caslon Pro" pitchFamily="18" charset="0"/>
              </a:rPr>
              <a:t>Are </a:t>
            </a:r>
            <a:r>
              <a:rPr lang="en-GB" sz="1800" dirty="0" smtClean="0">
                <a:latin typeface="Adobe Caslon Pro" pitchFamily="18" charset="0"/>
              </a:rPr>
              <a:t>you or the casualty in any danger? If you have not already done so, make the situation safe and then assess the casualty.</a:t>
            </a:r>
          </a:p>
          <a:p>
            <a:pPr>
              <a:buNone/>
            </a:pPr>
            <a:r>
              <a:rPr lang="en-GB" sz="1800" b="1" dirty="0" smtClean="0">
                <a:latin typeface="Adobe Caslon Pro" pitchFamily="18" charset="0"/>
              </a:rPr>
              <a:t>2) </a:t>
            </a:r>
            <a:r>
              <a:rPr lang="en-GB" sz="1800" b="1" dirty="0" smtClean="0">
                <a:solidFill>
                  <a:srgbClr val="FF0000"/>
                </a:solidFill>
                <a:latin typeface="Adobe Caslon Pro" pitchFamily="18" charset="0"/>
              </a:rPr>
              <a:t>Response</a:t>
            </a:r>
            <a:r>
              <a:rPr lang="en-GB" sz="1800" b="1" dirty="0" smtClean="0">
                <a:latin typeface="Adobe Caslon Pro" pitchFamily="18" charset="0"/>
              </a:rPr>
              <a:t> - </a:t>
            </a:r>
            <a:r>
              <a:rPr lang="en-GB" sz="1800" dirty="0" smtClean="0">
                <a:latin typeface="Adobe Caslon Pro" pitchFamily="18" charset="0"/>
              </a:rPr>
              <a:t>If </a:t>
            </a:r>
            <a:r>
              <a:rPr lang="en-GB" sz="1800" dirty="0" smtClean="0">
                <a:latin typeface="Adobe Caslon Pro" pitchFamily="18" charset="0"/>
              </a:rPr>
              <a:t>the casualty appears unconscious check this by </a:t>
            </a:r>
            <a:r>
              <a:rPr lang="en-GB" sz="1800" dirty="0" smtClean="0">
                <a:latin typeface="Adobe Caslon Pro" pitchFamily="18" charset="0"/>
              </a:rPr>
              <a:t>shouting: </a:t>
            </a:r>
            <a:endParaRPr lang="en-GB" sz="1800" dirty="0" smtClean="0">
              <a:latin typeface="Adobe Caslon Pro" pitchFamily="18" charset="0"/>
            </a:endParaRPr>
          </a:p>
          <a:p>
            <a:pPr algn="ctr">
              <a:buNone/>
            </a:pPr>
            <a:r>
              <a:rPr lang="en-GB" sz="1800" dirty="0" smtClean="0">
                <a:latin typeface="Adobe Caslon Pro" pitchFamily="18" charset="0"/>
              </a:rPr>
              <a:t> ‘</a:t>
            </a:r>
            <a:r>
              <a:rPr lang="en-GB" sz="1800" b="1" i="1" dirty="0" smtClean="0">
                <a:latin typeface="Adobe Caslon Pro" pitchFamily="18" charset="0"/>
              </a:rPr>
              <a:t>Can you hear me?</a:t>
            </a:r>
            <a:r>
              <a:rPr lang="en-GB" sz="1800" b="1" dirty="0" smtClean="0">
                <a:latin typeface="Adobe Caslon Pro" pitchFamily="18" charset="0"/>
              </a:rPr>
              <a:t>’, ‘</a:t>
            </a:r>
            <a:r>
              <a:rPr lang="en-GB" sz="1800" b="1" i="1" dirty="0" smtClean="0">
                <a:latin typeface="Adobe Caslon Pro" pitchFamily="18" charset="0"/>
              </a:rPr>
              <a:t>Open your eyes</a:t>
            </a:r>
            <a:r>
              <a:rPr lang="en-GB" sz="1800" b="1" dirty="0" smtClean="0">
                <a:latin typeface="Adobe Caslon Pro" pitchFamily="18" charset="0"/>
              </a:rPr>
              <a:t>’ and </a:t>
            </a:r>
            <a:r>
              <a:rPr lang="en-GB" sz="1800" b="1" dirty="0" smtClean="0">
                <a:latin typeface="Adobe Caslon Pro" pitchFamily="18" charset="0"/>
              </a:rPr>
              <a:t>gently shaking their </a:t>
            </a:r>
            <a:r>
              <a:rPr lang="en-GB" sz="1800" b="1" dirty="0" smtClean="0">
                <a:latin typeface="Adobe Caslon Pro" pitchFamily="18" charset="0"/>
              </a:rPr>
              <a:t>shoulders</a:t>
            </a:r>
            <a:r>
              <a:rPr lang="en-GB" sz="1800" dirty="0" smtClean="0">
                <a:latin typeface="Adobe Caslon Pro" pitchFamily="18" charset="0"/>
              </a:rPr>
              <a:t>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2464579" y="2964653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9124" y="3357562"/>
            <a:ext cx="22145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>
                <a:latin typeface="Adobe Caslon Pro" pitchFamily="18" charset="0"/>
              </a:rPr>
              <a:t>If there is </a:t>
            </a:r>
            <a:r>
              <a:rPr lang="en-GB" sz="1600" b="1" dirty="0" smtClean="0">
                <a:latin typeface="Adobe Caslon Pro" pitchFamily="18" charset="0"/>
              </a:rPr>
              <a:t>no response</a:t>
            </a:r>
            <a:r>
              <a:rPr lang="en-GB" sz="1600" dirty="0" smtClean="0">
                <a:latin typeface="Adobe Caslon Pro" pitchFamily="18" charset="0"/>
              </a:rPr>
              <a:t>:</a:t>
            </a:r>
          </a:p>
          <a:p>
            <a:pPr algn="just"/>
            <a:endParaRPr lang="en-GB" sz="1600" dirty="0" smtClean="0">
              <a:latin typeface="Adobe Caslon Pro" pitchFamily="18" charset="0"/>
            </a:endParaRPr>
          </a:p>
          <a:p>
            <a:pPr algn="just"/>
            <a:r>
              <a:rPr lang="en-GB" sz="1600" dirty="0" smtClean="0">
                <a:latin typeface="Adobe Caslon Pro" pitchFamily="18" charset="0"/>
              </a:rPr>
              <a:t>1) Shout </a:t>
            </a:r>
            <a:r>
              <a:rPr lang="en-GB" sz="1600" dirty="0" smtClean="0">
                <a:latin typeface="Adobe Caslon Pro" pitchFamily="18" charset="0"/>
              </a:rPr>
              <a:t>for </a:t>
            </a:r>
            <a:r>
              <a:rPr lang="en-GB" sz="1600" b="1" dirty="0" smtClean="0">
                <a:latin typeface="Adobe Caslon Pro" pitchFamily="18" charset="0"/>
              </a:rPr>
              <a:t>help.</a:t>
            </a:r>
            <a:endParaRPr lang="en-GB" sz="1600" dirty="0" smtClean="0">
              <a:latin typeface="Adobe Caslon Pro" pitchFamily="18" charset="0"/>
            </a:endParaRPr>
          </a:p>
          <a:p>
            <a:pPr algn="just"/>
            <a:r>
              <a:rPr lang="en-GB" sz="1600" dirty="0" smtClean="0">
                <a:latin typeface="Adobe Caslon Pro" pitchFamily="18" charset="0"/>
              </a:rPr>
              <a:t>If possible, leave the casualty in the position found and </a:t>
            </a:r>
            <a:r>
              <a:rPr lang="en-GB" sz="1600" b="1" dirty="0" smtClean="0">
                <a:latin typeface="Adobe Caslon Pro" pitchFamily="18" charset="0"/>
              </a:rPr>
              <a:t>open the airway</a:t>
            </a:r>
            <a:r>
              <a:rPr lang="en-GB" sz="1600" dirty="0" smtClean="0">
                <a:latin typeface="Adobe Caslon Pro" pitchFamily="18" charset="0"/>
              </a:rPr>
              <a:t>.</a:t>
            </a:r>
          </a:p>
          <a:p>
            <a:pPr algn="just"/>
            <a:r>
              <a:rPr lang="en-GB" sz="1600" dirty="0" smtClean="0">
                <a:latin typeface="Adobe Caslon Pro" pitchFamily="18" charset="0"/>
              </a:rPr>
              <a:t>2) If </a:t>
            </a:r>
            <a:r>
              <a:rPr lang="en-GB" sz="1600" dirty="0" smtClean="0">
                <a:latin typeface="Adobe Caslon Pro" pitchFamily="18" charset="0"/>
              </a:rPr>
              <a:t>this is not possible, turn the casualty onto their </a:t>
            </a:r>
            <a:r>
              <a:rPr lang="en-GB" sz="1600" b="1" dirty="0" smtClean="0">
                <a:latin typeface="Adobe Caslon Pro" pitchFamily="18" charset="0"/>
              </a:rPr>
              <a:t>back </a:t>
            </a:r>
            <a:r>
              <a:rPr lang="en-GB" sz="1600" dirty="0" smtClean="0">
                <a:latin typeface="Adobe Caslon Pro" pitchFamily="18" charset="0"/>
              </a:rPr>
              <a:t>and open the airway</a:t>
            </a:r>
            <a:r>
              <a:rPr lang="en-GB" sz="1600" dirty="0" smtClean="0">
                <a:latin typeface="Adobe Caslon Pro" pitchFamily="18" charset="0"/>
              </a:rPr>
              <a:t>.</a:t>
            </a:r>
            <a:endParaRPr lang="en-GB" sz="1600" dirty="0">
              <a:latin typeface="Adobe Caslon Pro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3318570"/>
            <a:ext cx="22860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>
                <a:latin typeface="Adobe Caslon Pro" pitchFamily="18" charset="0"/>
              </a:rPr>
              <a:t>If there is a </a:t>
            </a:r>
            <a:r>
              <a:rPr lang="en-GB" sz="1600" b="1" dirty="0" smtClean="0">
                <a:latin typeface="Adobe Caslon Pro" pitchFamily="18" charset="0"/>
              </a:rPr>
              <a:t>response</a:t>
            </a:r>
            <a:r>
              <a:rPr lang="en-GB" sz="1600" dirty="0" smtClean="0">
                <a:latin typeface="Adobe Caslon Pro" pitchFamily="18" charset="0"/>
              </a:rPr>
              <a:t> AND no further </a:t>
            </a:r>
            <a:r>
              <a:rPr lang="en-GB" sz="1600" dirty="0" smtClean="0">
                <a:latin typeface="Adobe Caslon Pro" pitchFamily="18" charset="0"/>
              </a:rPr>
              <a:t>danger</a:t>
            </a:r>
            <a:r>
              <a:rPr lang="en-GB" sz="1600" dirty="0" smtClean="0">
                <a:latin typeface="Adobe Caslon Pro" pitchFamily="18" charset="0"/>
              </a:rPr>
              <a:t>:</a:t>
            </a:r>
            <a:endParaRPr lang="en-GB" sz="1600" dirty="0" smtClean="0">
              <a:latin typeface="Adobe Caslon Pro" pitchFamily="18" charset="0"/>
            </a:endParaRPr>
          </a:p>
          <a:p>
            <a:pPr algn="just"/>
            <a:endParaRPr lang="en-GB" sz="1600" dirty="0" smtClean="0">
              <a:latin typeface="Adobe Caslon Pro" pitchFamily="18" charset="0"/>
            </a:endParaRPr>
          </a:p>
          <a:p>
            <a:pPr algn="just"/>
            <a:r>
              <a:rPr lang="en-GB" sz="1600" dirty="0" smtClean="0">
                <a:latin typeface="Adobe Caslon Pro" pitchFamily="18" charset="0"/>
              </a:rPr>
              <a:t>1) </a:t>
            </a:r>
            <a:r>
              <a:rPr lang="en-GB" sz="1600" b="1" dirty="0" smtClean="0">
                <a:latin typeface="Adobe Caslon Pro" pitchFamily="18" charset="0"/>
              </a:rPr>
              <a:t>leave</a:t>
            </a:r>
            <a:r>
              <a:rPr lang="en-GB" sz="1600" dirty="0" smtClean="0">
                <a:latin typeface="Adobe Caslon Pro" pitchFamily="18" charset="0"/>
              </a:rPr>
              <a:t> </a:t>
            </a:r>
            <a:r>
              <a:rPr lang="en-GB" sz="1600" dirty="0" smtClean="0">
                <a:latin typeface="Adobe Caslon Pro" pitchFamily="18" charset="0"/>
              </a:rPr>
              <a:t>the casualty in the position found and summon help if needed.</a:t>
            </a:r>
          </a:p>
          <a:p>
            <a:pPr algn="just"/>
            <a:r>
              <a:rPr lang="en-GB" sz="1600" dirty="0" smtClean="0">
                <a:latin typeface="Adobe Caslon Pro" pitchFamily="18" charset="0"/>
              </a:rPr>
              <a:t>2) Treat </a:t>
            </a:r>
            <a:r>
              <a:rPr lang="en-GB" sz="1600" dirty="0" smtClean="0">
                <a:latin typeface="Adobe Caslon Pro" pitchFamily="18" charset="0"/>
              </a:rPr>
              <a:t>any condition found and </a:t>
            </a:r>
            <a:r>
              <a:rPr lang="en-GB" sz="1600" b="1" dirty="0" smtClean="0">
                <a:latin typeface="Adobe Caslon Pro" pitchFamily="18" charset="0"/>
              </a:rPr>
              <a:t>monitor vital signs</a:t>
            </a:r>
            <a:r>
              <a:rPr lang="en-GB" sz="1600" dirty="0" smtClean="0">
                <a:latin typeface="Adobe Caslon Pro" pitchFamily="18" charset="0"/>
              </a:rPr>
              <a:t> - level of response, pulse and breathing.</a:t>
            </a:r>
          </a:p>
          <a:p>
            <a:pPr algn="just"/>
            <a:r>
              <a:rPr lang="en-GB" sz="1600" dirty="0" smtClean="0">
                <a:latin typeface="Adobe Caslon Pro" pitchFamily="18" charset="0"/>
              </a:rPr>
              <a:t>3) Continue </a:t>
            </a:r>
            <a:r>
              <a:rPr lang="en-GB" sz="1600" b="1" dirty="0" smtClean="0">
                <a:latin typeface="Adobe Caslon Pro" pitchFamily="18" charset="0"/>
              </a:rPr>
              <a:t>monitoring </a:t>
            </a:r>
            <a:r>
              <a:rPr lang="en-GB" sz="1600" dirty="0" smtClean="0">
                <a:latin typeface="Adobe Caslon Pro" pitchFamily="18" charset="0"/>
              </a:rPr>
              <a:t>the casualty either until help arrives or he recovers</a:t>
            </a:r>
            <a:r>
              <a:rPr lang="en-GB" sz="1600" dirty="0" smtClean="0">
                <a:latin typeface="Adobe Caslon Pro" pitchFamily="18" charset="0"/>
              </a:rPr>
              <a:t>.</a:t>
            </a:r>
            <a:endParaRPr lang="en-GB" sz="1600" dirty="0">
              <a:latin typeface="Adobe Caslon Pro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4321967" y="2964653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30432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800" b="1" dirty="0" smtClean="0">
                <a:latin typeface="Adobe Caslon Pro" pitchFamily="18" charset="0"/>
              </a:rPr>
              <a:t>3) </a:t>
            </a:r>
            <a:r>
              <a:rPr lang="en-GB" sz="1800" b="1" dirty="0" smtClean="0">
                <a:solidFill>
                  <a:srgbClr val="FF0000"/>
                </a:solidFill>
                <a:latin typeface="Adobe Caslon Pro" pitchFamily="18" charset="0"/>
              </a:rPr>
              <a:t>Airway</a:t>
            </a:r>
            <a:r>
              <a:rPr lang="en-GB" sz="1800" b="1" dirty="0" smtClean="0">
                <a:latin typeface="Adobe Caslon Pro" pitchFamily="18" charset="0"/>
              </a:rPr>
              <a:t> - </a:t>
            </a:r>
            <a:r>
              <a:rPr lang="en-GB" sz="1800" dirty="0" smtClean="0">
                <a:latin typeface="Adobe Caslon Pro" pitchFamily="18" charset="0"/>
              </a:rPr>
              <a:t>Open </a:t>
            </a:r>
            <a:r>
              <a:rPr lang="en-GB" sz="1800" dirty="0" smtClean="0">
                <a:latin typeface="Adobe Caslon Pro" pitchFamily="18" charset="0"/>
              </a:rPr>
              <a:t>the airway by placing one hand on the casualty’s forehead and gently tilting the head back, then lift the chin using 2 fingers only.</a:t>
            </a:r>
          </a:p>
          <a:p>
            <a:r>
              <a:rPr lang="en-GB" sz="1800" dirty="0" smtClean="0">
                <a:latin typeface="Adobe Caslon Pro" pitchFamily="18" charset="0"/>
              </a:rPr>
              <a:t>This will move the casualty's tongue away from the back of the mouth.</a:t>
            </a:r>
          </a:p>
          <a:p>
            <a:pPr>
              <a:buNone/>
            </a:pPr>
            <a:r>
              <a:rPr lang="en-GB" sz="1800" b="1" dirty="0" smtClean="0">
                <a:latin typeface="Adobe Caslon Pro" pitchFamily="18" charset="0"/>
              </a:rPr>
              <a:t>4) </a:t>
            </a:r>
            <a:r>
              <a:rPr lang="en-GB" sz="1800" b="1" dirty="0" smtClean="0">
                <a:solidFill>
                  <a:srgbClr val="FF0000"/>
                </a:solidFill>
                <a:latin typeface="Adobe Caslon Pro" pitchFamily="18" charset="0"/>
              </a:rPr>
              <a:t>Breathing</a:t>
            </a:r>
            <a:r>
              <a:rPr lang="en-GB" sz="1800" b="1" dirty="0" smtClean="0">
                <a:latin typeface="Adobe Caslon Pro" pitchFamily="18" charset="0"/>
              </a:rPr>
              <a:t>:</a:t>
            </a:r>
          </a:p>
          <a:p>
            <a:r>
              <a:rPr lang="en-GB" sz="1800" b="1" dirty="0" smtClean="0">
                <a:latin typeface="Adobe Caslon Pro" pitchFamily="18" charset="0"/>
              </a:rPr>
              <a:t>Look </a:t>
            </a:r>
            <a:r>
              <a:rPr lang="en-GB" sz="1800" dirty="0" smtClean="0">
                <a:latin typeface="Adobe Caslon Pro" pitchFamily="18" charset="0"/>
              </a:rPr>
              <a:t>to see if the chest is rising and falling. </a:t>
            </a:r>
            <a:endParaRPr lang="en-GB" sz="1800" dirty="0" smtClean="0">
              <a:latin typeface="Adobe Caslon Pro" pitchFamily="18" charset="0"/>
            </a:endParaRPr>
          </a:p>
          <a:p>
            <a:r>
              <a:rPr lang="en-GB" sz="1800" b="1" dirty="0" smtClean="0">
                <a:latin typeface="Adobe Caslon Pro" pitchFamily="18" charset="0"/>
              </a:rPr>
              <a:t>Listen</a:t>
            </a:r>
            <a:r>
              <a:rPr lang="en-GB" sz="1800" dirty="0" smtClean="0">
                <a:latin typeface="Adobe Caslon Pro" pitchFamily="18" charset="0"/>
              </a:rPr>
              <a:t> </a:t>
            </a:r>
            <a:r>
              <a:rPr lang="en-GB" sz="1800" dirty="0" smtClean="0">
                <a:latin typeface="Adobe Caslon Pro" pitchFamily="18" charset="0"/>
              </a:rPr>
              <a:t>for breathing</a:t>
            </a:r>
            <a:r>
              <a:rPr lang="en-GB" sz="1800" dirty="0" smtClean="0">
                <a:latin typeface="Adobe Caslon Pro" pitchFamily="18" charset="0"/>
              </a:rPr>
              <a:t>.			</a:t>
            </a:r>
            <a:r>
              <a:rPr lang="en-GB" sz="1800" b="1" dirty="0" smtClean="0">
                <a:latin typeface="Adobe Caslon Pro" pitchFamily="18" charset="0"/>
              </a:rPr>
              <a:t> no more</a:t>
            </a:r>
            <a:r>
              <a:rPr lang="en-GB" sz="1800" dirty="0" smtClean="0">
                <a:latin typeface="Adobe Caslon Pro" pitchFamily="18" charset="0"/>
              </a:rPr>
              <a:t> than 10 seconds </a:t>
            </a:r>
          </a:p>
          <a:p>
            <a:r>
              <a:rPr lang="en-GB" sz="1800" b="1" dirty="0" smtClean="0">
                <a:latin typeface="Adobe Caslon Pro" pitchFamily="18" charset="0"/>
              </a:rPr>
              <a:t>Feel</a:t>
            </a:r>
            <a:r>
              <a:rPr lang="en-GB" sz="1800" dirty="0" smtClean="0">
                <a:latin typeface="Adobe Caslon Pro" pitchFamily="18" charset="0"/>
              </a:rPr>
              <a:t> for breath against your cheek.</a:t>
            </a:r>
          </a:p>
          <a:p>
            <a:endParaRPr lang="en-GB" sz="1800" dirty="0">
              <a:latin typeface="Adobe Caslon Pro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4714884"/>
            <a:ext cx="33575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1600" dirty="0" smtClean="0">
                <a:latin typeface="Adobe Caslon Pro" pitchFamily="18" charset="0"/>
              </a:rPr>
              <a:t>If </a:t>
            </a:r>
            <a:r>
              <a:rPr lang="en-GB" sz="1600" dirty="0" smtClean="0">
                <a:latin typeface="Adobe Caslon Pro" pitchFamily="18" charset="0"/>
              </a:rPr>
              <a:t>the casualty is </a:t>
            </a:r>
            <a:r>
              <a:rPr lang="en-GB" sz="1600" b="1" dirty="0" smtClean="0">
                <a:latin typeface="Adobe Caslon Pro" pitchFamily="18" charset="0"/>
              </a:rPr>
              <a:t>breathing normally</a:t>
            </a:r>
            <a:r>
              <a:rPr lang="en-GB" sz="1600" dirty="0" smtClean="0">
                <a:latin typeface="Adobe Caslon Pro" pitchFamily="18" charset="0"/>
              </a:rPr>
              <a:t> , place them in the </a:t>
            </a:r>
            <a:r>
              <a:rPr lang="en-GB" sz="1600" b="1" dirty="0" smtClean="0">
                <a:latin typeface="Adobe Caslon Pro" pitchFamily="18" charset="0"/>
              </a:rPr>
              <a:t>recovery position</a:t>
            </a:r>
            <a:r>
              <a:rPr lang="en-GB" sz="1600" dirty="0" smtClean="0">
                <a:latin typeface="Adobe Caslon Pro" pitchFamily="18" charset="0"/>
              </a:rPr>
              <a:t>. </a:t>
            </a:r>
            <a:endParaRPr lang="en-GB" sz="1600" dirty="0" smtClean="0">
              <a:latin typeface="Adobe Caslon Pro" pitchFamily="18" charset="0"/>
            </a:endParaRPr>
          </a:p>
          <a:p>
            <a:pPr marL="342900" indent="-342900">
              <a:buAutoNum type="arabicParenR"/>
            </a:pPr>
            <a:r>
              <a:rPr lang="en-GB" sz="1600" dirty="0" smtClean="0">
                <a:latin typeface="Adobe Caslon Pro" pitchFamily="18" charset="0"/>
              </a:rPr>
              <a:t>2)Check </a:t>
            </a:r>
            <a:r>
              <a:rPr lang="en-GB" sz="1600" dirty="0" smtClean="0">
                <a:latin typeface="Adobe Caslon Pro" pitchFamily="18" charset="0"/>
              </a:rPr>
              <a:t>for other life-threatening conditions such as severe bleeding and treat as necessary.</a:t>
            </a:r>
          </a:p>
          <a:p>
            <a:endParaRPr lang="en-GB" sz="1600" dirty="0">
              <a:latin typeface="Adobe Caslon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2" y="4714884"/>
            <a:ext cx="3000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dobe Caslon Pro" pitchFamily="18" charset="0"/>
              </a:rPr>
              <a:t>1) If </a:t>
            </a:r>
            <a:r>
              <a:rPr lang="en-GB" sz="1600" dirty="0" smtClean="0">
                <a:latin typeface="Adobe Caslon Pro" pitchFamily="18" charset="0"/>
              </a:rPr>
              <a:t>the casualty is </a:t>
            </a:r>
            <a:r>
              <a:rPr lang="en-GB" sz="1600" b="1" dirty="0" smtClean="0">
                <a:latin typeface="Adobe Caslon Pro" pitchFamily="18" charset="0"/>
              </a:rPr>
              <a:t>not breathing normally</a:t>
            </a:r>
            <a:r>
              <a:rPr lang="en-GB" sz="1600" dirty="0" smtClean="0">
                <a:latin typeface="Adobe Caslon Pro" pitchFamily="18" charset="0"/>
              </a:rPr>
              <a:t> or if you have any doubt whether breathing is normal </a:t>
            </a:r>
            <a:r>
              <a:rPr lang="en-GB" sz="1600" b="1" dirty="0" smtClean="0">
                <a:latin typeface="Adobe Caslon Pro" pitchFamily="18" charset="0"/>
              </a:rPr>
              <a:t>begin </a:t>
            </a:r>
            <a:r>
              <a:rPr lang="en-GB" sz="1600" b="1" dirty="0" smtClean="0">
                <a:latin typeface="Adobe Caslon Pro" pitchFamily="18" charset="0"/>
              </a:rPr>
              <a:t>CPR</a:t>
            </a:r>
            <a:r>
              <a:rPr lang="en-GB" sz="1600" dirty="0" smtClean="0">
                <a:latin typeface="Adobe Caslon Pro" pitchFamily="18" charset="0"/>
              </a:rPr>
              <a:t>!!</a:t>
            </a:r>
            <a:endParaRPr lang="en-GB" sz="1600" dirty="0" smtClean="0">
              <a:latin typeface="Adobe Caslon Pro" pitchFamily="18" charset="0"/>
            </a:endParaRPr>
          </a:p>
          <a:p>
            <a:endParaRPr lang="en-GB" sz="1600" dirty="0">
              <a:latin typeface="Adobe Caslon Pro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2321703" y="3964785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4179091" y="3964785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4857752" y="2643182"/>
            <a:ext cx="214314" cy="9286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276362"/>
            <a:ext cx="1128709" cy="12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Adobe Caslon Pro Bold" pitchFamily="18" charset="0"/>
              </a:rPr>
              <a:t>Recovery Position</a:t>
            </a:r>
            <a:endParaRPr lang="en-GB" sz="3600" dirty="0">
              <a:solidFill>
                <a:srgbClr val="FF0000"/>
              </a:solidFill>
              <a:latin typeface="Adobe Caslon Pro Bold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4071946" cy="407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9066" y="3286124"/>
            <a:ext cx="3999655" cy="330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Adobe Caslon Pro Bold" pitchFamily="18" charset="0"/>
              </a:rPr>
              <a:t>CPR – </a:t>
            </a:r>
            <a:r>
              <a:rPr lang="en-GB" sz="3600" u="sng" dirty="0" smtClean="0">
                <a:solidFill>
                  <a:srgbClr val="FF0000"/>
                </a:solidFill>
                <a:latin typeface="Adobe Caslon Pro Bold" pitchFamily="18" charset="0"/>
              </a:rPr>
              <a:t>C</a:t>
            </a:r>
            <a:r>
              <a:rPr lang="en-GB" sz="3600" dirty="0" smtClean="0">
                <a:solidFill>
                  <a:srgbClr val="FF0000"/>
                </a:solidFill>
                <a:latin typeface="Adobe Caslon Pro Bold" pitchFamily="18" charset="0"/>
              </a:rPr>
              <a:t>ardio</a:t>
            </a:r>
            <a:r>
              <a:rPr lang="en-GB" sz="3600" u="sng" dirty="0" smtClean="0">
                <a:solidFill>
                  <a:srgbClr val="FF0000"/>
                </a:solidFill>
                <a:latin typeface="Adobe Caslon Pro Bold" pitchFamily="18" charset="0"/>
              </a:rPr>
              <a:t>p</a:t>
            </a:r>
            <a:r>
              <a:rPr lang="en-GB" sz="3600" dirty="0" smtClean="0">
                <a:solidFill>
                  <a:srgbClr val="FF0000"/>
                </a:solidFill>
                <a:latin typeface="Adobe Caslon Pro Bold" pitchFamily="18" charset="0"/>
              </a:rPr>
              <a:t>ulmonary </a:t>
            </a:r>
            <a:r>
              <a:rPr lang="en-GB" sz="3600" u="sng" dirty="0" smtClean="0">
                <a:solidFill>
                  <a:srgbClr val="FF0000"/>
                </a:solidFill>
                <a:latin typeface="Adobe Caslon Pro Bold" pitchFamily="18" charset="0"/>
              </a:rPr>
              <a:t>R</a:t>
            </a:r>
            <a:r>
              <a:rPr lang="en-GB" sz="3600" dirty="0" smtClean="0">
                <a:solidFill>
                  <a:srgbClr val="FF0000"/>
                </a:solidFill>
                <a:latin typeface="Adobe Caslon Pro Bold" pitchFamily="18" charset="0"/>
              </a:rPr>
              <a:t>esuscitation</a:t>
            </a:r>
            <a:endParaRPr lang="en-GB" sz="3600" dirty="0">
              <a:solidFill>
                <a:srgbClr val="FF0000"/>
              </a:solidFill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endParaRPr lang="en-GB" sz="2400" dirty="0" smtClean="0">
              <a:latin typeface="Adobe Caslon Pro" pitchFamily="18" charset="0"/>
            </a:endParaRPr>
          </a:p>
          <a:p>
            <a:r>
              <a:rPr lang="en-GB" sz="2400" dirty="0" smtClean="0">
                <a:latin typeface="Adobe Caslon Pro" pitchFamily="18" charset="0"/>
              </a:rPr>
              <a:t>Physical </a:t>
            </a:r>
            <a:r>
              <a:rPr lang="en-GB" sz="2400" dirty="0" smtClean="0">
                <a:latin typeface="Adobe Caslon Pro" pitchFamily="18" charset="0"/>
              </a:rPr>
              <a:t>interventions to create artificial circulation </a:t>
            </a:r>
            <a:r>
              <a:rPr lang="en-GB" sz="2400" dirty="0" smtClean="0">
                <a:latin typeface="Adobe Caslon Pro" pitchFamily="18" charset="0"/>
              </a:rPr>
              <a:t>by </a:t>
            </a:r>
            <a:r>
              <a:rPr lang="en-GB" sz="2400" b="1" dirty="0" smtClean="0">
                <a:latin typeface="Adobe Caslon Pro" pitchFamily="18" charset="0"/>
              </a:rPr>
              <a:t>chest </a:t>
            </a:r>
            <a:r>
              <a:rPr lang="en-GB" sz="2400" b="1" dirty="0" smtClean="0">
                <a:latin typeface="Adobe Caslon Pro" pitchFamily="18" charset="0"/>
              </a:rPr>
              <a:t>compressions</a:t>
            </a:r>
            <a:r>
              <a:rPr lang="en-GB" sz="2400" dirty="0" smtClean="0">
                <a:latin typeface="Adobe Caslon Pro" pitchFamily="18" charset="0"/>
              </a:rPr>
              <a:t>, </a:t>
            </a:r>
            <a:r>
              <a:rPr lang="en-GB" sz="2400" dirty="0" smtClean="0">
                <a:latin typeface="Adobe Caslon Pro" pitchFamily="18" charset="0"/>
              </a:rPr>
              <a:t>and </a:t>
            </a:r>
            <a:r>
              <a:rPr lang="en-GB" sz="2400" b="1" dirty="0" smtClean="0">
                <a:latin typeface="Adobe Caslon Pro" pitchFamily="18" charset="0"/>
              </a:rPr>
              <a:t>artificial </a:t>
            </a:r>
            <a:r>
              <a:rPr lang="en-GB" sz="2400" b="1" dirty="0" smtClean="0">
                <a:latin typeface="Adobe Caslon Pro" pitchFamily="18" charset="0"/>
              </a:rPr>
              <a:t>respiration </a:t>
            </a:r>
            <a:r>
              <a:rPr lang="en-GB" sz="2400" dirty="0" smtClean="0">
                <a:latin typeface="Adobe Caslon Pro" pitchFamily="18" charset="0"/>
              </a:rPr>
              <a:t>by the rescuer </a:t>
            </a:r>
            <a:r>
              <a:rPr lang="en-GB" sz="2400" dirty="0" smtClean="0">
                <a:latin typeface="Adobe Caslon Pro" pitchFamily="18" charset="0"/>
              </a:rPr>
              <a:t>exhaling into the patient (or using a device to simulate this</a:t>
            </a:r>
            <a:r>
              <a:rPr lang="en-GB" sz="2400" dirty="0" smtClean="0">
                <a:latin typeface="Adobe Caslon Pro" pitchFamily="18" charset="0"/>
              </a:rPr>
              <a:t>).</a:t>
            </a:r>
          </a:p>
          <a:p>
            <a:pPr>
              <a:buNone/>
            </a:pPr>
            <a:endParaRPr lang="en-GB" sz="2400" dirty="0" smtClean="0">
              <a:latin typeface="Adobe Caslon Pro" pitchFamily="18" charset="0"/>
            </a:endParaRPr>
          </a:p>
          <a:p>
            <a:r>
              <a:rPr lang="en-GB" sz="2400" dirty="0" smtClean="0">
                <a:latin typeface="Adobe Caslon Pro" pitchFamily="18" charset="0"/>
              </a:rPr>
              <a:t>Its </a:t>
            </a:r>
            <a:r>
              <a:rPr lang="en-GB" sz="2400" dirty="0" smtClean="0">
                <a:latin typeface="Adobe Caslon Pro" pitchFamily="18" charset="0"/>
              </a:rPr>
              <a:t>main purpose is to maintain a flow of oxygenated blood to the brain and the </a:t>
            </a:r>
            <a:r>
              <a:rPr lang="en-GB" sz="2400" dirty="0" smtClean="0">
                <a:latin typeface="Adobe Caslon Pro" pitchFamily="18" charset="0"/>
              </a:rPr>
              <a:t>heart</a:t>
            </a:r>
            <a:r>
              <a:rPr lang="en-GB" sz="2400" dirty="0" smtClean="0">
                <a:latin typeface="Adobe Caslon Pro" pitchFamily="18" charset="0"/>
              </a:rPr>
              <a:t> </a:t>
            </a:r>
            <a:r>
              <a:rPr lang="en-GB" sz="2400" dirty="0" smtClean="0">
                <a:latin typeface="Adobe Caslon Pro" pitchFamily="18" charset="0"/>
              </a:rPr>
              <a:t>– both are vulnerable </a:t>
            </a:r>
            <a:r>
              <a:rPr lang="en-GB" sz="2400" dirty="0" smtClean="0">
                <a:latin typeface="Adobe Caslon Pro" pitchFamily="18" charset="0"/>
              </a:rPr>
              <a:t>to damage from </a:t>
            </a:r>
            <a:r>
              <a:rPr lang="en-GB" sz="2400" dirty="0" smtClean="0">
                <a:latin typeface="Adobe Caslon Pro" pitchFamily="18" charset="0"/>
              </a:rPr>
              <a:t>hypoxia. </a:t>
            </a:r>
          </a:p>
          <a:p>
            <a:endParaRPr lang="en-GB" sz="2400" dirty="0" smtClean="0">
              <a:latin typeface="Adobe Caslon Pro" pitchFamily="18" charset="0"/>
            </a:endParaRPr>
          </a:p>
          <a:p>
            <a:r>
              <a:rPr lang="en-GB" sz="2400" dirty="0" smtClean="0">
                <a:latin typeface="Adobe Caslon Pro" pitchFamily="18" charset="0"/>
              </a:rPr>
              <a:t>Some brain cells start dying within </a:t>
            </a:r>
            <a:r>
              <a:rPr lang="en-GB" sz="2400" b="1" dirty="0" smtClean="0">
                <a:latin typeface="Adobe Caslon Pro" pitchFamily="18" charset="0"/>
              </a:rPr>
              <a:t>less than 5 </a:t>
            </a:r>
            <a:r>
              <a:rPr lang="en-GB" sz="2400" dirty="0" smtClean="0">
                <a:latin typeface="Adobe Caslon Pro" pitchFamily="18" charset="0"/>
              </a:rPr>
              <a:t>minutes of hypoxia!</a:t>
            </a:r>
          </a:p>
          <a:p>
            <a:endParaRPr lang="en-GB" sz="2400" dirty="0">
              <a:latin typeface="Adobe Caslo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00108"/>
            <a:ext cx="8501122" cy="4525963"/>
          </a:xfrm>
        </p:spPr>
        <p:txBody>
          <a:bodyPr>
            <a:noAutofit/>
          </a:bodyPr>
          <a:lstStyle/>
          <a:p>
            <a:r>
              <a:rPr lang="en-GB" sz="1800" b="1" dirty="0" smtClean="0">
                <a:solidFill>
                  <a:srgbClr val="FF0000"/>
                </a:solidFill>
                <a:latin typeface="Adobe Caslon Pro" pitchFamily="18" charset="0"/>
              </a:rPr>
              <a:t>CPR for </a:t>
            </a:r>
            <a:r>
              <a:rPr lang="en-GB" sz="1800" b="1" dirty="0" smtClean="0">
                <a:solidFill>
                  <a:srgbClr val="FF0000"/>
                </a:solidFill>
                <a:latin typeface="Adobe Caslon Pro" pitchFamily="18" charset="0"/>
              </a:rPr>
              <a:t>adults:  DEEP INHALATIONS AND EXHALATIONS!</a:t>
            </a:r>
          </a:p>
          <a:p>
            <a:pPr>
              <a:buNone/>
            </a:pPr>
            <a:r>
              <a:rPr lang="en-GB" sz="1800" dirty="0" smtClean="0">
                <a:latin typeface="Adobe Caslon Pro" pitchFamily="18" charset="0"/>
              </a:rPr>
              <a:t>30 </a:t>
            </a:r>
            <a:r>
              <a:rPr lang="en-GB" sz="1800" dirty="0" smtClean="0">
                <a:latin typeface="Adobe Caslon Pro" pitchFamily="18" charset="0"/>
              </a:rPr>
              <a:t>compressions : 2 breaths for 2 </a:t>
            </a:r>
            <a:r>
              <a:rPr lang="en-GB" sz="1800" dirty="0" smtClean="0">
                <a:latin typeface="Adobe Caslon Pro" pitchFamily="18" charset="0"/>
              </a:rPr>
              <a:t>minutes</a:t>
            </a:r>
          </a:p>
          <a:p>
            <a:pPr>
              <a:buNone/>
            </a:pPr>
            <a:r>
              <a:rPr lang="en-US" sz="1800" dirty="0" smtClean="0">
                <a:latin typeface="Adobe Caslon Pro" pitchFamily="18" charset="0"/>
              </a:rPr>
              <a:t>rate </a:t>
            </a:r>
            <a:r>
              <a:rPr lang="en-US" sz="1800" dirty="0" smtClean="0">
                <a:latin typeface="Adobe Caslon Pro" pitchFamily="18" charset="0"/>
              </a:rPr>
              <a:t>of </a:t>
            </a:r>
            <a:r>
              <a:rPr lang="en-US" sz="1800" dirty="0" smtClean="0">
                <a:latin typeface="Adobe Caslon Pro" pitchFamily="18" charset="0"/>
              </a:rPr>
              <a:t>100/min 	ventilation</a:t>
            </a:r>
            <a:r>
              <a:rPr lang="en-US" sz="1800" dirty="0" smtClean="0">
                <a:latin typeface="Adobe Caslon Pro" pitchFamily="18" charset="0"/>
              </a:rPr>
              <a:t>: 8 – 10 breaths/min</a:t>
            </a:r>
            <a:endParaRPr lang="en-GB" sz="1800" dirty="0" smtClean="0">
              <a:latin typeface="Adobe Caslon Pro" pitchFamily="18" charset="0"/>
            </a:endParaRPr>
          </a:p>
          <a:p>
            <a:endParaRPr lang="en-GB" sz="1800" dirty="0" smtClean="0">
              <a:latin typeface="Adobe Caslon Pro" pitchFamily="18" charset="0"/>
            </a:endParaRPr>
          </a:p>
          <a:p>
            <a:r>
              <a:rPr lang="en-GB" sz="1800" b="1" dirty="0" smtClean="0">
                <a:solidFill>
                  <a:srgbClr val="FF0000"/>
                </a:solidFill>
                <a:latin typeface="Adobe Caslon Pro" pitchFamily="18" charset="0"/>
              </a:rPr>
              <a:t>CPR </a:t>
            </a:r>
            <a:r>
              <a:rPr lang="en-GB" sz="1800" b="1" dirty="0" smtClean="0">
                <a:solidFill>
                  <a:srgbClr val="FF0000"/>
                </a:solidFill>
                <a:latin typeface="Adobe Caslon Pro" pitchFamily="18" charset="0"/>
              </a:rPr>
              <a:t>for children (1 year to puberty</a:t>
            </a:r>
            <a:r>
              <a:rPr lang="en-GB" sz="1800" b="1" dirty="0" smtClean="0">
                <a:solidFill>
                  <a:srgbClr val="FF0000"/>
                </a:solidFill>
                <a:latin typeface="Adobe Caslon Pro" pitchFamily="18" charset="0"/>
              </a:rPr>
              <a:t>): SHALLOW BREATHS AND DON’T EMPTY YOUR LUNGS COMPLETELY!</a:t>
            </a:r>
          </a:p>
          <a:p>
            <a:pPr>
              <a:buNone/>
            </a:pPr>
            <a:r>
              <a:rPr lang="en-GB" sz="1800" dirty="0" smtClean="0">
                <a:latin typeface="Adobe Caslon Pro" pitchFamily="18" charset="0"/>
              </a:rPr>
              <a:t>Start: 5 rescue breaths &amp; 30 compressions</a:t>
            </a:r>
          </a:p>
          <a:p>
            <a:pPr>
              <a:buNone/>
            </a:pPr>
            <a:r>
              <a:rPr lang="en-GB" sz="1800" dirty="0" smtClean="0">
                <a:latin typeface="Adobe Caslon Pro" pitchFamily="18" charset="0"/>
              </a:rPr>
              <a:t>then continue with 30 compressions: 2 breaths</a:t>
            </a:r>
            <a:endParaRPr lang="en-GB" sz="1800" dirty="0" smtClean="0">
              <a:latin typeface="Adobe Caslon Pro" pitchFamily="18" charset="0"/>
            </a:endParaRPr>
          </a:p>
          <a:p>
            <a:endParaRPr lang="en-GB" sz="1800" dirty="0" smtClean="0">
              <a:latin typeface="Adobe Caslon Pro" pitchFamily="18" charset="0"/>
            </a:endParaRPr>
          </a:p>
          <a:p>
            <a:r>
              <a:rPr lang="en-GB" sz="1800" b="1" dirty="0" smtClean="0">
                <a:solidFill>
                  <a:srgbClr val="FF0000"/>
                </a:solidFill>
                <a:latin typeface="Adobe Caslon Pro" pitchFamily="18" charset="0"/>
              </a:rPr>
              <a:t>CPR </a:t>
            </a:r>
            <a:r>
              <a:rPr lang="en-GB" sz="1800" b="1" dirty="0" smtClean="0">
                <a:solidFill>
                  <a:srgbClr val="FF0000"/>
                </a:solidFill>
                <a:latin typeface="Adobe Caslon Pro" pitchFamily="18" charset="0"/>
              </a:rPr>
              <a:t>for babies (birth to 1 year</a:t>
            </a:r>
            <a:r>
              <a:rPr lang="en-GB" sz="1800" b="1" dirty="0" smtClean="0">
                <a:solidFill>
                  <a:srgbClr val="FF0000"/>
                </a:solidFill>
                <a:latin typeface="Adobe Caslon Pro" pitchFamily="18" charset="0"/>
              </a:rPr>
              <a:t>):  FILL YOUR CHEEKS WITH AIR AND USE THIS!</a:t>
            </a:r>
          </a:p>
          <a:p>
            <a:pPr>
              <a:buNone/>
            </a:pPr>
            <a:r>
              <a:rPr lang="en-GB" sz="1800" dirty="0" smtClean="0">
                <a:latin typeface="Adobe Caslon Pro" pitchFamily="18" charset="0"/>
              </a:rPr>
              <a:t>Start: 5 rescue breaths &amp; 30 compressions</a:t>
            </a:r>
          </a:p>
          <a:p>
            <a:pPr>
              <a:buNone/>
            </a:pPr>
            <a:r>
              <a:rPr lang="en-GB" sz="1800" dirty="0" smtClean="0">
                <a:latin typeface="Adobe Caslon Pro" pitchFamily="18" charset="0"/>
              </a:rPr>
              <a:t>then continue with 30 compressions: 2 breaths</a:t>
            </a:r>
          </a:p>
          <a:p>
            <a:pPr>
              <a:buNone/>
            </a:pPr>
            <a:endParaRPr lang="en-GB" sz="1800" dirty="0" smtClean="0">
              <a:latin typeface="Adobe Caslon Pro" pitchFamily="18" charset="0"/>
            </a:endParaRPr>
          </a:p>
          <a:p>
            <a:r>
              <a:rPr lang="en-GB" sz="1800" b="1" dirty="0" smtClean="0">
                <a:solidFill>
                  <a:srgbClr val="FF0000"/>
                </a:solidFill>
                <a:latin typeface="Adobe Caslon Pro" pitchFamily="18" charset="0"/>
              </a:rPr>
              <a:t>Agonal breathing : </a:t>
            </a:r>
            <a:r>
              <a:rPr lang="en-GB" sz="1800" dirty="0" smtClean="0">
                <a:latin typeface="Adobe Caslon Pro" pitchFamily="18" charset="0"/>
              </a:rPr>
              <a:t>This </a:t>
            </a:r>
            <a:r>
              <a:rPr lang="en-GB" sz="1800" dirty="0" smtClean="0">
                <a:latin typeface="Adobe Caslon Pro" pitchFamily="18" charset="0"/>
              </a:rPr>
              <a:t>is common in the first few minutes after a sudden cardiac arrest. It usually takes the form </a:t>
            </a:r>
            <a:r>
              <a:rPr lang="en-GB" sz="1800" dirty="0" smtClean="0">
                <a:latin typeface="Adobe Caslon Pro" pitchFamily="18" charset="0"/>
              </a:rPr>
              <a:t>of </a:t>
            </a:r>
            <a:r>
              <a:rPr lang="en-GB" sz="1800" b="1" dirty="0" smtClean="0">
                <a:latin typeface="Adobe Caslon Pro" pitchFamily="18" charset="0"/>
              </a:rPr>
              <a:t>sudden </a:t>
            </a:r>
            <a:r>
              <a:rPr lang="en-GB" sz="1800" b="1" dirty="0" smtClean="0">
                <a:latin typeface="Adobe Caslon Pro" pitchFamily="18" charset="0"/>
              </a:rPr>
              <a:t>irregular gasps for breath</a:t>
            </a:r>
            <a:r>
              <a:rPr lang="en-GB" sz="1800" dirty="0" smtClean="0">
                <a:latin typeface="Adobe Caslon Pro" pitchFamily="18" charset="0"/>
              </a:rPr>
              <a:t>. It should not be mistaken for normal breathing and if it is </a:t>
            </a:r>
            <a:r>
              <a:rPr lang="en-GB" sz="1800" b="1" dirty="0" smtClean="0">
                <a:latin typeface="Adobe Caslon Pro" pitchFamily="18" charset="0"/>
              </a:rPr>
              <a:t>CPR </a:t>
            </a:r>
            <a:r>
              <a:rPr lang="en-GB" sz="1800" b="1" dirty="0" smtClean="0">
                <a:latin typeface="Adobe Caslon Pro" pitchFamily="18" charset="0"/>
              </a:rPr>
              <a:t>should be </a:t>
            </a:r>
            <a:r>
              <a:rPr lang="en-GB" sz="1800" b="1" dirty="0" smtClean="0">
                <a:latin typeface="Adobe Caslon Pro" pitchFamily="18" charset="0"/>
              </a:rPr>
              <a:t>started</a:t>
            </a:r>
            <a:r>
              <a:rPr lang="en-GB" sz="1800" dirty="0" smtClean="0">
                <a:latin typeface="Adobe Caslon Pro" pitchFamily="18" charset="0"/>
              </a:rPr>
              <a:t>.</a:t>
            </a:r>
            <a:endParaRPr lang="en-GB" sz="1800" dirty="0" smtClean="0">
              <a:latin typeface="Adobe Caslon Pro" pitchFamily="18" charset="0"/>
            </a:endParaRPr>
          </a:p>
          <a:p>
            <a:endParaRPr lang="en-GB" sz="1800" dirty="0" smtClean="0">
              <a:latin typeface="Adobe Caslon Pro" pitchFamily="18" charset="0"/>
            </a:endParaRPr>
          </a:p>
          <a:p>
            <a:pPr>
              <a:buNone/>
            </a:pPr>
            <a:endParaRPr lang="en-GB" sz="1800" dirty="0">
              <a:latin typeface="Adobe Caslo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86182" cy="302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3786214" cy="302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71879"/>
            <a:ext cx="3857652" cy="308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100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3929058" y="1142984"/>
            <a:ext cx="500066" cy="1588"/>
          </a:xfrm>
          <a:prstGeom prst="straightConnector1">
            <a:avLst/>
          </a:prstGeom>
          <a:ln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4000496" y="5000636"/>
            <a:ext cx="571504" cy="1588"/>
          </a:xfrm>
          <a:prstGeom prst="straightConnector1">
            <a:avLst/>
          </a:prstGeom>
          <a:ln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6215868" y="3428206"/>
            <a:ext cx="571504" cy="1588"/>
          </a:xfrm>
          <a:prstGeom prst="straightConnector1">
            <a:avLst/>
          </a:prstGeom>
          <a:ln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742</Words>
  <Application>Microsoft Office PowerPoint</Application>
  <PresentationFormat>On-screen Show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First Aid</vt:lpstr>
      <vt:lpstr>Slide 2</vt:lpstr>
      <vt:lpstr>Slide 3</vt:lpstr>
      <vt:lpstr>Before CPR – Primary Survey</vt:lpstr>
      <vt:lpstr>Slide 5</vt:lpstr>
      <vt:lpstr>Recovery Position</vt:lpstr>
      <vt:lpstr>CPR – Cardiopulmonary Resuscitation</vt:lpstr>
      <vt:lpstr>Slide 8</vt:lpstr>
      <vt:lpstr>Slide 9</vt:lpstr>
      <vt:lpstr>CPR on adults</vt:lpstr>
      <vt:lpstr>CPR on children: 1yr - puberty</vt:lpstr>
      <vt:lpstr>CPR on infants:</vt:lpstr>
      <vt:lpstr>ALS – Advanced Life Support</vt:lpstr>
      <vt:lpstr>Defibrillation</vt:lpstr>
      <vt:lpstr>Slide 15</vt:lpstr>
      <vt:lpstr>CPR Videos</vt:lpstr>
      <vt:lpstr>Slide 17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Aid</dc:title>
  <dc:creator>D</dc:creator>
  <cp:lastModifiedBy>D</cp:lastModifiedBy>
  <cp:revision>44</cp:revision>
  <dcterms:created xsi:type="dcterms:W3CDTF">2010-03-22T09:36:25Z</dcterms:created>
  <dcterms:modified xsi:type="dcterms:W3CDTF">2010-03-23T13:33:47Z</dcterms:modified>
</cp:coreProperties>
</file>