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7" r:id="rId7"/>
    <p:sldId id="261" r:id="rId8"/>
    <p:sldId id="263" r:id="rId9"/>
    <p:sldId id="262" r:id="rId10"/>
    <p:sldId id="265" r:id="rId11"/>
    <p:sldId id="264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BCE-8393-4C45-A29B-25C36093B011}" type="datetimeFigureOut">
              <a:rPr lang="en-GB" smtClean="0"/>
              <a:t>22/03/2011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9113-0919-40E2-80CE-9B5786F1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79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BCE-8393-4C45-A29B-25C36093B011}" type="datetimeFigureOut">
              <a:rPr lang="en-GB" smtClean="0"/>
              <a:t>22/03/2011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9113-0919-40E2-80CE-9B5786F1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68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BCE-8393-4C45-A29B-25C36093B011}" type="datetimeFigureOut">
              <a:rPr lang="en-GB" smtClean="0"/>
              <a:t>22/03/2011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9113-0919-40E2-80CE-9B5786F1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56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BCE-8393-4C45-A29B-25C36093B011}" type="datetimeFigureOut">
              <a:rPr lang="en-GB" smtClean="0"/>
              <a:t>22/03/2011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9113-0919-40E2-80CE-9B5786F1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87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BCE-8393-4C45-A29B-25C36093B011}" type="datetimeFigureOut">
              <a:rPr lang="en-GB" smtClean="0"/>
              <a:t>22/03/2011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9113-0919-40E2-80CE-9B5786F1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56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BCE-8393-4C45-A29B-25C36093B011}" type="datetimeFigureOut">
              <a:rPr lang="en-GB" smtClean="0"/>
              <a:t>22/03/2011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9113-0919-40E2-80CE-9B5786F1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725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BCE-8393-4C45-A29B-25C36093B011}" type="datetimeFigureOut">
              <a:rPr lang="en-GB" smtClean="0"/>
              <a:t>22/03/2011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9113-0919-40E2-80CE-9B5786F1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48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BCE-8393-4C45-A29B-25C36093B011}" type="datetimeFigureOut">
              <a:rPr lang="en-GB" smtClean="0"/>
              <a:t>22/03/2011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9113-0919-40E2-80CE-9B5786F1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96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BCE-8393-4C45-A29B-25C36093B011}" type="datetimeFigureOut">
              <a:rPr lang="en-GB" smtClean="0"/>
              <a:t>22/03/2011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9113-0919-40E2-80CE-9B5786F1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69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BCE-8393-4C45-A29B-25C36093B011}" type="datetimeFigureOut">
              <a:rPr lang="en-GB" smtClean="0"/>
              <a:t>22/03/2011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9113-0919-40E2-80CE-9B5786F1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08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BCE-8393-4C45-A29B-25C36093B011}" type="datetimeFigureOut">
              <a:rPr lang="en-GB" smtClean="0"/>
              <a:t>22/03/2011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9113-0919-40E2-80CE-9B5786F1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04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6ABCE-8393-4C45-A29B-25C36093B011}" type="datetimeFigureOut">
              <a:rPr lang="en-GB" smtClean="0"/>
              <a:t>22/03/2011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09113-0919-40E2-80CE-9B5786F1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25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2448272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Measurement </a:t>
            </a:r>
            <a:r>
              <a:rPr lang="en-GB" sz="4800" b="1" dirty="0" smtClean="0"/>
              <a:t>of </a:t>
            </a:r>
            <a:r>
              <a:rPr lang="en-GB" sz="4800" b="1" dirty="0" smtClean="0"/>
              <a:t>Blood Pressure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0072" y="3955504"/>
            <a:ext cx="3384376" cy="1849760"/>
          </a:xfrm>
        </p:spPr>
        <p:txBody>
          <a:bodyPr>
            <a:normAutofit/>
          </a:bodyPr>
          <a:lstStyle/>
          <a:p>
            <a:r>
              <a:rPr lang="en-GB" dirty="0" smtClean="0"/>
              <a:t>By Bhavin Doshi</a:t>
            </a:r>
          </a:p>
          <a:p>
            <a:r>
              <a:rPr lang="en-GB" dirty="0" smtClean="0"/>
              <a:t>22</a:t>
            </a:r>
            <a:r>
              <a:rPr lang="en-GB" baseline="30000" dirty="0" smtClean="0"/>
              <a:t>nd</a:t>
            </a:r>
            <a:r>
              <a:rPr lang="en-GB" dirty="0" smtClean="0"/>
              <a:t> March 2011</a:t>
            </a:r>
            <a:endParaRPr lang="en-GB" dirty="0"/>
          </a:p>
        </p:txBody>
      </p:sp>
      <p:pic>
        <p:nvPicPr>
          <p:cNvPr id="1026" name="Picture 2" descr="http://www.comparestoreprices.co.uk/images/a-/a-&amp;-d-ua-702-digital-blood-pressure-moni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952"/>
            <a:ext cx="428625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27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86808" cy="2794322"/>
          </a:xfrm>
        </p:spPr>
        <p:txBody>
          <a:bodyPr>
            <a:normAutofit/>
          </a:bodyPr>
          <a:lstStyle/>
          <a:p>
            <a:r>
              <a:rPr lang="en-GB" dirty="0" smtClean="0"/>
              <a:t>INTERPRETATION OF BLOOD PRESSURE VALUES</a:t>
            </a:r>
            <a:endParaRPr lang="en-GB" dirty="0"/>
          </a:p>
        </p:txBody>
      </p:sp>
      <p:pic>
        <p:nvPicPr>
          <p:cNvPr id="5122" name="Picture 2" descr="http://www.beebleblog.com/images/beebleb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243112"/>
            <a:ext cx="3744416" cy="460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45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310336"/>
            <a:ext cx="8229600" cy="1143000"/>
          </a:xfrm>
        </p:spPr>
        <p:txBody>
          <a:bodyPr>
            <a:noAutofit/>
          </a:bodyPr>
          <a:lstStyle/>
          <a:p>
            <a:r>
              <a:rPr lang="en-GB" sz="2400" dirty="0" smtClean="0"/>
              <a:t>Classification of blood pressures in adults according to Guideline of European society for hypertension and European cardiology society for diagnostics and treatment of arterial hypertension at general practitioner’s (2003)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124275"/>
              </p:ext>
            </p:extLst>
          </p:nvPr>
        </p:nvGraphicFramePr>
        <p:xfrm>
          <a:off x="395536" y="332656"/>
          <a:ext cx="8262927" cy="4606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3713"/>
                <a:gridCol w="2754607"/>
                <a:gridCol w="2754607"/>
              </a:tblGrid>
              <a:tr h="853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Category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Systolic pressure (</a:t>
                      </a:r>
                      <a:r>
                        <a:rPr lang="en-GB" sz="2400" dirty="0" err="1">
                          <a:effectLst/>
                        </a:rPr>
                        <a:t>mmHG</a:t>
                      </a:r>
                      <a:r>
                        <a:rPr lang="en-GB" sz="2400" dirty="0">
                          <a:effectLst/>
                        </a:rPr>
                        <a:t>)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Diastolic pressure (mmHg)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Optimal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&lt;120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&lt;80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Normal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120-129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80-84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High normal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130-139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85-89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Hypertension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Stage 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140-159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90-99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Stage 2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160-179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100-109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4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Stage 3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≥180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≥110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3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Isolated systolic hypertension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≥140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&lt;90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05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WHAT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Encourage a healthy diet</a:t>
            </a:r>
          </a:p>
          <a:p>
            <a:r>
              <a:rPr lang="en-GB" dirty="0" smtClean="0"/>
              <a:t>Obesity management</a:t>
            </a:r>
          </a:p>
          <a:p>
            <a:r>
              <a:rPr lang="en-GB" dirty="0" smtClean="0"/>
              <a:t>Control causative diseases</a:t>
            </a:r>
          </a:p>
          <a:p>
            <a:r>
              <a:rPr lang="en-GB" dirty="0" smtClean="0"/>
              <a:t>Control stress levels</a:t>
            </a:r>
          </a:p>
          <a:p>
            <a:r>
              <a:rPr lang="en-GB" dirty="0" smtClean="0"/>
              <a:t>Initiate pharmaco-therapeutic regime</a:t>
            </a:r>
          </a:p>
          <a:p>
            <a:r>
              <a:rPr lang="en-GB" dirty="0" smtClean="0"/>
              <a:t>Constant monitoring and vigilance of causative factors</a:t>
            </a:r>
          </a:p>
          <a:p>
            <a:r>
              <a:rPr lang="en-GB" dirty="0" smtClean="0"/>
              <a:t>Regular check-ups at the G.P.’s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3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Pulse measurement by palpation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Measure for 1 minute</a:t>
            </a:r>
          </a:p>
          <a:p>
            <a:r>
              <a:rPr lang="en-GB" dirty="0" smtClean="0"/>
              <a:t>Less time is not accurate due to:</a:t>
            </a:r>
          </a:p>
          <a:p>
            <a:pPr lvl="3"/>
            <a:r>
              <a:rPr lang="en-GB" sz="2400" dirty="0" smtClean="0"/>
              <a:t>1. One cannot count fractions of pulses but only whole units</a:t>
            </a:r>
          </a:p>
          <a:p>
            <a:pPr lvl="3"/>
            <a:r>
              <a:rPr lang="en-GB" sz="2400" dirty="0" smtClean="0"/>
              <a:t>2. First and last pulse cannot be caught with certainty</a:t>
            </a:r>
          </a:p>
          <a:p>
            <a:pPr lvl="3"/>
            <a:r>
              <a:rPr lang="en-GB" sz="2400" dirty="0" smtClean="0"/>
              <a:t>3. Heart rate fluctuates periodically</a:t>
            </a:r>
          </a:p>
          <a:p>
            <a:pPr lvl="3"/>
            <a:endParaRPr lang="en-GB" sz="2400" dirty="0"/>
          </a:p>
          <a:p>
            <a:pPr lvl="3"/>
            <a:endParaRPr lang="en-GB" sz="2400" dirty="0"/>
          </a:p>
        </p:txBody>
      </p:sp>
      <p:pic>
        <p:nvPicPr>
          <p:cNvPr id="1026" name="Picture 2" descr="http://www.topendsports.com/testing/images/heart-rate-radial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92"/>
          <a:stretch/>
        </p:blipFill>
        <p:spPr bwMode="auto">
          <a:xfrm>
            <a:off x="3257153" y="1433240"/>
            <a:ext cx="2267347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38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Qualities of Peripheral Pulse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Pulsus celer (fast)</a:t>
            </a:r>
          </a:p>
          <a:p>
            <a:r>
              <a:rPr lang="en-GB" dirty="0" smtClean="0"/>
              <a:t>Pulsus tardus (slow)</a:t>
            </a:r>
          </a:p>
          <a:p>
            <a:r>
              <a:rPr lang="en-GB" dirty="0" smtClean="0"/>
              <a:t>Pulsus mollis (soft or weak)</a:t>
            </a:r>
            <a:endParaRPr lang="en-GB" dirty="0"/>
          </a:p>
          <a:p>
            <a:r>
              <a:rPr lang="en-GB" dirty="0" smtClean="0"/>
              <a:t>Pulsus durus (hard or strong)</a:t>
            </a:r>
            <a:endParaRPr lang="en-GB" dirty="0"/>
          </a:p>
          <a:p>
            <a:r>
              <a:rPr lang="en-GB" dirty="0" smtClean="0"/>
              <a:t>Pulsus magnus (big amplitude)</a:t>
            </a:r>
            <a:endParaRPr lang="en-GB" dirty="0"/>
          </a:p>
          <a:p>
            <a:r>
              <a:rPr lang="en-GB" dirty="0" smtClean="0"/>
              <a:t>Pulsus parvus (small amplitude)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04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Description of pulse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Mean HR</a:t>
            </a:r>
          </a:p>
          <a:p>
            <a:r>
              <a:rPr lang="en-GB" dirty="0" smtClean="0"/>
              <a:t>Regular vs. irregular</a:t>
            </a:r>
          </a:p>
          <a:p>
            <a:r>
              <a:rPr lang="en-GB" dirty="0" smtClean="0"/>
              <a:t>Respiratory arrhythmia - ↑ in inspiration</a:t>
            </a:r>
          </a:p>
          <a:p>
            <a:pPr marL="3657600" lvl="8" indent="0">
              <a:buNone/>
            </a:pPr>
            <a:r>
              <a:rPr lang="en-GB" sz="3200" dirty="0" smtClean="0"/>
              <a:t>      - ↓ in expiration</a:t>
            </a:r>
          </a:p>
          <a:p>
            <a:pPr marL="342900" lvl="8" indent="-342900"/>
            <a:r>
              <a:rPr lang="en-GB" sz="3200" dirty="0" smtClean="0"/>
              <a:t>Postural changes - ↑ in standing than sitting</a:t>
            </a:r>
          </a:p>
          <a:p>
            <a:pPr marL="0" lvl="8" indent="0">
              <a:buNone/>
            </a:pPr>
            <a:r>
              <a:rPr lang="en-GB" sz="3200" dirty="0"/>
              <a:t>	</a:t>
            </a:r>
            <a:r>
              <a:rPr lang="en-GB" sz="3200" dirty="0" smtClean="0"/>
              <a:t>		     - ↓ in sitting than supine</a:t>
            </a:r>
            <a:endParaRPr lang="en-GB" sz="3200" dirty="0"/>
          </a:p>
          <a:p>
            <a:r>
              <a:rPr lang="en-GB" dirty="0" smtClean="0"/>
              <a:t>ORTHOSTATIC REACTION</a:t>
            </a:r>
          </a:p>
          <a:p>
            <a:r>
              <a:rPr lang="en-GB" dirty="0" smtClean="0"/>
              <a:t>CLINOSTATIC REACTION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22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4680520" cy="5832648"/>
          </a:xfrm>
        </p:spPr>
        <p:txBody>
          <a:bodyPr>
            <a:normAutofit/>
          </a:bodyPr>
          <a:lstStyle/>
          <a:p>
            <a:r>
              <a:rPr lang="en-GB" dirty="0" smtClean="0"/>
              <a:t>NOW EVRYBODY TRY IT ON EACH OTHER</a:t>
            </a:r>
            <a:endParaRPr lang="en-GB" dirty="0"/>
          </a:p>
        </p:txBody>
      </p:sp>
      <p:pic>
        <p:nvPicPr>
          <p:cNvPr id="2050" name="Picture 2" descr="http://www.sciencephoto.com/images/download_wm_image.html/M920976-Taking_pulse-SPL.jpg?id=77920097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44"/>
          <a:stretch/>
        </p:blipFill>
        <p:spPr bwMode="auto">
          <a:xfrm>
            <a:off x="5233888" y="980728"/>
            <a:ext cx="3333750" cy="473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8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MEASURING Blood Pressure</a:t>
            </a:r>
            <a:endParaRPr lang="en-GB" b="1" dirty="0"/>
          </a:p>
        </p:txBody>
      </p:sp>
      <p:pic>
        <p:nvPicPr>
          <p:cNvPr id="6146" name="Picture 2" descr="http://www.firstaidwarehouse.co.uk/pic/280x280/18/33/omron_mx2_basic_fully_automatic_blood_pressure_moni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068" y="1772816"/>
            <a:ext cx="3785691" cy="3785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oncallmedicalsupplies.com/acatalog/0125lar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4506774" cy="3785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85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Indirect measurement of blood pressure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u="sng" dirty="0" smtClean="0"/>
              <a:t>BY PALPATION</a:t>
            </a:r>
          </a:p>
          <a:p>
            <a:endParaRPr lang="en-GB" dirty="0"/>
          </a:p>
          <a:p>
            <a:r>
              <a:rPr lang="en-GB" dirty="0" smtClean="0"/>
              <a:t>Is possible to due to compliance of arterial walls</a:t>
            </a:r>
          </a:p>
          <a:p>
            <a:r>
              <a:rPr lang="en-GB" dirty="0" smtClean="0"/>
              <a:t>When cuff reaches a pressure just above systolic pressure the artery is occluded</a:t>
            </a:r>
          </a:p>
          <a:p>
            <a:r>
              <a:rPr lang="en-GB" dirty="0" smtClean="0"/>
              <a:t>At this point the pulse is no longer felt distal to the compression</a:t>
            </a:r>
          </a:p>
          <a:p>
            <a:r>
              <a:rPr lang="en-GB" dirty="0" smtClean="0"/>
              <a:t>Measures systolic </a:t>
            </a:r>
            <a:r>
              <a:rPr lang="en-GB" dirty="0"/>
              <a:t>b</a:t>
            </a:r>
            <a:r>
              <a:rPr lang="en-GB" dirty="0" smtClean="0"/>
              <a:t>lood pressure only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88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 direct measurement of blood pressure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u="sng" dirty="0" smtClean="0"/>
              <a:t>BY AUSCULTATION</a:t>
            </a:r>
          </a:p>
          <a:p>
            <a:endParaRPr lang="en-GB" dirty="0"/>
          </a:p>
          <a:p>
            <a:r>
              <a:rPr lang="en-GB" dirty="0" smtClean="0"/>
              <a:t>If outer pressure is lower than systolic pressure (SP), but higher than diastolic pressure (DP), the blood flow is interrupted and renewed alternately</a:t>
            </a:r>
          </a:p>
          <a:p>
            <a:r>
              <a:rPr lang="en-GB" dirty="0" smtClean="0"/>
              <a:t>These sudden changes cause vibrations in the acoustic frequency range – Heard by STETHOSCOPE distal to compressed area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59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Rules for measuring blood pressure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Patient is sitting for a few minutes</a:t>
            </a:r>
          </a:p>
          <a:p>
            <a:pPr marL="514350" indent="-514350">
              <a:buAutoNum type="arabicPeriod"/>
            </a:pPr>
            <a:r>
              <a:rPr lang="en-GB" dirty="0" smtClean="0"/>
              <a:t>Only validated apparatus must be used</a:t>
            </a:r>
          </a:p>
          <a:p>
            <a:pPr marL="514350" indent="-514350">
              <a:buAutoNum type="arabicPeriod"/>
            </a:pPr>
            <a:r>
              <a:rPr lang="en-GB" dirty="0" smtClean="0"/>
              <a:t>Perform at least two measurements in the course of 1-2 minutes</a:t>
            </a:r>
          </a:p>
          <a:p>
            <a:pPr marL="514350" indent="-514350">
              <a:buAutoNum type="arabicPeriod"/>
            </a:pPr>
            <a:r>
              <a:rPr lang="en-GB" dirty="0" smtClean="0"/>
              <a:t>Use cuff of correct size</a:t>
            </a:r>
          </a:p>
          <a:p>
            <a:pPr marL="514350" indent="-514350">
              <a:buAutoNum type="arabicPeriod"/>
            </a:pPr>
            <a:r>
              <a:rPr lang="en-GB" dirty="0" smtClean="0"/>
              <a:t>Cuff must always be at the </a:t>
            </a:r>
          </a:p>
          <a:p>
            <a:pPr marL="0" indent="0">
              <a:buNone/>
            </a:pPr>
            <a:r>
              <a:rPr lang="en-GB" dirty="0" smtClean="0"/>
              <a:t>       level of the heart</a:t>
            </a:r>
          </a:p>
          <a:p>
            <a:pPr marL="514350" indent="-514350">
              <a:buAutoNum type="arabicPeriod" startAt="6"/>
            </a:pPr>
            <a:r>
              <a:rPr lang="en-GB" dirty="0" smtClean="0"/>
              <a:t>Pressure in cuff should be </a:t>
            </a:r>
          </a:p>
          <a:p>
            <a:pPr marL="0" indent="0">
              <a:buNone/>
            </a:pPr>
            <a:r>
              <a:rPr lang="en-GB" dirty="0" smtClean="0"/>
              <a:t>      decreased slowly (2mmHG/s)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4100" dirty="0" smtClean="0"/>
              <a:t>ALWAYS REMEMBER ABOUT</a:t>
            </a:r>
          </a:p>
          <a:p>
            <a:pPr marL="0" indent="0">
              <a:buNone/>
            </a:pPr>
            <a:r>
              <a:rPr lang="en-GB" sz="4100" dirty="0" smtClean="0"/>
              <a:t>WHITE COAT HYPERTENSION</a:t>
            </a:r>
            <a:endParaRPr lang="en-GB" sz="4100" dirty="0"/>
          </a:p>
        </p:txBody>
      </p:sp>
      <p:pic>
        <p:nvPicPr>
          <p:cNvPr id="3074" name="Picture 2" descr="http://optimalbloodpressure.com/wp-content/uploads/2010/10/blood-press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140968"/>
            <a:ext cx="3257550" cy="337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2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409</Words>
  <Application>Microsoft Office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Measurement of Blood Pressure</vt:lpstr>
      <vt:lpstr>Pulse measurement by palpation</vt:lpstr>
      <vt:lpstr>Qualities of Peripheral Pulse</vt:lpstr>
      <vt:lpstr>Description of pulse</vt:lpstr>
      <vt:lpstr>NOW EVRYBODY TRY IT ON EACH OTHER</vt:lpstr>
      <vt:lpstr>MEASURING Blood Pressure</vt:lpstr>
      <vt:lpstr>Indirect measurement of blood pressure</vt:lpstr>
      <vt:lpstr>In direct measurement of blood pressure</vt:lpstr>
      <vt:lpstr>Rules for measuring blood pressure</vt:lpstr>
      <vt:lpstr>INTERPRETATION OF BLOOD PRESSURE VALUES</vt:lpstr>
      <vt:lpstr>Classification of blood pressures in adults according to Guideline of European society for hypertension and European cardiology society for diagnostics and treatment of arterial hypertension at general practitioner’s (2003)</vt:lpstr>
      <vt:lpstr>AND WHAT NEXT?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and interpretation of Blood Pressure</dc:title>
  <dc:creator>Bhavin</dc:creator>
  <cp:lastModifiedBy>Bhavin</cp:lastModifiedBy>
  <cp:revision>12</cp:revision>
  <dcterms:created xsi:type="dcterms:W3CDTF">2011-03-21T22:32:17Z</dcterms:created>
  <dcterms:modified xsi:type="dcterms:W3CDTF">2011-03-22T16:39:49Z</dcterms:modified>
</cp:coreProperties>
</file>