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  <p:sldId id="271" r:id="rId11"/>
    <p:sldId id="268" r:id="rId12"/>
    <p:sldId id="265" r:id="rId13"/>
    <p:sldId id="266" r:id="rId14"/>
  </p:sldIdLst>
  <p:sldSz cx="9144000" cy="6858000" type="screen4x3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598" autoAdjust="0"/>
    <p:restoredTop sz="94489" autoAdjust="0"/>
  </p:normalViewPr>
  <p:slideViewPr>
    <p:cSldViewPr snapToGrid="0" snapToObjects="1">
      <p:cViewPr>
        <p:scale>
          <a:sx n="100" d="100"/>
          <a:sy n="100" d="100"/>
        </p:scale>
        <p:origin x="-58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19" Type="http://schemas.openxmlformats.org/officeDocument/2006/relationships/tableStyles" Target="tableStyle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A1F7-F908-E04B-8D3C-086B27298DB8}" type="datetimeFigureOut">
              <a:rPr lang="nb-NO" smtClean="0"/>
              <a:pPr/>
              <a:t>3/22/11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ECDD-AD03-A247-A3BF-8F246000D534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A1F7-F908-E04B-8D3C-086B27298DB8}" type="datetimeFigureOut">
              <a:rPr lang="nb-NO" smtClean="0"/>
              <a:pPr/>
              <a:t>3/22/11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ECDD-AD03-A247-A3BF-8F246000D534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A1F7-F908-E04B-8D3C-086B27298DB8}" type="datetimeFigureOut">
              <a:rPr lang="nb-NO" smtClean="0"/>
              <a:pPr/>
              <a:t>3/22/11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ECDD-AD03-A247-A3BF-8F246000D534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A1F7-F908-E04B-8D3C-086B27298DB8}" type="datetimeFigureOut">
              <a:rPr lang="nb-NO" smtClean="0"/>
              <a:pPr/>
              <a:t>3/22/11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ECDD-AD03-A247-A3BF-8F246000D534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A1F7-F908-E04B-8D3C-086B27298DB8}" type="datetimeFigureOut">
              <a:rPr lang="nb-NO" smtClean="0"/>
              <a:pPr/>
              <a:t>3/22/11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ECDD-AD03-A247-A3BF-8F246000D534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A1F7-F908-E04B-8D3C-086B27298DB8}" type="datetimeFigureOut">
              <a:rPr lang="nb-NO" smtClean="0"/>
              <a:pPr/>
              <a:t>3/22/11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ECDD-AD03-A247-A3BF-8F246000D534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A1F7-F908-E04B-8D3C-086B27298DB8}" type="datetimeFigureOut">
              <a:rPr lang="nb-NO" smtClean="0"/>
              <a:pPr/>
              <a:t>3/22/11</a:t>
            </a:fld>
            <a:endParaRPr lang="nb-N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ECDD-AD03-A247-A3BF-8F246000D534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A1F7-F908-E04B-8D3C-086B27298DB8}" type="datetimeFigureOut">
              <a:rPr lang="nb-NO" smtClean="0"/>
              <a:pPr/>
              <a:t>3/22/11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ECDD-AD03-A247-A3BF-8F246000D534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A1F7-F908-E04B-8D3C-086B27298DB8}" type="datetimeFigureOut">
              <a:rPr lang="nb-NO" smtClean="0"/>
              <a:pPr/>
              <a:t>3/22/11</a:t>
            </a:fld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ECDD-AD03-A247-A3BF-8F246000D534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A1F7-F908-E04B-8D3C-086B27298DB8}" type="datetimeFigureOut">
              <a:rPr lang="nb-NO" smtClean="0"/>
              <a:pPr/>
              <a:t>3/22/11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ECDD-AD03-A247-A3BF-8F246000D534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5A1F7-F908-E04B-8D3C-086B27298DB8}" type="datetimeFigureOut">
              <a:rPr lang="nb-NO" smtClean="0"/>
              <a:pPr/>
              <a:t>3/22/11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1ECDD-AD03-A247-A3BF-8F246000D534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Click to edit Master text styles</a:t>
            </a:r>
          </a:p>
          <a:p>
            <a:pPr lvl="1"/>
            <a:r>
              <a:rPr lang="nb-NO" smtClean="0"/>
              <a:t>Second level</a:t>
            </a:r>
          </a:p>
          <a:p>
            <a:pPr lvl="2"/>
            <a:r>
              <a:rPr lang="nb-NO" smtClean="0"/>
              <a:t>Third level</a:t>
            </a:r>
          </a:p>
          <a:p>
            <a:pPr lvl="3"/>
            <a:r>
              <a:rPr lang="nb-NO" smtClean="0"/>
              <a:t>Fourth level</a:t>
            </a:r>
          </a:p>
          <a:p>
            <a:pPr lvl="4"/>
            <a:r>
              <a:rPr lang="nb-NO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5A1F7-F908-E04B-8D3C-086B27298DB8}" type="datetimeFigureOut">
              <a:rPr lang="nb-NO" smtClean="0"/>
              <a:pPr/>
              <a:t>3/22/11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1ECDD-AD03-A247-A3BF-8F246000D534}" type="slidenum">
              <a:rPr lang="nb-NO" smtClean="0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38300"/>
            <a:ext cx="7772400" cy="1990206"/>
          </a:xfrm>
        </p:spPr>
        <p:txBody>
          <a:bodyPr>
            <a:normAutofit fontScale="90000"/>
          </a:bodyPr>
          <a:lstStyle/>
          <a:p>
            <a:r>
              <a:rPr lang="nb-NO" sz="5400" dirty="0" smtClean="0"/>
              <a:t>PATIENT HISTORY</a:t>
            </a:r>
            <a:br>
              <a:rPr lang="nb-NO" sz="5400" dirty="0" smtClean="0"/>
            </a:br>
            <a:r>
              <a:rPr lang="nb-NO" sz="5400" dirty="0" smtClean="0"/>
              <a:t>&amp;</a:t>
            </a:r>
            <a:br>
              <a:rPr lang="nb-NO" sz="5400" dirty="0" smtClean="0"/>
            </a:br>
            <a:r>
              <a:rPr lang="nb-NO" sz="5400" dirty="0" smtClean="0"/>
              <a:t>PHYSICAL EXAMINATION</a:t>
            </a:r>
            <a:endParaRPr lang="nb-NO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00" y="3886200"/>
            <a:ext cx="3606800" cy="2671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Physical examination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Autofit/>
          </a:bodyPr>
          <a:lstStyle/>
          <a:p>
            <a:r>
              <a:rPr lang="en-GB" sz="2162" b="1" dirty="0" smtClean="0"/>
              <a:t>Ext. genitalia</a:t>
            </a:r>
          </a:p>
          <a:p>
            <a:pPr lvl="1"/>
            <a:r>
              <a:rPr lang="en-GB" sz="1946" dirty="0" err="1" smtClean="0"/>
              <a:t>tumors</a:t>
            </a:r>
            <a:r>
              <a:rPr lang="en-GB" sz="1946" dirty="0" smtClean="0"/>
              <a:t>, rash, discharge, pain</a:t>
            </a:r>
          </a:p>
          <a:p>
            <a:pPr lvl="1"/>
            <a:r>
              <a:rPr lang="en-GB" sz="1946" dirty="0" smtClean="0"/>
              <a:t>Testes</a:t>
            </a:r>
          </a:p>
          <a:p>
            <a:r>
              <a:rPr lang="en-GB" sz="2162" b="1" dirty="0" smtClean="0"/>
              <a:t>Rectal exploration</a:t>
            </a:r>
          </a:p>
          <a:p>
            <a:pPr lvl="1"/>
            <a:r>
              <a:rPr lang="en-GB" sz="1946" dirty="0" smtClean="0"/>
              <a:t>normal tonus of sphincter, </a:t>
            </a:r>
            <a:r>
              <a:rPr lang="en-GB" sz="1946" dirty="0" err="1" smtClean="0"/>
              <a:t>tumors</a:t>
            </a:r>
            <a:endParaRPr lang="en-GB" sz="1946" dirty="0" smtClean="0"/>
          </a:p>
          <a:p>
            <a:pPr lvl="1"/>
            <a:r>
              <a:rPr lang="en-GB" sz="1946" dirty="0" err="1" smtClean="0"/>
              <a:t>Prostata</a:t>
            </a:r>
            <a:r>
              <a:rPr lang="en-GB" sz="1946" dirty="0" smtClean="0"/>
              <a:t>: size (walnut), shape, consistency</a:t>
            </a:r>
          </a:p>
          <a:p>
            <a:pPr lvl="1"/>
            <a:r>
              <a:rPr lang="en-GB" sz="1946" dirty="0" smtClean="0"/>
              <a:t>Brown faeces on glove</a:t>
            </a:r>
          </a:p>
          <a:p>
            <a:pPr lvl="1">
              <a:buNone/>
            </a:pPr>
            <a:endParaRPr lang="en-GB" sz="1946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Physical examination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/>
          </a:bodyPr>
          <a:lstStyle/>
          <a:p>
            <a:r>
              <a:rPr lang="en-GB" sz="2162" b="1" dirty="0" smtClean="0"/>
              <a:t>Upper extremities</a:t>
            </a:r>
          </a:p>
          <a:p>
            <a:pPr lvl="1"/>
            <a:r>
              <a:rPr lang="en-GB" sz="1800" dirty="0" smtClean="0"/>
              <a:t>Radial pulse</a:t>
            </a:r>
          </a:p>
          <a:p>
            <a:pPr lvl="1"/>
            <a:r>
              <a:rPr lang="en-GB" sz="1800" dirty="0" err="1" smtClean="0"/>
              <a:t>Raynaud’s</a:t>
            </a:r>
            <a:r>
              <a:rPr lang="en-GB" sz="1800" dirty="0" smtClean="0"/>
              <a:t> phenomenon (SLE)</a:t>
            </a:r>
          </a:p>
          <a:p>
            <a:pPr lvl="1"/>
            <a:r>
              <a:rPr lang="en-GB" sz="1800" dirty="0" smtClean="0"/>
              <a:t>Finger clubbing</a:t>
            </a:r>
          </a:p>
          <a:p>
            <a:r>
              <a:rPr lang="en-GB" sz="2162" b="1" dirty="0" smtClean="0"/>
              <a:t>Lower extremities</a:t>
            </a:r>
          </a:p>
          <a:p>
            <a:pPr lvl="1"/>
            <a:r>
              <a:rPr lang="en-GB" sz="1946" dirty="0" smtClean="0"/>
              <a:t>Pulse of a. </a:t>
            </a:r>
            <a:r>
              <a:rPr lang="en-GB" sz="1946" dirty="0" err="1" smtClean="0"/>
              <a:t>dorsalis</a:t>
            </a:r>
            <a:r>
              <a:rPr lang="en-GB" sz="1946" dirty="0" smtClean="0"/>
              <a:t> </a:t>
            </a:r>
            <a:r>
              <a:rPr lang="en-GB" sz="1946" dirty="0" err="1" smtClean="0"/>
              <a:t>pedis</a:t>
            </a:r>
            <a:r>
              <a:rPr lang="en-GB" sz="1946" dirty="0" smtClean="0"/>
              <a:t> and a. </a:t>
            </a:r>
            <a:r>
              <a:rPr lang="en-GB" sz="1946" dirty="0" err="1" smtClean="0"/>
              <a:t>tibialis</a:t>
            </a:r>
            <a:r>
              <a:rPr lang="en-GB" sz="1946" dirty="0" smtClean="0"/>
              <a:t> posterior</a:t>
            </a:r>
          </a:p>
          <a:p>
            <a:pPr lvl="1"/>
            <a:r>
              <a:rPr lang="en-GB" sz="1946" dirty="0" smtClean="0"/>
              <a:t>Ischemia – diabetic </a:t>
            </a:r>
            <a:r>
              <a:rPr lang="en-GB" sz="1946" dirty="0" err="1" smtClean="0"/>
              <a:t>microangiopathy</a:t>
            </a:r>
            <a:endParaRPr lang="en-GB" sz="1946" dirty="0" smtClean="0"/>
          </a:p>
          <a:p>
            <a:pPr lvl="1"/>
            <a:r>
              <a:rPr lang="en-GB" sz="1946" dirty="0" err="1" smtClean="0"/>
              <a:t>Edema</a:t>
            </a:r>
            <a:r>
              <a:rPr lang="en-GB" sz="1946" dirty="0" smtClean="0"/>
              <a:t>, varicose veins</a:t>
            </a:r>
          </a:p>
          <a:p>
            <a:pPr lvl="1"/>
            <a:r>
              <a:rPr lang="en-GB" sz="1946" dirty="0" err="1" smtClean="0"/>
              <a:t>Lymphedema</a:t>
            </a:r>
            <a:r>
              <a:rPr lang="en-GB" sz="1946" dirty="0" smtClean="0"/>
              <a:t> - elephantiasis</a:t>
            </a:r>
          </a:p>
          <a:p>
            <a:endParaRPr lang="en-GB" sz="1946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59300"/>
            <a:ext cx="2861734" cy="214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267" y="4559300"/>
            <a:ext cx="2861733" cy="2146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2070" y="4559300"/>
            <a:ext cx="3097797" cy="21617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1491" y="1143000"/>
            <a:ext cx="2017383" cy="2655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Physical examination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24500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BASIC NEUROLOGICAL EXAMINATION</a:t>
            </a:r>
          </a:p>
          <a:p>
            <a:pPr marL="457200" indent="-457200">
              <a:buFont typeface="+mj-lt"/>
              <a:buAutoNum type="alphaUcPeriod"/>
            </a:pPr>
            <a:r>
              <a:rPr lang="en-GB" sz="2000" b="1" dirty="0" smtClean="0"/>
              <a:t>Cranial nerves</a:t>
            </a:r>
          </a:p>
          <a:p>
            <a:pPr marL="857250" lvl="1" indent="-457200">
              <a:buFont typeface="Arial"/>
              <a:buChar char="•"/>
            </a:pPr>
            <a:r>
              <a:rPr lang="en-GB" sz="1800" dirty="0" smtClean="0"/>
              <a:t>N. </a:t>
            </a:r>
            <a:r>
              <a:rPr lang="en-GB" sz="1800" dirty="0" err="1" smtClean="0"/>
              <a:t>olfactorius</a:t>
            </a:r>
            <a:r>
              <a:rPr lang="en-GB" sz="1800" dirty="0" smtClean="0"/>
              <a:t>: rarely examined, smell</a:t>
            </a:r>
          </a:p>
          <a:p>
            <a:pPr marL="857250" lvl="1" indent="-457200">
              <a:buFont typeface="Arial"/>
              <a:buChar char="•"/>
            </a:pPr>
            <a:r>
              <a:rPr lang="en-GB" sz="1800" dirty="0" smtClean="0"/>
              <a:t>N. </a:t>
            </a:r>
            <a:r>
              <a:rPr lang="en-GB" sz="1800" dirty="0" err="1" smtClean="0"/>
              <a:t>opticus</a:t>
            </a:r>
            <a:r>
              <a:rPr lang="en-GB" sz="1800" dirty="0" smtClean="0"/>
              <a:t>: normal visual fields,  read letters on table, </a:t>
            </a:r>
            <a:r>
              <a:rPr lang="en-GB" sz="1800" dirty="0" err="1" smtClean="0"/>
              <a:t>ophtalmoscopy</a:t>
            </a:r>
            <a:endParaRPr lang="en-GB" sz="1800" dirty="0" smtClean="0"/>
          </a:p>
          <a:p>
            <a:pPr marL="857250" lvl="1" indent="-457200">
              <a:buFont typeface="Arial"/>
              <a:buChar char="•"/>
            </a:pPr>
            <a:r>
              <a:rPr lang="en-GB" sz="1800" dirty="0" smtClean="0"/>
              <a:t>N. </a:t>
            </a:r>
            <a:r>
              <a:rPr lang="en-GB" sz="1800" dirty="0" err="1" smtClean="0"/>
              <a:t>oculomotorius</a:t>
            </a:r>
            <a:r>
              <a:rPr lang="en-GB" sz="1800" dirty="0" smtClean="0"/>
              <a:t>: round pupils, reaction to light and accommodation</a:t>
            </a:r>
          </a:p>
          <a:p>
            <a:pPr marL="857250" lvl="1" indent="-457200">
              <a:buFont typeface="Arial"/>
              <a:buChar char="•"/>
            </a:pPr>
            <a:r>
              <a:rPr lang="en-GB" sz="1800" dirty="0" smtClean="0"/>
              <a:t>N. </a:t>
            </a:r>
            <a:r>
              <a:rPr lang="en-GB" sz="1800" dirty="0" err="1" smtClean="0"/>
              <a:t>trochlearis</a:t>
            </a:r>
            <a:r>
              <a:rPr lang="en-GB" sz="1800" dirty="0" smtClean="0"/>
              <a:t>: no </a:t>
            </a:r>
            <a:r>
              <a:rPr lang="en-GB" sz="1800" dirty="0" err="1" smtClean="0"/>
              <a:t>ptosis</a:t>
            </a:r>
            <a:r>
              <a:rPr lang="en-GB" sz="1800" dirty="0" smtClean="0"/>
              <a:t>, paresis, deviation, </a:t>
            </a:r>
            <a:r>
              <a:rPr lang="en-GB" sz="1800" dirty="0" err="1" smtClean="0"/>
              <a:t>nystagmus</a:t>
            </a:r>
            <a:endParaRPr lang="en-GB" sz="1800" dirty="0" smtClean="0"/>
          </a:p>
          <a:p>
            <a:pPr marL="857250" lvl="1" indent="-457200">
              <a:buFont typeface="Arial"/>
              <a:buChar char="•"/>
            </a:pPr>
            <a:r>
              <a:rPr lang="en-GB" sz="1800" dirty="0" smtClean="0"/>
              <a:t>N. </a:t>
            </a:r>
            <a:r>
              <a:rPr lang="en-GB" sz="1800" dirty="0" err="1" smtClean="0"/>
              <a:t>abducens</a:t>
            </a:r>
            <a:r>
              <a:rPr lang="en-GB" sz="1800" dirty="0" smtClean="0"/>
              <a:t>: no pareses, double vision, movements (follow the finger), normal saccadic movements</a:t>
            </a:r>
          </a:p>
          <a:p>
            <a:pPr marL="857250" lvl="1" indent="-457200">
              <a:buFont typeface="Arial"/>
              <a:buChar char="•"/>
            </a:pPr>
            <a:r>
              <a:rPr lang="en-GB" sz="1800" dirty="0" smtClean="0"/>
              <a:t>N. </a:t>
            </a:r>
            <a:r>
              <a:rPr lang="en-GB" sz="1800" dirty="0" err="1" smtClean="0"/>
              <a:t>trigeminus</a:t>
            </a:r>
            <a:r>
              <a:rPr lang="en-GB" sz="1800" dirty="0" smtClean="0"/>
              <a:t>: normal sensibility for pain and touch in all three branches</a:t>
            </a:r>
          </a:p>
          <a:p>
            <a:pPr marL="857250" lvl="1" indent="-457200">
              <a:buFont typeface="Arial"/>
              <a:buChar char="•"/>
            </a:pPr>
            <a:r>
              <a:rPr lang="en-GB" sz="1800" dirty="0" smtClean="0"/>
              <a:t>N. </a:t>
            </a:r>
            <a:r>
              <a:rPr lang="en-GB" sz="1800" dirty="0" err="1" smtClean="0"/>
              <a:t>facialis</a:t>
            </a:r>
            <a:r>
              <a:rPr lang="en-GB" sz="1800" dirty="0" smtClean="0"/>
              <a:t>: Asymmetry of face, normal force of muscles of forehead, eyes, nose, mouth. </a:t>
            </a:r>
            <a:r>
              <a:rPr lang="en-GB" sz="1800" dirty="0" err="1" smtClean="0"/>
              <a:t>Sentral</a:t>
            </a:r>
            <a:r>
              <a:rPr lang="en-GB" sz="1800" dirty="0" smtClean="0"/>
              <a:t> vs. peripheral paresis</a:t>
            </a:r>
          </a:p>
          <a:p>
            <a:pPr marL="857250" lvl="1" indent="-457200">
              <a:buFont typeface="Arial"/>
              <a:buChar char="•"/>
            </a:pPr>
            <a:r>
              <a:rPr lang="en-GB" sz="1800" dirty="0" smtClean="0"/>
              <a:t>N. </a:t>
            </a:r>
            <a:r>
              <a:rPr lang="en-GB" sz="1800" dirty="0" err="1" smtClean="0"/>
              <a:t>vestibulocochlearis</a:t>
            </a:r>
            <a:r>
              <a:rPr lang="en-GB" sz="1800" dirty="0" smtClean="0"/>
              <a:t>: Normal hearing, conduction through air better than through bone</a:t>
            </a:r>
          </a:p>
          <a:p>
            <a:pPr marL="857250" lvl="1" indent="-457200">
              <a:buFont typeface="Arial"/>
              <a:buChar char="•"/>
            </a:pPr>
            <a:r>
              <a:rPr lang="en-GB" sz="1800" dirty="0" smtClean="0"/>
              <a:t>N. </a:t>
            </a:r>
            <a:r>
              <a:rPr lang="en-GB" sz="1800" dirty="0" err="1" smtClean="0"/>
              <a:t>glossopharyngeus</a:t>
            </a:r>
            <a:r>
              <a:rPr lang="en-GB" sz="1800" dirty="0" smtClean="0"/>
              <a:t> &amp; </a:t>
            </a:r>
            <a:r>
              <a:rPr lang="en-GB" sz="1800" dirty="0" err="1" smtClean="0"/>
              <a:t>vagus</a:t>
            </a:r>
            <a:r>
              <a:rPr lang="en-GB" sz="1800" dirty="0" smtClean="0"/>
              <a:t>: normal voice, swallowing, elevation of uvula and soft palate</a:t>
            </a:r>
          </a:p>
          <a:p>
            <a:pPr marL="857250" lvl="1" indent="-457200">
              <a:buFont typeface="Arial"/>
              <a:buChar char="•"/>
            </a:pPr>
            <a:r>
              <a:rPr lang="en-GB" sz="1800" dirty="0" smtClean="0"/>
              <a:t>N. </a:t>
            </a:r>
            <a:r>
              <a:rPr lang="en-GB" sz="1800" dirty="0" err="1" smtClean="0"/>
              <a:t>accessorius</a:t>
            </a:r>
            <a:r>
              <a:rPr lang="en-GB" sz="1800" dirty="0" smtClean="0"/>
              <a:t>: turn head and lift shoulders symmetrically against resistance</a:t>
            </a:r>
          </a:p>
          <a:p>
            <a:pPr marL="857250" lvl="1" indent="-457200">
              <a:buFont typeface="Arial"/>
              <a:buChar char="•"/>
            </a:pPr>
            <a:r>
              <a:rPr lang="en-GB" sz="1800" dirty="0" smtClean="0"/>
              <a:t>N. </a:t>
            </a:r>
            <a:r>
              <a:rPr lang="en-GB" sz="1800" dirty="0" err="1" smtClean="0"/>
              <a:t>hypoglossus</a:t>
            </a:r>
            <a:r>
              <a:rPr lang="en-GB" sz="1800" dirty="0" smtClean="0"/>
              <a:t>: no deviations upon protrusion of tongue, normal speech</a:t>
            </a:r>
            <a:endParaRPr lang="en-GB" sz="2200" dirty="0" smtClean="0"/>
          </a:p>
          <a:p>
            <a:pPr marL="857250" lvl="1" indent="-457200">
              <a:buFont typeface="Arial"/>
              <a:buChar char="•"/>
            </a:pPr>
            <a:endParaRPr lang="en-GB" sz="1800" dirty="0" smtClean="0"/>
          </a:p>
          <a:p>
            <a:pPr marL="457200" indent="-457200">
              <a:buFont typeface="+mj-lt"/>
              <a:buAutoNum type="alphaUcPeriod"/>
            </a:pPr>
            <a:endParaRPr lang="en-GB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Physical examination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22900"/>
          </a:xfrm>
        </p:spPr>
        <p:txBody>
          <a:bodyPr>
            <a:normAutofit/>
          </a:bodyPr>
          <a:lstStyle/>
          <a:p>
            <a:pPr marL="457200">
              <a:buFont typeface="+mj-lt"/>
              <a:buAutoNum type="alphaUcPeriod" startAt="2"/>
            </a:pPr>
            <a:r>
              <a:rPr lang="en-GB" sz="2000" b="1" dirty="0" smtClean="0"/>
              <a:t>Mobility</a:t>
            </a:r>
            <a:endParaRPr lang="en-GB" sz="1600" b="1" dirty="0" smtClean="0"/>
          </a:p>
          <a:p>
            <a:pPr marL="857250" lvl="1">
              <a:buFont typeface="Arial"/>
              <a:buChar char="•"/>
            </a:pPr>
            <a:r>
              <a:rPr lang="en-GB" sz="1800" dirty="0" err="1" smtClean="0"/>
              <a:t>Bradykinesia</a:t>
            </a:r>
            <a:r>
              <a:rPr lang="en-GB" sz="1800" dirty="0" smtClean="0"/>
              <a:t>, </a:t>
            </a:r>
            <a:r>
              <a:rPr lang="en-GB" sz="1800" dirty="0" err="1" smtClean="0"/>
              <a:t>dyskinesia</a:t>
            </a:r>
            <a:r>
              <a:rPr lang="en-GB" sz="1800" dirty="0" smtClean="0"/>
              <a:t>, </a:t>
            </a:r>
            <a:r>
              <a:rPr lang="en-GB" sz="1800" dirty="0" err="1" smtClean="0"/>
              <a:t>akinesia</a:t>
            </a:r>
            <a:r>
              <a:rPr lang="en-GB" sz="1800" dirty="0" smtClean="0"/>
              <a:t>, tremors</a:t>
            </a:r>
          </a:p>
          <a:p>
            <a:pPr marL="857250" lvl="1">
              <a:buFont typeface="Arial"/>
              <a:buChar char="•"/>
            </a:pPr>
            <a:r>
              <a:rPr lang="en-GB" sz="1800" dirty="0" smtClean="0"/>
              <a:t>Rigidity, spasticity, </a:t>
            </a:r>
            <a:r>
              <a:rPr lang="en-GB" sz="1800" dirty="0" err="1" smtClean="0"/>
              <a:t>hypotonicity</a:t>
            </a:r>
            <a:endParaRPr lang="en-GB" sz="1800" dirty="0" smtClean="0"/>
          </a:p>
          <a:p>
            <a:pPr marL="571500" indent="-457200">
              <a:buFont typeface="+mj-lt"/>
              <a:buAutoNum type="alphaUcPeriod" startAt="2"/>
            </a:pPr>
            <a:r>
              <a:rPr lang="en-GB" sz="2000" b="1" dirty="0" smtClean="0"/>
              <a:t>Force</a:t>
            </a:r>
          </a:p>
          <a:p>
            <a:pPr marL="971550" lvl="1" indent="-457200">
              <a:buFont typeface="Arial"/>
              <a:buChar char="•"/>
            </a:pPr>
            <a:r>
              <a:rPr lang="en-GB" sz="1800" dirty="0" smtClean="0"/>
              <a:t>Muscle force over joints: shoulders, elbows, fist, hip, knee, ankle</a:t>
            </a:r>
          </a:p>
          <a:p>
            <a:pPr marL="971550" lvl="1" indent="-457200">
              <a:buFont typeface="Arial"/>
              <a:buChar char="•"/>
            </a:pPr>
            <a:r>
              <a:rPr lang="en-GB" sz="1800" dirty="0" smtClean="0"/>
              <a:t>Tempo and fine motor skills</a:t>
            </a:r>
          </a:p>
          <a:p>
            <a:pPr marL="571500" indent="-457200">
              <a:buFont typeface="+mj-lt"/>
              <a:buAutoNum type="alphaUcPeriod" startAt="2"/>
            </a:pPr>
            <a:r>
              <a:rPr lang="en-GB" sz="2000" b="1" dirty="0" smtClean="0"/>
              <a:t>Coordination</a:t>
            </a:r>
            <a:endParaRPr lang="en-GB" sz="1600" dirty="0" smtClean="0"/>
          </a:p>
          <a:p>
            <a:pPr marL="571500" indent="-457200">
              <a:buFont typeface="+mj-lt"/>
              <a:buAutoNum type="alphaUcPeriod" startAt="2"/>
            </a:pPr>
            <a:r>
              <a:rPr lang="en-GB" sz="2000" b="1" dirty="0" smtClean="0"/>
              <a:t>Reflexes</a:t>
            </a:r>
          </a:p>
          <a:p>
            <a:pPr marL="971550" lvl="1" indent="-457200">
              <a:buFont typeface="Arial"/>
              <a:buChar char="•"/>
            </a:pPr>
            <a:r>
              <a:rPr lang="en-GB" sz="1800" dirty="0" smtClean="0"/>
              <a:t>Each side</a:t>
            </a:r>
          </a:p>
          <a:p>
            <a:pPr marL="971550" lvl="1" indent="-457200">
              <a:buFont typeface="Arial"/>
              <a:buChar char="•"/>
            </a:pPr>
            <a:r>
              <a:rPr lang="en-GB" sz="1800" dirty="0" smtClean="0"/>
              <a:t>Biceps, triceps, radial</a:t>
            </a:r>
          </a:p>
          <a:p>
            <a:pPr marL="971550" lvl="1" indent="-457200">
              <a:buFont typeface="Arial"/>
              <a:buChar char="•"/>
            </a:pPr>
            <a:r>
              <a:rPr lang="en-GB" sz="1800" dirty="0" smtClean="0"/>
              <a:t>Patellar, </a:t>
            </a:r>
            <a:r>
              <a:rPr lang="en-GB" sz="1800" dirty="0" err="1" smtClean="0"/>
              <a:t>achilles</a:t>
            </a:r>
            <a:r>
              <a:rPr lang="en-GB" sz="1800" dirty="0" smtClean="0"/>
              <a:t>, plantar</a:t>
            </a:r>
          </a:p>
          <a:p>
            <a:pPr marL="571500" indent="-457200">
              <a:buFont typeface="+mj-lt"/>
              <a:buAutoNum type="alphaUcPeriod" startAt="2"/>
            </a:pPr>
            <a:r>
              <a:rPr lang="en-GB" sz="2000" b="1" dirty="0" smtClean="0"/>
              <a:t>Sensibility</a:t>
            </a:r>
          </a:p>
          <a:p>
            <a:pPr marL="971550" lvl="1" indent="-457200">
              <a:buFont typeface="Arial"/>
              <a:buChar char="•"/>
            </a:pPr>
            <a:r>
              <a:rPr lang="en-GB" sz="1800" dirty="0" smtClean="0"/>
              <a:t>Normal sensibility for pain, touch and temperature</a:t>
            </a:r>
          </a:p>
          <a:p>
            <a:pPr marL="571500" indent="-457200">
              <a:buFont typeface="+mj-lt"/>
              <a:buAutoNum type="alphaUcPeriod" startAt="2"/>
            </a:pPr>
            <a:r>
              <a:rPr lang="en-GB" sz="2000" b="1" dirty="0" smtClean="0"/>
              <a:t>Balance and walking</a:t>
            </a:r>
          </a:p>
          <a:p>
            <a:pPr marL="971550" lvl="1" indent="-457200">
              <a:buFont typeface="Arial"/>
              <a:buChar char="•"/>
            </a:pPr>
            <a:r>
              <a:rPr lang="en-GB" sz="1800" dirty="0" smtClean="0"/>
              <a:t>Normal walk, stand on heels and toes, rise up from crouching 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1362"/>
          </a:xfrm>
        </p:spPr>
        <p:txBody>
          <a:bodyPr>
            <a:normAutofit/>
          </a:bodyPr>
          <a:lstStyle/>
          <a:p>
            <a:pPr algn="l"/>
            <a:r>
              <a:rPr lang="nb-NO" sz="3600" b="1" dirty="0" smtClean="0"/>
              <a:t>Making a diagnosis</a:t>
            </a:r>
            <a:endParaRPr lang="nb-NO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nb-NO" sz="2400" u="sng" dirty="0" smtClean="0"/>
          </a:p>
          <a:p>
            <a:pPr marL="514350" indent="-514350">
              <a:buFont typeface="+mj-lt"/>
              <a:buAutoNum type="arabicPeriod"/>
            </a:pPr>
            <a:r>
              <a:rPr lang="nb-NO" sz="2400" u="sng" dirty="0" smtClean="0"/>
              <a:t>Anamnesis</a:t>
            </a:r>
            <a:r>
              <a:rPr lang="nb-NO" sz="2400" dirty="0" smtClean="0"/>
              <a:t> = history taking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400" u="sng" dirty="0" smtClean="0"/>
              <a:t>Physical examination</a:t>
            </a:r>
            <a:r>
              <a:rPr lang="nb-NO" sz="2400" dirty="0" smtClean="0"/>
              <a:t> – inspection, palpation, percussion, auscultation, vital signs, weight, </a:t>
            </a:r>
            <a:r>
              <a:rPr lang="en-GB" sz="2400" dirty="0" smtClean="0"/>
              <a:t>height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u="sng" dirty="0" smtClean="0"/>
              <a:t>Working</a:t>
            </a:r>
            <a:r>
              <a:rPr lang="nb-NO" sz="2400" u="sng" dirty="0" smtClean="0"/>
              <a:t> diagnosis</a:t>
            </a:r>
            <a:r>
              <a:rPr lang="nb-NO" sz="2400" dirty="0" smtClean="0"/>
              <a:t> -  </a:t>
            </a:r>
            <a:r>
              <a:rPr lang="nb-NO" sz="2400" dirty="0" err="1" smtClean="0"/>
              <a:t>preliminary</a:t>
            </a:r>
            <a:r>
              <a:rPr lang="nb-NO" sz="2400" dirty="0" smtClean="0"/>
              <a:t> dg., </a:t>
            </a:r>
            <a:r>
              <a:rPr lang="nb-NO" sz="2400" dirty="0" err="1" smtClean="0"/>
              <a:t>diff</a:t>
            </a:r>
            <a:r>
              <a:rPr lang="nb-NO" sz="2400" dirty="0" smtClean="0"/>
              <a:t>. dg. </a:t>
            </a:r>
            <a:r>
              <a:rPr lang="nb-NO" sz="2400" dirty="0" err="1" smtClean="0"/>
              <a:t>considerations</a:t>
            </a:r>
            <a:endParaRPr lang="nb-NO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nb-NO" sz="2400" u="sng" dirty="0" err="1" smtClean="0"/>
              <a:t>Further</a:t>
            </a:r>
            <a:r>
              <a:rPr lang="nb-NO" sz="2400" u="sng" dirty="0" smtClean="0"/>
              <a:t> </a:t>
            </a:r>
            <a:r>
              <a:rPr lang="nb-NO" sz="2400" u="sng" dirty="0" err="1" smtClean="0"/>
              <a:t>diagnostic</a:t>
            </a:r>
            <a:r>
              <a:rPr lang="nb-NO" sz="2400" u="sng" dirty="0" smtClean="0"/>
              <a:t> </a:t>
            </a:r>
            <a:r>
              <a:rPr lang="nb-NO" sz="2400" u="sng" dirty="0" err="1" smtClean="0"/>
              <a:t>examinations</a:t>
            </a:r>
            <a:r>
              <a:rPr lang="nb-NO" sz="2400" u="sng" dirty="0" smtClean="0"/>
              <a:t> </a:t>
            </a:r>
            <a:r>
              <a:rPr lang="nb-NO" sz="2400" dirty="0" smtClean="0"/>
              <a:t>– lab, </a:t>
            </a:r>
            <a:r>
              <a:rPr lang="nb-NO" sz="2400" dirty="0" err="1" smtClean="0"/>
              <a:t>endoscopy</a:t>
            </a:r>
            <a:r>
              <a:rPr lang="nb-NO" sz="2400" dirty="0" smtClean="0"/>
              <a:t>, </a:t>
            </a:r>
            <a:r>
              <a:rPr lang="nb-NO" sz="2400" dirty="0" err="1" smtClean="0"/>
              <a:t>X-ray</a:t>
            </a:r>
            <a:r>
              <a:rPr lang="nb-NO" sz="2400" dirty="0" smtClean="0"/>
              <a:t>, EKG etc.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400" u="sng" dirty="0" smtClean="0"/>
              <a:t>Final diagnosis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400" u="sng" dirty="0" err="1" smtClean="0"/>
              <a:t>Therapy</a:t>
            </a:r>
            <a:endParaRPr lang="nb-NO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1362"/>
          </a:xfrm>
        </p:spPr>
        <p:txBody>
          <a:bodyPr>
            <a:normAutofit/>
          </a:bodyPr>
          <a:lstStyle/>
          <a:p>
            <a:pPr algn="l"/>
            <a:r>
              <a:rPr lang="nb-NO" sz="3600" b="1" dirty="0" smtClean="0"/>
              <a:t>Making a diagnosis</a:t>
            </a:r>
            <a:endParaRPr lang="nb-NO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nb-NO" sz="2400" u="sng" dirty="0" smtClean="0"/>
          </a:p>
          <a:p>
            <a:pPr marL="514350" indent="-514350">
              <a:buFont typeface="+mj-lt"/>
              <a:buAutoNum type="arabicPeriod"/>
            </a:pPr>
            <a:r>
              <a:rPr lang="nb-NO" sz="2400" b="1" u="sng" dirty="0" smtClean="0"/>
              <a:t>Anamnesis</a:t>
            </a:r>
            <a:r>
              <a:rPr lang="nb-NO" sz="2400" b="1" dirty="0" smtClean="0"/>
              <a:t> = history taking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400" b="1" u="sng" dirty="0" smtClean="0"/>
              <a:t>Physical examination</a:t>
            </a:r>
            <a:r>
              <a:rPr lang="nb-NO" sz="2400" b="1" dirty="0" smtClean="0"/>
              <a:t> – inspection, palpation, percussion, auscultation, vital signs, weight, </a:t>
            </a:r>
            <a:r>
              <a:rPr lang="en-GB" sz="2400" b="1" dirty="0" smtClean="0"/>
              <a:t>height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u="sng" dirty="0" smtClean="0"/>
              <a:t>Working</a:t>
            </a:r>
            <a:r>
              <a:rPr lang="nb-NO" sz="2400" u="sng" dirty="0" smtClean="0"/>
              <a:t> diagnosis</a:t>
            </a:r>
            <a:r>
              <a:rPr lang="nb-NO" sz="2400" dirty="0" smtClean="0"/>
              <a:t> -  </a:t>
            </a:r>
            <a:r>
              <a:rPr lang="nb-NO" sz="2400" dirty="0" err="1" smtClean="0"/>
              <a:t>preliminary</a:t>
            </a:r>
            <a:r>
              <a:rPr lang="nb-NO" sz="2400" dirty="0" smtClean="0"/>
              <a:t> dg., </a:t>
            </a:r>
            <a:r>
              <a:rPr lang="nb-NO" sz="2400" dirty="0" err="1" smtClean="0"/>
              <a:t>diff</a:t>
            </a:r>
            <a:r>
              <a:rPr lang="nb-NO" sz="2400" dirty="0" smtClean="0"/>
              <a:t>. dg. </a:t>
            </a:r>
            <a:r>
              <a:rPr lang="nb-NO" sz="2400" dirty="0" err="1" smtClean="0"/>
              <a:t>considerations</a:t>
            </a:r>
            <a:endParaRPr lang="nb-NO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nb-NO" sz="2400" u="sng" dirty="0" err="1" smtClean="0"/>
              <a:t>Further</a:t>
            </a:r>
            <a:r>
              <a:rPr lang="nb-NO" sz="2400" u="sng" dirty="0" smtClean="0"/>
              <a:t> </a:t>
            </a:r>
            <a:r>
              <a:rPr lang="nb-NO" sz="2400" u="sng" dirty="0" err="1" smtClean="0"/>
              <a:t>diagnostic</a:t>
            </a:r>
            <a:r>
              <a:rPr lang="nb-NO" sz="2400" u="sng" dirty="0" smtClean="0"/>
              <a:t> </a:t>
            </a:r>
            <a:r>
              <a:rPr lang="nb-NO" sz="2400" u="sng" dirty="0" err="1" smtClean="0"/>
              <a:t>examinations</a:t>
            </a:r>
            <a:r>
              <a:rPr lang="nb-NO" sz="2400" u="sng" dirty="0" smtClean="0"/>
              <a:t> </a:t>
            </a:r>
            <a:r>
              <a:rPr lang="nb-NO" sz="2400" dirty="0" smtClean="0"/>
              <a:t>– lab, </a:t>
            </a:r>
            <a:r>
              <a:rPr lang="nb-NO" sz="2400" dirty="0" err="1" smtClean="0"/>
              <a:t>endoscopy</a:t>
            </a:r>
            <a:r>
              <a:rPr lang="nb-NO" sz="2400" dirty="0" smtClean="0"/>
              <a:t>, </a:t>
            </a:r>
            <a:r>
              <a:rPr lang="nb-NO" sz="2400" dirty="0" err="1" smtClean="0"/>
              <a:t>X-ray</a:t>
            </a:r>
            <a:r>
              <a:rPr lang="nb-NO" sz="2400" dirty="0" smtClean="0"/>
              <a:t>, EKG etc.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400" u="sng" dirty="0" smtClean="0"/>
              <a:t>Final diagnosis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400" u="sng" dirty="0" err="1" smtClean="0"/>
              <a:t>Therapy</a:t>
            </a:r>
            <a:endParaRPr lang="nb-NO" sz="24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Patient 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u="sng" dirty="0" smtClean="0"/>
              <a:t>Generally</a:t>
            </a:r>
            <a:endParaRPr lang="en-GB" sz="2400" dirty="0" smtClean="0"/>
          </a:p>
          <a:p>
            <a:pPr lvl="1"/>
            <a:r>
              <a:rPr lang="en-GB" sz="2000" dirty="0" smtClean="0"/>
              <a:t>Summary of all data regarding the patient’s 					  health from birth to present.</a:t>
            </a:r>
          </a:p>
          <a:p>
            <a:pPr lvl="1"/>
            <a:r>
              <a:rPr lang="en-GB" sz="2000" dirty="0" smtClean="0"/>
              <a:t>Direct vs. indirect</a:t>
            </a:r>
          </a:p>
          <a:p>
            <a:pPr marL="457200" indent="-457200"/>
            <a:r>
              <a:rPr lang="en-GB" sz="2400" u="sng" dirty="0" smtClean="0"/>
              <a:t>Rules:</a:t>
            </a:r>
            <a:r>
              <a:rPr lang="en-GB" sz="2400" dirty="0" smtClean="0"/>
              <a:t> 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sz="2000" dirty="0" smtClean="0"/>
              <a:t>Create an atmosphere of confidence and trust</a:t>
            </a:r>
          </a:p>
          <a:p>
            <a:pPr marL="1257300" lvl="2" indent="-457200">
              <a:buFont typeface="+mj-lt"/>
              <a:buAutoNum type="alphaLcParenR"/>
            </a:pPr>
            <a:r>
              <a:rPr lang="en-GB" sz="1600" dirty="0" smtClean="0"/>
              <a:t>Privacy</a:t>
            </a:r>
          </a:p>
          <a:p>
            <a:pPr marL="1257300" lvl="2" indent="-457200">
              <a:buFont typeface="+mj-lt"/>
              <a:buAutoNum type="alphaLcParenR"/>
            </a:pPr>
            <a:r>
              <a:rPr lang="en-GB" sz="1600" dirty="0" smtClean="0"/>
              <a:t>Comfortable environment</a:t>
            </a:r>
          </a:p>
          <a:p>
            <a:pPr marL="1257300" lvl="2" indent="-457200">
              <a:buFont typeface="+mj-lt"/>
              <a:buAutoNum type="alphaLcParenR"/>
            </a:pPr>
            <a:r>
              <a:rPr lang="en-GB" sz="1600" dirty="0" smtClean="0"/>
              <a:t>Eliminate haste/stress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sz="2000" dirty="0" smtClean="0"/>
              <a:t>Ask open questions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GB" sz="2000" dirty="0" smtClean="0"/>
              <a:t>Let the patient choose his/her own words</a:t>
            </a:r>
          </a:p>
          <a:p>
            <a:pPr marL="857250" lvl="1" indent="-457200">
              <a:buFont typeface="+mj-lt"/>
              <a:buAutoNum type="arabicPeriod"/>
            </a:pPr>
            <a:endParaRPr lang="en-GB" sz="2000" dirty="0" smtClean="0"/>
          </a:p>
          <a:p>
            <a:pPr marL="857250" lvl="1" indent="-457200">
              <a:buFont typeface="+mj-lt"/>
              <a:buAutoNum type="arabicPeriod"/>
            </a:pPr>
            <a:endParaRPr lang="en-GB" sz="2000" dirty="0" smtClean="0"/>
          </a:p>
          <a:p>
            <a:pPr marL="857250" lvl="1" indent="-457200">
              <a:buFont typeface="+mj-lt"/>
              <a:buAutoNum type="arabicPeriod"/>
            </a:pPr>
            <a:endParaRPr lang="en-GB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Patient 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97500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b="1" dirty="0" smtClean="0"/>
              <a:t>Personal data</a:t>
            </a:r>
            <a:endParaRPr lang="en-GB" sz="2000" dirty="0" smtClean="0"/>
          </a:p>
          <a:p>
            <a:pPr marL="1257300" lvl="2" indent="-457200"/>
            <a:r>
              <a:rPr lang="en-GB" sz="1800" dirty="0" smtClean="0"/>
              <a:t>name, address, date of birth, referring physician, next of kin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/>
              <a:t>Chief complaint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/>
              <a:t>Social status</a:t>
            </a:r>
            <a:endParaRPr lang="en-GB" sz="2000" dirty="0" smtClean="0"/>
          </a:p>
          <a:p>
            <a:pPr marL="1257300" lvl="2" indent="-457200"/>
            <a:r>
              <a:rPr lang="en-GB" sz="1800" dirty="0" smtClean="0"/>
              <a:t>occupation, family, daily function, …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/>
              <a:t>Medical history</a:t>
            </a:r>
          </a:p>
          <a:p>
            <a:pPr marL="1257300" lvl="2" indent="-457200">
              <a:buFont typeface="+mj-lt"/>
              <a:buAutoNum type="alphaLcParenR"/>
            </a:pPr>
            <a:r>
              <a:rPr lang="en-GB" sz="1800" dirty="0" smtClean="0"/>
              <a:t>Family illnesses – parents, siblings, children</a:t>
            </a:r>
          </a:p>
          <a:p>
            <a:pPr marL="1257300" lvl="2" indent="-457200">
              <a:buFont typeface="+mj-lt"/>
              <a:buAutoNum type="alphaLcParenR"/>
            </a:pPr>
            <a:r>
              <a:rPr lang="en-GB" sz="1800" dirty="0" smtClean="0"/>
              <a:t>Prior illnesses – in chronologic order. Duration, treatment, complications</a:t>
            </a:r>
          </a:p>
          <a:p>
            <a:pPr marL="1257300" lvl="2" indent="-457200">
              <a:buFont typeface="+mj-lt"/>
              <a:buAutoNum type="alphaLcParenR"/>
            </a:pPr>
            <a:r>
              <a:rPr lang="en-GB" sz="1800" dirty="0" smtClean="0"/>
              <a:t>Present illnesses – onset, symptoms, course of symptoms, present status </a:t>
            </a:r>
            <a:endParaRPr lang="en-GB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b="1" dirty="0" smtClean="0"/>
              <a:t>Review of systems</a:t>
            </a:r>
          </a:p>
          <a:p>
            <a:pPr marL="1257300" lvl="2" indent="-457200"/>
            <a:r>
              <a:rPr lang="en-GB" sz="1800" dirty="0" smtClean="0"/>
              <a:t>Skin, head, eyes, ears, nose, mouth, throat, respiratory tract, cardiovascular + </a:t>
            </a:r>
            <a:r>
              <a:rPr lang="en-GB" sz="1800" dirty="0" err="1" smtClean="0"/>
              <a:t>lymphatics</a:t>
            </a:r>
            <a:r>
              <a:rPr lang="en-GB" sz="1800" dirty="0" smtClean="0"/>
              <a:t>, GIT, urinary tract, genitalia, </a:t>
            </a:r>
            <a:r>
              <a:rPr lang="en-GB" sz="1800" dirty="0" err="1" smtClean="0"/>
              <a:t>locomotor</a:t>
            </a:r>
            <a:r>
              <a:rPr lang="en-GB" sz="1800" dirty="0" smtClean="0"/>
              <a:t>, nervous, psychological state, endocrine, allergies</a:t>
            </a:r>
          </a:p>
          <a:p>
            <a:pPr marL="1257300" lvl="2" indent="-457200"/>
            <a:r>
              <a:rPr lang="en-GB" sz="1800" dirty="0" smtClean="0"/>
              <a:t>Natural functions: voiding, defecation, eating habits/weight changes, sleep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b="1" dirty="0" err="1" smtClean="0"/>
              <a:t>Stimulantia</a:t>
            </a:r>
            <a:endParaRPr lang="en-GB" sz="2000" dirty="0" smtClean="0"/>
          </a:p>
          <a:p>
            <a:pPr marL="1314450" lvl="2" indent="-514350"/>
            <a:r>
              <a:rPr lang="en-GB" sz="1800" dirty="0" smtClean="0"/>
              <a:t>Tobacco, alcohol, drug abuse etc.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b="1" dirty="0" smtClean="0"/>
              <a:t>Medication</a:t>
            </a:r>
            <a:endParaRPr lang="en-GB" sz="1200" b="1" dirty="0" smtClean="0"/>
          </a:p>
          <a:p>
            <a:pPr marL="1314450" lvl="2" indent="-514350"/>
            <a:r>
              <a:rPr lang="en-GB" sz="1800" dirty="0" smtClean="0"/>
              <a:t>All drugs, strength, doses, duration</a:t>
            </a:r>
            <a:endParaRPr lang="en-GB" sz="1946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Physical examination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9800"/>
            <a:ext cx="8229600" cy="5676900"/>
          </a:xfrm>
        </p:spPr>
        <p:txBody>
          <a:bodyPr>
            <a:normAutofit lnSpcReduction="10000"/>
          </a:bodyPr>
          <a:lstStyle/>
          <a:p>
            <a:r>
              <a:rPr lang="en-GB" sz="2400" b="1" dirty="0" smtClean="0"/>
              <a:t>Basic methods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sz="2000" dirty="0" smtClean="0"/>
              <a:t>Inspection</a:t>
            </a:r>
          </a:p>
          <a:p>
            <a:pPr marL="1314450" lvl="2" indent="-457200"/>
            <a:r>
              <a:rPr lang="en-GB" sz="1600" dirty="0" smtClean="0"/>
              <a:t>Pigmentation, asymmetry, oedemas, scars</a:t>
            </a:r>
          </a:p>
          <a:p>
            <a:pPr marL="1314450" lvl="2" indent="-457200"/>
            <a:r>
              <a:rPr lang="en-GB" sz="1600" dirty="0" smtClean="0"/>
              <a:t>Lesions, </a:t>
            </a:r>
            <a:r>
              <a:rPr lang="en-GB" sz="1600" dirty="0" err="1" smtClean="0"/>
              <a:t>erythemas</a:t>
            </a:r>
            <a:r>
              <a:rPr lang="en-GB" sz="1600" dirty="0" smtClean="0"/>
              <a:t>, hematomas etc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sz="2000" dirty="0" smtClean="0"/>
              <a:t>Palpation</a:t>
            </a:r>
          </a:p>
          <a:p>
            <a:pPr marL="1314450" lvl="2" indent="-457200"/>
            <a:r>
              <a:rPr lang="en-GB" sz="1600" dirty="0" smtClean="0"/>
              <a:t>Skin, muscle tonus, temperature, moisture</a:t>
            </a:r>
          </a:p>
          <a:p>
            <a:pPr marL="1314450" lvl="2" indent="-457200"/>
            <a:r>
              <a:rPr lang="en-GB" sz="1600" dirty="0" smtClean="0"/>
              <a:t>Superficial vs. deep</a:t>
            </a:r>
          </a:p>
          <a:p>
            <a:pPr marL="1314450" lvl="2" indent="-457200"/>
            <a:r>
              <a:rPr lang="en-GB" sz="1600" dirty="0" smtClean="0"/>
              <a:t>Pain, masses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sz="2000" dirty="0" smtClean="0"/>
              <a:t>Percussion</a:t>
            </a:r>
          </a:p>
          <a:p>
            <a:pPr marL="1314450" lvl="2" indent="-457200"/>
            <a:r>
              <a:rPr lang="en-GB" sz="1600" dirty="0" smtClean="0"/>
              <a:t>Indirect percussion – “	finger on finger” </a:t>
            </a:r>
          </a:p>
          <a:p>
            <a:pPr marL="1314450" lvl="2" indent="-457200"/>
            <a:r>
              <a:rPr lang="en-GB" sz="1600" dirty="0" smtClean="0"/>
              <a:t>Superficial vs. deep</a:t>
            </a:r>
          </a:p>
          <a:p>
            <a:pPr marL="1314450" lvl="2" indent="-457200"/>
            <a:r>
              <a:rPr lang="en-GB" sz="1600" dirty="0" smtClean="0"/>
              <a:t>Quality of sound: resonance, </a:t>
            </a:r>
            <a:r>
              <a:rPr lang="en-GB" sz="1600" dirty="0" err="1" smtClean="0"/>
              <a:t>hyperresonance</a:t>
            </a:r>
            <a:r>
              <a:rPr lang="en-GB" sz="1600" dirty="0" smtClean="0"/>
              <a:t>, </a:t>
            </a:r>
            <a:r>
              <a:rPr lang="en-GB" sz="1600" dirty="0" err="1" smtClean="0"/>
              <a:t>tympanity</a:t>
            </a:r>
            <a:r>
              <a:rPr lang="en-GB" sz="1600" dirty="0" smtClean="0"/>
              <a:t>, flatness, dullness</a:t>
            </a:r>
          </a:p>
          <a:p>
            <a:pPr marL="1314450" lvl="2" indent="-457200"/>
            <a:r>
              <a:rPr lang="en-GB" sz="1600" dirty="0" smtClean="0"/>
              <a:t>Borders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sz="2000" dirty="0" smtClean="0"/>
              <a:t>Auscultation</a:t>
            </a:r>
          </a:p>
          <a:p>
            <a:pPr marL="1314450" lvl="2" indent="-457200"/>
            <a:r>
              <a:rPr lang="en-GB" sz="1600" dirty="0" smtClean="0"/>
              <a:t>Indirect – stethoscope with membrane and bell</a:t>
            </a:r>
          </a:p>
          <a:p>
            <a:pPr marL="1314450" lvl="2" indent="-457200"/>
            <a:r>
              <a:rPr lang="en-GB" sz="1600" dirty="0" smtClean="0"/>
              <a:t>Heart, lungs, intestines, vessels</a:t>
            </a:r>
          </a:p>
          <a:p>
            <a:pPr marL="914400" lvl="1" indent="-457200">
              <a:buFont typeface="+mj-lt"/>
              <a:buAutoNum type="alphaUcPeriod"/>
            </a:pPr>
            <a:r>
              <a:rPr lang="en-GB" sz="2000" dirty="0" smtClean="0"/>
              <a:t>Smell</a:t>
            </a:r>
          </a:p>
          <a:p>
            <a:pPr marL="1314450" lvl="2" indent="-457200"/>
            <a:r>
              <a:rPr lang="en-GB" sz="1600" dirty="0" smtClean="0"/>
              <a:t>Hygiene, </a:t>
            </a:r>
            <a:r>
              <a:rPr lang="en-GB" sz="1600" dirty="0" err="1" smtClean="0"/>
              <a:t>ketoacidosis</a:t>
            </a:r>
            <a:r>
              <a:rPr lang="en-GB" sz="1600" dirty="0" smtClean="0"/>
              <a:t>, alcohol, bad breath, foetor </a:t>
            </a:r>
            <a:r>
              <a:rPr lang="en-GB" sz="1600" dirty="0" err="1" smtClean="0"/>
              <a:t>hepaticus</a:t>
            </a:r>
            <a:endParaRPr lang="en-GB" sz="1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5321" y="1663700"/>
            <a:ext cx="2017558" cy="204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Physical examination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fontScale="92500" lnSpcReduction="10000"/>
          </a:bodyPr>
          <a:lstStyle/>
          <a:p>
            <a:r>
              <a:rPr lang="en-GB" sz="2000" b="1" dirty="0" smtClean="0"/>
              <a:t>General examination (general impression)</a:t>
            </a:r>
          </a:p>
          <a:p>
            <a:pPr lvl="1"/>
            <a:r>
              <a:rPr lang="en-GB" sz="1800" dirty="0" smtClean="0"/>
              <a:t>Mental state, voice, speech, nutrition, posture, walk</a:t>
            </a:r>
            <a:endParaRPr lang="en-GB" sz="1946" dirty="0" smtClean="0"/>
          </a:p>
          <a:p>
            <a:r>
              <a:rPr lang="en-GB" sz="2000" b="1" dirty="0" smtClean="0"/>
              <a:t>Skin</a:t>
            </a:r>
          </a:p>
          <a:p>
            <a:pPr lvl="1"/>
            <a:r>
              <a:rPr lang="en-GB" sz="1800" dirty="0" smtClean="0"/>
              <a:t>Pigmentations, rashes, moisture, elasticity</a:t>
            </a:r>
          </a:p>
          <a:p>
            <a:pPr lvl="1"/>
            <a:r>
              <a:rPr lang="en-GB" sz="1800" dirty="0" smtClean="0"/>
              <a:t>Scars, hematomas, </a:t>
            </a:r>
            <a:r>
              <a:rPr lang="en-GB" sz="1800" dirty="0" err="1" smtClean="0"/>
              <a:t>hemorrhages</a:t>
            </a:r>
            <a:r>
              <a:rPr lang="en-GB" sz="1800" dirty="0" smtClean="0"/>
              <a:t>, </a:t>
            </a:r>
            <a:r>
              <a:rPr lang="en-GB" sz="1800" dirty="0" err="1" smtClean="0"/>
              <a:t>erythemas</a:t>
            </a:r>
            <a:endParaRPr lang="en-GB" sz="1946" dirty="0" smtClean="0"/>
          </a:p>
          <a:p>
            <a:r>
              <a:rPr lang="en-GB" sz="2000" b="1" dirty="0" smtClean="0"/>
              <a:t>Head</a:t>
            </a:r>
          </a:p>
          <a:p>
            <a:pPr lvl="1"/>
            <a:r>
              <a:rPr lang="en-GB" sz="1800" dirty="0" smtClean="0"/>
              <a:t>Direct percussion of skull</a:t>
            </a:r>
          </a:p>
          <a:p>
            <a:pPr lvl="1"/>
            <a:r>
              <a:rPr lang="en-GB" sz="1800" dirty="0" smtClean="0"/>
              <a:t>CN V exit points – tenderness?</a:t>
            </a:r>
          </a:p>
          <a:p>
            <a:pPr lvl="1"/>
            <a:r>
              <a:rPr lang="en-GB" sz="1800" dirty="0" smtClean="0"/>
              <a:t>CN VII – make grimaces</a:t>
            </a:r>
          </a:p>
          <a:p>
            <a:pPr lvl="1"/>
            <a:r>
              <a:rPr lang="en-GB" sz="1800" dirty="0" smtClean="0"/>
              <a:t>CN XII – protrude tongue</a:t>
            </a:r>
          </a:p>
          <a:p>
            <a:pPr lvl="1"/>
            <a:r>
              <a:rPr lang="en-GB" sz="1800" dirty="0" smtClean="0"/>
              <a:t>Eyes: conjunctiva, pupils round and equal (CN III) – </a:t>
            </a:r>
            <a:r>
              <a:rPr lang="en-GB" sz="1800" dirty="0" err="1" smtClean="0"/>
              <a:t>anisocoria</a:t>
            </a:r>
            <a:r>
              <a:rPr lang="en-GB" sz="1800" dirty="0" smtClean="0"/>
              <a:t>?, symmetric accommodation reflex and reaction to light, movements, eyelids</a:t>
            </a:r>
          </a:p>
          <a:p>
            <a:pPr lvl="1"/>
            <a:r>
              <a:rPr lang="en-GB" sz="1800" dirty="0" smtClean="0"/>
              <a:t>Mouth: teeth (prostheses), moist and clean mucosa and tongue, central cyanosis</a:t>
            </a:r>
          </a:p>
          <a:p>
            <a:r>
              <a:rPr lang="en-GB" sz="2000" b="1" dirty="0" smtClean="0"/>
              <a:t>Neck</a:t>
            </a:r>
          </a:p>
          <a:p>
            <a:pPr lvl="1"/>
            <a:r>
              <a:rPr lang="en-GB" sz="1800" dirty="0" smtClean="0"/>
              <a:t>Stiffness</a:t>
            </a:r>
          </a:p>
          <a:p>
            <a:pPr lvl="1"/>
            <a:r>
              <a:rPr lang="en-GB" sz="1800" dirty="0" smtClean="0"/>
              <a:t>Venous congestion</a:t>
            </a:r>
          </a:p>
          <a:p>
            <a:pPr lvl="1"/>
            <a:r>
              <a:rPr lang="en-GB" sz="1800" dirty="0" smtClean="0"/>
              <a:t>Palpable gl. </a:t>
            </a:r>
            <a:r>
              <a:rPr lang="en-US" sz="1800" dirty="0" err="1" smtClean="0"/>
              <a:t>thyreoidea</a:t>
            </a:r>
            <a:endParaRPr lang="en-US" sz="1800" dirty="0" smtClean="0"/>
          </a:p>
          <a:p>
            <a:pPr lvl="1"/>
            <a:r>
              <a:rPr lang="en-US" sz="1800" dirty="0" smtClean="0"/>
              <a:t>Carotid </a:t>
            </a:r>
            <a:r>
              <a:rPr lang="en-US" sz="1800" dirty="0" err="1" smtClean="0"/>
              <a:t>stenosis</a:t>
            </a:r>
            <a:endParaRPr lang="en-US" sz="1800" dirty="0" smtClean="0"/>
          </a:p>
          <a:p>
            <a:pPr lvl="1"/>
            <a:r>
              <a:rPr lang="en-US" sz="1800" dirty="0" smtClean="0"/>
              <a:t>Lymph nodes</a:t>
            </a:r>
          </a:p>
          <a:p>
            <a:pPr marL="857250" lvl="1" indent="-457200"/>
            <a:endParaRPr lang="en-GB" sz="1800" dirty="0" smtClean="0"/>
          </a:p>
          <a:p>
            <a:pPr marL="857250" lvl="1" indent="-457200"/>
            <a:endParaRPr lang="en-GB" sz="16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688" y="2844800"/>
            <a:ext cx="1948793" cy="1130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081" y="939800"/>
            <a:ext cx="2032719" cy="2317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5074466"/>
            <a:ext cx="2378044" cy="1783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Physical examination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75300"/>
          </a:xfrm>
        </p:spPr>
        <p:txBody>
          <a:bodyPr>
            <a:normAutofit/>
          </a:bodyPr>
          <a:lstStyle/>
          <a:p>
            <a:r>
              <a:rPr lang="en-GB" sz="2000" b="1" dirty="0" smtClean="0"/>
              <a:t>Thorax</a:t>
            </a:r>
          </a:p>
          <a:p>
            <a:pPr lvl="1"/>
            <a:r>
              <a:rPr lang="en-GB" sz="1800" dirty="0" smtClean="0"/>
              <a:t>Normal shape and movements, breathing</a:t>
            </a:r>
          </a:p>
          <a:p>
            <a:pPr lvl="1"/>
            <a:r>
              <a:rPr lang="en-GB" sz="1800" dirty="0" smtClean="0"/>
              <a:t>Breasts</a:t>
            </a:r>
          </a:p>
          <a:p>
            <a:pPr lvl="2"/>
            <a:r>
              <a:rPr lang="en-GB" sz="1600" dirty="0" smtClean="0"/>
              <a:t>description in women &gt;40 years</a:t>
            </a:r>
          </a:p>
          <a:p>
            <a:pPr lvl="2"/>
            <a:r>
              <a:rPr lang="en-GB" sz="1600" dirty="0" smtClean="0"/>
              <a:t>Tenderness, masses, skin changes</a:t>
            </a:r>
          </a:p>
          <a:p>
            <a:pPr lvl="2"/>
            <a:r>
              <a:rPr lang="en-GB" sz="1600" dirty="0" smtClean="0"/>
              <a:t>symmetry of </a:t>
            </a:r>
            <a:r>
              <a:rPr lang="en-GB" sz="1600" dirty="0" err="1" smtClean="0"/>
              <a:t>areolae</a:t>
            </a:r>
            <a:r>
              <a:rPr lang="en-GB" sz="1600" dirty="0" smtClean="0"/>
              <a:t>, discharge</a:t>
            </a:r>
          </a:p>
          <a:p>
            <a:pPr lvl="1"/>
            <a:r>
              <a:rPr lang="en-GB" sz="1800" dirty="0" err="1" smtClean="0"/>
              <a:t>Axilla</a:t>
            </a:r>
            <a:endParaRPr lang="en-GB" sz="1800" dirty="0" smtClean="0"/>
          </a:p>
          <a:p>
            <a:pPr lvl="2"/>
            <a:r>
              <a:rPr lang="en-GB" sz="1600" dirty="0" smtClean="0"/>
              <a:t>Lymph nodes</a:t>
            </a:r>
            <a:endParaRPr lang="en-GB" sz="1800" dirty="0" smtClean="0"/>
          </a:p>
          <a:p>
            <a:pPr lvl="1"/>
            <a:r>
              <a:rPr lang="en-GB" sz="1800" dirty="0" smtClean="0"/>
              <a:t>Heart</a:t>
            </a:r>
          </a:p>
          <a:p>
            <a:pPr lvl="2"/>
            <a:r>
              <a:rPr lang="en-GB" sz="1600" dirty="0" smtClean="0"/>
              <a:t>Normal heart sounds, clean tones, no murmurs, respiratory arrhythmia</a:t>
            </a:r>
          </a:p>
          <a:p>
            <a:pPr lvl="1"/>
            <a:r>
              <a:rPr lang="en-GB" sz="1800" dirty="0" smtClean="0"/>
              <a:t>Lungs</a:t>
            </a:r>
          </a:p>
          <a:p>
            <a:pPr lvl="2"/>
            <a:r>
              <a:rPr lang="en-GB" sz="1600" dirty="0" smtClean="0"/>
              <a:t>Breathing sounds (</a:t>
            </a:r>
            <a:r>
              <a:rPr lang="en-GB" sz="1600" dirty="0" err="1" smtClean="0"/>
              <a:t>stridor</a:t>
            </a:r>
            <a:r>
              <a:rPr lang="en-GB" sz="1600" dirty="0" smtClean="0"/>
              <a:t>?) and frequency, resonant percussion, borders</a:t>
            </a:r>
          </a:p>
          <a:p>
            <a:pPr lvl="2"/>
            <a:r>
              <a:rPr lang="en-GB" sz="1600" dirty="0" smtClean="0"/>
              <a:t>Auscultation sounds - alveolar vs. tubal breathing, wet or dry sounds, friction murmur</a:t>
            </a:r>
          </a:p>
          <a:p>
            <a:r>
              <a:rPr lang="en-GB" sz="2000" b="1" dirty="0" smtClean="0"/>
              <a:t>Spine</a:t>
            </a:r>
          </a:p>
          <a:p>
            <a:pPr lvl="1"/>
            <a:r>
              <a:rPr lang="en-GB" sz="1800" dirty="0" smtClean="0"/>
              <a:t>Pain, stiffness, asymmetry – </a:t>
            </a:r>
            <a:r>
              <a:rPr lang="en-GB" sz="1800" dirty="0" err="1" smtClean="0"/>
              <a:t>lordoses</a:t>
            </a:r>
            <a:r>
              <a:rPr lang="en-GB" sz="1800" dirty="0" smtClean="0"/>
              <a:t>/ </a:t>
            </a:r>
            <a:r>
              <a:rPr lang="en-GB" sz="1800" dirty="0" err="1" smtClean="0"/>
              <a:t>kyphoses</a:t>
            </a:r>
            <a:r>
              <a:rPr lang="en-GB" sz="1800" dirty="0" smtClean="0"/>
              <a:t>/ </a:t>
            </a:r>
            <a:r>
              <a:rPr lang="en-GB" sz="1800" dirty="0" err="1" smtClean="0"/>
              <a:t>scolioses</a:t>
            </a:r>
            <a:endParaRPr lang="en-GB" sz="1800" dirty="0" smtClean="0"/>
          </a:p>
          <a:p>
            <a:pPr lvl="1"/>
            <a:r>
              <a:rPr lang="en-GB" sz="1800" dirty="0" smtClean="0"/>
              <a:t>Ex. </a:t>
            </a:r>
            <a:r>
              <a:rPr lang="en-GB" sz="1800" dirty="0" err="1" smtClean="0"/>
              <a:t>Schober’s</a:t>
            </a:r>
            <a:r>
              <a:rPr lang="en-GB" sz="1800" dirty="0" smtClean="0"/>
              <a:t> distance test, </a:t>
            </a:r>
            <a:r>
              <a:rPr lang="en-GB" sz="1800" dirty="0" err="1" smtClean="0"/>
              <a:t>Stibor’s</a:t>
            </a:r>
            <a:r>
              <a:rPr lang="en-GB" sz="1800" dirty="0" smtClean="0"/>
              <a:t> distance test</a:t>
            </a:r>
          </a:p>
          <a:p>
            <a:endParaRPr lang="en-GB" sz="2200" dirty="0" smtClean="0"/>
          </a:p>
          <a:p>
            <a:pPr lvl="1">
              <a:buNone/>
            </a:pPr>
            <a:endParaRPr lang="en-GB" sz="1800" dirty="0" smtClean="0"/>
          </a:p>
          <a:p>
            <a:pPr lvl="2"/>
            <a:endParaRPr lang="en-GB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600" y="5270500"/>
            <a:ext cx="1905000" cy="144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200" y="1966737"/>
            <a:ext cx="2641600" cy="1838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GB" dirty="0" smtClean="0"/>
              <a:t>Physical examination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Autofit/>
          </a:bodyPr>
          <a:lstStyle/>
          <a:p>
            <a:r>
              <a:rPr lang="en-GB" sz="2162" b="1" dirty="0" smtClean="0"/>
              <a:t>Abdomen</a:t>
            </a:r>
          </a:p>
          <a:p>
            <a:pPr lvl="1"/>
            <a:r>
              <a:rPr lang="en-GB" sz="1946" dirty="0" smtClean="0"/>
              <a:t>Symmetry: any signs of enlargements or masses? Hernia?</a:t>
            </a:r>
          </a:p>
          <a:p>
            <a:pPr lvl="1"/>
            <a:r>
              <a:rPr lang="en-GB" sz="1946" dirty="0" smtClean="0"/>
              <a:t>Dilated veins – caput </a:t>
            </a:r>
            <a:r>
              <a:rPr lang="en-GB" sz="1946" dirty="0" err="1" smtClean="0"/>
              <a:t>medusae</a:t>
            </a:r>
            <a:endParaRPr lang="en-GB" sz="1946" dirty="0" smtClean="0"/>
          </a:p>
          <a:p>
            <a:pPr lvl="1"/>
            <a:r>
              <a:rPr lang="en-GB" sz="1946" dirty="0" smtClean="0"/>
              <a:t>Palpation: texture, tenderness/pain?, palpable spleen or liver? – borders, palpable masses or possible </a:t>
            </a:r>
            <a:r>
              <a:rPr lang="en-GB" sz="1946" dirty="0" err="1" smtClean="0"/>
              <a:t>tumors</a:t>
            </a:r>
            <a:r>
              <a:rPr lang="en-GB" sz="1946" dirty="0" smtClean="0"/>
              <a:t>?</a:t>
            </a:r>
          </a:p>
          <a:p>
            <a:pPr lvl="2"/>
            <a:r>
              <a:rPr lang="en-GB" sz="1600" dirty="0" smtClean="0"/>
              <a:t>Appendicitis: </a:t>
            </a:r>
            <a:r>
              <a:rPr lang="en-GB" sz="1600" dirty="0" err="1" smtClean="0"/>
              <a:t>Rowsing’s</a:t>
            </a:r>
            <a:r>
              <a:rPr lang="en-GB" sz="1600" dirty="0" smtClean="0"/>
              <a:t> sign – palpation of LEFT </a:t>
            </a:r>
            <a:r>
              <a:rPr lang="en-GB" sz="1600" dirty="0" err="1" smtClean="0"/>
              <a:t>hypogastrium</a:t>
            </a:r>
            <a:endParaRPr lang="en-GB" sz="1600" dirty="0" smtClean="0"/>
          </a:p>
          <a:p>
            <a:pPr lvl="4"/>
            <a:r>
              <a:rPr lang="en-GB" sz="530" dirty="0" smtClean="0"/>
              <a:t>          </a:t>
            </a:r>
            <a:r>
              <a:rPr lang="en-GB" sz="1600" dirty="0" err="1" smtClean="0"/>
              <a:t>Plenie’s</a:t>
            </a:r>
            <a:r>
              <a:rPr lang="en-GB" sz="1600" dirty="0" smtClean="0"/>
              <a:t> symptom – percussion tenderness of right </a:t>
            </a:r>
            <a:r>
              <a:rPr lang="en-GB" sz="1600" dirty="0" err="1" smtClean="0"/>
              <a:t>hypogastrium</a:t>
            </a:r>
            <a:endParaRPr lang="en-GB" sz="1800" dirty="0" smtClean="0"/>
          </a:p>
          <a:p>
            <a:pPr lvl="1"/>
            <a:r>
              <a:rPr lang="en-GB" sz="1946" dirty="0" smtClean="0"/>
              <a:t>Percussion: borders of liver/spleen, </a:t>
            </a:r>
            <a:r>
              <a:rPr lang="en-GB" sz="1946" dirty="0" err="1" smtClean="0"/>
              <a:t>tympanites</a:t>
            </a:r>
            <a:r>
              <a:rPr lang="en-GB" sz="1946" dirty="0" smtClean="0"/>
              <a:t>?, </a:t>
            </a:r>
            <a:r>
              <a:rPr lang="en-GB" sz="1946" dirty="0" err="1" smtClean="0"/>
              <a:t>ascites</a:t>
            </a:r>
            <a:r>
              <a:rPr lang="en-GB" sz="1946" dirty="0" smtClean="0"/>
              <a:t>?</a:t>
            </a:r>
          </a:p>
          <a:p>
            <a:pPr lvl="1"/>
            <a:r>
              <a:rPr lang="en-GB" sz="1946" dirty="0" smtClean="0"/>
              <a:t>Direct percussion of flanks – kidney tenderness?</a:t>
            </a:r>
          </a:p>
          <a:p>
            <a:pPr lvl="1"/>
            <a:r>
              <a:rPr lang="en-GB" sz="1946" dirty="0" smtClean="0"/>
              <a:t>Auscultation: intestinal sounds</a:t>
            </a:r>
          </a:p>
          <a:p>
            <a:pPr lvl="1"/>
            <a:r>
              <a:rPr lang="en-GB" sz="1946" dirty="0" smtClean="0"/>
              <a:t>Urinary bladder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100" y="5011942"/>
            <a:ext cx="3727450" cy="16174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0" y="4352925"/>
            <a:ext cx="3035300" cy="227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1007</Words>
  <Application>Microsoft Macintosh PowerPoint</Application>
  <PresentationFormat>On-screen Show (4:3)</PresentationFormat>
  <Paragraphs>161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PATIENT HISTORY &amp; PHYSICAL EXAMINATION</vt:lpstr>
      <vt:lpstr>Making a diagnosis</vt:lpstr>
      <vt:lpstr>Making a diagnosis</vt:lpstr>
      <vt:lpstr>Patient history</vt:lpstr>
      <vt:lpstr>Patient history</vt:lpstr>
      <vt:lpstr>Physical examination</vt:lpstr>
      <vt:lpstr>Physical examination</vt:lpstr>
      <vt:lpstr>Physical examination</vt:lpstr>
      <vt:lpstr>Physical examination</vt:lpstr>
      <vt:lpstr>Physical examination</vt:lpstr>
      <vt:lpstr>Physical examination</vt:lpstr>
      <vt:lpstr>Physical examination</vt:lpstr>
      <vt:lpstr>Physical examination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Magnar Solberg</dc:creator>
  <cp:lastModifiedBy>Magnar Solberg</cp:lastModifiedBy>
  <cp:revision>9</cp:revision>
  <dcterms:created xsi:type="dcterms:W3CDTF">2011-03-22T16:47:28Z</dcterms:created>
  <dcterms:modified xsi:type="dcterms:W3CDTF">2011-03-22T16:51:08Z</dcterms:modified>
</cp:coreProperties>
</file>