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60" r:id="rId6"/>
    <p:sldId id="261" r:id="rId7"/>
    <p:sldId id="259" r:id="rId8"/>
    <p:sldId id="263" r:id="rId9"/>
    <p:sldId id="264" r:id="rId10"/>
    <p:sldId id="265" r:id="rId11"/>
    <p:sldId id="266" r:id="rId12"/>
    <p:sldId id="267" r:id="rId13"/>
    <p:sldId id="277" r:id="rId14"/>
    <p:sldId id="278" r:id="rId15"/>
    <p:sldId id="279" r:id="rId16"/>
    <p:sldId id="280" r:id="rId17"/>
    <p:sldId id="281" r:id="rId18"/>
    <p:sldId id="282" r:id="rId19"/>
    <p:sldId id="283" r:id="rId20"/>
    <p:sldId id="284" r:id="rId21"/>
    <p:sldId id="285" r:id="rId22"/>
    <p:sldId id="268" r:id="rId23"/>
    <p:sldId id="269" r:id="rId24"/>
    <p:sldId id="270" r:id="rId25"/>
    <p:sldId id="271" r:id="rId26"/>
    <p:sldId id="272" r:id="rId27"/>
    <p:sldId id="273" r:id="rId28"/>
    <p:sldId id="274" r:id="rId29"/>
    <p:sldId id="275" r:id="rId30"/>
    <p:sldId id="27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7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4E87CDF-BB4D-419D-AF57-B52C9163A60A}" type="datetimeFigureOut">
              <a:rPr lang="en-US" smtClean="0"/>
              <a:pPr/>
              <a:t>3/6/2010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85ABB2-A78B-4643-AC14-ACB9057BBB5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E87CDF-BB4D-419D-AF57-B52C9163A60A}" type="datetimeFigureOut">
              <a:rPr lang="en-US" smtClean="0"/>
              <a:pPr/>
              <a:t>3/6/2010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85ABB2-A78B-4643-AC14-ACB9057BBB5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E87CDF-BB4D-419D-AF57-B52C9163A60A}" type="datetimeFigureOut">
              <a:rPr lang="en-US" smtClean="0"/>
              <a:pPr/>
              <a:t>3/6/2010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85ABB2-A78B-4643-AC14-ACB9057BBB5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E87CDF-BB4D-419D-AF57-B52C9163A60A}" type="datetimeFigureOut">
              <a:rPr lang="en-US" smtClean="0"/>
              <a:pPr/>
              <a:t>3/6/2010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85ABB2-A78B-4643-AC14-ACB9057BBB5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E87CDF-BB4D-419D-AF57-B52C9163A60A}" type="datetimeFigureOut">
              <a:rPr lang="en-US" smtClean="0"/>
              <a:pPr/>
              <a:t>3/6/2010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85ABB2-A78B-4643-AC14-ACB9057BBB5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4E87CDF-BB4D-419D-AF57-B52C9163A60A}" type="datetimeFigureOut">
              <a:rPr lang="en-US" smtClean="0"/>
              <a:pPr/>
              <a:t>3/6/2010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85ABB2-A78B-4643-AC14-ACB9057BBB5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4E87CDF-BB4D-419D-AF57-B52C9163A60A}" type="datetimeFigureOut">
              <a:rPr lang="en-US" smtClean="0"/>
              <a:pPr/>
              <a:t>3/6/2010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85ABB2-A78B-4643-AC14-ACB9057BBB5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4E87CDF-BB4D-419D-AF57-B52C9163A60A}" type="datetimeFigureOut">
              <a:rPr lang="en-US" smtClean="0"/>
              <a:pPr/>
              <a:t>3/6/2010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85ABB2-A78B-4643-AC14-ACB9057BBB5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87CDF-BB4D-419D-AF57-B52C9163A60A}" type="datetimeFigureOut">
              <a:rPr lang="en-US" smtClean="0"/>
              <a:pPr/>
              <a:t>3/6/2010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85ABB2-A78B-4643-AC14-ACB9057BBB5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E87CDF-BB4D-419D-AF57-B52C9163A60A}" type="datetimeFigureOut">
              <a:rPr lang="en-US" smtClean="0"/>
              <a:pPr/>
              <a:t>3/6/2010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85ABB2-A78B-4643-AC14-ACB9057BBB5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E87CDF-BB4D-419D-AF57-B52C9163A60A}" type="datetimeFigureOut">
              <a:rPr lang="en-US" smtClean="0"/>
              <a:pPr/>
              <a:t>3/6/2010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85ABB2-A78B-4643-AC14-ACB9057BBB5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87CDF-BB4D-419D-AF57-B52C9163A60A}" type="datetimeFigureOut">
              <a:rPr lang="en-US" smtClean="0"/>
              <a:pPr/>
              <a:t>3/6/2010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5ABB2-A78B-4643-AC14-ACB9057BBB5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clean-safe-care.nhs.uk/toolfiles/16_SL_HII_2_v2.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archive.student.bmj.com/issues/08/06/education/244.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7158" y="285728"/>
            <a:ext cx="8429684" cy="369332"/>
          </a:xfrm>
          <a:prstGeom prst="rect">
            <a:avLst/>
          </a:prstGeom>
          <a:noFill/>
        </p:spPr>
        <p:txBody>
          <a:bodyPr wrap="square" rtlCol="0">
            <a:spAutoFit/>
          </a:bodyPr>
          <a:lstStyle/>
          <a:p>
            <a:endParaRPr lang="en-GB" dirty="0"/>
          </a:p>
        </p:txBody>
      </p:sp>
      <p:sp>
        <p:nvSpPr>
          <p:cNvPr id="9" name="Rectangle 8"/>
          <p:cNvSpPr/>
          <p:nvPr/>
        </p:nvSpPr>
        <p:spPr>
          <a:xfrm>
            <a:off x="285720" y="357166"/>
            <a:ext cx="8429684" cy="923330"/>
          </a:xfrm>
          <a:prstGeom prst="rect">
            <a:avLst/>
          </a:prstGeom>
          <a:noFill/>
        </p:spPr>
        <p:txBody>
          <a:bodyPr wrap="squar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INTRAVENOUS </a:t>
            </a: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CANNULAS</a:t>
            </a:r>
            <a:endPar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7410" name="Picture 2" descr="http://joat.com.my/product/disp/cannulas/I_V_Cannula.jpg"/>
          <p:cNvPicPr>
            <a:picLocks noChangeAspect="1" noChangeArrowheads="1"/>
          </p:cNvPicPr>
          <p:nvPr/>
        </p:nvPicPr>
        <p:blipFill>
          <a:blip r:embed="rId2" cstate="print"/>
          <a:srcRect/>
          <a:stretch>
            <a:fillRect/>
          </a:stretch>
        </p:blipFill>
        <p:spPr bwMode="auto">
          <a:xfrm>
            <a:off x="2143132" y="1571635"/>
            <a:ext cx="4857760" cy="485776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214290"/>
            <a:ext cx="8072493" cy="92333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cap="none" spc="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Skin preparation</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TextBox 2"/>
          <p:cNvSpPr txBox="1"/>
          <p:nvPr/>
        </p:nvSpPr>
        <p:spPr>
          <a:xfrm>
            <a:off x="357158" y="1285860"/>
            <a:ext cx="8501122" cy="3170099"/>
          </a:xfrm>
          <a:prstGeom prst="rect">
            <a:avLst/>
          </a:prstGeom>
          <a:noFill/>
        </p:spPr>
        <p:txBody>
          <a:bodyPr wrap="square" rtlCol="0">
            <a:spAutoFit/>
          </a:bodyPr>
          <a:lstStyle/>
          <a:p>
            <a:pPr>
              <a:buFont typeface="Arial" pitchFamily="34" charset="0"/>
              <a:buChar char="•"/>
            </a:pPr>
            <a:r>
              <a:rPr lang="en-GB" sz="2000" b="1" dirty="0" smtClean="0"/>
              <a:t> </a:t>
            </a:r>
            <a:r>
              <a:rPr lang="en-GB" sz="2000" b="1" dirty="0" smtClean="0">
                <a:solidFill>
                  <a:srgbClr val="FF0000"/>
                </a:solidFill>
              </a:rPr>
              <a:t>It is important to clean the skin properly</a:t>
            </a:r>
            <a:r>
              <a:rPr lang="en-GB" sz="2000" dirty="0" smtClean="0"/>
              <a:t> – wash with soap and water to remove visible dirt (removes transient flora)</a:t>
            </a:r>
          </a:p>
          <a:p>
            <a:pPr>
              <a:buFont typeface="Arial" pitchFamily="34" charset="0"/>
              <a:buChar char="•"/>
            </a:pPr>
            <a:endParaRPr lang="en-GB" sz="2000" b="1" dirty="0" smtClean="0"/>
          </a:p>
          <a:p>
            <a:pPr>
              <a:buFont typeface="Arial" pitchFamily="34" charset="0"/>
              <a:buChar char="•"/>
            </a:pPr>
            <a:r>
              <a:rPr lang="en-GB" sz="2000" b="1" dirty="0" smtClean="0"/>
              <a:t> </a:t>
            </a:r>
            <a:r>
              <a:rPr lang="en-GB" sz="2000" b="1" dirty="0" smtClean="0">
                <a:solidFill>
                  <a:srgbClr val="FF0000"/>
                </a:solidFill>
              </a:rPr>
              <a:t>Use anti septic solution</a:t>
            </a:r>
            <a:r>
              <a:rPr lang="en-GB" sz="2000" b="1" dirty="0" smtClean="0"/>
              <a:t> </a:t>
            </a:r>
            <a:r>
              <a:rPr lang="en-GB" sz="2000" dirty="0" smtClean="0"/>
              <a:t>- E.g. </a:t>
            </a:r>
            <a:r>
              <a:rPr lang="en-GB" sz="2000" dirty="0" err="1" smtClean="0"/>
              <a:t>Chlorhexidine</a:t>
            </a:r>
            <a:r>
              <a:rPr lang="en-GB" sz="2000" dirty="0" smtClean="0"/>
              <a:t> (2%) or alcohol (70%) for 30-60s</a:t>
            </a:r>
          </a:p>
          <a:p>
            <a:pPr>
              <a:buFont typeface="Arial" pitchFamily="34" charset="0"/>
              <a:buChar char="•"/>
            </a:pPr>
            <a:endParaRPr lang="en-GB" sz="2000" b="1" dirty="0" smtClean="0"/>
          </a:p>
          <a:p>
            <a:pPr>
              <a:buFont typeface="Arial" pitchFamily="34" charset="0"/>
              <a:buChar char="•"/>
            </a:pPr>
            <a:r>
              <a:rPr lang="en-GB" sz="2000" b="1" dirty="0" smtClean="0"/>
              <a:t> </a:t>
            </a:r>
            <a:r>
              <a:rPr lang="en-GB" sz="2000" b="1" dirty="0" smtClean="0">
                <a:solidFill>
                  <a:srgbClr val="FF0000"/>
                </a:solidFill>
              </a:rPr>
              <a:t>Allow skin to dry</a:t>
            </a:r>
            <a:r>
              <a:rPr lang="en-GB" sz="2000" dirty="0" smtClean="0"/>
              <a:t> – ensures disinfection and avoids stinging from needle</a:t>
            </a:r>
          </a:p>
          <a:p>
            <a:pPr>
              <a:buFont typeface="Arial" pitchFamily="34" charset="0"/>
              <a:buChar char="•"/>
            </a:pPr>
            <a:endParaRPr lang="en-GB" sz="2000" b="1" dirty="0" smtClean="0"/>
          </a:p>
          <a:p>
            <a:pPr>
              <a:buFont typeface="Arial" pitchFamily="34" charset="0"/>
              <a:buChar char="•"/>
            </a:pPr>
            <a:r>
              <a:rPr lang="en-GB" sz="2000" b="1" dirty="0" smtClean="0"/>
              <a:t> </a:t>
            </a:r>
            <a:r>
              <a:rPr lang="en-GB" sz="2000" b="1" dirty="0" smtClean="0">
                <a:solidFill>
                  <a:srgbClr val="FF0000"/>
                </a:solidFill>
              </a:rPr>
              <a:t>Do not touch or </a:t>
            </a:r>
            <a:r>
              <a:rPr lang="en-GB" sz="2000" b="1" dirty="0" err="1" smtClean="0">
                <a:solidFill>
                  <a:srgbClr val="FF0000"/>
                </a:solidFill>
              </a:rPr>
              <a:t>repalpate</a:t>
            </a:r>
            <a:r>
              <a:rPr lang="en-GB" sz="2000" b="1" dirty="0" smtClean="0">
                <a:solidFill>
                  <a:srgbClr val="FF0000"/>
                </a:solidFill>
              </a:rPr>
              <a:t> the skin</a:t>
            </a:r>
            <a:r>
              <a:rPr lang="en-GB" sz="2000" dirty="0" smtClean="0"/>
              <a:t> – </a:t>
            </a:r>
            <a:r>
              <a:rPr lang="en-GB" sz="2000" dirty="0" err="1" smtClean="0"/>
              <a:t>avaoids</a:t>
            </a:r>
            <a:r>
              <a:rPr lang="en-GB" sz="2000" dirty="0" smtClean="0"/>
              <a:t> recontamination</a:t>
            </a:r>
          </a:p>
          <a:p>
            <a:pPr>
              <a:buFont typeface="Arial" pitchFamily="34" charset="0"/>
              <a:buChar char="•"/>
            </a:pPr>
            <a:endParaRPr lang="en-GB" sz="2000" b="1" dirty="0" smtClean="0"/>
          </a:p>
          <a:p>
            <a:pPr>
              <a:buFont typeface="Arial" pitchFamily="34" charset="0"/>
              <a:buChar char="•"/>
            </a:pPr>
            <a:r>
              <a:rPr lang="en-GB" sz="2000" b="1" dirty="0" smtClean="0"/>
              <a:t> </a:t>
            </a:r>
            <a:r>
              <a:rPr lang="en-GB" sz="2000" b="1" dirty="0" smtClean="0">
                <a:solidFill>
                  <a:srgbClr val="FF0000"/>
                </a:solidFill>
              </a:rPr>
              <a:t>Hair removal is not </a:t>
            </a:r>
            <a:r>
              <a:rPr lang="en-GB" sz="2000" b="1" dirty="0" err="1" smtClean="0">
                <a:solidFill>
                  <a:srgbClr val="FF0000"/>
                </a:solidFill>
              </a:rPr>
              <a:t>neccessary</a:t>
            </a:r>
            <a:r>
              <a:rPr lang="en-GB" sz="2000" dirty="0" smtClean="0"/>
              <a:t> – but can be trimmed with scissors or clippers</a:t>
            </a:r>
            <a:endParaRPr lang="en-GB" sz="2000" b="1"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76778"/>
            <a:ext cx="8072493" cy="92333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procedure</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TextBox 4"/>
          <p:cNvSpPr txBox="1"/>
          <p:nvPr/>
        </p:nvSpPr>
        <p:spPr>
          <a:xfrm>
            <a:off x="142844" y="928670"/>
            <a:ext cx="8858312" cy="5940088"/>
          </a:xfrm>
          <a:prstGeom prst="rect">
            <a:avLst/>
          </a:prstGeom>
          <a:noFill/>
        </p:spPr>
        <p:txBody>
          <a:bodyPr wrap="square" rtlCol="0">
            <a:spAutoFit/>
          </a:bodyPr>
          <a:lstStyle/>
          <a:p>
            <a:pPr>
              <a:buFont typeface="Arial" pitchFamily="34" charset="0"/>
              <a:buChar char="•"/>
            </a:pPr>
            <a:r>
              <a:rPr lang="en-GB" sz="2000" b="1" dirty="0" smtClean="0"/>
              <a:t> </a:t>
            </a:r>
            <a:r>
              <a:rPr lang="en-GB" sz="2000" b="1" dirty="0" smtClean="0">
                <a:solidFill>
                  <a:srgbClr val="FF0000"/>
                </a:solidFill>
              </a:rPr>
              <a:t>Stabilisation of the vein </a:t>
            </a:r>
            <a:r>
              <a:rPr lang="en-GB" sz="2000" dirty="0" smtClean="0"/>
              <a:t>– apply traction with non-dominant hand to the side of the insertion site or below it, using thumb and forefinger</a:t>
            </a:r>
          </a:p>
          <a:p>
            <a:pPr>
              <a:buFont typeface="Arial" pitchFamily="34" charset="0"/>
              <a:buChar char="•"/>
            </a:pPr>
            <a:endParaRPr lang="en-GB" sz="2000" dirty="0" smtClean="0"/>
          </a:p>
          <a:p>
            <a:pPr>
              <a:buFont typeface="Arial" pitchFamily="34" charset="0"/>
              <a:buChar char="•"/>
            </a:pPr>
            <a:r>
              <a:rPr lang="en-GB" sz="2000" dirty="0" smtClean="0"/>
              <a:t> Stabilisation of vein should be maintained throughout the procedure until cannula is sited</a:t>
            </a:r>
          </a:p>
          <a:p>
            <a:pPr>
              <a:buFont typeface="Arial" pitchFamily="34" charset="0"/>
              <a:buChar char="•"/>
            </a:pPr>
            <a:endParaRPr lang="en-GB" sz="2000" dirty="0" smtClean="0"/>
          </a:p>
          <a:p>
            <a:pPr>
              <a:buFont typeface="Arial" pitchFamily="34" charset="0"/>
              <a:buChar char="•"/>
            </a:pPr>
            <a:r>
              <a:rPr lang="en-GB" sz="2000" b="1" dirty="0" smtClean="0"/>
              <a:t> </a:t>
            </a:r>
            <a:r>
              <a:rPr lang="en-GB" sz="2000" b="1" dirty="0" smtClean="0">
                <a:solidFill>
                  <a:srgbClr val="FF0000"/>
                </a:solidFill>
              </a:rPr>
              <a:t>Needle enters skin with bevel side up</a:t>
            </a:r>
            <a:r>
              <a:rPr lang="en-GB" sz="2000" dirty="0" smtClean="0"/>
              <a:t>, so </a:t>
            </a:r>
            <a:r>
              <a:rPr lang="en-GB" sz="2000" b="1" dirty="0" smtClean="0">
                <a:solidFill>
                  <a:srgbClr val="FF0000"/>
                </a:solidFill>
              </a:rPr>
              <a:t>sharpest side penetrates skin first</a:t>
            </a:r>
          </a:p>
          <a:p>
            <a:pPr>
              <a:buFont typeface="Arial" pitchFamily="34" charset="0"/>
              <a:buChar char="•"/>
            </a:pPr>
            <a:endParaRPr lang="en-GB" sz="2000" dirty="0" smtClean="0"/>
          </a:p>
          <a:p>
            <a:pPr>
              <a:buFont typeface="Arial" pitchFamily="34" charset="0"/>
              <a:buChar char="•"/>
            </a:pPr>
            <a:r>
              <a:rPr lang="en-GB" sz="2000" b="1" dirty="0" smtClean="0"/>
              <a:t> </a:t>
            </a:r>
            <a:r>
              <a:rPr lang="en-GB" sz="2000" b="1" dirty="0" smtClean="0">
                <a:solidFill>
                  <a:srgbClr val="FF0000"/>
                </a:solidFill>
              </a:rPr>
              <a:t>Angle needle enters</a:t>
            </a:r>
            <a:r>
              <a:rPr lang="en-GB" sz="2000" dirty="0" smtClean="0"/>
              <a:t> varies depending on type of device used and the depth of the vein in the subcutaneous tissue, from </a:t>
            </a:r>
            <a:r>
              <a:rPr lang="en-GB" sz="2000" b="1" dirty="0" smtClean="0">
                <a:solidFill>
                  <a:srgbClr val="FF0000"/>
                </a:solidFill>
              </a:rPr>
              <a:t>10 to 45 degrees</a:t>
            </a:r>
          </a:p>
          <a:p>
            <a:pPr>
              <a:buFont typeface="Arial" pitchFamily="34" charset="0"/>
              <a:buChar char="•"/>
            </a:pPr>
            <a:endParaRPr lang="en-GB" sz="2000" dirty="0" smtClean="0"/>
          </a:p>
          <a:p>
            <a:pPr>
              <a:buFont typeface="Arial" pitchFamily="34" charset="0"/>
              <a:buChar char="•"/>
            </a:pPr>
            <a:r>
              <a:rPr lang="en-GB" sz="2000" b="1" dirty="0" smtClean="0"/>
              <a:t> </a:t>
            </a:r>
            <a:r>
              <a:rPr lang="en-GB" sz="2000" b="1" dirty="0" smtClean="0">
                <a:solidFill>
                  <a:srgbClr val="FF0000"/>
                </a:solidFill>
              </a:rPr>
              <a:t>Once entry into the vein is achieved, angle is reduced</a:t>
            </a:r>
            <a:r>
              <a:rPr lang="en-GB" sz="2000" dirty="0" smtClean="0"/>
              <a:t> to prevent puncturing posterior wall of the vein</a:t>
            </a:r>
          </a:p>
          <a:p>
            <a:pPr>
              <a:buFont typeface="Arial" pitchFamily="34" charset="0"/>
              <a:buChar char="•"/>
            </a:pPr>
            <a:endParaRPr lang="en-GB" sz="2000" dirty="0" smtClean="0"/>
          </a:p>
          <a:p>
            <a:pPr>
              <a:buFont typeface="Arial" pitchFamily="34" charset="0"/>
              <a:buChar char="•"/>
            </a:pPr>
            <a:r>
              <a:rPr lang="en-GB" sz="2000" dirty="0" smtClean="0"/>
              <a:t> When blood appears into chamber, it is known as “</a:t>
            </a:r>
            <a:r>
              <a:rPr lang="en-GB" sz="2000" b="1" dirty="0" smtClean="0">
                <a:solidFill>
                  <a:srgbClr val="FF0000"/>
                </a:solidFill>
              </a:rPr>
              <a:t>flashback</a:t>
            </a:r>
            <a:r>
              <a:rPr lang="en-GB" sz="2000" dirty="0" smtClean="0"/>
              <a:t>”, indicating initial entry into the vein is successful</a:t>
            </a:r>
          </a:p>
          <a:p>
            <a:pPr>
              <a:buFont typeface="Arial" pitchFamily="34" charset="0"/>
              <a:buChar char="•"/>
            </a:pPr>
            <a:endParaRPr lang="en-GB" sz="2000" dirty="0" smtClean="0"/>
          </a:p>
          <a:p>
            <a:pPr>
              <a:buFont typeface="Arial" pitchFamily="34" charset="0"/>
              <a:buChar char="•"/>
            </a:pPr>
            <a:r>
              <a:rPr lang="en-GB" sz="2000" dirty="0" smtClean="0"/>
              <a:t> Followed by a “</a:t>
            </a:r>
            <a:r>
              <a:rPr lang="en-GB" sz="2000" b="1" dirty="0" smtClean="0">
                <a:solidFill>
                  <a:srgbClr val="FF0000"/>
                </a:solidFill>
              </a:rPr>
              <a:t>giving way</a:t>
            </a:r>
            <a:r>
              <a:rPr lang="en-GB" sz="2000" dirty="0" smtClean="0"/>
              <a:t>” sensation felt by the practitioner – overcoming of the resistance of the vessel wall</a:t>
            </a:r>
            <a:endParaRPr lang="en-GB"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71462"/>
            <a:ext cx="8072493" cy="92333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procedure….continued</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TextBox 4"/>
          <p:cNvSpPr txBox="1"/>
          <p:nvPr/>
        </p:nvSpPr>
        <p:spPr>
          <a:xfrm>
            <a:off x="142844" y="714356"/>
            <a:ext cx="8858312" cy="6247864"/>
          </a:xfrm>
          <a:prstGeom prst="rect">
            <a:avLst/>
          </a:prstGeom>
          <a:noFill/>
        </p:spPr>
        <p:txBody>
          <a:bodyPr wrap="square" rtlCol="0">
            <a:spAutoFit/>
          </a:bodyPr>
          <a:lstStyle/>
          <a:p>
            <a:pPr>
              <a:buFont typeface="Arial" pitchFamily="34" charset="0"/>
              <a:buChar char="•"/>
            </a:pPr>
            <a:r>
              <a:rPr lang="en-GB" sz="2000" dirty="0" smtClean="0"/>
              <a:t> Flashback may stop is posterior wall is pierced, or may slow if gauge of cannula is small or patient is </a:t>
            </a:r>
            <a:r>
              <a:rPr lang="en-GB" sz="2000" dirty="0" err="1" smtClean="0"/>
              <a:t>hypotensive</a:t>
            </a:r>
            <a:endParaRPr lang="en-GB" sz="2000" dirty="0" smtClean="0"/>
          </a:p>
          <a:p>
            <a:pPr>
              <a:buFont typeface="Arial" pitchFamily="34" charset="0"/>
              <a:buChar char="•"/>
            </a:pPr>
            <a:endParaRPr lang="en-GB" sz="2000" dirty="0" smtClean="0"/>
          </a:p>
          <a:p>
            <a:pPr>
              <a:buFont typeface="Arial" pitchFamily="34" charset="0"/>
              <a:buChar char="•"/>
            </a:pPr>
            <a:r>
              <a:rPr lang="en-GB" sz="2000" dirty="0" smtClean="0"/>
              <a:t> Cannula should be </a:t>
            </a:r>
            <a:r>
              <a:rPr lang="en-GB" sz="2000" b="1" dirty="0" smtClean="0">
                <a:solidFill>
                  <a:srgbClr val="FF0000"/>
                </a:solidFill>
              </a:rPr>
              <a:t>advanced gently and smoothly into the vein</a:t>
            </a:r>
            <a:r>
              <a:rPr lang="en-GB" sz="2000" dirty="0" smtClean="0"/>
              <a:t>. The </a:t>
            </a:r>
            <a:r>
              <a:rPr lang="en-GB" sz="2000" b="1" dirty="0" smtClean="0">
                <a:solidFill>
                  <a:srgbClr val="FF0000"/>
                </a:solidFill>
              </a:rPr>
              <a:t>one-handed technique </a:t>
            </a:r>
            <a:r>
              <a:rPr lang="en-GB" sz="2000" dirty="0" smtClean="0"/>
              <a:t>– the same hand that performs cannulation also withdraws the stylet and advances the cannula into the vein</a:t>
            </a:r>
          </a:p>
          <a:p>
            <a:pPr>
              <a:buFont typeface="Arial" pitchFamily="34" charset="0"/>
              <a:buChar char="•"/>
            </a:pPr>
            <a:endParaRPr lang="en-GB" sz="2000" dirty="0" smtClean="0"/>
          </a:p>
          <a:p>
            <a:pPr>
              <a:buFont typeface="Arial" pitchFamily="34" charset="0"/>
              <a:buChar char="•"/>
            </a:pPr>
            <a:r>
              <a:rPr lang="en-GB" sz="2000" dirty="0" smtClean="0"/>
              <a:t> The </a:t>
            </a:r>
            <a:r>
              <a:rPr lang="en-GB" sz="2000" b="1" dirty="0" smtClean="0">
                <a:solidFill>
                  <a:srgbClr val="FF0000"/>
                </a:solidFill>
              </a:rPr>
              <a:t>one-step technique</a:t>
            </a:r>
            <a:r>
              <a:rPr lang="en-GB" sz="2000" dirty="0" smtClean="0"/>
              <a:t> – where the practitioner can slide the cannula off the stylet in one movement once the cannula has entered the vein</a:t>
            </a:r>
          </a:p>
          <a:p>
            <a:pPr>
              <a:buFont typeface="Arial" pitchFamily="34" charset="0"/>
              <a:buChar char="•"/>
            </a:pPr>
            <a:endParaRPr lang="en-GB" sz="2000" dirty="0" smtClean="0"/>
          </a:p>
          <a:p>
            <a:pPr>
              <a:buFont typeface="Arial" pitchFamily="34" charset="0"/>
              <a:buChar char="•"/>
            </a:pPr>
            <a:r>
              <a:rPr lang="en-GB" sz="2000" dirty="0" smtClean="0"/>
              <a:t> The </a:t>
            </a:r>
            <a:r>
              <a:rPr lang="en-GB" sz="2000" b="1" dirty="0" smtClean="0">
                <a:solidFill>
                  <a:srgbClr val="FF0000"/>
                </a:solidFill>
              </a:rPr>
              <a:t>two-handed technique</a:t>
            </a:r>
            <a:r>
              <a:rPr lang="en-GB" sz="2000" dirty="0" smtClean="0"/>
              <a:t> – where the practitioner performs the cannulation with one hand but releases the skin traction to advance the cannula off the stylet, which </a:t>
            </a:r>
            <a:r>
              <a:rPr lang="en-GB" sz="2000" b="1" dirty="0" smtClean="0">
                <a:solidFill>
                  <a:srgbClr val="FF0000"/>
                </a:solidFill>
              </a:rPr>
              <a:t>can result in puncturing of the posterior wall of the vein</a:t>
            </a:r>
          </a:p>
          <a:p>
            <a:pPr>
              <a:buFont typeface="Arial" pitchFamily="34" charset="0"/>
              <a:buChar char="•"/>
            </a:pPr>
            <a:endParaRPr lang="en-GB" sz="2000" dirty="0" smtClean="0"/>
          </a:p>
          <a:p>
            <a:pPr>
              <a:buFont typeface="Arial" pitchFamily="34" charset="0"/>
              <a:buChar char="•"/>
            </a:pPr>
            <a:r>
              <a:rPr lang="en-GB" sz="2000" dirty="0" smtClean="0"/>
              <a:t> If cannulation is unsuccessful the </a:t>
            </a:r>
            <a:r>
              <a:rPr lang="en-GB" sz="2000" b="1" dirty="0" smtClean="0">
                <a:solidFill>
                  <a:srgbClr val="FF0000"/>
                </a:solidFill>
              </a:rPr>
              <a:t>stylet should never be reintroduced</a:t>
            </a:r>
            <a:r>
              <a:rPr lang="en-GB" sz="2000" dirty="0" smtClean="0"/>
              <a:t> as this could result in catheter fragmentation and embolism. The device should only be used once.</a:t>
            </a:r>
          </a:p>
          <a:p>
            <a:pPr>
              <a:buFont typeface="Arial" pitchFamily="34" charset="0"/>
              <a:buChar char="•"/>
            </a:pPr>
            <a:endParaRPr lang="en-GB" sz="2000" dirty="0" smtClean="0"/>
          </a:p>
          <a:p>
            <a:pPr>
              <a:buFont typeface="Arial" pitchFamily="34" charset="0"/>
              <a:buChar char="•"/>
            </a:pPr>
            <a:r>
              <a:rPr lang="en-GB" sz="2000" dirty="0" smtClean="0"/>
              <a:t> Only </a:t>
            </a:r>
            <a:r>
              <a:rPr lang="en-GB" sz="2000" b="1" dirty="0" smtClean="0">
                <a:solidFill>
                  <a:srgbClr val="FF0000"/>
                </a:solidFill>
              </a:rPr>
              <a:t>two attempts</a:t>
            </a:r>
            <a:r>
              <a:rPr lang="en-GB" sz="2000" dirty="0" smtClean="0"/>
              <a:t> should be made at cannulation before </a:t>
            </a:r>
            <a:r>
              <a:rPr lang="en-GB" sz="2000" b="1" dirty="0" smtClean="0">
                <a:solidFill>
                  <a:srgbClr val="FF0000"/>
                </a:solidFill>
              </a:rPr>
              <a:t>passing the patient onto a more experienced practitioner</a:t>
            </a:r>
            <a:endParaRPr lang="en-GB" sz="2000"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71462"/>
            <a:ext cx="8072493" cy="92333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Step – by – step</a:t>
            </a:r>
          </a:p>
        </p:txBody>
      </p:sp>
      <p:sp>
        <p:nvSpPr>
          <p:cNvPr id="6" name="TextBox 5"/>
          <p:cNvSpPr txBox="1"/>
          <p:nvPr/>
        </p:nvSpPr>
        <p:spPr>
          <a:xfrm>
            <a:off x="571472" y="5143512"/>
            <a:ext cx="8143932" cy="1323439"/>
          </a:xfrm>
          <a:prstGeom prst="rect">
            <a:avLst/>
          </a:prstGeom>
          <a:noFill/>
        </p:spPr>
        <p:txBody>
          <a:bodyPr wrap="square" rtlCol="0">
            <a:spAutoFit/>
          </a:bodyPr>
          <a:lstStyle/>
          <a:p>
            <a:r>
              <a:rPr lang="en-GB" sz="2000" dirty="0" smtClean="0"/>
              <a:t>Step 1: </a:t>
            </a:r>
            <a:r>
              <a:rPr lang="en-GB" sz="2000" dirty="0" smtClean="0"/>
              <a:t>Use a BD </a:t>
            </a:r>
            <a:r>
              <a:rPr lang="en-GB" sz="2000" dirty="0" err="1" smtClean="0"/>
              <a:t>Venflon</a:t>
            </a:r>
            <a:r>
              <a:rPr lang="en-GB" sz="2000" dirty="0" smtClean="0"/>
              <a:t> and a cooked piece of penne pasta. Using a BD </a:t>
            </a:r>
            <a:r>
              <a:rPr lang="en-GB" sz="2000" dirty="0" err="1" smtClean="0"/>
              <a:t>Venflon</a:t>
            </a:r>
            <a:r>
              <a:rPr lang="en-GB" sz="2000" dirty="0" smtClean="0"/>
              <a:t> is essential because the depth of its plastic casing means that the pasta sits nicely at an accessible height for cannulation (other brands often have deeper casings). </a:t>
            </a:r>
            <a:endParaRPr lang="en-GB" sz="2000" dirty="0"/>
          </a:p>
        </p:txBody>
      </p:sp>
      <p:pic>
        <p:nvPicPr>
          <p:cNvPr id="7" name="Picture 6" descr="http://archive.student.bmj.com/issues/08/06/education/images/view_1.jpg"/>
          <p:cNvPicPr>
            <a:picLocks noChangeAspect="1"/>
          </p:cNvPicPr>
          <p:nvPr/>
        </p:nvPicPr>
        <p:blipFill>
          <a:blip r:embed="rId2" cstate="print"/>
          <a:srcRect/>
          <a:stretch>
            <a:fillRect/>
          </a:stretch>
        </p:blipFill>
        <p:spPr bwMode="auto">
          <a:xfrm>
            <a:off x="1928794" y="882642"/>
            <a:ext cx="5286412" cy="422651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5143512"/>
            <a:ext cx="8143932" cy="1323439"/>
          </a:xfrm>
          <a:prstGeom prst="rect">
            <a:avLst/>
          </a:prstGeom>
          <a:noFill/>
        </p:spPr>
        <p:txBody>
          <a:bodyPr wrap="square" rtlCol="0">
            <a:spAutoFit/>
          </a:bodyPr>
          <a:lstStyle/>
          <a:p>
            <a:r>
              <a:rPr lang="en-GB" sz="2000" dirty="0" smtClean="0"/>
              <a:t>Step 2: </a:t>
            </a:r>
            <a:r>
              <a:rPr lang="en-GB" sz="2000" dirty="0" smtClean="0"/>
              <a:t>Open the cannula, unfold its wings, and remove the plastic sheath that covers the needle. Insert the sheath through the pasta to stent it. The pasta simulates the skin, and the tapering end of the sheath creates a space to </a:t>
            </a:r>
            <a:r>
              <a:rPr lang="en-GB" sz="2000" dirty="0" err="1" smtClean="0"/>
              <a:t>cannulate</a:t>
            </a:r>
            <a:r>
              <a:rPr lang="en-GB" sz="2000" dirty="0" smtClean="0"/>
              <a:t>, simulating the vein</a:t>
            </a:r>
            <a:endParaRPr lang="en-GB" sz="2000" dirty="0"/>
          </a:p>
        </p:txBody>
      </p:sp>
      <p:pic>
        <p:nvPicPr>
          <p:cNvPr id="5" name="Picture 4" descr="http://archive.student.bmj.com/issues/08/06/education/images/view_2.jpg"/>
          <p:cNvPicPr>
            <a:picLocks noChangeAspect="1"/>
          </p:cNvPicPr>
          <p:nvPr/>
        </p:nvPicPr>
        <p:blipFill>
          <a:blip r:embed="rId2" cstate="print"/>
          <a:srcRect/>
          <a:stretch>
            <a:fillRect/>
          </a:stretch>
        </p:blipFill>
        <p:spPr bwMode="auto">
          <a:xfrm>
            <a:off x="1500166" y="214291"/>
            <a:ext cx="6094879" cy="485778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034" y="4847594"/>
            <a:ext cx="8143932" cy="1938992"/>
          </a:xfrm>
          <a:prstGeom prst="rect">
            <a:avLst/>
          </a:prstGeom>
          <a:noFill/>
        </p:spPr>
        <p:txBody>
          <a:bodyPr wrap="square" rtlCol="0">
            <a:spAutoFit/>
          </a:bodyPr>
          <a:lstStyle/>
          <a:p>
            <a:r>
              <a:rPr lang="en-GB" sz="2000" dirty="0" smtClean="0"/>
              <a:t>Step 3:</a:t>
            </a:r>
            <a:r>
              <a:rPr lang="en-GB" sz="2000" dirty="0" smtClean="0"/>
              <a:t> Put the </a:t>
            </a:r>
            <a:r>
              <a:rPr lang="en-GB" sz="2000" dirty="0" err="1" smtClean="0"/>
              <a:t>stented</a:t>
            </a:r>
            <a:r>
              <a:rPr lang="en-GB" sz="2000" dirty="0" smtClean="0"/>
              <a:t> pasta into the cannula box ready for practice. In a real scenario remember to wear gloves, clean the overlying skin, and locate a sharps box before starting. Cannulation is easier if you first try to increase venous filling. It helps to use a tourniquet; to lower the arm below the level of the heart; to ask the patient to open and close their fist; and gently to tap above the vein</a:t>
            </a:r>
            <a:endParaRPr lang="en-GB" sz="2000" dirty="0"/>
          </a:p>
        </p:txBody>
      </p:sp>
      <p:pic>
        <p:nvPicPr>
          <p:cNvPr id="7" name="Picture 6" descr="http://archive.student.bmj.com/issues/08/06/education/images/view_3.jpg"/>
          <p:cNvPicPr>
            <a:picLocks noChangeAspect="1"/>
          </p:cNvPicPr>
          <p:nvPr/>
        </p:nvPicPr>
        <p:blipFill>
          <a:blip r:embed="rId2" cstate="print"/>
          <a:srcRect/>
          <a:stretch>
            <a:fillRect/>
          </a:stretch>
        </p:blipFill>
        <p:spPr bwMode="auto">
          <a:xfrm>
            <a:off x="1691632" y="171516"/>
            <a:ext cx="5737888" cy="461480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5143512"/>
            <a:ext cx="8143932" cy="1323439"/>
          </a:xfrm>
          <a:prstGeom prst="rect">
            <a:avLst/>
          </a:prstGeom>
          <a:noFill/>
        </p:spPr>
        <p:txBody>
          <a:bodyPr wrap="square" rtlCol="0">
            <a:spAutoFit/>
          </a:bodyPr>
          <a:lstStyle/>
          <a:p>
            <a:r>
              <a:rPr lang="en-GB" sz="2000" dirty="0" smtClean="0"/>
              <a:t>Step 4:</a:t>
            </a:r>
            <a:r>
              <a:rPr lang="en-GB" sz="2000" dirty="0" smtClean="0"/>
              <a:t> Take a three point grip of the cannula, with your thumb on the white cap, index finger on the coloured cap, and middle finger on the wing. In a real scenario apply </a:t>
            </a:r>
            <a:r>
              <a:rPr lang="en-GB" sz="2000" dirty="0" smtClean="0"/>
              <a:t>counter-traction </a:t>
            </a:r>
            <a:r>
              <a:rPr lang="en-GB" sz="2000" dirty="0" smtClean="0"/>
              <a:t>to the overlying skin with your other hand to help anchor the vein during insertion</a:t>
            </a:r>
            <a:endParaRPr lang="en-GB" sz="2000" dirty="0"/>
          </a:p>
        </p:txBody>
      </p:sp>
      <p:pic>
        <p:nvPicPr>
          <p:cNvPr id="5" name="Picture 4" descr="http://archive.student.bmj.com/issues/08/06/education/images/view_4.jpg"/>
          <p:cNvPicPr>
            <a:picLocks noChangeAspect="1"/>
          </p:cNvPicPr>
          <p:nvPr/>
        </p:nvPicPr>
        <p:blipFill>
          <a:blip r:embed="rId2" cstate="print"/>
          <a:srcRect/>
          <a:stretch>
            <a:fillRect/>
          </a:stretch>
        </p:blipFill>
        <p:spPr bwMode="auto">
          <a:xfrm>
            <a:off x="1714480" y="382576"/>
            <a:ext cx="5686800" cy="454662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4232041"/>
            <a:ext cx="8143932" cy="2554545"/>
          </a:xfrm>
          <a:prstGeom prst="rect">
            <a:avLst/>
          </a:prstGeom>
          <a:noFill/>
        </p:spPr>
        <p:txBody>
          <a:bodyPr wrap="square" rtlCol="0">
            <a:spAutoFit/>
          </a:bodyPr>
          <a:lstStyle/>
          <a:p>
            <a:r>
              <a:rPr lang="en-GB" sz="2000" dirty="0" smtClean="0"/>
              <a:t>Step 5:</a:t>
            </a:r>
            <a:r>
              <a:rPr lang="en-GB" sz="2000" dirty="0" smtClean="0"/>
              <a:t> Approach at a 30° angle to go through the skin (the outer layer of pasta) then reduce to a 15° angle to advance the needle inside the vein (the space between sheath and pasta) until you see the first flashback (in a real scenario). The flashback provides visual indication of venous entry. The first flashback occurs as you enter the vein, and the second occurs as the needle is withdrawn and blood moves to fill this space. There are three main explanations for failed needle insertions—missing the vein; perforating the posterior wall of the vein; and hitting a valve within the vein</a:t>
            </a:r>
            <a:endParaRPr lang="en-GB" sz="2000" dirty="0"/>
          </a:p>
        </p:txBody>
      </p:sp>
      <p:pic>
        <p:nvPicPr>
          <p:cNvPr id="5" name="Picture 4" descr="http://archive.student.bmj.com/issues/08/06/education/images/view_5.jpg"/>
          <p:cNvPicPr>
            <a:picLocks noChangeAspect="1"/>
          </p:cNvPicPr>
          <p:nvPr/>
        </p:nvPicPr>
        <p:blipFill>
          <a:blip r:embed="rId2" cstate="print"/>
          <a:srcRect/>
          <a:stretch>
            <a:fillRect/>
          </a:stretch>
        </p:blipFill>
        <p:spPr bwMode="auto">
          <a:xfrm>
            <a:off x="2029108" y="157352"/>
            <a:ext cx="5043222" cy="403207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5485171"/>
            <a:ext cx="8143932" cy="1015663"/>
          </a:xfrm>
          <a:prstGeom prst="rect">
            <a:avLst/>
          </a:prstGeom>
          <a:noFill/>
        </p:spPr>
        <p:txBody>
          <a:bodyPr wrap="square" rtlCol="0">
            <a:spAutoFit/>
          </a:bodyPr>
          <a:lstStyle/>
          <a:p>
            <a:r>
              <a:rPr lang="en-GB" sz="2000" dirty="0" smtClean="0"/>
              <a:t>Step 6:</a:t>
            </a:r>
            <a:r>
              <a:rPr lang="en-GB" sz="2000" dirty="0" smtClean="0"/>
              <a:t> Now change your grip, so the thumb and middle finger are on the white cap to withdraw the needle about 5 mm to produce the second flashback. Importantly the index finger provides </a:t>
            </a:r>
            <a:r>
              <a:rPr lang="en-GB" sz="2000" dirty="0" smtClean="0"/>
              <a:t>counter-traction </a:t>
            </a:r>
            <a:r>
              <a:rPr lang="en-GB" sz="2000" dirty="0" smtClean="0"/>
              <a:t>on the wing</a:t>
            </a:r>
            <a:endParaRPr lang="en-GB" sz="2000" dirty="0"/>
          </a:p>
        </p:txBody>
      </p:sp>
      <p:pic>
        <p:nvPicPr>
          <p:cNvPr id="5" name="Picture 4" descr="http://archive.student.bmj.com/issues/08/06/education/images/view_6.jpg"/>
          <p:cNvPicPr>
            <a:picLocks noChangeAspect="1"/>
          </p:cNvPicPr>
          <p:nvPr/>
        </p:nvPicPr>
        <p:blipFill>
          <a:blip r:embed="rId2" cstate="print"/>
          <a:srcRect/>
          <a:stretch>
            <a:fillRect/>
          </a:stretch>
        </p:blipFill>
        <p:spPr bwMode="auto">
          <a:xfrm>
            <a:off x="1500166" y="357166"/>
            <a:ext cx="6085374" cy="489427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5556609"/>
            <a:ext cx="8143932" cy="1015663"/>
          </a:xfrm>
          <a:prstGeom prst="rect">
            <a:avLst/>
          </a:prstGeom>
          <a:noFill/>
        </p:spPr>
        <p:txBody>
          <a:bodyPr wrap="square" rtlCol="0">
            <a:spAutoFit/>
          </a:bodyPr>
          <a:lstStyle/>
          <a:p>
            <a:r>
              <a:rPr lang="en-GB" sz="2000" dirty="0" smtClean="0"/>
              <a:t>Step 7:</a:t>
            </a:r>
            <a:r>
              <a:rPr lang="en-GB" sz="2000" dirty="0" smtClean="0"/>
              <a:t> With just the index finger remaining in place at the wing, advance the cannula along the vein. In a real scenario this is the time to release the tourniquet</a:t>
            </a:r>
            <a:endParaRPr lang="en-GB" sz="2000" dirty="0"/>
          </a:p>
        </p:txBody>
      </p:sp>
      <p:pic>
        <p:nvPicPr>
          <p:cNvPr id="5" name="Picture 4" descr="http://archive.student.bmj.com/issues/08/06/education/images/view_7.jpg"/>
          <p:cNvPicPr>
            <a:picLocks noChangeAspect="1"/>
          </p:cNvPicPr>
          <p:nvPr/>
        </p:nvPicPr>
        <p:blipFill>
          <a:blip r:embed="rId2" cstate="print"/>
          <a:srcRect/>
          <a:stretch>
            <a:fillRect/>
          </a:stretch>
        </p:blipFill>
        <p:spPr bwMode="auto">
          <a:xfrm>
            <a:off x="1500166" y="357166"/>
            <a:ext cx="6101783" cy="487840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1500174"/>
            <a:ext cx="7643866" cy="2400657"/>
          </a:xfrm>
          <a:prstGeom prst="rect">
            <a:avLst/>
          </a:prstGeom>
          <a:noFill/>
        </p:spPr>
        <p:txBody>
          <a:bodyPr wrap="square" rtlCol="0">
            <a:spAutoFit/>
          </a:bodyPr>
          <a:lstStyle/>
          <a:p>
            <a:pPr>
              <a:tabLst>
                <a:tab pos="365125" algn="l"/>
              </a:tabLst>
            </a:pPr>
            <a:r>
              <a:rPr lang="en-GB" sz="3000" dirty="0" smtClean="0"/>
              <a:t>This presentation aims to present students with an overview of cannulation, the knowledge and skills required to undertake the procedure safely and competently, how to recognise, prevent and manage associated complications.</a:t>
            </a:r>
          </a:p>
        </p:txBody>
      </p:sp>
      <p:sp>
        <p:nvSpPr>
          <p:cNvPr id="4" name="Rectangle 3"/>
          <p:cNvSpPr/>
          <p:nvPr/>
        </p:nvSpPr>
        <p:spPr>
          <a:xfrm>
            <a:off x="1720487" y="142852"/>
            <a:ext cx="5423281" cy="923330"/>
          </a:xfrm>
          <a:prstGeom prst="rect">
            <a:avLst/>
          </a:prstGeom>
          <a:noFill/>
        </p:spPr>
        <p:txBody>
          <a:bodyPr wrap="squar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Aims &amp; Objectives</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5429264"/>
            <a:ext cx="8143932" cy="1323439"/>
          </a:xfrm>
          <a:prstGeom prst="rect">
            <a:avLst/>
          </a:prstGeom>
          <a:noFill/>
        </p:spPr>
        <p:txBody>
          <a:bodyPr wrap="square" rtlCol="0">
            <a:spAutoFit/>
          </a:bodyPr>
          <a:lstStyle/>
          <a:p>
            <a:r>
              <a:rPr lang="en-GB" sz="2000" dirty="0" smtClean="0"/>
              <a:t>Step 8: Fully </a:t>
            </a:r>
            <a:r>
              <a:rPr lang="en-GB" sz="2000" dirty="0" smtClean="0"/>
              <a:t>withdraw the needle. Remove the white cap and use it to cap the cannula promptly. To prevent bleeding in a real scenario, occlude the vein with your other hand at the tip of the inserted cannula while you remove the needle until you cap the cannula.</a:t>
            </a:r>
            <a:endParaRPr lang="en-GB" sz="2000" dirty="0"/>
          </a:p>
        </p:txBody>
      </p:sp>
      <p:pic>
        <p:nvPicPr>
          <p:cNvPr id="5" name="Picture 4" descr="http://archive.student.bmj.com/issues/08/06/education/images/view_8.jpg"/>
          <p:cNvPicPr>
            <a:picLocks noChangeAspect="1"/>
          </p:cNvPicPr>
          <p:nvPr/>
        </p:nvPicPr>
        <p:blipFill>
          <a:blip r:embed="rId2" cstate="print"/>
          <a:srcRect/>
          <a:stretch>
            <a:fillRect/>
          </a:stretch>
        </p:blipFill>
        <p:spPr bwMode="auto">
          <a:xfrm>
            <a:off x="1428728" y="311162"/>
            <a:ext cx="6240580" cy="498937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5556609"/>
            <a:ext cx="8143932" cy="1015663"/>
          </a:xfrm>
          <a:prstGeom prst="rect">
            <a:avLst/>
          </a:prstGeom>
          <a:noFill/>
        </p:spPr>
        <p:txBody>
          <a:bodyPr wrap="square" rtlCol="0">
            <a:spAutoFit/>
          </a:bodyPr>
          <a:lstStyle/>
          <a:p>
            <a:r>
              <a:rPr lang="en-GB" sz="2000" dirty="0" smtClean="0"/>
              <a:t>Step 9: When </a:t>
            </a:r>
            <a:r>
              <a:rPr lang="en-GB" sz="2000" dirty="0" smtClean="0"/>
              <a:t>finished practising, remove the cannula, return the needle to the cannula, and return this unit to its sheath for safe storage and further practice</a:t>
            </a:r>
            <a:endParaRPr lang="en-GB" sz="2000" dirty="0"/>
          </a:p>
        </p:txBody>
      </p:sp>
      <p:pic>
        <p:nvPicPr>
          <p:cNvPr id="3" name="Picture 2" descr="http://archive.student.bmj.com/issues/08/06/education/images/view_9.jpg"/>
          <p:cNvPicPr>
            <a:picLocks noChangeAspect="1"/>
          </p:cNvPicPr>
          <p:nvPr/>
        </p:nvPicPr>
        <p:blipFill>
          <a:blip r:embed="rId2" cstate="print"/>
          <a:srcRect/>
          <a:stretch>
            <a:fillRect/>
          </a:stretch>
        </p:blipFill>
        <p:spPr bwMode="auto">
          <a:xfrm>
            <a:off x="1428728" y="357166"/>
            <a:ext cx="6215106" cy="496900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76778"/>
            <a:ext cx="8072493" cy="92333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Care and management</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TextBox 4"/>
          <p:cNvSpPr txBox="1"/>
          <p:nvPr/>
        </p:nvSpPr>
        <p:spPr>
          <a:xfrm>
            <a:off x="142844" y="1126886"/>
            <a:ext cx="8858312" cy="5324535"/>
          </a:xfrm>
          <a:prstGeom prst="rect">
            <a:avLst/>
          </a:prstGeom>
          <a:noFill/>
        </p:spPr>
        <p:txBody>
          <a:bodyPr wrap="square" rtlCol="0">
            <a:spAutoFit/>
          </a:bodyPr>
          <a:lstStyle/>
          <a:p>
            <a:pPr>
              <a:buFont typeface="Arial" pitchFamily="34" charset="0"/>
              <a:buChar char="•"/>
            </a:pPr>
            <a:r>
              <a:rPr lang="en-GB" sz="2000" b="1" dirty="0" smtClean="0"/>
              <a:t> </a:t>
            </a:r>
            <a:r>
              <a:rPr lang="en-GB" sz="2000" b="1" dirty="0" smtClean="0">
                <a:solidFill>
                  <a:srgbClr val="FF0000"/>
                </a:solidFill>
              </a:rPr>
              <a:t>Flushing should be performed before and after each use of the cannula</a:t>
            </a:r>
          </a:p>
          <a:p>
            <a:pPr>
              <a:buFont typeface="Arial" pitchFamily="34" charset="0"/>
              <a:buChar char="•"/>
            </a:pPr>
            <a:endParaRPr lang="en-GB" sz="2000" dirty="0" smtClean="0"/>
          </a:p>
          <a:p>
            <a:pPr>
              <a:buFont typeface="Arial" pitchFamily="34" charset="0"/>
              <a:buChar char="•"/>
            </a:pPr>
            <a:r>
              <a:rPr lang="en-GB" sz="2000" dirty="0" smtClean="0"/>
              <a:t> If not used, the </a:t>
            </a:r>
            <a:r>
              <a:rPr lang="en-GB" sz="2000" b="1" dirty="0" smtClean="0">
                <a:solidFill>
                  <a:srgbClr val="FF0000"/>
                </a:solidFill>
              </a:rPr>
              <a:t>cannula should be flushed every 24 hours with 0.9% sodium chloride</a:t>
            </a:r>
            <a:r>
              <a:rPr lang="en-GB" sz="2000" dirty="0" smtClean="0"/>
              <a:t>, using a </a:t>
            </a:r>
            <a:r>
              <a:rPr lang="en-GB" sz="2000" b="1" dirty="0" smtClean="0">
                <a:solidFill>
                  <a:srgbClr val="FF0000"/>
                </a:solidFill>
              </a:rPr>
              <a:t>pulsated (push pause)</a:t>
            </a:r>
            <a:r>
              <a:rPr lang="en-GB" sz="2000" dirty="0" smtClean="0"/>
              <a:t> flush to create turbulent flow and positive pressure</a:t>
            </a:r>
          </a:p>
          <a:p>
            <a:pPr>
              <a:buFont typeface="Arial" pitchFamily="34" charset="0"/>
              <a:buChar char="•"/>
            </a:pPr>
            <a:endParaRPr lang="en-GB" sz="2000" dirty="0" smtClean="0"/>
          </a:p>
          <a:p>
            <a:pPr>
              <a:buFont typeface="Arial" pitchFamily="34" charset="0"/>
              <a:buChar char="•"/>
            </a:pPr>
            <a:r>
              <a:rPr lang="en-GB" sz="2000" b="1" dirty="0" smtClean="0"/>
              <a:t> </a:t>
            </a:r>
            <a:r>
              <a:rPr lang="en-GB" sz="2000" b="1" dirty="0" smtClean="0">
                <a:solidFill>
                  <a:srgbClr val="FF0000"/>
                </a:solidFill>
              </a:rPr>
              <a:t>Needleless injection caps</a:t>
            </a:r>
            <a:r>
              <a:rPr lang="en-GB" sz="2000" dirty="0" smtClean="0"/>
              <a:t> are used to reduce significantly the incidence of catheter occlusions.</a:t>
            </a:r>
          </a:p>
          <a:p>
            <a:pPr>
              <a:buFont typeface="Arial" pitchFamily="34" charset="0"/>
              <a:buChar char="•"/>
            </a:pPr>
            <a:endParaRPr lang="en-GB" sz="2000" dirty="0" smtClean="0"/>
          </a:p>
          <a:p>
            <a:pPr>
              <a:buFont typeface="Arial" pitchFamily="34" charset="0"/>
              <a:buChar char="•"/>
            </a:pPr>
            <a:r>
              <a:rPr lang="en-GB" sz="2000" dirty="0" smtClean="0"/>
              <a:t> Cannula can be </a:t>
            </a:r>
            <a:r>
              <a:rPr lang="en-GB" sz="2000" b="1" dirty="0" smtClean="0">
                <a:solidFill>
                  <a:srgbClr val="FF0000"/>
                </a:solidFill>
              </a:rPr>
              <a:t>secured using clean tape or a securement device</a:t>
            </a:r>
            <a:r>
              <a:rPr lang="en-GB" sz="2000" dirty="0" smtClean="0"/>
              <a:t>, which have been shown to reduce the risk of dislodgement and other complications such as mechanical phlebitis.</a:t>
            </a:r>
          </a:p>
          <a:p>
            <a:pPr>
              <a:buFont typeface="Arial" pitchFamily="34" charset="0"/>
              <a:buChar char="•"/>
            </a:pPr>
            <a:endParaRPr lang="en-GB" sz="2000" dirty="0" smtClean="0"/>
          </a:p>
          <a:p>
            <a:pPr>
              <a:buFont typeface="Arial" pitchFamily="34" charset="0"/>
              <a:buChar char="•"/>
            </a:pPr>
            <a:r>
              <a:rPr lang="en-GB" sz="2000" dirty="0" smtClean="0"/>
              <a:t> A </a:t>
            </a:r>
            <a:r>
              <a:rPr lang="en-GB" sz="2000" b="1" dirty="0" smtClean="0">
                <a:solidFill>
                  <a:srgbClr val="FF0000"/>
                </a:solidFill>
              </a:rPr>
              <a:t>transparent dressing or low-</a:t>
            </a:r>
            <a:r>
              <a:rPr lang="en-GB" sz="2000" b="1" dirty="0" err="1" smtClean="0">
                <a:solidFill>
                  <a:srgbClr val="FF0000"/>
                </a:solidFill>
              </a:rPr>
              <a:t>linting</a:t>
            </a:r>
            <a:r>
              <a:rPr lang="en-GB" sz="2000" b="1" dirty="0" smtClean="0">
                <a:solidFill>
                  <a:srgbClr val="FF0000"/>
                </a:solidFill>
              </a:rPr>
              <a:t> gauze</a:t>
            </a:r>
            <a:r>
              <a:rPr lang="en-GB" sz="2000" dirty="0" smtClean="0"/>
              <a:t> should be applied </a:t>
            </a:r>
            <a:r>
              <a:rPr lang="en-GB" sz="2000" b="1" dirty="0" smtClean="0">
                <a:solidFill>
                  <a:srgbClr val="FF0000"/>
                </a:solidFill>
              </a:rPr>
              <a:t>and then a bandage </a:t>
            </a:r>
            <a:r>
              <a:rPr lang="en-GB" sz="2000" dirty="0" smtClean="0"/>
              <a:t>may be applied. Transparent dressings, particularly moisture-permeable dressings, should not be bandaged as visibility and moisture </a:t>
            </a:r>
            <a:r>
              <a:rPr lang="en-GB" sz="2000" dirty="0" err="1" smtClean="0"/>
              <a:t>permeablity</a:t>
            </a:r>
            <a:r>
              <a:rPr lang="en-GB" sz="2000" dirty="0" smtClean="0"/>
              <a:t> are obscured</a:t>
            </a:r>
            <a:endParaRPr lang="en-GB" sz="20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778"/>
            <a:ext cx="9144000" cy="92333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Never forget…Documentation</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TextBox 4"/>
          <p:cNvSpPr txBox="1"/>
          <p:nvPr/>
        </p:nvSpPr>
        <p:spPr>
          <a:xfrm>
            <a:off x="142844" y="1028626"/>
            <a:ext cx="8858312" cy="4093428"/>
          </a:xfrm>
          <a:prstGeom prst="rect">
            <a:avLst/>
          </a:prstGeom>
          <a:noFill/>
        </p:spPr>
        <p:txBody>
          <a:bodyPr wrap="square" rtlCol="0">
            <a:spAutoFit/>
          </a:bodyPr>
          <a:lstStyle/>
          <a:p>
            <a:pPr>
              <a:buFont typeface="Arial" pitchFamily="34" charset="0"/>
              <a:buChar char="•"/>
            </a:pPr>
            <a:r>
              <a:rPr lang="en-GB" sz="2000" dirty="0" smtClean="0"/>
              <a:t> Date and time of insertion</a:t>
            </a:r>
          </a:p>
          <a:p>
            <a:pPr>
              <a:buFont typeface="Arial" pitchFamily="34" charset="0"/>
              <a:buChar char="•"/>
            </a:pPr>
            <a:endParaRPr lang="en-GB" sz="2000" dirty="0" smtClean="0"/>
          </a:p>
          <a:p>
            <a:pPr>
              <a:buFont typeface="Arial" pitchFamily="34" charset="0"/>
              <a:buChar char="•"/>
            </a:pPr>
            <a:r>
              <a:rPr lang="en-GB" sz="2000" dirty="0" smtClean="0"/>
              <a:t> The location of device</a:t>
            </a:r>
          </a:p>
          <a:p>
            <a:pPr>
              <a:buFont typeface="Arial" pitchFamily="34" charset="0"/>
              <a:buChar char="•"/>
            </a:pPr>
            <a:endParaRPr lang="en-GB" sz="2000" dirty="0" smtClean="0"/>
          </a:p>
          <a:p>
            <a:pPr>
              <a:buFont typeface="Arial" pitchFamily="34" charset="0"/>
              <a:buChar char="•"/>
            </a:pPr>
            <a:r>
              <a:rPr lang="en-GB" sz="2000" dirty="0" smtClean="0"/>
              <a:t> Type and gauge size of device</a:t>
            </a:r>
          </a:p>
          <a:p>
            <a:pPr>
              <a:buFont typeface="Arial" pitchFamily="34" charset="0"/>
              <a:buChar char="•"/>
            </a:pPr>
            <a:endParaRPr lang="en-GB" sz="2000" dirty="0" smtClean="0"/>
          </a:p>
          <a:p>
            <a:pPr>
              <a:buFont typeface="Arial" pitchFamily="34" charset="0"/>
              <a:buChar char="•"/>
            </a:pPr>
            <a:r>
              <a:rPr lang="en-GB" sz="2000" dirty="0" smtClean="0"/>
              <a:t> Signature of the practitioner inserting the device</a:t>
            </a:r>
          </a:p>
          <a:p>
            <a:pPr>
              <a:buFont typeface="Arial" pitchFamily="34" charset="0"/>
              <a:buChar char="•"/>
            </a:pPr>
            <a:endParaRPr lang="en-GB" sz="2000" dirty="0" smtClean="0"/>
          </a:p>
          <a:p>
            <a:pPr>
              <a:buFont typeface="Arial" pitchFamily="34" charset="0"/>
              <a:buChar char="•"/>
            </a:pPr>
            <a:r>
              <a:rPr lang="en-GB" sz="2000" dirty="0" smtClean="0"/>
              <a:t> Any other information that the practitioner feels is </a:t>
            </a:r>
            <a:r>
              <a:rPr lang="en-GB" sz="2000" dirty="0" err="1" smtClean="0"/>
              <a:t>neccessary</a:t>
            </a:r>
            <a:r>
              <a:rPr lang="en-GB" sz="2000" dirty="0" smtClean="0"/>
              <a:t> to ensure continuity of care, such as problems with access and/or anxiety related to needles</a:t>
            </a:r>
          </a:p>
          <a:p>
            <a:pPr>
              <a:buFont typeface="Arial" pitchFamily="34" charset="0"/>
              <a:buChar char="•"/>
            </a:pPr>
            <a:endParaRPr lang="en-GB" sz="2000" dirty="0" smtClean="0"/>
          </a:p>
          <a:p>
            <a:pPr>
              <a:buFont typeface="Arial" pitchFamily="34" charset="0"/>
              <a:buChar char="•"/>
            </a:pPr>
            <a:r>
              <a:rPr lang="en-GB" sz="2000" dirty="0" smtClean="0"/>
              <a:t> Assessment of the site should be documented using relevant tools (Visual Infusion </a:t>
            </a:r>
            <a:r>
              <a:rPr lang="en-GB" sz="2000" dirty="0" err="1" smtClean="0"/>
              <a:t>Plebitis</a:t>
            </a:r>
            <a:r>
              <a:rPr lang="en-GB" sz="2000" dirty="0" smtClean="0"/>
              <a:t> Score) – next slide</a:t>
            </a:r>
            <a:endParaRPr lang="en-GB"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srcRect t="51070" b="8994"/>
          <a:stretch>
            <a:fillRect/>
          </a:stretch>
        </p:blipFill>
        <p:spPr bwMode="auto">
          <a:xfrm>
            <a:off x="214314" y="142876"/>
            <a:ext cx="8715404" cy="657227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778"/>
            <a:ext cx="9144000" cy="92333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Removal of the device</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TextBox 4"/>
          <p:cNvSpPr txBox="1"/>
          <p:nvPr/>
        </p:nvSpPr>
        <p:spPr>
          <a:xfrm>
            <a:off x="142844" y="1500736"/>
            <a:ext cx="8858312" cy="4093428"/>
          </a:xfrm>
          <a:prstGeom prst="rect">
            <a:avLst/>
          </a:prstGeom>
          <a:noFill/>
        </p:spPr>
        <p:txBody>
          <a:bodyPr wrap="square" rtlCol="0">
            <a:spAutoFit/>
          </a:bodyPr>
          <a:lstStyle/>
          <a:p>
            <a:pPr>
              <a:buFont typeface="Arial" pitchFamily="34" charset="0"/>
              <a:buChar char="•"/>
            </a:pPr>
            <a:r>
              <a:rPr lang="en-GB" sz="2000" dirty="0" smtClean="0"/>
              <a:t> It is recommended that </a:t>
            </a:r>
            <a:r>
              <a:rPr lang="en-GB" sz="2000" b="1" dirty="0" smtClean="0">
                <a:solidFill>
                  <a:srgbClr val="FF0000"/>
                </a:solidFill>
              </a:rPr>
              <a:t>peripheral devices should be re-sited every 72-96 hours</a:t>
            </a:r>
            <a:r>
              <a:rPr lang="en-GB" sz="2000" dirty="0" smtClean="0"/>
              <a:t>, although some literature supports extending the dwell time </a:t>
            </a:r>
            <a:r>
              <a:rPr lang="en-GB" sz="2000" b="1" dirty="0" smtClean="0">
                <a:solidFill>
                  <a:srgbClr val="FF0000"/>
                </a:solidFill>
              </a:rPr>
              <a:t>up to 144 hours under certain circumstances</a:t>
            </a:r>
            <a:r>
              <a:rPr lang="en-GB" sz="2000" dirty="0" smtClean="0"/>
              <a:t> (E.g. Infusion of non-irritant medications or fluids).</a:t>
            </a:r>
          </a:p>
          <a:p>
            <a:pPr>
              <a:buFont typeface="Arial" pitchFamily="34" charset="0"/>
              <a:buChar char="•"/>
            </a:pPr>
            <a:endParaRPr lang="en-GB" sz="2000" dirty="0" smtClean="0"/>
          </a:p>
          <a:p>
            <a:pPr>
              <a:buFont typeface="Arial" pitchFamily="34" charset="0"/>
              <a:buChar char="•"/>
            </a:pPr>
            <a:r>
              <a:rPr lang="en-GB" sz="2000" dirty="0" smtClean="0"/>
              <a:t> Removal of cannula should be conducted under </a:t>
            </a:r>
            <a:r>
              <a:rPr lang="en-GB" sz="2000" b="1" dirty="0" smtClean="0">
                <a:solidFill>
                  <a:srgbClr val="FF0000"/>
                </a:solidFill>
              </a:rPr>
              <a:t>aseptic conditions</a:t>
            </a:r>
          </a:p>
          <a:p>
            <a:pPr>
              <a:buFont typeface="Arial" pitchFamily="34" charset="0"/>
              <a:buChar char="•"/>
            </a:pPr>
            <a:endParaRPr lang="en-GB" sz="2000" dirty="0" smtClean="0"/>
          </a:p>
          <a:p>
            <a:pPr>
              <a:buFont typeface="Arial" pitchFamily="34" charset="0"/>
              <a:buChar char="•"/>
            </a:pPr>
            <a:r>
              <a:rPr lang="en-GB" sz="2000" dirty="0" smtClean="0"/>
              <a:t> Site should be </a:t>
            </a:r>
            <a:r>
              <a:rPr lang="en-GB" sz="2000" b="1" dirty="0" smtClean="0">
                <a:solidFill>
                  <a:srgbClr val="FF0000"/>
                </a:solidFill>
              </a:rPr>
              <a:t>inspected to ensure bleeding has stopped</a:t>
            </a:r>
            <a:r>
              <a:rPr lang="en-GB" sz="2000" dirty="0" smtClean="0"/>
              <a:t> and should be covered with a </a:t>
            </a:r>
            <a:r>
              <a:rPr lang="en-GB" sz="2000" b="1" dirty="0" smtClean="0">
                <a:solidFill>
                  <a:srgbClr val="FF0000"/>
                </a:solidFill>
              </a:rPr>
              <a:t>sterile dressing</a:t>
            </a:r>
            <a:r>
              <a:rPr lang="en-GB" sz="2000" dirty="0" smtClean="0"/>
              <a:t>.</a:t>
            </a:r>
          </a:p>
          <a:p>
            <a:pPr>
              <a:buFont typeface="Arial" pitchFamily="34" charset="0"/>
              <a:buChar char="•"/>
            </a:pPr>
            <a:endParaRPr lang="en-GB" sz="2000" dirty="0" smtClean="0"/>
          </a:p>
          <a:p>
            <a:pPr>
              <a:buFont typeface="Arial" pitchFamily="34" charset="0"/>
              <a:buChar char="•"/>
            </a:pPr>
            <a:r>
              <a:rPr lang="en-GB" sz="2000" dirty="0" smtClean="0"/>
              <a:t> Cannula </a:t>
            </a:r>
            <a:r>
              <a:rPr lang="en-GB" sz="2000" dirty="0" err="1" smtClean="0"/>
              <a:t>intergrity</a:t>
            </a:r>
            <a:r>
              <a:rPr lang="en-GB" sz="2000" dirty="0" smtClean="0"/>
              <a:t> should be checked to ensure that the </a:t>
            </a:r>
            <a:r>
              <a:rPr lang="en-GB" sz="2000" b="1" dirty="0" smtClean="0">
                <a:solidFill>
                  <a:srgbClr val="FF0000"/>
                </a:solidFill>
              </a:rPr>
              <a:t>complete device has been removed</a:t>
            </a:r>
          </a:p>
          <a:p>
            <a:pPr>
              <a:buFont typeface="Arial" pitchFamily="34" charset="0"/>
              <a:buChar char="•"/>
            </a:pPr>
            <a:endParaRPr lang="en-GB" sz="2000" dirty="0" smtClean="0"/>
          </a:p>
          <a:p>
            <a:pPr>
              <a:buFont typeface="Arial" pitchFamily="34" charset="0"/>
              <a:buChar char="•"/>
            </a:pPr>
            <a:r>
              <a:rPr lang="en-GB" sz="2000" b="1" dirty="0" smtClean="0"/>
              <a:t> </a:t>
            </a:r>
            <a:r>
              <a:rPr lang="en-GB" sz="2000" b="1" dirty="0" smtClean="0">
                <a:solidFill>
                  <a:srgbClr val="FF0000"/>
                </a:solidFill>
              </a:rPr>
              <a:t>Date, time</a:t>
            </a:r>
            <a:r>
              <a:rPr lang="en-GB" sz="2000" dirty="0" smtClean="0"/>
              <a:t> and </a:t>
            </a:r>
            <a:r>
              <a:rPr lang="en-GB" sz="2000" b="1" dirty="0" smtClean="0">
                <a:solidFill>
                  <a:srgbClr val="FF0000"/>
                </a:solidFill>
              </a:rPr>
              <a:t>reason for removal</a:t>
            </a:r>
            <a:r>
              <a:rPr lang="en-GB" sz="2000" dirty="0" smtClean="0"/>
              <a:t> of the cannula should be </a:t>
            </a:r>
            <a:r>
              <a:rPr lang="en-GB" sz="2000" b="1" dirty="0" smtClean="0">
                <a:solidFill>
                  <a:srgbClr val="FF0000"/>
                </a:solidFill>
              </a:rPr>
              <a:t>DOCUMENTED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778"/>
            <a:ext cx="9144000" cy="92333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Complications</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TextBox 4"/>
          <p:cNvSpPr txBox="1"/>
          <p:nvPr/>
        </p:nvSpPr>
        <p:spPr>
          <a:xfrm>
            <a:off x="214282" y="1000108"/>
            <a:ext cx="8715436" cy="5016758"/>
          </a:xfrm>
          <a:prstGeom prst="rect">
            <a:avLst/>
          </a:prstGeom>
          <a:noFill/>
        </p:spPr>
        <p:txBody>
          <a:bodyPr wrap="square" rtlCol="0">
            <a:spAutoFit/>
          </a:bodyPr>
          <a:lstStyle/>
          <a:p>
            <a:r>
              <a:rPr lang="en-GB" sz="2000" b="1" dirty="0" smtClean="0"/>
              <a:t>Complications need to be recognised and managed at the </a:t>
            </a:r>
            <a:r>
              <a:rPr lang="en-GB" sz="2000" b="1" dirty="0" smtClean="0">
                <a:solidFill>
                  <a:srgbClr val="FF0000"/>
                </a:solidFill>
              </a:rPr>
              <a:t>earliest possible stage</a:t>
            </a:r>
            <a:r>
              <a:rPr lang="en-GB" sz="2000" b="1" dirty="0" smtClean="0"/>
              <a:t>, as they can result in pain, patient anxiety, haematoma, inflammation, infiltration or extravasation.</a:t>
            </a:r>
          </a:p>
          <a:p>
            <a:endParaRPr lang="en-GB" sz="2000" dirty="0" smtClean="0"/>
          </a:p>
          <a:p>
            <a:pPr>
              <a:buFont typeface="Arial" pitchFamily="34" charset="0"/>
              <a:buChar char="•"/>
            </a:pPr>
            <a:r>
              <a:rPr lang="en-GB" sz="2000" dirty="0" smtClean="0"/>
              <a:t> </a:t>
            </a:r>
            <a:r>
              <a:rPr lang="en-GB" sz="2000" b="1" dirty="0" smtClean="0">
                <a:solidFill>
                  <a:srgbClr val="FF0000"/>
                </a:solidFill>
              </a:rPr>
              <a:t>Haematoma formation</a:t>
            </a:r>
          </a:p>
          <a:p>
            <a:pPr>
              <a:buFont typeface="Arial" pitchFamily="34" charset="0"/>
              <a:buChar char="•"/>
            </a:pPr>
            <a:endParaRPr lang="en-GB" sz="2000" dirty="0" smtClean="0"/>
          </a:p>
          <a:p>
            <a:pPr>
              <a:buFont typeface="Arial" pitchFamily="34" charset="0"/>
              <a:buChar char="•"/>
            </a:pPr>
            <a:r>
              <a:rPr lang="en-GB" sz="2000" dirty="0" smtClean="0"/>
              <a:t> </a:t>
            </a:r>
            <a:r>
              <a:rPr lang="en-GB" sz="2000" b="1" dirty="0" smtClean="0">
                <a:solidFill>
                  <a:srgbClr val="FF0000"/>
                </a:solidFill>
              </a:rPr>
              <a:t>Inadvertent arterial puncture</a:t>
            </a:r>
          </a:p>
          <a:p>
            <a:pPr>
              <a:buFont typeface="Arial" pitchFamily="34" charset="0"/>
              <a:buChar char="•"/>
            </a:pPr>
            <a:endParaRPr lang="en-GB" sz="2000" dirty="0" smtClean="0"/>
          </a:p>
          <a:p>
            <a:pPr>
              <a:buFont typeface="Arial" pitchFamily="34" charset="0"/>
              <a:buChar char="•"/>
            </a:pPr>
            <a:r>
              <a:rPr lang="en-GB" sz="2000" dirty="0" smtClean="0"/>
              <a:t> </a:t>
            </a:r>
            <a:r>
              <a:rPr lang="en-GB" sz="2000" b="1" dirty="0" smtClean="0">
                <a:solidFill>
                  <a:srgbClr val="FF0000"/>
                </a:solidFill>
              </a:rPr>
              <a:t>Neural puncture</a:t>
            </a:r>
          </a:p>
          <a:p>
            <a:pPr>
              <a:buFont typeface="Arial" pitchFamily="34" charset="0"/>
              <a:buChar char="•"/>
            </a:pPr>
            <a:endParaRPr lang="en-GB" sz="2000" dirty="0" smtClean="0"/>
          </a:p>
          <a:p>
            <a:r>
              <a:rPr lang="en-GB" sz="2000" dirty="0" smtClean="0"/>
              <a:t>If these occur, then they </a:t>
            </a:r>
            <a:r>
              <a:rPr lang="en-GB" sz="2000" b="1" dirty="0" smtClean="0">
                <a:solidFill>
                  <a:srgbClr val="FF0000"/>
                </a:solidFill>
              </a:rPr>
              <a:t>MUST BE DOCUMENTED</a:t>
            </a:r>
            <a:r>
              <a:rPr lang="en-GB" sz="2000" dirty="0" smtClean="0"/>
              <a:t> and the patient must be informed of </a:t>
            </a:r>
            <a:r>
              <a:rPr lang="en-GB" sz="2000" b="1" dirty="0" smtClean="0">
                <a:solidFill>
                  <a:srgbClr val="FF0000"/>
                </a:solidFill>
              </a:rPr>
              <a:t>who and when to contact if they develop numbness or tingling</a:t>
            </a:r>
            <a:r>
              <a:rPr lang="en-GB" sz="2000" dirty="0" smtClean="0"/>
              <a:t> in the limb</a:t>
            </a:r>
          </a:p>
          <a:p>
            <a:pPr>
              <a:buFont typeface="Arial" pitchFamily="34" charset="0"/>
              <a:buChar char="•"/>
            </a:pPr>
            <a:endParaRPr lang="en-GB" sz="2000" dirty="0" smtClean="0"/>
          </a:p>
          <a:p>
            <a:pPr>
              <a:buFont typeface="Arial" pitchFamily="34" charset="0"/>
              <a:buChar char="•"/>
            </a:pPr>
            <a:r>
              <a:rPr lang="en-GB" sz="2000" dirty="0" smtClean="0"/>
              <a:t> </a:t>
            </a:r>
            <a:r>
              <a:rPr lang="en-GB" sz="2000" b="1" dirty="0" smtClean="0">
                <a:solidFill>
                  <a:srgbClr val="FF0000"/>
                </a:solidFill>
              </a:rPr>
              <a:t>Phlebitis</a:t>
            </a:r>
            <a:r>
              <a:rPr lang="en-GB" sz="2000" dirty="0" smtClean="0"/>
              <a:t> and </a:t>
            </a:r>
            <a:r>
              <a:rPr lang="en-GB" sz="2000" b="1" dirty="0" smtClean="0">
                <a:solidFill>
                  <a:srgbClr val="FF0000"/>
                </a:solidFill>
              </a:rPr>
              <a:t>infiltration</a:t>
            </a:r>
            <a:r>
              <a:rPr lang="en-GB" sz="2000" dirty="0" smtClean="0"/>
              <a:t> are most common complications – management depends on cause and also depends on </a:t>
            </a:r>
            <a:r>
              <a:rPr lang="en-GB" sz="2000" dirty="0" err="1" smtClean="0"/>
              <a:t>extravated</a:t>
            </a:r>
            <a:r>
              <a:rPr lang="en-GB" sz="2000" dirty="0" smtClean="0"/>
              <a:t> materials</a:t>
            </a:r>
            <a:endParaRPr lang="en-GB"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778"/>
            <a:ext cx="9144000" cy="92333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 Little test</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TextBox 4"/>
          <p:cNvSpPr txBox="1"/>
          <p:nvPr/>
        </p:nvSpPr>
        <p:spPr>
          <a:xfrm>
            <a:off x="285720" y="857232"/>
            <a:ext cx="8643998" cy="5324535"/>
          </a:xfrm>
          <a:prstGeom prst="rect">
            <a:avLst/>
          </a:prstGeom>
          <a:noFill/>
        </p:spPr>
        <p:txBody>
          <a:bodyPr wrap="square" rtlCol="0">
            <a:spAutoFit/>
          </a:bodyPr>
          <a:lstStyle/>
          <a:p>
            <a:pPr marL="457200" indent="-457200"/>
            <a:r>
              <a:rPr lang="en-GB" sz="2000" dirty="0" smtClean="0"/>
              <a:t>1.Peripheral cannulation provides intravenous access for:</a:t>
            </a:r>
          </a:p>
          <a:p>
            <a:pPr marL="457200" indent="-457200"/>
            <a:r>
              <a:rPr lang="en-GB" sz="2000" dirty="0" smtClean="0"/>
              <a:t>	a) Hydration</a:t>
            </a:r>
          </a:p>
          <a:p>
            <a:pPr marL="457200" indent="-457200"/>
            <a:r>
              <a:rPr lang="en-GB" sz="2000" dirty="0" smtClean="0"/>
              <a:t>	</a:t>
            </a:r>
            <a:r>
              <a:rPr lang="en-GB" sz="2000" dirty="0" smtClean="0"/>
              <a:t>b) Feeding</a:t>
            </a:r>
          </a:p>
          <a:p>
            <a:pPr marL="457200" indent="-457200"/>
            <a:r>
              <a:rPr lang="en-GB" sz="2000" dirty="0" smtClean="0"/>
              <a:t>	</a:t>
            </a:r>
            <a:r>
              <a:rPr lang="en-GB" sz="2000" dirty="0" smtClean="0"/>
              <a:t>c) Medications</a:t>
            </a:r>
          </a:p>
          <a:p>
            <a:pPr marL="457200" indent="-457200"/>
            <a:r>
              <a:rPr lang="en-GB" sz="2000" dirty="0" smtClean="0"/>
              <a:t>	</a:t>
            </a:r>
            <a:r>
              <a:rPr lang="en-GB" sz="2000" dirty="0" smtClean="0"/>
              <a:t>d) All of the above</a:t>
            </a:r>
          </a:p>
          <a:p>
            <a:pPr marL="457200" indent="-457200"/>
            <a:endParaRPr lang="en-GB" sz="2000" dirty="0" smtClean="0"/>
          </a:p>
          <a:p>
            <a:pPr marL="457200" indent="-457200"/>
            <a:r>
              <a:rPr lang="en-GB" sz="2000" dirty="0" smtClean="0"/>
              <a:t>2. Which of the following statements is correct?</a:t>
            </a:r>
          </a:p>
          <a:p>
            <a:pPr marL="457200" indent="-457200"/>
            <a:r>
              <a:rPr lang="en-GB" sz="2000" dirty="0" smtClean="0"/>
              <a:t>	</a:t>
            </a:r>
            <a:r>
              <a:rPr lang="en-GB" sz="2000" dirty="0" smtClean="0"/>
              <a:t>a ) Arteries and veins pulsate</a:t>
            </a:r>
          </a:p>
          <a:p>
            <a:pPr marL="457200" indent="-457200"/>
            <a:r>
              <a:rPr lang="en-GB" sz="2000" dirty="0" smtClean="0"/>
              <a:t>	</a:t>
            </a:r>
            <a:r>
              <a:rPr lang="en-GB" sz="2000" dirty="0" smtClean="0"/>
              <a:t>b) Arteries do not pulsate</a:t>
            </a:r>
          </a:p>
          <a:p>
            <a:pPr marL="457200" indent="-457200"/>
            <a:r>
              <a:rPr lang="en-GB" sz="2000" dirty="0" smtClean="0"/>
              <a:t>	</a:t>
            </a:r>
            <a:r>
              <a:rPr lang="en-GB" sz="2000" dirty="0" smtClean="0"/>
              <a:t>c) Veins do not pulsate</a:t>
            </a:r>
          </a:p>
          <a:p>
            <a:pPr marL="457200" indent="-457200"/>
            <a:r>
              <a:rPr lang="en-GB" sz="2000" dirty="0" smtClean="0"/>
              <a:t>	</a:t>
            </a:r>
            <a:r>
              <a:rPr lang="en-GB" sz="2000" dirty="0" smtClean="0"/>
              <a:t>d) Veins pulsate</a:t>
            </a:r>
          </a:p>
          <a:p>
            <a:pPr marL="457200" indent="-457200"/>
            <a:endParaRPr lang="en-GB" sz="2000" dirty="0" smtClean="0"/>
          </a:p>
          <a:p>
            <a:pPr marL="457200" indent="-457200"/>
            <a:r>
              <a:rPr lang="en-GB" sz="2000" dirty="0" smtClean="0"/>
              <a:t>3. Which of the following is not a form of phlebitis:</a:t>
            </a:r>
          </a:p>
          <a:p>
            <a:pPr marL="457200" indent="-457200"/>
            <a:r>
              <a:rPr lang="en-GB" sz="2000" dirty="0" smtClean="0"/>
              <a:t>	</a:t>
            </a:r>
            <a:r>
              <a:rPr lang="en-GB" sz="2000" dirty="0" smtClean="0"/>
              <a:t>a) Chemical</a:t>
            </a:r>
          </a:p>
          <a:p>
            <a:pPr marL="457200" indent="-457200"/>
            <a:r>
              <a:rPr lang="en-GB" sz="2000" dirty="0" smtClean="0"/>
              <a:t>	</a:t>
            </a:r>
            <a:r>
              <a:rPr lang="en-GB" sz="2000" dirty="0" smtClean="0"/>
              <a:t>b) Physical</a:t>
            </a:r>
          </a:p>
          <a:p>
            <a:pPr marL="457200" indent="-457200"/>
            <a:r>
              <a:rPr lang="en-GB" sz="2000" dirty="0" smtClean="0"/>
              <a:t>	</a:t>
            </a:r>
            <a:r>
              <a:rPr lang="en-GB" sz="2000" dirty="0" smtClean="0"/>
              <a:t>c) Infectious</a:t>
            </a:r>
          </a:p>
          <a:p>
            <a:pPr marL="457200" indent="-457200"/>
            <a:r>
              <a:rPr lang="en-GB" sz="2000" dirty="0" smtClean="0"/>
              <a:t>	</a:t>
            </a:r>
            <a:r>
              <a:rPr lang="en-GB" sz="2000" dirty="0" smtClean="0"/>
              <a:t>d) Mechanical</a:t>
            </a:r>
            <a:endParaRPr lang="en-GB"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24"/>
            <a:ext cx="8858312" cy="6863417"/>
          </a:xfrm>
          <a:prstGeom prst="rect">
            <a:avLst/>
          </a:prstGeom>
          <a:noFill/>
        </p:spPr>
        <p:txBody>
          <a:bodyPr wrap="square" rtlCol="0">
            <a:spAutoFit/>
          </a:bodyPr>
          <a:lstStyle/>
          <a:p>
            <a:r>
              <a:rPr lang="en-GB" sz="2000" dirty="0" smtClean="0"/>
              <a:t>4. The ideal vein for cannulation should:</a:t>
            </a:r>
          </a:p>
          <a:p>
            <a:pPr>
              <a:tabLst>
                <a:tab pos="531813" algn="l"/>
              </a:tabLst>
            </a:pPr>
            <a:r>
              <a:rPr lang="en-GB" sz="2000" dirty="0" smtClean="0"/>
              <a:t>	a) Have a number of valves</a:t>
            </a:r>
          </a:p>
          <a:p>
            <a:pPr>
              <a:tabLst>
                <a:tab pos="531813" algn="l"/>
              </a:tabLst>
            </a:pPr>
            <a:r>
              <a:rPr lang="en-GB" sz="2000" dirty="0" smtClean="0"/>
              <a:t>	</a:t>
            </a:r>
            <a:r>
              <a:rPr lang="en-GB" sz="2000" dirty="0" smtClean="0"/>
              <a:t>b) Refill when depressed</a:t>
            </a:r>
          </a:p>
          <a:p>
            <a:pPr>
              <a:tabLst>
                <a:tab pos="531813" algn="l"/>
              </a:tabLst>
            </a:pPr>
            <a:r>
              <a:rPr lang="en-GB" sz="2000" dirty="0" smtClean="0"/>
              <a:t>	</a:t>
            </a:r>
            <a:r>
              <a:rPr lang="en-GB" sz="2000" dirty="0" smtClean="0"/>
              <a:t>c) Be rigid</a:t>
            </a:r>
          </a:p>
          <a:p>
            <a:pPr>
              <a:tabLst>
                <a:tab pos="531813" algn="l"/>
              </a:tabLst>
            </a:pPr>
            <a:r>
              <a:rPr lang="en-GB" sz="2000" dirty="0" smtClean="0"/>
              <a:t>	</a:t>
            </a:r>
            <a:r>
              <a:rPr lang="en-GB" sz="2000" dirty="0" smtClean="0"/>
              <a:t>d) Be located over a joint</a:t>
            </a:r>
          </a:p>
          <a:p>
            <a:pPr>
              <a:tabLst>
                <a:tab pos="531813" algn="l"/>
              </a:tabLst>
            </a:pPr>
            <a:endParaRPr lang="en-GB" sz="2000" dirty="0" smtClean="0"/>
          </a:p>
          <a:p>
            <a:pPr>
              <a:tabLst>
                <a:tab pos="531813" algn="l"/>
              </a:tabLst>
            </a:pPr>
            <a:r>
              <a:rPr lang="en-GB" sz="2000" dirty="0" smtClean="0"/>
              <a:t>5.  How often should a cannula that is not in use be flushed?</a:t>
            </a:r>
            <a:endParaRPr lang="en-GB" sz="2000" dirty="0" smtClean="0"/>
          </a:p>
          <a:p>
            <a:pPr>
              <a:tabLst>
                <a:tab pos="531813" algn="l"/>
              </a:tabLst>
            </a:pPr>
            <a:r>
              <a:rPr lang="en-GB" sz="2000" dirty="0" smtClean="0"/>
              <a:t>	a) Every hour</a:t>
            </a:r>
          </a:p>
          <a:p>
            <a:pPr>
              <a:tabLst>
                <a:tab pos="531813" algn="l"/>
              </a:tabLst>
            </a:pPr>
            <a:r>
              <a:rPr lang="en-GB" sz="2000" dirty="0" smtClean="0"/>
              <a:t>	</a:t>
            </a:r>
            <a:r>
              <a:rPr lang="en-GB" sz="2000" dirty="0" smtClean="0"/>
              <a:t>b) Twice a day</a:t>
            </a:r>
          </a:p>
          <a:p>
            <a:pPr>
              <a:tabLst>
                <a:tab pos="531813" algn="l"/>
              </a:tabLst>
            </a:pPr>
            <a:r>
              <a:rPr lang="en-GB" sz="2000" dirty="0" smtClean="0"/>
              <a:t>	</a:t>
            </a:r>
            <a:r>
              <a:rPr lang="en-GB" sz="2000" dirty="0" smtClean="0"/>
              <a:t>c) Every other day</a:t>
            </a:r>
          </a:p>
          <a:p>
            <a:pPr>
              <a:tabLst>
                <a:tab pos="531813" algn="l"/>
              </a:tabLst>
            </a:pPr>
            <a:r>
              <a:rPr lang="en-GB" sz="2000" dirty="0" smtClean="0"/>
              <a:t>	</a:t>
            </a:r>
            <a:r>
              <a:rPr lang="en-GB" sz="2000" dirty="0" smtClean="0"/>
              <a:t>d) Every 24 hours</a:t>
            </a:r>
          </a:p>
          <a:p>
            <a:pPr>
              <a:tabLst>
                <a:tab pos="531813" algn="l"/>
              </a:tabLst>
            </a:pPr>
            <a:endParaRPr lang="en-GB" sz="2000" dirty="0" smtClean="0"/>
          </a:p>
          <a:p>
            <a:pPr>
              <a:tabLst>
                <a:tab pos="531813" algn="l"/>
              </a:tabLst>
            </a:pPr>
            <a:r>
              <a:rPr lang="en-GB" sz="2000" dirty="0" smtClean="0"/>
              <a:t>6. The success of cannulation may be influenced by a patient’s</a:t>
            </a:r>
          </a:p>
          <a:p>
            <a:pPr>
              <a:tabLst>
                <a:tab pos="531813" algn="l"/>
              </a:tabLst>
            </a:pPr>
            <a:r>
              <a:rPr lang="en-GB" sz="2000" dirty="0" smtClean="0"/>
              <a:t>	</a:t>
            </a:r>
            <a:r>
              <a:rPr lang="en-GB" sz="2000" dirty="0" smtClean="0"/>
              <a:t>a) Age</a:t>
            </a:r>
          </a:p>
          <a:p>
            <a:pPr>
              <a:tabLst>
                <a:tab pos="531813" algn="l"/>
              </a:tabLst>
            </a:pPr>
            <a:r>
              <a:rPr lang="en-GB" sz="2000" dirty="0" smtClean="0"/>
              <a:t>	</a:t>
            </a:r>
            <a:r>
              <a:rPr lang="en-GB" sz="2000" dirty="0" smtClean="0"/>
              <a:t>b) Nutritional status</a:t>
            </a:r>
          </a:p>
          <a:p>
            <a:pPr>
              <a:tabLst>
                <a:tab pos="531813" algn="l"/>
              </a:tabLst>
            </a:pPr>
            <a:r>
              <a:rPr lang="en-GB" sz="2000" dirty="0" smtClean="0"/>
              <a:t>	</a:t>
            </a:r>
            <a:r>
              <a:rPr lang="en-GB" sz="2000" dirty="0" smtClean="0"/>
              <a:t>c) Physical condition</a:t>
            </a:r>
          </a:p>
          <a:p>
            <a:pPr>
              <a:tabLst>
                <a:tab pos="531813" algn="l"/>
              </a:tabLst>
            </a:pPr>
            <a:r>
              <a:rPr lang="en-GB" sz="2000" dirty="0" smtClean="0"/>
              <a:t>	</a:t>
            </a:r>
            <a:r>
              <a:rPr lang="en-GB" sz="2000" dirty="0" smtClean="0"/>
              <a:t>d) All of the above</a:t>
            </a:r>
          </a:p>
          <a:p>
            <a:pPr>
              <a:tabLst>
                <a:tab pos="531813" algn="l"/>
              </a:tabLst>
            </a:pPr>
            <a:endParaRPr lang="en-GB" sz="2000" dirty="0" smtClean="0"/>
          </a:p>
          <a:p>
            <a:pPr>
              <a:tabLst>
                <a:tab pos="531813" algn="l"/>
              </a:tabLst>
            </a:pPr>
            <a:r>
              <a:rPr lang="en-GB" sz="2000" dirty="0" smtClean="0"/>
              <a:t>7. What percentage of </a:t>
            </a:r>
            <a:r>
              <a:rPr lang="en-GB" sz="2000" dirty="0" err="1" smtClean="0"/>
              <a:t>chlorhexidine</a:t>
            </a:r>
            <a:r>
              <a:rPr lang="en-GB" sz="2000" dirty="0" smtClean="0"/>
              <a:t> solution should be used to clean the skin?</a:t>
            </a:r>
          </a:p>
          <a:p>
            <a:pPr>
              <a:tabLst>
                <a:tab pos="531813" algn="l"/>
              </a:tabLst>
            </a:pPr>
            <a:r>
              <a:rPr lang="en-GB" sz="2000" dirty="0" smtClean="0"/>
              <a:t>	</a:t>
            </a:r>
            <a:r>
              <a:rPr lang="en-GB" sz="2000" dirty="0" smtClean="0"/>
              <a:t>a) 2</a:t>
            </a:r>
          </a:p>
          <a:p>
            <a:pPr>
              <a:tabLst>
                <a:tab pos="531813" algn="l"/>
              </a:tabLst>
            </a:pPr>
            <a:r>
              <a:rPr lang="en-GB" sz="2000" dirty="0" smtClean="0"/>
              <a:t>	</a:t>
            </a:r>
            <a:r>
              <a:rPr lang="en-GB" sz="2000" dirty="0" smtClean="0"/>
              <a:t>b) 5</a:t>
            </a:r>
          </a:p>
          <a:p>
            <a:pPr>
              <a:tabLst>
                <a:tab pos="531813" algn="l"/>
              </a:tabLst>
            </a:pPr>
            <a:r>
              <a:rPr lang="en-GB" sz="2000" dirty="0" smtClean="0"/>
              <a:t>	</a:t>
            </a:r>
            <a:r>
              <a:rPr lang="en-GB" sz="2000" dirty="0" smtClean="0"/>
              <a:t>c) 10</a:t>
            </a:r>
            <a:endParaRPr lang="en-GB"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778"/>
            <a:ext cx="9144000" cy="92333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References</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TextBox 4"/>
          <p:cNvSpPr txBox="1"/>
          <p:nvPr/>
        </p:nvSpPr>
        <p:spPr>
          <a:xfrm>
            <a:off x="214282" y="1071546"/>
            <a:ext cx="8715436" cy="5632311"/>
          </a:xfrm>
          <a:prstGeom prst="rect">
            <a:avLst/>
          </a:prstGeom>
          <a:noFill/>
        </p:spPr>
        <p:txBody>
          <a:bodyPr wrap="square" rtlCol="0">
            <a:spAutoFit/>
          </a:bodyPr>
          <a:lstStyle/>
          <a:p>
            <a:r>
              <a:rPr lang="en-GB" dirty="0" smtClean="0"/>
              <a:t>Department of Health (2007) </a:t>
            </a:r>
            <a:r>
              <a:rPr lang="en-GB" i="1" dirty="0" smtClean="0"/>
              <a:t>High Impact Intervention No 2 Peripheral Intravenous Cannula Care Bundle.</a:t>
            </a:r>
            <a:r>
              <a:rPr lang="en-GB" dirty="0" smtClean="0"/>
              <a:t> </a:t>
            </a:r>
            <a:r>
              <a:rPr lang="en-GB" dirty="0" smtClean="0">
                <a:hlinkClick r:id="rId2"/>
              </a:rPr>
              <a:t>www.clean-safe-care.nhs.uk/toolfiles/16_SL_HII_2_v2.pdf</a:t>
            </a:r>
            <a:r>
              <a:rPr lang="en-GB" dirty="0" smtClean="0"/>
              <a:t> (Last accessed March 2nd 2010.)</a:t>
            </a:r>
          </a:p>
          <a:p>
            <a:endParaRPr lang="en-GB" dirty="0" smtClean="0"/>
          </a:p>
          <a:p>
            <a:r>
              <a:rPr lang="en-GB" dirty="0" smtClean="0"/>
              <a:t>Dougherty L (1996) Intravenous cannulation. </a:t>
            </a:r>
            <a:r>
              <a:rPr lang="en-GB" i="1" dirty="0" smtClean="0"/>
              <a:t>Nursing Standard.</a:t>
            </a:r>
            <a:r>
              <a:rPr lang="en-GB" dirty="0" smtClean="0"/>
              <a:t> 11, 2, 47-51</a:t>
            </a:r>
          </a:p>
          <a:p>
            <a:endParaRPr lang="en-GB" i="1" dirty="0" smtClean="0"/>
          </a:p>
          <a:p>
            <a:r>
              <a:rPr lang="en-GB" i="1" dirty="0" smtClean="0"/>
              <a:t>Dougherty L (2008) Peripheral cannulation. Nursing Standard. 22, 52, 49-56</a:t>
            </a:r>
          </a:p>
          <a:p>
            <a:endParaRPr lang="en-GB" i="1" dirty="0" smtClean="0"/>
          </a:p>
          <a:p>
            <a:r>
              <a:rPr lang="en-GB" i="1" dirty="0" smtClean="0"/>
              <a:t>Dougherty L, Lamb J (</a:t>
            </a:r>
            <a:r>
              <a:rPr lang="en-GB" i="1" dirty="0" err="1" smtClean="0"/>
              <a:t>Eds</a:t>
            </a:r>
            <a:r>
              <a:rPr lang="en-GB" i="1" dirty="0" smtClean="0"/>
              <a:t>) Intravenous Therapy in Nursing Practice.</a:t>
            </a:r>
            <a:r>
              <a:rPr lang="en-GB" dirty="0" smtClean="0"/>
              <a:t> Second edition. Blackwell Publishing Oxford, 167-196; 225-270.</a:t>
            </a:r>
          </a:p>
          <a:p>
            <a:endParaRPr lang="en-GB" dirty="0" smtClean="0"/>
          </a:p>
          <a:p>
            <a:r>
              <a:rPr lang="en-GB" dirty="0" smtClean="0"/>
              <a:t>Infusion Nurses society (2006) </a:t>
            </a:r>
            <a:r>
              <a:rPr lang="en-GB" i="1" dirty="0" smtClean="0"/>
              <a:t>Infusion Nursing standards of practice.</a:t>
            </a:r>
            <a:r>
              <a:rPr lang="en-GB" dirty="0" smtClean="0"/>
              <a:t> INS, Norwood MA</a:t>
            </a:r>
          </a:p>
          <a:p>
            <a:endParaRPr lang="en-GB" dirty="0" smtClean="0"/>
          </a:p>
          <a:p>
            <a:r>
              <a:rPr lang="en-GB" dirty="0" err="1" smtClean="0"/>
              <a:t>Lavery</a:t>
            </a:r>
            <a:r>
              <a:rPr lang="en-GB" dirty="0" smtClean="0"/>
              <a:t> I, Ingram P (2005) </a:t>
            </a:r>
            <a:r>
              <a:rPr lang="en-GB" dirty="0" err="1" smtClean="0"/>
              <a:t>Venepuncture</a:t>
            </a:r>
            <a:r>
              <a:rPr lang="en-GB" dirty="0" smtClean="0"/>
              <a:t>: best practice. </a:t>
            </a:r>
            <a:r>
              <a:rPr lang="en-GB" i="1" dirty="0" smtClean="0"/>
              <a:t>Nursing Standard.</a:t>
            </a:r>
            <a:r>
              <a:rPr lang="en-GB" dirty="0" smtClean="0"/>
              <a:t> 19, 49, 55-56</a:t>
            </a:r>
          </a:p>
          <a:p>
            <a:endParaRPr lang="en-GB" dirty="0" smtClean="0"/>
          </a:p>
          <a:p>
            <a:r>
              <a:rPr lang="en-GB" dirty="0" err="1" smtClean="0"/>
              <a:t>Perucca</a:t>
            </a:r>
            <a:r>
              <a:rPr lang="en-GB" dirty="0" smtClean="0"/>
              <a:t> R (2001) Obtaining vascular access. In Hankins J, </a:t>
            </a:r>
            <a:r>
              <a:rPr lang="en-GB" dirty="0" err="1" smtClean="0"/>
              <a:t>Lonsway</a:t>
            </a:r>
            <a:r>
              <a:rPr lang="en-GB" dirty="0" smtClean="0"/>
              <a:t> RAW, Hedrick C, Perdue MB (</a:t>
            </a:r>
            <a:r>
              <a:rPr lang="en-GB" dirty="0" err="1" smtClean="0"/>
              <a:t>Eds</a:t>
            </a:r>
            <a:r>
              <a:rPr lang="en-GB" dirty="0" smtClean="0"/>
              <a:t>) </a:t>
            </a:r>
            <a:r>
              <a:rPr lang="en-GB" i="1" dirty="0" smtClean="0"/>
              <a:t>Infusion Therapy in Clinical Practice.</a:t>
            </a:r>
            <a:r>
              <a:rPr lang="en-GB" dirty="0" smtClean="0"/>
              <a:t> Second edition. WB Saunders, Philadelphia PA, 375-388</a:t>
            </a:r>
          </a:p>
          <a:p>
            <a:endParaRPr lang="en-GB" dirty="0" smtClean="0"/>
          </a:p>
          <a:p>
            <a:r>
              <a:rPr lang="en-GB" dirty="0" smtClean="0"/>
              <a:t>Royal College of Nursing (2005) </a:t>
            </a:r>
            <a:r>
              <a:rPr lang="en-GB" i="1" dirty="0" smtClean="0"/>
              <a:t>RCN Standards for infusion Therapy.</a:t>
            </a:r>
            <a:r>
              <a:rPr lang="en-GB" dirty="0" smtClean="0"/>
              <a:t> RCN, London</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0487" y="142852"/>
            <a:ext cx="5423281" cy="923330"/>
          </a:xfrm>
          <a:prstGeom prst="rect">
            <a:avLst/>
          </a:prstGeom>
          <a:noFill/>
        </p:spPr>
        <p:txBody>
          <a:bodyPr wrap="squar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Introduction</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TextBox 2"/>
          <p:cNvSpPr txBox="1"/>
          <p:nvPr/>
        </p:nvSpPr>
        <p:spPr>
          <a:xfrm>
            <a:off x="785786" y="1357299"/>
            <a:ext cx="7786742" cy="707886"/>
          </a:xfrm>
          <a:prstGeom prst="rect">
            <a:avLst/>
          </a:prstGeom>
          <a:noFill/>
        </p:spPr>
        <p:txBody>
          <a:bodyPr wrap="square" rtlCol="0">
            <a:spAutoFit/>
          </a:bodyPr>
          <a:lstStyle/>
          <a:p>
            <a:r>
              <a:rPr lang="en-GB" sz="2000" b="1" dirty="0" smtClean="0"/>
              <a:t>Peripheral cannulation provides access for the purpose of IV hydration or feeding and the administration of medications.</a:t>
            </a:r>
            <a:endParaRPr lang="en-GB" sz="2000" b="1" dirty="0"/>
          </a:p>
        </p:txBody>
      </p:sp>
      <p:pic>
        <p:nvPicPr>
          <p:cNvPr id="6146" name="Picture 2" descr="http://upload.wikimedia.org/wikipedia/commons/8/81/Venflon_intravenous_cannula_details.jpeg"/>
          <p:cNvPicPr>
            <a:picLocks noChangeAspect="1" noChangeArrowheads="1"/>
          </p:cNvPicPr>
          <p:nvPr/>
        </p:nvPicPr>
        <p:blipFill>
          <a:blip r:embed="rId2" cstate="print"/>
          <a:srcRect/>
          <a:stretch>
            <a:fillRect/>
          </a:stretch>
        </p:blipFill>
        <p:spPr bwMode="auto">
          <a:xfrm>
            <a:off x="5786446" y="2428868"/>
            <a:ext cx="3000396" cy="1296945"/>
          </a:xfrm>
          <a:prstGeom prst="rect">
            <a:avLst/>
          </a:prstGeom>
          <a:noFill/>
        </p:spPr>
      </p:pic>
      <p:pic>
        <p:nvPicPr>
          <p:cNvPr id="6148" name="Picture 4" descr="http://4.bp.blogspot.com/_u337ThvlyDw/RlXYRINkasI/AAAAAAAAAZ8/VFoA-W8nHr4/s400/IntravenousTherapy.jpg"/>
          <p:cNvPicPr>
            <a:picLocks noChangeAspect="1" noChangeArrowheads="1"/>
          </p:cNvPicPr>
          <p:nvPr/>
        </p:nvPicPr>
        <p:blipFill>
          <a:blip r:embed="rId3" cstate="print"/>
          <a:srcRect/>
          <a:stretch>
            <a:fillRect/>
          </a:stretch>
        </p:blipFill>
        <p:spPr bwMode="auto">
          <a:xfrm>
            <a:off x="6000760" y="4143380"/>
            <a:ext cx="2428892" cy="2195209"/>
          </a:xfrm>
          <a:prstGeom prst="rect">
            <a:avLst/>
          </a:prstGeom>
          <a:noFill/>
        </p:spPr>
      </p:pic>
      <p:sp>
        <p:nvSpPr>
          <p:cNvPr id="6" name="TextBox 5"/>
          <p:cNvSpPr txBox="1"/>
          <p:nvPr/>
        </p:nvSpPr>
        <p:spPr>
          <a:xfrm>
            <a:off x="857224" y="2297850"/>
            <a:ext cx="4929222" cy="1631216"/>
          </a:xfrm>
          <a:prstGeom prst="rect">
            <a:avLst/>
          </a:prstGeom>
          <a:noFill/>
        </p:spPr>
        <p:txBody>
          <a:bodyPr wrap="square" rtlCol="0">
            <a:spAutoFit/>
          </a:bodyPr>
          <a:lstStyle/>
          <a:p>
            <a:r>
              <a:rPr lang="en-GB" sz="2000" dirty="0" smtClean="0"/>
              <a:t>A </a:t>
            </a:r>
            <a:r>
              <a:rPr lang="en-GB" sz="2000" b="1" dirty="0" smtClean="0">
                <a:solidFill>
                  <a:srgbClr val="FF0000"/>
                </a:solidFill>
              </a:rPr>
              <a:t>Cannula</a:t>
            </a:r>
            <a:r>
              <a:rPr lang="en-GB" sz="2000" dirty="0" smtClean="0"/>
              <a:t> is a flexible tube, usually </a:t>
            </a:r>
            <a:r>
              <a:rPr lang="en-GB" sz="2000" b="1" dirty="0" smtClean="0">
                <a:solidFill>
                  <a:srgbClr val="FF0000"/>
                </a:solidFill>
              </a:rPr>
              <a:t>containing a needle</a:t>
            </a:r>
            <a:r>
              <a:rPr lang="en-GB" sz="2000" dirty="0" smtClean="0"/>
              <a:t> (stylet), which can be inserted into a body cavity, duct, or vessel in order to </a:t>
            </a:r>
            <a:r>
              <a:rPr lang="en-GB" sz="2000" b="1" dirty="0" smtClean="0">
                <a:solidFill>
                  <a:srgbClr val="FF0000"/>
                </a:solidFill>
              </a:rPr>
              <a:t>drain fluid or administer a substance</a:t>
            </a:r>
            <a:r>
              <a:rPr lang="en-GB" sz="2000" dirty="0" smtClean="0"/>
              <a:t> such as medications.</a:t>
            </a:r>
          </a:p>
        </p:txBody>
      </p:sp>
      <p:sp>
        <p:nvSpPr>
          <p:cNvPr id="7" name="TextBox 6"/>
          <p:cNvSpPr txBox="1"/>
          <p:nvPr/>
        </p:nvSpPr>
        <p:spPr>
          <a:xfrm>
            <a:off x="857224" y="4143380"/>
            <a:ext cx="4714908" cy="1015663"/>
          </a:xfrm>
          <a:prstGeom prst="rect">
            <a:avLst/>
          </a:prstGeom>
          <a:noFill/>
        </p:spPr>
        <p:txBody>
          <a:bodyPr wrap="square" rtlCol="0">
            <a:spAutoFit/>
          </a:bodyPr>
          <a:lstStyle/>
          <a:p>
            <a:r>
              <a:rPr lang="en-GB" sz="2000" dirty="0" smtClean="0"/>
              <a:t>A </a:t>
            </a:r>
            <a:r>
              <a:rPr lang="en-GB" sz="2000" b="1" dirty="0" smtClean="0">
                <a:solidFill>
                  <a:srgbClr val="FF0000"/>
                </a:solidFill>
              </a:rPr>
              <a:t>Catheter</a:t>
            </a:r>
            <a:r>
              <a:rPr lang="en-GB" sz="2000" dirty="0" smtClean="0"/>
              <a:t> is a flexible tube that is inserted into a body cavity in order to </a:t>
            </a:r>
            <a:r>
              <a:rPr lang="en-GB" sz="2000" b="1" dirty="0" smtClean="0">
                <a:solidFill>
                  <a:srgbClr val="FF0000"/>
                </a:solidFill>
              </a:rPr>
              <a:t>withdraw or introduce fluids</a:t>
            </a:r>
            <a:r>
              <a:rPr lang="en-GB" sz="2000" dirty="0" smtClean="0"/>
              <a:t>.</a:t>
            </a:r>
          </a:p>
        </p:txBody>
      </p:sp>
      <p:sp>
        <p:nvSpPr>
          <p:cNvPr id="8" name="TextBox 7"/>
          <p:cNvSpPr txBox="1"/>
          <p:nvPr/>
        </p:nvSpPr>
        <p:spPr>
          <a:xfrm>
            <a:off x="857224" y="5429264"/>
            <a:ext cx="4643470" cy="1015663"/>
          </a:xfrm>
          <a:prstGeom prst="rect">
            <a:avLst/>
          </a:prstGeom>
          <a:noFill/>
        </p:spPr>
        <p:txBody>
          <a:bodyPr wrap="square" rtlCol="0">
            <a:spAutoFit/>
          </a:bodyPr>
          <a:lstStyle/>
          <a:p>
            <a:r>
              <a:rPr lang="en-GB" sz="2000" dirty="0" smtClean="0"/>
              <a:t>Peripheral cannulation is a common procedure with more than 24 million cannulae of all designs sold in the U.K.</a:t>
            </a:r>
            <a:endParaRPr lang="en-GB"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08075"/>
            <a:ext cx="8715436" cy="2585323"/>
          </a:xfrm>
          <a:prstGeom prst="rect">
            <a:avLst/>
          </a:prstGeom>
          <a:noFill/>
        </p:spPr>
        <p:txBody>
          <a:bodyPr wrap="square" rtlCol="0">
            <a:spAutoFit/>
          </a:bodyPr>
          <a:lstStyle/>
          <a:p>
            <a:r>
              <a:rPr lang="en-GB" dirty="0" smtClean="0"/>
              <a:t>Springhouse (2002) IV Therapy </a:t>
            </a:r>
            <a:r>
              <a:rPr lang="en-GB" dirty="0" smtClean="0"/>
              <a:t>M</a:t>
            </a:r>
            <a:r>
              <a:rPr lang="en-GB" dirty="0" smtClean="0"/>
              <a:t>ade </a:t>
            </a:r>
            <a:r>
              <a:rPr lang="en-GB" dirty="0" smtClean="0"/>
              <a:t>I</a:t>
            </a:r>
            <a:r>
              <a:rPr lang="en-GB" dirty="0" smtClean="0"/>
              <a:t>ncredibly Easy. Second edition. Lippincott Williams &amp; Wilkins, Philadelphia PA.</a:t>
            </a:r>
          </a:p>
          <a:p>
            <a:endParaRPr lang="en-GB" dirty="0" smtClean="0"/>
          </a:p>
          <a:p>
            <a:r>
              <a:rPr lang="en-GB" dirty="0" smtClean="0">
                <a:hlinkClick r:id="rId2"/>
              </a:rPr>
              <a:t>http://</a:t>
            </a:r>
            <a:r>
              <a:rPr lang="en-GB" dirty="0" smtClean="0">
                <a:hlinkClick r:id="rId2"/>
              </a:rPr>
              <a:t>archive.student.bmj.com/issues/08/06/education/244.php</a:t>
            </a:r>
            <a:r>
              <a:rPr lang="en-GB" dirty="0" smtClean="0"/>
              <a:t> (Last accessed on March 6</a:t>
            </a:r>
            <a:r>
              <a:rPr lang="en-GB" baseline="30000" dirty="0" smtClean="0"/>
              <a:t>th</a:t>
            </a:r>
            <a:r>
              <a:rPr lang="en-GB" dirty="0" smtClean="0"/>
              <a:t> 2010)</a:t>
            </a:r>
          </a:p>
          <a:p>
            <a:endParaRPr lang="en-GB" dirty="0" smtClean="0"/>
          </a:p>
          <a:p>
            <a:endParaRPr lang="en-GB" dirty="0" smtClean="0"/>
          </a:p>
          <a:p>
            <a:endParaRPr lang="en-GB" dirty="0" smtClean="0"/>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0487" y="142852"/>
            <a:ext cx="5423281" cy="923330"/>
          </a:xfrm>
          <a:prstGeom prst="rect">
            <a:avLst/>
          </a:prstGeom>
          <a:noFill/>
        </p:spPr>
        <p:txBody>
          <a:bodyPr wrap="squar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Selection of a vein</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TextBox 2"/>
          <p:cNvSpPr txBox="1"/>
          <p:nvPr/>
        </p:nvSpPr>
        <p:spPr>
          <a:xfrm>
            <a:off x="428596" y="1428736"/>
            <a:ext cx="8286808" cy="4093428"/>
          </a:xfrm>
          <a:prstGeom prst="rect">
            <a:avLst/>
          </a:prstGeom>
          <a:noFill/>
        </p:spPr>
        <p:txBody>
          <a:bodyPr wrap="square" rtlCol="0">
            <a:spAutoFit/>
          </a:bodyPr>
          <a:lstStyle/>
          <a:p>
            <a:r>
              <a:rPr lang="en-GB" sz="2000" b="1" dirty="0" smtClean="0">
                <a:solidFill>
                  <a:srgbClr val="FF0000"/>
                </a:solidFill>
              </a:rPr>
              <a:t>Palpation</a:t>
            </a:r>
            <a:r>
              <a:rPr lang="en-GB" sz="2000" dirty="0" smtClean="0"/>
              <a:t> of the vein should be performed before every cannulation to determine veins from arteries (</a:t>
            </a:r>
            <a:r>
              <a:rPr lang="en-GB" sz="2000" b="1" dirty="0" smtClean="0">
                <a:solidFill>
                  <a:srgbClr val="FF0000"/>
                </a:solidFill>
              </a:rPr>
              <a:t>arteries pulsate and veins do not</a:t>
            </a:r>
            <a:r>
              <a:rPr lang="en-GB" sz="2000" dirty="0" smtClean="0"/>
              <a:t>), and also to </a:t>
            </a:r>
            <a:r>
              <a:rPr lang="en-GB" sz="2000" b="1" dirty="0" smtClean="0">
                <a:solidFill>
                  <a:srgbClr val="FF0000"/>
                </a:solidFill>
              </a:rPr>
              <a:t>locate valves</a:t>
            </a:r>
            <a:r>
              <a:rPr lang="en-GB" sz="2000" dirty="0" smtClean="0"/>
              <a:t>.</a:t>
            </a:r>
          </a:p>
          <a:p>
            <a:endParaRPr lang="en-GB" sz="2000" dirty="0"/>
          </a:p>
          <a:p>
            <a:r>
              <a:rPr lang="en-GB" sz="2000" dirty="0" smtClean="0"/>
              <a:t>Palpation is achieved by placing one or two fingers over the vein and pressing lightly; then releasing the pressure to assess the vein’s elasticity and rebound filling.</a:t>
            </a:r>
          </a:p>
          <a:p>
            <a:endParaRPr lang="en-GB" sz="2000" dirty="0"/>
          </a:p>
          <a:p>
            <a:r>
              <a:rPr lang="en-GB" sz="2000" dirty="0" smtClean="0"/>
              <a:t>The ideal vein is </a:t>
            </a:r>
            <a:r>
              <a:rPr lang="en-GB" sz="2000" b="1" dirty="0" smtClean="0">
                <a:solidFill>
                  <a:srgbClr val="FF0000"/>
                </a:solidFill>
              </a:rPr>
              <a:t>bouncy</a:t>
            </a:r>
            <a:r>
              <a:rPr lang="en-GB" sz="2000" dirty="0" smtClean="0">
                <a:solidFill>
                  <a:srgbClr val="FF0000"/>
                </a:solidFill>
              </a:rPr>
              <a:t>, </a:t>
            </a:r>
            <a:r>
              <a:rPr lang="en-GB" sz="2000" b="1" dirty="0" smtClean="0">
                <a:solidFill>
                  <a:srgbClr val="FF0000"/>
                </a:solidFill>
              </a:rPr>
              <a:t>refills when depressed</a:t>
            </a:r>
            <a:r>
              <a:rPr lang="en-GB" sz="2000" dirty="0" smtClean="0"/>
              <a:t>, is </a:t>
            </a:r>
            <a:r>
              <a:rPr lang="en-GB" sz="2000" b="1" dirty="0" smtClean="0">
                <a:solidFill>
                  <a:srgbClr val="FF0000"/>
                </a:solidFill>
              </a:rPr>
              <a:t>straight</a:t>
            </a:r>
            <a:r>
              <a:rPr lang="en-GB" sz="2000" dirty="0" smtClean="0"/>
              <a:t> and </a:t>
            </a:r>
            <a:r>
              <a:rPr lang="en-GB" sz="2000" b="1" dirty="0" smtClean="0">
                <a:solidFill>
                  <a:srgbClr val="FF0000"/>
                </a:solidFill>
              </a:rPr>
              <a:t>free of valves</a:t>
            </a:r>
            <a:r>
              <a:rPr lang="en-GB" sz="2000" dirty="0" smtClean="0"/>
              <a:t>.</a:t>
            </a:r>
          </a:p>
          <a:p>
            <a:endParaRPr lang="en-GB" sz="2000" dirty="0"/>
          </a:p>
          <a:p>
            <a:r>
              <a:rPr lang="en-GB" sz="2000" dirty="0" smtClean="0"/>
              <a:t>Must choose a suitable vein for the intended purpose; (</a:t>
            </a:r>
            <a:r>
              <a:rPr lang="en-GB" sz="2000" b="1" dirty="0" smtClean="0">
                <a:solidFill>
                  <a:srgbClr val="FF0000"/>
                </a:solidFill>
              </a:rPr>
              <a:t>rate of flow</a:t>
            </a:r>
            <a:r>
              <a:rPr lang="en-GB" sz="2000" dirty="0" smtClean="0"/>
              <a:t>, </a:t>
            </a:r>
            <a:r>
              <a:rPr lang="en-GB" sz="2000" b="1" dirty="0" smtClean="0">
                <a:solidFill>
                  <a:srgbClr val="FF0000"/>
                </a:solidFill>
              </a:rPr>
              <a:t>type of infusion</a:t>
            </a:r>
            <a:r>
              <a:rPr lang="en-GB" sz="2000" dirty="0" smtClean="0"/>
              <a:t>, </a:t>
            </a:r>
            <a:r>
              <a:rPr lang="en-GB" sz="2000" b="1" dirty="0" smtClean="0">
                <a:solidFill>
                  <a:srgbClr val="FF0000"/>
                </a:solidFill>
              </a:rPr>
              <a:t>duration of therapy</a:t>
            </a:r>
            <a:r>
              <a:rPr lang="en-GB" sz="2000" dirty="0" smtClean="0"/>
              <a:t>, </a:t>
            </a:r>
            <a:r>
              <a:rPr lang="en-GB" sz="2000" b="1" dirty="0" smtClean="0">
                <a:solidFill>
                  <a:srgbClr val="FF0000"/>
                </a:solidFill>
              </a:rPr>
              <a:t>avoid joints</a:t>
            </a:r>
            <a:r>
              <a:rPr lang="en-GB" sz="2000" dirty="0" smtClean="0"/>
              <a:t> since it will lead to </a:t>
            </a:r>
            <a:r>
              <a:rPr lang="en-GB" sz="2000" b="1" dirty="0" smtClean="0">
                <a:solidFill>
                  <a:srgbClr val="FF0000"/>
                </a:solidFill>
              </a:rPr>
              <a:t>mechanical phlebitis</a:t>
            </a:r>
            <a:r>
              <a:rPr lang="en-GB" sz="2000" dirty="0" smtClean="0"/>
              <a:t> or </a:t>
            </a:r>
            <a:r>
              <a:rPr lang="en-GB" sz="2000" b="1" dirty="0" err="1" smtClean="0">
                <a:solidFill>
                  <a:srgbClr val="FF0000"/>
                </a:solidFill>
              </a:rPr>
              <a:t>tissuing</a:t>
            </a:r>
            <a:r>
              <a:rPr lang="en-GB" sz="2000" b="1" dirty="0" smtClean="0"/>
              <a:t> </a:t>
            </a:r>
            <a:r>
              <a:rPr lang="en-GB" sz="2000" dirty="0" smtClean="0"/>
              <a:t>of cannula. And also restricts the patient’s movement.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85728"/>
            <a:ext cx="8715403" cy="769441"/>
          </a:xfrm>
          <a:prstGeom prst="rect">
            <a:avLst/>
          </a:prstGeom>
          <a:noFill/>
        </p:spPr>
        <p:txBody>
          <a:bodyPr wrap="square" lIns="91440" tIns="45720" rIns="91440" bIns="45720">
            <a:spAutoFit/>
          </a:bodyPr>
          <a:lstStyle/>
          <a:p>
            <a:pPr algn="ctr"/>
            <a:r>
              <a:rPr lang="en-US" sz="4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Factors that may affect cannulation</a:t>
            </a:r>
            <a:endParaRPr lang="en-US" sz="4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TextBox 4"/>
          <p:cNvSpPr txBox="1"/>
          <p:nvPr/>
        </p:nvSpPr>
        <p:spPr>
          <a:xfrm>
            <a:off x="428596" y="1357298"/>
            <a:ext cx="8429684" cy="5016758"/>
          </a:xfrm>
          <a:prstGeom prst="rect">
            <a:avLst/>
          </a:prstGeom>
          <a:noFill/>
        </p:spPr>
        <p:txBody>
          <a:bodyPr wrap="square" rtlCol="0">
            <a:spAutoFit/>
          </a:bodyPr>
          <a:lstStyle/>
          <a:p>
            <a:pPr>
              <a:buFont typeface="Arial" pitchFamily="34" charset="0"/>
              <a:buChar char="•"/>
            </a:pPr>
            <a:r>
              <a:rPr lang="en-GB" sz="2000" dirty="0" smtClean="0"/>
              <a:t> </a:t>
            </a:r>
            <a:r>
              <a:rPr lang="en-GB" sz="2000" b="1" dirty="0" smtClean="0">
                <a:solidFill>
                  <a:srgbClr val="FF0000"/>
                </a:solidFill>
              </a:rPr>
              <a:t>Age of the patient</a:t>
            </a:r>
            <a:r>
              <a:rPr lang="en-GB" sz="2000" dirty="0" smtClean="0">
                <a:solidFill>
                  <a:srgbClr val="FF0000"/>
                </a:solidFill>
              </a:rPr>
              <a:t> </a:t>
            </a:r>
            <a:r>
              <a:rPr lang="en-GB" sz="2000" dirty="0" smtClean="0"/>
              <a:t>– small and very fragile veins in young and elderly</a:t>
            </a:r>
          </a:p>
          <a:p>
            <a:pPr>
              <a:buFont typeface="Arial" pitchFamily="34" charset="0"/>
              <a:buChar char="•"/>
            </a:pPr>
            <a:endParaRPr lang="en-GB" sz="2000" dirty="0" smtClean="0"/>
          </a:p>
          <a:p>
            <a:pPr>
              <a:buFont typeface="Arial" pitchFamily="34" charset="0"/>
              <a:buChar char="•"/>
            </a:pPr>
            <a:r>
              <a:rPr lang="en-GB" sz="2000" b="1" dirty="0" smtClean="0"/>
              <a:t> </a:t>
            </a:r>
            <a:r>
              <a:rPr lang="en-GB" sz="2000" b="1" dirty="0" smtClean="0">
                <a:solidFill>
                  <a:srgbClr val="FF0000"/>
                </a:solidFill>
              </a:rPr>
              <a:t>Nutritional </a:t>
            </a:r>
            <a:r>
              <a:rPr lang="en-GB" sz="2000" b="1" dirty="0" smtClean="0">
                <a:solidFill>
                  <a:srgbClr val="FF0000"/>
                </a:solidFill>
              </a:rPr>
              <a:t>status </a:t>
            </a:r>
            <a:r>
              <a:rPr lang="en-GB" sz="2000" dirty="0" smtClean="0"/>
              <a:t>– friable veins in those who are malnourished, deep difficult veins in obese patients</a:t>
            </a:r>
          </a:p>
          <a:p>
            <a:pPr>
              <a:buFont typeface="Arial" pitchFamily="34" charset="0"/>
              <a:buChar char="•"/>
            </a:pPr>
            <a:endParaRPr lang="en-GB" sz="2000" dirty="0" smtClean="0"/>
          </a:p>
          <a:p>
            <a:pPr>
              <a:buFont typeface="Arial" pitchFamily="34" charset="0"/>
              <a:buChar char="•"/>
            </a:pPr>
            <a:r>
              <a:rPr lang="en-GB" sz="2000" b="1" dirty="0" smtClean="0"/>
              <a:t> </a:t>
            </a:r>
            <a:r>
              <a:rPr lang="en-GB" sz="2000" b="1" dirty="0" smtClean="0">
                <a:solidFill>
                  <a:srgbClr val="FF0000"/>
                </a:solidFill>
              </a:rPr>
              <a:t>Medical </a:t>
            </a:r>
            <a:r>
              <a:rPr lang="en-GB" sz="2000" b="1" dirty="0" smtClean="0">
                <a:solidFill>
                  <a:srgbClr val="FF0000"/>
                </a:solidFill>
              </a:rPr>
              <a:t>history </a:t>
            </a:r>
            <a:r>
              <a:rPr lang="en-GB" sz="2000" dirty="0" smtClean="0"/>
              <a:t>– E.g. </a:t>
            </a:r>
            <a:r>
              <a:rPr lang="en-GB" sz="2000" b="1" dirty="0" smtClean="0"/>
              <a:t>Amputations, </a:t>
            </a:r>
            <a:r>
              <a:rPr lang="en-GB" sz="2000" b="1" dirty="0" err="1" smtClean="0"/>
              <a:t>lymphoedema</a:t>
            </a:r>
            <a:r>
              <a:rPr lang="en-GB" sz="2000" b="1" dirty="0" smtClean="0"/>
              <a:t>, </a:t>
            </a:r>
            <a:r>
              <a:rPr lang="en-GB" sz="2000" b="1" dirty="0" err="1" smtClean="0"/>
              <a:t>cerebrovascular</a:t>
            </a:r>
            <a:r>
              <a:rPr lang="en-GB" sz="2000" b="1" dirty="0" smtClean="0"/>
              <a:t> accident, mastectomy</a:t>
            </a:r>
            <a:r>
              <a:rPr lang="en-GB" sz="2000" dirty="0" smtClean="0"/>
              <a:t> (the arm on the side of the unaffected breast should be used), some </a:t>
            </a:r>
            <a:r>
              <a:rPr lang="en-GB" sz="2000" b="1" dirty="0" smtClean="0"/>
              <a:t>surgical procedures </a:t>
            </a:r>
            <a:r>
              <a:rPr lang="en-GB" sz="2000" dirty="0" smtClean="0"/>
              <a:t>or the presence of a </a:t>
            </a:r>
            <a:r>
              <a:rPr lang="en-GB" sz="2000" b="1" dirty="0" smtClean="0"/>
              <a:t>haemodialysis shunt</a:t>
            </a:r>
          </a:p>
          <a:p>
            <a:pPr>
              <a:buFont typeface="Arial" pitchFamily="34" charset="0"/>
              <a:buChar char="•"/>
            </a:pPr>
            <a:endParaRPr lang="en-GB" sz="2000" dirty="0" smtClean="0"/>
          </a:p>
          <a:p>
            <a:pPr>
              <a:buFont typeface="Arial" pitchFamily="34" charset="0"/>
              <a:buChar char="•"/>
            </a:pPr>
            <a:r>
              <a:rPr lang="en-GB" sz="2000" b="1" dirty="0" smtClean="0"/>
              <a:t> </a:t>
            </a:r>
            <a:r>
              <a:rPr lang="en-GB" sz="2000" b="1" dirty="0" smtClean="0">
                <a:solidFill>
                  <a:srgbClr val="FF0000"/>
                </a:solidFill>
              </a:rPr>
              <a:t>Prescribed </a:t>
            </a:r>
            <a:r>
              <a:rPr lang="en-GB" sz="2000" b="1" dirty="0" smtClean="0">
                <a:solidFill>
                  <a:srgbClr val="FF0000"/>
                </a:solidFill>
              </a:rPr>
              <a:t>medications</a:t>
            </a:r>
            <a:r>
              <a:rPr lang="en-GB" sz="2000" dirty="0" smtClean="0"/>
              <a:t> such as </a:t>
            </a:r>
            <a:r>
              <a:rPr lang="en-GB" sz="2000" b="1" dirty="0" smtClean="0"/>
              <a:t>anticoagulants</a:t>
            </a:r>
            <a:r>
              <a:rPr lang="en-GB" sz="2000" dirty="0" smtClean="0"/>
              <a:t> or </a:t>
            </a:r>
            <a:r>
              <a:rPr lang="en-GB" sz="2000" b="1" dirty="0" smtClean="0"/>
              <a:t>long-term corticosteroids</a:t>
            </a:r>
            <a:r>
              <a:rPr lang="en-GB" sz="2000" dirty="0" smtClean="0"/>
              <a:t>, which make the veins more fragile and prone to bruising</a:t>
            </a:r>
          </a:p>
          <a:p>
            <a:pPr>
              <a:buFont typeface="Arial" pitchFamily="34" charset="0"/>
              <a:buChar char="•"/>
            </a:pPr>
            <a:endParaRPr lang="en-GB" sz="2000" dirty="0" smtClean="0"/>
          </a:p>
          <a:p>
            <a:pPr>
              <a:buFont typeface="Arial" pitchFamily="34" charset="0"/>
              <a:buChar char="•"/>
            </a:pPr>
            <a:r>
              <a:rPr lang="en-GB" sz="2000" b="1" dirty="0" smtClean="0"/>
              <a:t> </a:t>
            </a:r>
            <a:r>
              <a:rPr lang="en-GB" sz="2000" b="1" dirty="0" smtClean="0">
                <a:solidFill>
                  <a:srgbClr val="FF0000"/>
                </a:solidFill>
              </a:rPr>
              <a:t>The </a:t>
            </a:r>
            <a:r>
              <a:rPr lang="en-GB" sz="2000" b="1" dirty="0" smtClean="0">
                <a:solidFill>
                  <a:srgbClr val="FF0000"/>
                </a:solidFill>
              </a:rPr>
              <a:t>physical condition of the patient</a:t>
            </a:r>
            <a:r>
              <a:rPr lang="en-GB" sz="2000" dirty="0" smtClean="0"/>
              <a:t>, for example venous access is more difficult if the patient is </a:t>
            </a:r>
            <a:r>
              <a:rPr lang="en-GB" sz="2000" b="1" dirty="0" smtClean="0"/>
              <a:t>dehydrated</a:t>
            </a:r>
            <a:r>
              <a:rPr lang="en-GB" sz="2000" dirty="0" smtClean="0"/>
              <a:t>, in </a:t>
            </a:r>
            <a:r>
              <a:rPr lang="en-GB" sz="2000" b="1" dirty="0" smtClean="0"/>
              <a:t>shock</a:t>
            </a:r>
            <a:r>
              <a:rPr lang="en-GB" sz="2000" dirty="0" smtClean="0"/>
              <a:t> or </a:t>
            </a:r>
            <a:r>
              <a:rPr lang="en-GB" sz="2000" b="1" dirty="0" smtClean="0"/>
              <a:t>hypothermic</a:t>
            </a:r>
          </a:p>
          <a:p>
            <a:pPr>
              <a:buFont typeface="Arial" pitchFamily="34" charset="0"/>
              <a:buChar char="•"/>
            </a:pPr>
            <a:endParaRPr lang="en-GB" sz="2000" dirty="0" smtClean="0"/>
          </a:p>
          <a:p>
            <a:pPr>
              <a:buFont typeface="Arial" pitchFamily="34" charset="0"/>
              <a:buChar char="•"/>
            </a:pPr>
            <a:r>
              <a:rPr lang="en-GB" sz="2000" b="1" dirty="0" smtClean="0"/>
              <a:t> </a:t>
            </a:r>
            <a:r>
              <a:rPr lang="en-GB" sz="2000" b="1" dirty="0" smtClean="0">
                <a:solidFill>
                  <a:srgbClr val="FF0000"/>
                </a:solidFill>
              </a:rPr>
              <a:t>Skill </a:t>
            </a:r>
            <a:r>
              <a:rPr lang="en-GB" sz="2000" b="1" dirty="0" smtClean="0">
                <a:solidFill>
                  <a:srgbClr val="FF0000"/>
                </a:solidFill>
              </a:rPr>
              <a:t>of the practitioner</a:t>
            </a:r>
            <a:endParaRPr lang="en-GB" sz="2000"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5786" y="3286124"/>
            <a:ext cx="7286675" cy="923330"/>
          </a:xfrm>
          <a:prstGeom prst="rect">
            <a:avLst/>
          </a:prstGeom>
          <a:noFill/>
        </p:spPr>
        <p:txBody>
          <a:bodyPr wrap="squar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Which vein?</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Rectangle 3"/>
          <p:cNvSpPr/>
          <p:nvPr/>
        </p:nvSpPr>
        <p:spPr>
          <a:xfrm>
            <a:off x="785786" y="-24"/>
            <a:ext cx="7286675" cy="923330"/>
          </a:xfrm>
          <a:prstGeom prst="rect">
            <a:avLst/>
          </a:prstGeom>
          <a:noFill/>
        </p:spPr>
        <p:txBody>
          <a:bodyPr wrap="squar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Improving venous access</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TextBox 4"/>
          <p:cNvSpPr txBox="1"/>
          <p:nvPr/>
        </p:nvSpPr>
        <p:spPr>
          <a:xfrm>
            <a:off x="428596" y="857232"/>
            <a:ext cx="8429684" cy="2554545"/>
          </a:xfrm>
          <a:prstGeom prst="rect">
            <a:avLst/>
          </a:prstGeom>
          <a:noFill/>
        </p:spPr>
        <p:txBody>
          <a:bodyPr wrap="square" rtlCol="0">
            <a:spAutoFit/>
          </a:bodyPr>
          <a:lstStyle/>
          <a:p>
            <a:pPr>
              <a:buFont typeface="Arial" pitchFamily="34" charset="0"/>
              <a:buChar char="•"/>
            </a:pPr>
            <a:r>
              <a:rPr lang="en-GB" sz="2000" dirty="0" smtClean="0"/>
              <a:t> Use </a:t>
            </a:r>
            <a:r>
              <a:rPr lang="en-GB" sz="2000" dirty="0" smtClean="0"/>
              <a:t>a </a:t>
            </a:r>
            <a:r>
              <a:rPr lang="en-GB" sz="2000" b="1" dirty="0" smtClean="0">
                <a:solidFill>
                  <a:srgbClr val="FF0000"/>
                </a:solidFill>
              </a:rPr>
              <a:t>tourniquet</a:t>
            </a:r>
            <a:r>
              <a:rPr lang="en-GB" sz="2000" dirty="0" smtClean="0"/>
              <a:t> – apply </a:t>
            </a:r>
            <a:r>
              <a:rPr lang="en-GB" sz="2000" b="1" dirty="0" smtClean="0"/>
              <a:t>7-8 cm above the chosen site</a:t>
            </a:r>
            <a:r>
              <a:rPr lang="en-GB" sz="2000" dirty="0" smtClean="0"/>
              <a:t>, must be </a:t>
            </a:r>
            <a:r>
              <a:rPr lang="en-GB" sz="2000" b="1" dirty="0" smtClean="0"/>
              <a:t>tight enough to impede venous return but not affect atrial flow</a:t>
            </a:r>
          </a:p>
          <a:p>
            <a:pPr>
              <a:buFont typeface="Arial" pitchFamily="34" charset="0"/>
              <a:buChar char="•"/>
            </a:pPr>
            <a:endParaRPr lang="en-GB" sz="2000" dirty="0"/>
          </a:p>
          <a:p>
            <a:pPr>
              <a:buFont typeface="Arial" pitchFamily="34" charset="0"/>
              <a:buChar char="•"/>
            </a:pPr>
            <a:r>
              <a:rPr lang="en-GB" sz="2000" b="1" dirty="0" smtClean="0"/>
              <a:t> </a:t>
            </a:r>
            <a:r>
              <a:rPr lang="en-GB" sz="2000" b="1" dirty="0" smtClean="0">
                <a:solidFill>
                  <a:srgbClr val="FF0000"/>
                </a:solidFill>
              </a:rPr>
              <a:t>Opening </a:t>
            </a:r>
            <a:r>
              <a:rPr lang="en-GB" sz="2000" b="1" dirty="0" smtClean="0">
                <a:solidFill>
                  <a:srgbClr val="FF0000"/>
                </a:solidFill>
              </a:rPr>
              <a:t>and closing the fist</a:t>
            </a:r>
            <a:r>
              <a:rPr lang="en-GB" sz="2000" dirty="0" smtClean="0"/>
              <a:t> along with </a:t>
            </a:r>
            <a:r>
              <a:rPr lang="en-GB" sz="2000" b="1" dirty="0" smtClean="0">
                <a:solidFill>
                  <a:srgbClr val="FF0000"/>
                </a:solidFill>
              </a:rPr>
              <a:t>gravity</a:t>
            </a:r>
            <a:r>
              <a:rPr lang="en-GB" sz="2000" dirty="0" smtClean="0"/>
              <a:t> both improve vasodilation</a:t>
            </a:r>
          </a:p>
          <a:p>
            <a:pPr>
              <a:buFont typeface="Arial" pitchFamily="34" charset="0"/>
              <a:buChar char="•"/>
            </a:pPr>
            <a:endParaRPr lang="en-GB" sz="2000" dirty="0"/>
          </a:p>
          <a:p>
            <a:pPr>
              <a:buFont typeface="Arial" pitchFamily="34" charset="0"/>
              <a:buChar char="•"/>
            </a:pPr>
            <a:r>
              <a:rPr lang="en-GB" sz="2000" b="1" dirty="0" smtClean="0"/>
              <a:t> </a:t>
            </a:r>
            <a:r>
              <a:rPr lang="en-GB" sz="2000" b="1" dirty="0" smtClean="0">
                <a:solidFill>
                  <a:srgbClr val="FF0000"/>
                </a:solidFill>
              </a:rPr>
              <a:t>Gentle </a:t>
            </a:r>
            <a:r>
              <a:rPr lang="en-GB" sz="2000" b="1" dirty="0" smtClean="0">
                <a:solidFill>
                  <a:srgbClr val="FF0000"/>
                </a:solidFill>
              </a:rPr>
              <a:t>tapping </a:t>
            </a:r>
            <a:r>
              <a:rPr lang="en-GB" sz="2000" dirty="0" smtClean="0"/>
              <a:t>or </a:t>
            </a:r>
            <a:r>
              <a:rPr lang="en-GB" sz="2000" b="1" dirty="0" smtClean="0">
                <a:solidFill>
                  <a:srgbClr val="FF0000"/>
                </a:solidFill>
              </a:rPr>
              <a:t>stroking</a:t>
            </a:r>
            <a:r>
              <a:rPr lang="en-GB" sz="2000" dirty="0" smtClean="0"/>
              <a:t> may improve vasodilation – but </a:t>
            </a:r>
            <a:r>
              <a:rPr lang="en-GB" sz="2000" b="1" dirty="0" smtClean="0">
                <a:solidFill>
                  <a:srgbClr val="FF0000"/>
                </a:solidFill>
              </a:rPr>
              <a:t>can be painful</a:t>
            </a:r>
          </a:p>
          <a:p>
            <a:pPr>
              <a:buFont typeface="Arial" pitchFamily="34" charset="0"/>
              <a:buChar char="•"/>
            </a:pPr>
            <a:endParaRPr lang="en-GB" sz="2000" dirty="0"/>
          </a:p>
          <a:p>
            <a:pPr>
              <a:buFont typeface="Arial" pitchFamily="34" charset="0"/>
              <a:buChar char="•"/>
            </a:pPr>
            <a:r>
              <a:rPr lang="en-GB" sz="2000" b="1" dirty="0" smtClean="0"/>
              <a:t> </a:t>
            </a:r>
            <a:r>
              <a:rPr lang="en-GB" sz="2000" b="1" dirty="0" smtClean="0">
                <a:solidFill>
                  <a:srgbClr val="FF0000"/>
                </a:solidFill>
              </a:rPr>
              <a:t>Apply </a:t>
            </a:r>
            <a:r>
              <a:rPr lang="en-GB" sz="2000" b="1" dirty="0" smtClean="0">
                <a:solidFill>
                  <a:srgbClr val="FF0000"/>
                </a:solidFill>
              </a:rPr>
              <a:t>heat</a:t>
            </a:r>
            <a:r>
              <a:rPr lang="en-GB" sz="2000" dirty="0" smtClean="0"/>
              <a:t> – such as </a:t>
            </a:r>
            <a:r>
              <a:rPr lang="en-GB" sz="2000" b="1" dirty="0" smtClean="0"/>
              <a:t>warm pack</a:t>
            </a:r>
            <a:r>
              <a:rPr lang="en-GB" sz="2000" dirty="0" smtClean="0"/>
              <a:t>, or </a:t>
            </a:r>
            <a:r>
              <a:rPr lang="en-GB" sz="2000" b="1" dirty="0" smtClean="0"/>
              <a:t>soaking limb in a bowl of warm water</a:t>
            </a:r>
          </a:p>
        </p:txBody>
      </p:sp>
      <p:sp>
        <p:nvSpPr>
          <p:cNvPr id="7" name="TextBox 6"/>
          <p:cNvSpPr txBox="1"/>
          <p:nvPr/>
        </p:nvSpPr>
        <p:spPr>
          <a:xfrm>
            <a:off x="428596" y="4143380"/>
            <a:ext cx="8429684" cy="2585323"/>
          </a:xfrm>
          <a:prstGeom prst="rect">
            <a:avLst/>
          </a:prstGeom>
          <a:noFill/>
        </p:spPr>
        <p:txBody>
          <a:bodyPr wrap="square" rtlCol="0">
            <a:spAutoFit/>
          </a:bodyPr>
          <a:lstStyle/>
          <a:p>
            <a:r>
              <a:rPr lang="en-GB" dirty="0" smtClean="0"/>
              <a:t>For </a:t>
            </a:r>
            <a:r>
              <a:rPr lang="en-GB" b="1" dirty="0" smtClean="0">
                <a:solidFill>
                  <a:srgbClr val="FF0000"/>
                </a:solidFill>
              </a:rPr>
              <a:t>prolonged courses of therapy</a:t>
            </a:r>
            <a:r>
              <a:rPr lang="en-GB" dirty="0" smtClean="0"/>
              <a:t>, it is recommended, although not always practical, to </a:t>
            </a:r>
            <a:r>
              <a:rPr lang="en-GB" b="1" dirty="0" smtClean="0">
                <a:solidFill>
                  <a:srgbClr val="FF0000"/>
                </a:solidFill>
              </a:rPr>
              <a:t>start distally and </a:t>
            </a:r>
            <a:r>
              <a:rPr lang="en-GB" b="1" dirty="0" err="1" smtClean="0">
                <a:solidFill>
                  <a:srgbClr val="FF0000"/>
                </a:solidFill>
              </a:rPr>
              <a:t>cannulate</a:t>
            </a:r>
            <a:r>
              <a:rPr lang="en-GB" b="1" dirty="0" smtClean="0">
                <a:solidFill>
                  <a:srgbClr val="FF0000"/>
                </a:solidFill>
              </a:rPr>
              <a:t> at proximal points </a:t>
            </a:r>
            <a:r>
              <a:rPr lang="en-GB" dirty="0" smtClean="0"/>
              <a:t>since sites can be maintained for longer</a:t>
            </a:r>
          </a:p>
          <a:p>
            <a:endParaRPr lang="en-GB" dirty="0"/>
          </a:p>
          <a:p>
            <a:r>
              <a:rPr lang="en-GB" b="1" dirty="0" smtClean="0"/>
              <a:t>Cephalic vein </a:t>
            </a:r>
            <a:r>
              <a:rPr lang="en-GB" dirty="0" smtClean="0"/>
              <a:t>– takes a large gauge cannula and provides a natural splint, but is at a joint</a:t>
            </a:r>
          </a:p>
          <a:p>
            <a:endParaRPr lang="en-GB" dirty="0" smtClean="0"/>
          </a:p>
          <a:p>
            <a:r>
              <a:rPr lang="en-GB" b="1" dirty="0" err="1" smtClean="0"/>
              <a:t>Basilic</a:t>
            </a:r>
            <a:r>
              <a:rPr lang="en-GB" b="1" dirty="0" smtClean="0"/>
              <a:t> vein </a:t>
            </a:r>
            <a:r>
              <a:rPr lang="en-GB" dirty="0" smtClean="0"/>
              <a:t>– awkward for cannulation due to location, but is quite large</a:t>
            </a:r>
          </a:p>
          <a:p>
            <a:endParaRPr lang="en-GB" dirty="0" smtClean="0"/>
          </a:p>
          <a:p>
            <a:r>
              <a:rPr lang="en-GB" b="1" dirty="0" smtClean="0"/>
              <a:t>Dorsal venous network </a:t>
            </a:r>
            <a:r>
              <a:rPr lang="en-GB" dirty="0" smtClean="0"/>
              <a:t>– easily accessible, visualised and palpated – contraindicated in older patients due to loss of </a:t>
            </a:r>
            <a:r>
              <a:rPr lang="en-GB" dirty="0" err="1" smtClean="0"/>
              <a:t>turgor</a:t>
            </a:r>
            <a:r>
              <a:rPr lang="en-GB" dirty="0" smtClean="0"/>
              <a:t>, so veins are not stable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142852"/>
            <a:ext cx="8072493" cy="923330"/>
          </a:xfrm>
          <a:prstGeom prst="rect">
            <a:avLst/>
          </a:prstGeom>
          <a:noFill/>
        </p:spPr>
        <p:txBody>
          <a:bodyPr wrap="squar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Choosing a cannula</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TextBox 4"/>
          <p:cNvSpPr txBox="1"/>
          <p:nvPr/>
        </p:nvSpPr>
        <p:spPr>
          <a:xfrm>
            <a:off x="357158" y="1071546"/>
            <a:ext cx="8429684" cy="2246769"/>
          </a:xfrm>
          <a:prstGeom prst="rect">
            <a:avLst/>
          </a:prstGeom>
          <a:noFill/>
        </p:spPr>
        <p:txBody>
          <a:bodyPr wrap="square" rtlCol="0">
            <a:spAutoFit/>
          </a:bodyPr>
          <a:lstStyle/>
          <a:p>
            <a:pPr>
              <a:buFont typeface="Arial" pitchFamily="34" charset="0"/>
              <a:buChar char="•"/>
            </a:pPr>
            <a:r>
              <a:rPr lang="en-GB" sz="2000" dirty="0" smtClean="0"/>
              <a:t> Use </a:t>
            </a:r>
            <a:r>
              <a:rPr lang="en-GB" sz="2000" dirty="0" smtClean="0"/>
              <a:t>“</a:t>
            </a:r>
            <a:r>
              <a:rPr lang="en-GB" sz="2000" b="1" dirty="0" smtClean="0">
                <a:solidFill>
                  <a:srgbClr val="FF0000"/>
                </a:solidFill>
              </a:rPr>
              <a:t>over the needle</a:t>
            </a:r>
            <a:r>
              <a:rPr lang="en-GB" sz="2000" dirty="0" smtClean="0"/>
              <a:t>” type of cannula – where cannula is mounted on the needle – available in various </a:t>
            </a:r>
            <a:r>
              <a:rPr lang="en-GB" sz="2000" b="1" dirty="0" smtClean="0">
                <a:solidFill>
                  <a:srgbClr val="FF0000"/>
                </a:solidFill>
              </a:rPr>
              <a:t>gauges (16–24g)</a:t>
            </a:r>
            <a:r>
              <a:rPr lang="en-GB" sz="2000" dirty="0" smtClean="0"/>
              <a:t>, </a:t>
            </a:r>
            <a:r>
              <a:rPr lang="en-GB" sz="2000" b="1" dirty="0" smtClean="0">
                <a:solidFill>
                  <a:srgbClr val="FF0000"/>
                </a:solidFill>
              </a:rPr>
              <a:t>lengths (25-45mm)</a:t>
            </a:r>
            <a:r>
              <a:rPr lang="en-GB" sz="2000" dirty="0" smtClean="0"/>
              <a:t>, </a:t>
            </a:r>
            <a:r>
              <a:rPr lang="en-GB" sz="2000" b="1" dirty="0" smtClean="0">
                <a:solidFill>
                  <a:srgbClr val="FF0000"/>
                </a:solidFill>
              </a:rPr>
              <a:t>compositions</a:t>
            </a:r>
            <a:r>
              <a:rPr lang="en-GB" sz="2000" dirty="0" smtClean="0"/>
              <a:t> and </a:t>
            </a:r>
            <a:r>
              <a:rPr lang="en-GB" sz="2000" b="1" dirty="0" smtClean="0">
                <a:solidFill>
                  <a:srgbClr val="FF0000"/>
                </a:solidFill>
              </a:rPr>
              <a:t>designs</a:t>
            </a:r>
            <a:r>
              <a:rPr lang="en-GB" sz="2000" dirty="0" smtClean="0"/>
              <a:t>. Also different materials have </a:t>
            </a:r>
            <a:r>
              <a:rPr lang="en-GB" sz="2000" b="1" dirty="0" smtClean="0">
                <a:solidFill>
                  <a:srgbClr val="FF0000"/>
                </a:solidFill>
              </a:rPr>
              <a:t>differing flow rates</a:t>
            </a:r>
            <a:r>
              <a:rPr lang="en-GB" sz="2000" dirty="0" smtClean="0"/>
              <a:t>.</a:t>
            </a:r>
          </a:p>
          <a:p>
            <a:pPr>
              <a:buFont typeface="Arial" pitchFamily="34" charset="0"/>
              <a:buChar char="•"/>
            </a:pPr>
            <a:endParaRPr lang="en-GB" sz="2000" dirty="0"/>
          </a:p>
          <a:p>
            <a:pPr>
              <a:buFont typeface="Arial" pitchFamily="34" charset="0"/>
              <a:buChar char="•"/>
            </a:pPr>
            <a:r>
              <a:rPr lang="en-GB" sz="2000" b="1" dirty="0" smtClean="0"/>
              <a:t> </a:t>
            </a:r>
            <a:r>
              <a:rPr lang="en-GB" sz="2000" b="1" dirty="0" smtClean="0">
                <a:solidFill>
                  <a:srgbClr val="FF0000"/>
                </a:solidFill>
              </a:rPr>
              <a:t>Smallest </a:t>
            </a:r>
            <a:r>
              <a:rPr lang="en-GB" sz="2000" b="1" dirty="0" smtClean="0">
                <a:solidFill>
                  <a:srgbClr val="FF0000"/>
                </a:solidFill>
              </a:rPr>
              <a:t>gauge should be used</a:t>
            </a:r>
            <a:r>
              <a:rPr lang="en-GB" sz="2000" dirty="0" smtClean="0"/>
              <a:t> to minimise damage to the vessel </a:t>
            </a:r>
            <a:r>
              <a:rPr lang="en-GB" sz="2000" dirty="0" err="1" smtClean="0"/>
              <a:t>intima</a:t>
            </a:r>
            <a:r>
              <a:rPr lang="en-GB" sz="2000" dirty="0" smtClean="0"/>
              <a:t> and ensure adequate blood flow around the cannula (reduce risk of phlebitis).</a:t>
            </a:r>
          </a:p>
          <a:p>
            <a:pPr>
              <a:buFont typeface="Arial" pitchFamily="34" charset="0"/>
              <a:buChar char="•"/>
            </a:pPr>
            <a:endParaRPr lang="en-GB" sz="2000" dirty="0"/>
          </a:p>
        </p:txBody>
      </p:sp>
      <p:pic>
        <p:nvPicPr>
          <p:cNvPr id="4098" name="Picture 2" descr="http://www.bd.com/scripts/resource.aspx?IDX=183"/>
          <p:cNvPicPr>
            <a:picLocks noChangeAspect="1" noChangeArrowheads="1"/>
          </p:cNvPicPr>
          <p:nvPr/>
        </p:nvPicPr>
        <p:blipFill>
          <a:blip r:embed="rId2" cstate="print"/>
          <a:srcRect/>
          <a:stretch>
            <a:fillRect/>
          </a:stretch>
        </p:blipFill>
        <p:spPr bwMode="auto">
          <a:xfrm>
            <a:off x="5286380" y="3071810"/>
            <a:ext cx="3511857" cy="3540133"/>
          </a:xfrm>
          <a:prstGeom prst="rect">
            <a:avLst/>
          </a:prstGeom>
          <a:noFill/>
        </p:spPr>
      </p:pic>
      <p:sp>
        <p:nvSpPr>
          <p:cNvPr id="7" name="TextBox 6"/>
          <p:cNvSpPr txBox="1"/>
          <p:nvPr/>
        </p:nvSpPr>
        <p:spPr>
          <a:xfrm>
            <a:off x="214282" y="3500438"/>
            <a:ext cx="5000660" cy="2554545"/>
          </a:xfrm>
          <a:prstGeom prst="rect">
            <a:avLst/>
          </a:prstGeom>
          <a:noFill/>
        </p:spPr>
        <p:txBody>
          <a:bodyPr wrap="square" rtlCol="0">
            <a:spAutoFit/>
          </a:bodyPr>
          <a:lstStyle/>
          <a:p>
            <a:pPr>
              <a:buFont typeface="Arial" pitchFamily="34" charset="0"/>
              <a:buChar char="•"/>
            </a:pPr>
            <a:r>
              <a:rPr lang="en-GB" sz="2000" b="1" dirty="0" smtClean="0"/>
              <a:t> </a:t>
            </a:r>
            <a:r>
              <a:rPr lang="en-GB" sz="2000" b="1" dirty="0" smtClean="0">
                <a:solidFill>
                  <a:srgbClr val="FF0000"/>
                </a:solidFill>
              </a:rPr>
              <a:t>Cannula </a:t>
            </a:r>
            <a:r>
              <a:rPr lang="en-GB" sz="2000" b="1" dirty="0" smtClean="0">
                <a:solidFill>
                  <a:srgbClr val="FF0000"/>
                </a:solidFill>
              </a:rPr>
              <a:t>comprises of different components</a:t>
            </a:r>
            <a:endParaRPr lang="en-GB" sz="2000" dirty="0" smtClean="0"/>
          </a:p>
          <a:p>
            <a:endParaRPr lang="en-GB" sz="2000" dirty="0"/>
          </a:p>
          <a:p>
            <a:r>
              <a:rPr lang="en-GB" sz="2000" dirty="0" smtClean="0"/>
              <a:t>Some have </a:t>
            </a:r>
            <a:r>
              <a:rPr lang="en-GB" sz="2000" b="1" dirty="0" smtClean="0">
                <a:solidFill>
                  <a:srgbClr val="FF0000"/>
                </a:solidFill>
              </a:rPr>
              <a:t>wings</a:t>
            </a:r>
            <a:r>
              <a:rPr lang="en-GB" sz="2000" dirty="0" smtClean="0"/>
              <a:t> to help fix it to the skin, others have </a:t>
            </a:r>
            <a:r>
              <a:rPr lang="en-GB" sz="2000" b="1" dirty="0" smtClean="0">
                <a:solidFill>
                  <a:srgbClr val="FF0000"/>
                </a:solidFill>
              </a:rPr>
              <a:t>ports</a:t>
            </a:r>
            <a:r>
              <a:rPr lang="en-GB" sz="2000" dirty="0" smtClean="0"/>
              <a:t> on top to enable the administration of medications without interfering with a continuous infusion. </a:t>
            </a:r>
            <a:r>
              <a:rPr lang="en-GB" sz="2000" b="1" dirty="0" smtClean="0">
                <a:solidFill>
                  <a:srgbClr val="FF0000"/>
                </a:solidFill>
              </a:rPr>
              <a:t>Safety cannulae</a:t>
            </a:r>
            <a:r>
              <a:rPr lang="en-GB" sz="2000" dirty="0" smtClean="0"/>
              <a:t> are liable to reduce the risk of </a:t>
            </a:r>
            <a:r>
              <a:rPr lang="en-GB" sz="2000" dirty="0" err="1" smtClean="0"/>
              <a:t>needlestick</a:t>
            </a:r>
            <a:r>
              <a:rPr lang="en-GB" sz="2000" dirty="0" smtClean="0"/>
              <a:t> injury (have a safety button).</a:t>
            </a:r>
            <a:endParaRPr lang="en-GB"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142852"/>
            <a:ext cx="8643998" cy="1323439"/>
          </a:xfrm>
          <a:prstGeom prst="rect">
            <a:avLst/>
          </a:prstGeom>
          <a:noFill/>
        </p:spPr>
        <p:txBody>
          <a:bodyPr wrap="square" lIns="91440" tIns="45720" rIns="91440" bIns="45720">
            <a:spAutoFit/>
          </a:bodyPr>
          <a:lstStyle/>
          <a:p>
            <a:pPr algn="ctr"/>
            <a:r>
              <a:rPr lang="en-US" sz="40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Preparation of the environment, the practitioner and the patient</a:t>
            </a:r>
            <a:endParaRPr lang="en-US" sz="4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TextBox 4"/>
          <p:cNvSpPr txBox="1"/>
          <p:nvPr/>
        </p:nvSpPr>
        <p:spPr>
          <a:xfrm>
            <a:off x="142844" y="1544785"/>
            <a:ext cx="8858280" cy="5016758"/>
          </a:xfrm>
          <a:prstGeom prst="rect">
            <a:avLst/>
          </a:prstGeom>
          <a:noFill/>
        </p:spPr>
        <p:txBody>
          <a:bodyPr wrap="square" rtlCol="0">
            <a:spAutoFit/>
          </a:bodyPr>
          <a:lstStyle/>
          <a:p>
            <a:pPr>
              <a:buFont typeface="Arial" pitchFamily="34" charset="0"/>
              <a:buChar char="•"/>
            </a:pPr>
            <a:r>
              <a:rPr lang="en-GB" sz="2000" dirty="0" smtClean="0"/>
              <a:t> There </a:t>
            </a:r>
            <a:r>
              <a:rPr lang="en-GB" sz="2000" dirty="0" smtClean="0"/>
              <a:t>should be adequate </a:t>
            </a:r>
            <a:r>
              <a:rPr lang="en-GB" sz="2000" b="1" dirty="0" smtClean="0">
                <a:solidFill>
                  <a:srgbClr val="FF0000"/>
                </a:solidFill>
              </a:rPr>
              <a:t>lighting</a:t>
            </a:r>
            <a:r>
              <a:rPr lang="en-GB" sz="2000" dirty="0" smtClean="0"/>
              <a:t> and the room should be </a:t>
            </a:r>
            <a:r>
              <a:rPr lang="en-GB" sz="2000" b="1" dirty="0" smtClean="0">
                <a:solidFill>
                  <a:srgbClr val="FF0000"/>
                </a:solidFill>
              </a:rPr>
              <a:t>warm</a:t>
            </a:r>
            <a:r>
              <a:rPr lang="en-GB" sz="2000" dirty="0" smtClean="0"/>
              <a:t> enough to encourage vasodilation</a:t>
            </a:r>
          </a:p>
          <a:p>
            <a:pPr>
              <a:buFont typeface="Arial" pitchFamily="34" charset="0"/>
              <a:buChar char="•"/>
            </a:pPr>
            <a:endParaRPr lang="en-GB" sz="2000" dirty="0" smtClean="0"/>
          </a:p>
          <a:p>
            <a:pPr>
              <a:buFont typeface="Arial" pitchFamily="34" charset="0"/>
              <a:buChar char="•"/>
            </a:pPr>
            <a:r>
              <a:rPr lang="en-GB" sz="2000" b="1" dirty="0" smtClean="0"/>
              <a:t> </a:t>
            </a:r>
            <a:r>
              <a:rPr lang="en-GB" sz="2000" b="1" dirty="0" smtClean="0">
                <a:solidFill>
                  <a:srgbClr val="FF0000"/>
                </a:solidFill>
              </a:rPr>
              <a:t>Practitioner </a:t>
            </a:r>
            <a:r>
              <a:rPr lang="en-GB" sz="2000" b="1" dirty="0" smtClean="0">
                <a:solidFill>
                  <a:srgbClr val="FF0000"/>
                </a:solidFill>
              </a:rPr>
              <a:t>should be in a comfortable position</a:t>
            </a:r>
            <a:r>
              <a:rPr lang="en-GB" sz="2000" dirty="0" smtClean="0"/>
              <a:t> (alter height of bed or chair)</a:t>
            </a:r>
          </a:p>
          <a:p>
            <a:pPr>
              <a:buFont typeface="Arial" pitchFamily="34" charset="0"/>
              <a:buChar char="•"/>
            </a:pPr>
            <a:endParaRPr lang="en-GB" sz="2000" dirty="0" smtClean="0"/>
          </a:p>
          <a:p>
            <a:pPr>
              <a:buFont typeface="Arial" pitchFamily="34" charset="0"/>
              <a:buChar char="•"/>
            </a:pPr>
            <a:r>
              <a:rPr lang="en-GB" sz="2000" dirty="0" smtClean="0"/>
              <a:t> Wear </a:t>
            </a:r>
            <a:r>
              <a:rPr lang="en-GB" sz="2000" b="1" dirty="0" smtClean="0">
                <a:solidFill>
                  <a:srgbClr val="FF0000"/>
                </a:solidFill>
              </a:rPr>
              <a:t>properly fitting gloves</a:t>
            </a:r>
            <a:r>
              <a:rPr lang="en-GB" sz="2000" dirty="0" smtClean="0"/>
              <a:t> to protect from contamination by blood spillage</a:t>
            </a:r>
          </a:p>
          <a:p>
            <a:pPr>
              <a:buFont typeface="Arial" pitchFamily="34" charset="0"/>
              <a:buChar char="•"/>
            </a:pPr>
            <a:endParaRPr lang="en-GB" sz="2000" dirty="0" smtClean="0"/>
          </a:p>
          <a:p>
            <a:pPr>
              <a:buFont typeface="Arial" pitchFamily="34" charset="0"/>
              <a:buChar char="•"/>
            </a:pPr>
            <a:r>
              <a:rPr lang="en-GB" sz="2000" b="1" dirty="0" smtClean="0"/>
              <a:t> </a:t>
            </a:r>
            <a:r>
              <a:rPr lang="en-GB" sz="2000" b="1" dirty="0" smtClean="0">
                <a:solidFill>
                  <a:srgbClr val="FF0000"/>
                </a:solidFill>
              </a:rPr>
              <a:t>Anxiety</a:t>
            </a:r>
            <a:r>
              <a:rPr lang="en-GB" sz="2000" dirty="0" smtClean="0"/>
              <a:t> </a:t>
            </a:r>
            <a:r>
              <a:rPr lang="en-GB" sz="2000" dirty="0" smtClean="0"/>
              <a:t>in patient due to needle phobia or previous bad experience could present</a:t>
            </a:r>
          </a:p>
          <a:p>
            <a:pPr>
              <a:buFont typeface="Arial" pitchFamily="34" charset="0"/>
              <a:buChar char="•"/>
            </a:pPr>
            <a:endParaRPr lang="en-GB" sz="2000" dirty="0" smtClean="0"/>
          </a:p>
          <a:p>
            <a:pPr>
              <a:buFont typeface="Arial" pitchFamily="34" charset="0"/>
              <a:buChar char="•"/>
            </a:pPr>
            <a:r>
              <a:rPr lang="en-GB" sz="2000" dirty="0" smtClean="0"/>
              <a:t> Provision </a:t>
            </a:r>
            <a:r>
              <a:rPr lang="en-GB" sz="2000" dirty="0" smtClean="0"/>
              <a:t>of </a:t>
            </a:r>
            <a:r>
              <a:rPr lang="en-GB" sz="2000" b="1" dirty="0" smtClean="0">
                <a:solidFill>
                  <a:srgbClr val="FF0000"/>
                </a:solidFill>
              </a:rPr>
              <a:t>clear and comprehensive information</a:t>
            </a:r>
            <a:r>
              <a:rPr lang="en-GB" sz="2000" dirty="0" smtClean="0"/>
              <a:t> should alleviate anxiety</a:t>
            </a:r>
          </a:p>
          <a:p>
            <a:pPr>
              <a:buFont typeface="Arial" pitchFamily="34" charset="0"/>
              <a:buChar char="•"/>
            </a:pPr>
            <a:endParaRPr lang="en-GB" sz="2000" dirty="0" smtClean="0"/>
          </a:p>
          <a:p>
            <a:pPr>
              <a:buFont typeface="Arial" pitchFamily="34" charset="0"/>
              <a:buChar char="•"/>
            </a:pPr>
            <a:r>
              <a:rPr lang="en-GB" sz="2000" dirty="0" smtClean="0"/>
              <a:t> A </a:t>
            </a:r>
            <a:r>
              <a:rPr lang="en-GB" sz="2000" b="1" dirty="0" smtClean="0">
                <a:solidFill>
                  <a:srgbClr val="FF0000"/>
                </a:solidFill>
              </a:rPr>
              <a:t>careful explanation</a:t>
            </a:r>
            <a:r>
              <a:rPr lang="en-GB" sz="2000" dirty="0" smtClean="0"/>
              <a:t> should be provided of the procedures and </a:t>
            </a:r>
            <a:r>
              <a:rPr lang="en-GB" sz="2000" b="1" dirty="0" smtClean="0">
                <a:solidFill>
                  <a:srgbClr val="FF0000"/>
                </a:solidFill>
              </a:rPr>
              <a:t>patient consent </a:t>
            </a:r>
            <a:r>
              <a:rPr lang="en-GB" sz="2000" dirty="0" smtClean="0"/>
              <a:t>must be gained (</a:t>
            </a:r>
            <a:r>
              <a:rPr lang="en-GB" sz="2000" b="1" dirty="0" smtClean="0">
                <a:solidFill>
                  <a:srgbClr val="FF0000"/>
                </a:solidFill>
              </a:rPr>
              <a:t>Verbal consent is usually acceptable</a:t>
            </a:r>
            <a:r>
              <a:rPr lang="en-GB" sz="2000" dirty="0" smtClean="0"/>
              <a:t>)</a:t>
            </a:r>
          </a:p>
          <a:p>
            <a:pPr>
              <a:buFont typeface="Arial" pitchFamily="34" charset="0"/>
              <a:buChar char="•"/>
            </a:pPr>
            <a:endParaRPr lang="en-GB" sz="2000" dirty="0" smtClean="0"/>
          </a:p>
          <a:p>
            <a:pPr>
              <a:buFont typeface="Arial" pitchFamily="34" charset="0"/>
              <a:buChar char="•"/>
            </a:pPr>
            <a:r>
              <a:rPr lang="en-GB" sz="2000" b="1" dirty="0" smtClean="0"/>
              <a:t> </a:t>
            </a:r>
            <a:r>
              <a:rPr lang="en-GB" sz="2000" b="1" dirty="0" smtClean="0">
                <a:solidFill>
                  <a:srgbClr val="FF0000"/>
                </a:solidFill>
              </a:rPr>
              <a:t>Patient </a:t>
            </a:r>
            <a:r>
              <a:rPr lang="en-GB" sz="2000" b="1" dirty="0" smtClean="0">
                <a:solidFill>
                  <a:srgbClr val="FF0000"/>
                </a:solidFill>
              </a:rPr>
              <a:t>should be in a comfortable position</a:t>
            </a:r>
            <a:r>
              <a:rPr lang="en-GB" sz="2000" dirty="0" smtClean="0"/>
              <a:t>. Placing arm on a </a:t>
            </a:r>
            <a:r>
              <a:rPr lang="en-GB" sz="2000" b="1" dirty="0" smtClean="0">
                <a:solidFill>
                  <a:srgbClr val="FF0000"/>
                </a:solidFill>
              </a:rPr>
              <a:t>pillow</a:t>
            </a:r>
            <a:r>
              <a:rPr lang="en-GB" sz="2000" dirty="0" smtClean="0"/>
              <a:t> or </a:t>
            </a:r>
            <a:r>
              <a:rPr lang="en-GB" sz="2000" b="1" dirty="0" smtClean="0">
                <a:solidFill>
                  <a:srgbClr val="FF0000"/>
                </a:solidFill>
              </a:rPr>
              <a:t>rolled towel</a:t>
            </a:r>
            <a:r>
              <a:rPr lang="en-GB" sz="2000" dirty="0" smtClean="0"/>
              <a:t> provides support and a firm, flat surface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142852"/>
            <a:ext cx="8072493" cy="923330"/>
          </a:xfrm>
          <a:prstGeom prst="rect">
            <a:avLst/>
          </a:prstGeom>
          <a:noFill/>
        </p:spPr>
        <p:txBody>
          <a:bodyPr wrap="square" lIns="91440" tIns="45720" rIns="91440" bIns="45720">
            <a:spAutoFit/>
          </a:bodyPr>
          <a:lstStyle/>
          <a:p>
            <a:pPr algn="ct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Pain Relief</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TextBox 4"/>
          <p:cNvSpPr txBox="1"/>
          <p:nvPr/>
        </p:nvSpPr>
        <p:spPr>
          <a:xfrm>
            <a:off x="357158" y="1071546"/>
            <a:ext cx="8501122" cy="3785652"/>
          </a:xfrm>
          <a:prstGeom prst="rect">
            <a:avLst/>
          </a:prstGeom>
          <a:noFill/>
        </p:spPr>
        <p:txBody>
          <a:bodyPr wrap="square" rtlCol="0">
            <a:spAutoFit/>
          </a:bodyPr>
          <a:lstStyle/>
          <a:p>
            <a:r>
              <a:rPr lang="en-GB" sz="2000" b="1" dirty="0" smtClean="0">
                <a:solidFill>
                  <a:srgbClr val="FF0000"/>
                </a:solidFill>
              </a:rPr>
              <a:t>Non-pharmacological methods</a:t>
            </a:r>
          </a:p>
          <a:p>
            <a:pPr>
              <a:buFont typeface="Arial" pitchFamily="34" charset="0"/>
              <a:buChar char="•"/>
            </a:pPr>
            <a:endParaRPr lang="en-GB" sz="2000" dirty="0" smtClean="0"/>
          </a:p>
          <a:p>
            <a:pPr>
              <a:buFont typeface="Arial" pitchFamily="34" charset="0"/>
              <a:buChar char="•"/>
            </a:pPr>
            <a:r>
              <a:rPr lang="en-GB" sz="2000" b="1" dirty="0" smtClean="0"/>
              <a:t> </a:t>
            </a:r>
            <a:r>
              <a:rPr lang="en-GB" sz="2000" b="1" dirty="0" smtClean="0">
                <a:solidFill>
                  <a:srgbClr val="FF0000"/>
                </a:solidFill>
              </a:rPr>
              <a:t>Relaxation</a:t>
            </a:r>
            <a:endParaRPr lang="en-GB" sz="2000" b="1" dirty="0" smtClean="0"/>
          </a:p>
          <a:p>
            <a:pPr>
              <a:buFont typeface="Arial" pitchFamily="34" charset="0"/>
              <a:buChar char="•"/>
            </a:pPr>
            <a:r>
              <a:rPr lang="en-GB" sz="2000" b="1" dirty="0" smtClean="0"/>
              <a:t> </a:t>
            </a:r>
            <a:r>
              <a:rPr lang="en-GB" sz="2000" b="1" dirty="0" smtClean="0">
                <a:solidFill>
                  <a:srgbClr val="FF0000"/>
                </a:solidFill>
              </a:rPr>
              <a:t>Distraction</a:t>
            </a:r>
            <a:r>
              <a:rPr lang="en-GB" sz="2000" dirty="0" smtClean="0"/>
              <a:t> </a:t>
            </a:r>
            <a:r>
              <a:rPr lang="en-GB" sz="2000" dirty="0" smtClean="0"/>
              <a:t>– E.g. Coughing at time of insertion of needle</a:t>
            </a:r>
          </a:p>
          <a:p>
            <a:endParaRPr lang="en-GB" sz="2000" dirty="0"/>
          </a:p>
          <a:p>
            <a:r>
              <a:rPr lang="en-GB" sz="2000" b="1" dirty="0" smtClean="0">
                <a:solidFill>
                  <a:srgbClr val="FF0000"/>
                </a:solidFill>
              </a:rPr>
              <a:t>Pharmacological methods</a:t>
            </a:r>
          </a:p>
          <a:p>
            <a:pPr>
              <a:buFont typeface="Arial" pitchFamily="34" charset="0"/>
              <a:buChar char="•"/>
            </a:pPr>
            <a:endParaRPr lang="en-GB" sz="2000" dirty="0" smtClean="0"/>
          </a:p>
          <a:p>
            <a:pPr>
              <a:buFont typeface="Arial" pitchFamily="34" charset="0"/>
              <a:buChar char="•"/>
            </a:pPr>
            <a:r>
              <a:rPr lang="en-GB" sz="2000" b="1" dirty="0" smtClean="0"/>
              <a:t> </a:t>
            </a:r>
            <a:r>
              <a:rPr lang="en-GB" sz="2000" b="1" dirty="0" smtClean="0">
                <a:solidFill>
                  <a:srgbClr val="FF0000"/>
                </a:solidFill>
              </a:rPr>
              <a:t>Local </a:t>
            </a:r>
            <a:r>
              <a:rPr lang="en-GB" sz="2000" b="1" dirty="0" smtClean="0">
                <a:solidFill>
                  <a:srgbClr val="FF0000"/>
                </a:solidFill>
              </a:rPr>
              <a:t>anaesthetics </a:t>
            </a:r>
            <a:r>
              <a:rPr lang="en-GB" sz="2000" dirty="0" smtClean="0"/>
              <a:t>in the form of </a:t>
            </a:r>
            <a:r>
              <a:rPr lang="en-GB" sz="2000" b="1" dirty="0" smtClean="0">
                <a:solidFill>
                  <a:srgbClr val="FF0000"/>
                </a:solidFill>
              </a:rPr>
              <a:t>cream</a:t>
            </a:r>
            <a:r>
              <a:rPr lang="en-GB" sz="2000" dirty="0" smtClean="0"/>
              <a:t> or </a:t>
            </a:r>
            <a:r>
              <a:rPr lang="en-GB" sz="2000" b="1" dirty="0" smtClean="0">
                <a:solidFill>
                  <a:srgbClr val="FF0000"/>
                </a:solidFill>
              </a:rPr>
              <a:t>gel</a:t>
            </a:r>
            <a:r>
              <a:rPr lang="en-GB" sz="2000" dirty="0" smtClean="0"/>
              <a:t> or </a:t>
            </a:r>
            <a:r>
              <a:rPr lang="en-GB" sz="2000" b="1" dirty="0" err="1" smtClean="0">
                <a:solidFill>
                  <a:srgbClr val="FF0000"/>
                </a:solidFill>
              </a:rPr>
              <a:t>intradermal</a:t>
            </a:r>
            <a:r>
              <a:rPr lang="en-GB" sz="2000" b="1" dirty="0" smtClean="0">
                <a:solidFill>
                  <a:srgbClr val="FF0000"/>
                </a:solidFill>
              </a:rPr>
              <a:t> injection</a:t>
            </a:r>
            <a:r>
              <a:rPr lang="en-GB" sz="2000" dirty="0" smtClean="0"/>
              <a:t> has been advocated to reduce pain, and anxiety in children and selected adults</a:t>
            </a:r>
          </a:p>
          <a:p>
            <a:pPr>
              <a:buFont typeface="Arial" pitchFamily="34" charset="0"/>
              <a:buChar char="•"/>
            </a:pPr>
            <a:endParaRPr lang="en-GB" sz="2000" dirty="0"/>
          </a:p>
          <a:p>
            <a:pPr>
              <a:buFont typeface="Arial" pitchFamily="34" charset="0"/>
              <a:buChar char="•"/>
            </a:pPr>
            <a:r>
              <a:rPr lang="en-GB" sz="2000" dirty="0" smtClean="0"/>
              <a:t> Local </a:t>
            </a:r>
            <a:r>
              <a:rPr lang="en-GB" sz="2000" dirty="0" smtClean="0"/>
              <a:t>anaesthetic is also recommended </a:t>
            </a:r>
            <a:r>
              <a:rPr lang="en-GB" sz="2000" b="1" dirty="0" smtClean="0">
                <a:solidFill>
                  <a:srgbClr val="FF0000"/>
                </a:solidFill>
              </a:rPr>
              <a:t>if the cannula is larger than 18g</a:t>
            </a:r>
            <a:r>
              <a:rPr lang="en-GB" sz="2000" dirty="0" smtClean="0"/>
              <a:t>, when a sensitive site is used or at the </a:t>
            </a:r>
            <a:r>
              <a:rPr lang="en-GB" sz="2000" b="1" dirty="0" smtClean="0">
                <a:solidFill>
                  <a:srgbClr val="FF0000"/>
                </a:solidFill>
              </a:rPr>
              <a:t>patient’s request</a:t>
            </a:r>
            <a:r>
              <a:rPr lang="en-GB" sz="2000" dirty="0" smtClean="0"/>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TotalTime>
  <Words>2428</Words>
  <Application>Microsoft Office PowerPoint</Application>
  <PresentationFormat>On-screen Show (4:3)</PresentationFormat>
  <Paragraphs>227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Bhavin</dc:creator>
  <cp:lastModifiedBy>Bhavin</cp:lastModifiedBy>
  <cp:revision>77</cp:revision>
  <dcterms:created xsi:type="dcterms:W3CDTF">2010-03-05T13:13:56Z</dcterms:created>
  <dcterms:modified xsi:type="dcterms:W3CDTF">2010-03-06T17:00:30Z</dcterms:modified>
</cp:coreProperties>
</file>