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2" r:id="rId4"/>
    <p:sldId id="261" r:id="rId5"/>
    <p:sldId id="260" r:id="rId6"/>
    <p:sldId id="259" r:id="rId7"/>
    <p:sldId id="258" r:id="rId8"/>
    <p:sldId id="257"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074"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2394447-3BB7-4EDA-86D0-4A0167F43C66}" type="datetimeFigureOut">
              <a:rPr lang="en-US" smtClean="0"/>
              <a:pPr/>
              <a:t>3/7/2010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2394447-3BB7-4EDA-86D0-4A0167F43C66}" type="datetimeFigureOut">
              <a:rPr lang="en-US" smtClean="0"/>
              <a:pPr/>
              <a:t>3/7/2010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2394447-3BB7-4EDA-86D0-4A0167F43C66}" type="datetimeFigureOut">
              <a:rPr lang="en-US" smtClean="0"/>
              <a:pPr/>
              <a:t>3/7/2010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2394447-3BB7-4EDA-86D0-4A0167F43C66}" type="datetimeFigureOut">
              <a:rPr lang="en-US" smtClean="0"/>
              <a:pPr/>
              <a:t>3/7/2010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394447-3BB7-4EDA-86D0-4A0167F43C66}" type="datetimeFigureOut">
              <a:rPr lang="en-US" smtClean="0"/>
              <a:pPr/>
              <a:t>3/7/2010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2394447-3BB7-4EDA-86D0-4A0167F43C66}" type="datetimeFigureOut">
              <a:rPr lang="en-US" smtClean="0"/>
              <a:pPr/>
              <a:t>3/7/2010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2394447-3BB7-4EDA-86D0-4A0167F43C66}" type="datetimeFigureOut">
              <a:rPr lang="en-US" smtClean="0"/>
              <a:pPr/>
              <a:t>3/7/2010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2394447-3BB7-4EDA-86D0-4A0167F43C66}" type="datetimeFigureOut">
              <a:rPr lang="en-US" smtClean="0"/>
              <a:pPr/>
              <a:t>3/7/2010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94447-3BB7-4EDA-86D0-4A0167F43C66}" type="datetimeFigureOut">
              <a:rPr lang="en-US" smtClean="0"/>
              <a:pPr/>
              <a:t>3/7/2010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394447-3BB7-4EDA-86D0-4A0167F43C66}" type="datetimeFigureOut">
              <a:rPr lang="en-US" smtClean="0"/>
              <a:pPr/>
              <a:t>3/7/2010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394447-3BB7-4EDA-86D0-4A0167F43C66}" type="datetimeFigureOut">
              <a:rPr lang="en-US" smtClean="0"/>
              <a:pPr/>
              <a:t>3/7/2010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3F94AD-64E3-4F38-9D5B-DBC2D638DA0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94447-3BB7-4EDA-86D0-4A0167F43C66}" type="datetimeFigureOut">
              <a:rPr lang="en-US" smtClean="0"/>
              <a:pPr/>
              <a:t>3/7/2010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3F94AD-64E3-4F38-9D5B-DBC2D638DA0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www.cwladis.com/math104/lecture6.php"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71462"/>
            <a:ext cx="8072493" cy="3046988"/>
          </a:xfrm>
          <a:prstGeom prst="rect">
            <a:avLst/>
          </a:prstGeom>
          <a:noFill/>
        </p:spPr>
        <p:txBody>
          <a:bodyPr wrap="square" lIns="91440" tIns="45720" rIns="91440" bIns="45720">
            <a:spAutoFit/>
          </a:bodyPr>
          <a:lstStyle/>
          <a:p>
            <a:pPr algn="ctr"/>
            <a:r>
              <a:rPr lang="en-US" sz="9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Intravenous infusions (IVs)</a:t>
            </a:r>
            <a:endParaRPr lang="en-US" sz="96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18434" name="Picture 2" descr="http://www.cwladis.com/math104/PCAdevice.jpg"/>
          <p:cNvPicPr>
            <a:picLocks noChangeAspect="1" noChangeArrowheads="1"/>
          </p:cNvPicPr>
          <p:nvPr/>
        </p:nvPicPr>
        <p:blipFill>
          <a:blip r:embed="rId2" cstate="print"/>
          <a:srcRect/>
          <a:stretch>
            <a:fillRect/>
          </a:stretch>
        </p:blipFill>
        <p:spPr bwMode="auto">
          <a:xfrm>
            <a:off x="4000496" y="3140390"/>
            <a:ext cx="4405310" cy="3489006"/>
          </a:xfrm>
          <a:prstGeom prst="rect">
            <a:avLst/>
          </a:prstGeom>
          <a:noFill/>
        </p:spPr>
      </p:pic>
      <p:pic>
        <p:nvPicPr>
          <p:cNvPr id="18438" name="Picture 6" descr="http://www.cwladis.com/math104/burettewithbag.jpg"/>
          <p:cNvPicPr>
            <a:picLocks noChangeAspect="1" noChangeArrowheads="1"/>
          </p:cNvPicPr>
          <p:nvPr/>
        </p:nvPicPr>
        <p:blipFill>
          <a:blip r:embed="rId3" cstate="print"/>
          <a:srcRect/>
          <a:stretch>
            <a:fillRect/>
          </a:stretch>
        </p:blipFill>
        <p:spPr bwMode="auto">
          <a:xfrm>
            <a:off x="857224" y="3052839"/>
            <a:ext cx="2081211" cy="360973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8072493"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Continuous vs Intermittent</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220349"/>
            <a:ext cx="8715436" cy="4708981"/>
          </a:xfrm>
          <a:prstGeom prst="rect">
            <a:avLst/>
          </a:prstGeom>
          <a:noFill/>
        </p:spPr>
        <p:txBody>
          <a:bodyPr wrap="square" rtlCol="0">
            <a:spAutoFit/>
          </a:bodyPr>
          <a:lstStyle/>
          <a:p>
            <a:pPr>
              <a:buFont typeface="Arial" pitchFamily="34" charset="0"/>
              <a:buChar char="•"/>
            </a:pPr>
            <a:r>
              <a:rPr lang="en-GB" sz="2000" dirty="0" smtClean="0"/>
              <a:t> IV medication can be given </a:t>
            </a:r>
            <a:r>
              <a:rPr lang="en-GB" sz="2000" b="1" dirty="0" smtClean="0">
                <a:solidFill>
                  <a:srgbClr val="FF0000"/>
                </a:solidFill>
              </a:rPr>
              <a:t>continuously</a:t>
            </a:r>
            <a:r>
              <a:rPr lang="en-GB" sz="2000" dirty="0" smtClean="0"/>
              <a:t>, or </a:t>
            </a:r>
            <a:r>
              <a:rPr lang="en-GB" sz="2000" b="1" dirty="0" smtClean="0">
                <a:solidFill>
                  <a:srgbClr val="FF0000"/>
                </a:solidFill>
              </a:rPr>
              <a:t>intermittently</a:t>
            </a:r>
          </a:p>
          <a:p>
            <a:pPr>
              <a:buFont typeface="Arial" pitchFamily="34" charset="0"/>
              <a:buChar char="•"/>
            </a:pPr>
            <a:endParaRPr lang="en-GB" sz="2000" dirty="0"/>
          </a:p>
          <a:p>
            <a:pPr>
              <a:buFont typeface="Arial" pitchFamily="34" charset="0"/>
              <a:buChar char="•"/>
            </a:pPr>
            <a:r>
              <a:rPr lang="en-GB" sz="2000" dirty="0" smtClean="0"/>
              <a:t> A patient who requires </a:t>
            </a:r>
            <a:r>
              <a:rPr lang="en-GB" sz="2000" b="1" dirty="0" smtClean="0">
                <a:solidFill>
                  <a:srgbClr val="FF0000"/>
                </a:solidFill>
              </a:rPr>
              <a:t>continuous infusion</a:t>
            </a:r>
            <a:r>
              <a:rPr lang="en-GB" sz="2000" dirty="0" smtClean="0"/>
              <a:t> has a </a:t>
            </a:r>
            <a:r>
              <a:rPr lang="en-GB" sz="2000" b="1" dirty="0" smtClean="0">
                <a:solidFill>
                  <a:srgbClr val="FF0000"/>
                </a:solidFill>
              </a:rPr>
              <a:t>constant IV setup</a:t>
            </a:r>
          </a:p>
          <a:p>
            <a:pPr>
              <a:buFont typeface="Arial" pitchFamily="34" charset="0"/>
              <a:buChar char="•"/>
            </a:pPr>
            <a:endParaRPr lang="en-GB" sz="2000" dirty="0"/>
          </a:p>
          <a:p>
            <a:pPr>
              <a:buFont typeface="Arial" pitchFamily="34" charset="0"/>
              <a:buChar char="•"/>
            </a:pPr>
            <a:r>
              <a:rPr lang="en-GB" sz="2000" dirty="0" smtClean="0"/>
              <a:t> A patient who only </a:t>
            </a:r>
            <a:r>
              <a:rPr lang="en-GB" sz="2000" b="1" dirty="0" smtClean="0">
                <a:solidFill>
                  <a:srgbClr val="FF0000"/>
                </a:solidFill>
              </a:rPr>
              <a:t>requires intermittent IVs</a:t>
            </a:r>
            <a:r>
              <a:rPr lang="en-GB" sz="2000" dirty="0" smtClean="0"/>
              <a:t> have a </a:t>
            </a:r>
            <a:r>
              <a:rPr lang="en-GB" sz="2000" b="1" dirty="0" smtClean="0">
                <a:solidFill>
                  <a:srgbClr val="FF0000"/>
                </a:solidFill>
              </a:rPr>
              <a:t>cannula</a:t>
            </a:r>
            <a:r>
              <a:rPr lang="en-GB" sz="2000" dirty="0" smtClean="0"/>
              <a:t> setup to them continuously, which is independent of the IV infusion equipment</a:t>
            </a:r>
          </a:p>
          <a:p>
            <a:pPr>
              <a:buFont typeface="Arial" pitchFamily="34" charset="0"/>
              <a:buChar char="•"/>
            </a:pPr>
            <a:endParaRPr lang="en-GB" sz="2000" dirty="0"/>
          </a:p>
          <a:p>
            <a:pPr>
              <a:buFont typeface="Arial" pitchFamily="34" charset="0"/>
              <a:buChar char="•"/>
            </a:pPr>
            <a:r>
              <a:rPr lang="en-GB" sz="2000" dirty="0" smtClean="0"/>
              <a:t> The cannula has an </a:t>
            </a:r>
            <a:r>
              <a:rPr lang="en-GB" sz="2000" b="1" dirty="0" smtClean="0">
                <a:solidFill>
                  <a:srgbClr val="FF0000"/>
                </a:solidFill>
              </a:rPr>
              <a:t>injection port</a:t>
            </a:r>
            <a:r>
              <a:rPr lang="en-GB" sz="2000" dirty="0" smtClean="0"/>
              <a:t> attached to it’s end called an infusion port adapter (sometimes referred to as a heplock or saline lock/port)</a:t>
            </a:r>
          </a:p>
          <a:p>
            <a:pPr>
              <a:buFont typeface="Arial" pitchFamily="34" charset="0"/>
              <a:buChar char="•"/>
            </a:pPr>
            <a:endParaRPr lang="en-GB" sz="2000" dirty="0"/>
          </a:p>
          <a:p>
            <a:pPr>
              <a:buFont typeface="Arial" pitchFamily="34" charset="0"/>
              <a:buChar char="•"/>
            </a:pPr>
            <a:r>
              <a:rPr lang="en-GB" sz="2000" dirty="0" smtClean="0"/>
              <a:t> Cannula should be </a:t>
            </a:r>
            <a:r>
              <a:rPr lang="en-GB" sz="2000" b="1" dirty="0" smtClean="0">
                <a:solidFill>
                  <a:srgbClr val="FF0000"/>
                </a:solidFill>
              </a:rPr>
              <a:t>flushed</a:t>
            </a:r>
            <a:r>
              <a:rPr lang="en-GB" sz="2000" dirty="0" smtClean="0"/>
              <a:t> since it can become blocked by clotted blood – can use </a:t>
            </a:r>
            <a:r>
              <a:rPr lang="en-GB" sz="2000" b="1" dirty="0" smtClean="0">
                <a:solidFill>
                  <a:srgbClr val="FF0000"/>
                </a:solidFill>
              </a:rPr>
              <a:t>2mL saline</a:t>
            </a:r>
            <a:r>
              <a:rPr lang="en-GB" sz="2000" dirty="0" smtClean="0"/>
              <a:t> or </a:t>
            </a:r>
            <a:r>
              <a:rPr lang="en-GB" sz="2000" b="1" dirty="0" smtClean="0">
                <a:solidFill>
                  <a:srgbClr val="FF0000"/>
                </a:solidFill>
              </a:rPr>
              <a:t>2mL heparin</a:t>
            </a:r>
            <a:r>
              <a:rPr lang="en-GB" sz="2000" dirty="0" smtClean="0"/>
              <a:t> (concentration of 100U/mL) </a:t>
            </a:r>
            <a:r>
              <a:rPr lang="en-GB" sz="2000" b="1" dirty="0" smtClean="0">
                <a:solidFill>
                  <a:srgbClr val="FF0000"/>
                </a:solidFill>
              </a:rPr>
              <a:t>every 6-8 hours</a:t>
            </a:r>
          </a:p>
          <a:p>
            <a:endParaRPr lang="en-GB" sz="2000" dirty="0"/>
          </a:p>
          <a:p>
            <a:r>
              <a:rPr lang="en-GB" sz="2000" b="1" dirty="0" smtClean="0">
                <a:solidFill>
                  <a:srgbClr val="FF0000"/>
                </a:solidFill>
              </a:rPr>
              <a:t>FOR MORE INFORMATION ON CANNULAS, SEE LECTURE ON INTRAVENOUS CANNULATION</a:t>
            </a:r>
            <a:endParaRPr lang="en-GB" sz="2000" b="1"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Secondary IV or IV Piggyback</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71406" y="857232"/>
            <a:ext cx="5286412" cy="5940088"/>
          </a:xfrm>
          <a:prstGeom prst="rect">
            <a:avLst/>
          </a:prstGeom>
          <a:noFill/>
        </p:spPr>
        <p:txBody>
          <a:bodyPr wrap="square" rtlCol="0">
            <a:spAutoFit/>
          </a:bodyPr>
          <a:lstStyle/>
          <a:p>
            <a:pPr>
              <a:buFont typeface="Arial" pitchFamily="34" charset="0"/>
              <a:buChar char="•"/>
            </a:pPr>
            <a:r>
              <a:rPr lang="en-GB" sz="2000" dirty="0" smtClean="0"/>
              <a:t> If patient is receiving continuous IV fluids and/or medication and in addition must receive a second kind of </a:t>
            </a:r>
            <a:r>
              <a:rPr lang="en-GB" sz="2000" b="1" dirty="0" smtClean="0">
                <a:solidFill>
                  <a:srgbClr val="FF0000"/>
                </a:solidFill>
              </a:rPr>
              <a:t>intermittent infusion</a:t>
            </a:r>
            <a:r>
              <a:rPr lang="en-GB" sz="2000" dirty="0" smtClean="0"/>
              <a:t>, or if a patients </a:t>
            </a:r>
            <a:r>
              <a:rPr lang="en-GB" sz="2000" b="1" dirty="0" smtClean="0">
                <a:solidFill>
                  <a:srgbClr val="FF0000"/>
                </a:solidFill>
              </a:rPr>
              <a:t>current IV infusion must be interrupted </a:t>
            </a:r>
            <a:r>
              <a:rPr lang="en-GB" sz="2000" dirty="0" smtClean="0"/>
              <a:t>in order to </a:t>
            </a:r>
            <a:r>
              <a:rPr lang="en-GB" sz="2000" b="1" dirty="0" smtClean="0">
                <a:solidFill>
                  <a:srgbClr val="FF0000"/>
                </a:solidFill>
              </a:rPr>
              <a:t>administer a second IV medication or fluid that is more pressing</a:t>
            </a:r>
            <a:r>
              <a:rPr lang="en-GB" sz="2000" dirty="0" smtClean="0"/>
              <a:t>, then we need to hang a secondary IV for the patient</a:t>
            </a:r>
          </a:p>
          <a:p>
            <a:pPr>
              <a:buFont typeface="Arial" pitchFamily="34" charset="0"/>
              <a:buChar char="•"/>
            </a:pPr>
            <a:endParaRPr lang="en-GB" sz="2000" dirty="0"/>
          </a:p>
          <a:p>
            <a:pPr>
              <a:buFont typeface="Arial" pitchFamily="34" charset="0"/>
              <a:buChar char="•"/>
            </a:pPr>
            <a:r>
              <a:rPr lang="en-GB" sz="2000" dirty="0"/>
              <a:t> </a:t>
            </a:r>
            <a:r>
              <a:rPr lang="en-GB" sz="2000" b="1" dirty="0" smtClean="0">
                <a:solidFill>
                  <a:srgbClr val="FF0000"/>
                </a:solidFill>
              </a:rPr>
              <a:t>Secondary IV = IV Piggyback = IVPB </a:t>
            </a:r>
            <a:r>
              <a:rPr lang="en-GB" sz="2000" dirty="0" smtClean="0"/>
              <a:t>= Second IV bag hung next to first and enters patient </a:t>
            </a:r>
            <a:r>
              <a:rPr lang="en-GB" sz="2000" b="1" dirty="0" smtClean="0">
                <a:solidFill>
                  <a:srgbClr val="FF0000"/>
                </a:solidFill>
              </a:rPr>
              <a:t>through first set of IV tubing</a:t>
            </a:r>
            <a:r>
              <a:rPr lang="en-GB" sz="2000" dirty="0" smtClean="0"/>
              <a:t> through an </a:t>
            </a:r>
            <a:r>
              <a:rPr lang="en-GB" sz="2000" b="1" dirty="0" smtClean="0">
                <a:solidFill>
                  <a:srgbClr val="FF0000"/>
                </a:solidFill>
              </a:rPr>
              <a:t>injection port below the drip chamber</a:t>
            </a:r>
          </a:p>
          <a:p>
            <a:pPr>
              <a:buFont typeface="Arial" pitchFamily="34" charset="0"/>
              <a:buChar char="•"/>
            </a:pPr>
            <a:endParaRPr lang="en-GB" sz="2000" dirty="0"/>
          </a:p>
          <a:p>
            <a:pPr>
              <a:buFont typeface="Arial" pitchFamily="34" charset="0"/>
              <a:buChar char="•"/>
            </a:pPr>
            <a:r>
              <a:rPr lang="en-GB" sz="2000" dirty="0"/>
              <a:t> </a:t>
            </a:r>
            <a:r>
              <a:rPr lang="en-GB" sz="2000" dirty="0" smtClean="0"/>
              <a:t>Usually used for </a:t>
            </a:r>
            <a:r>
              <a:rPr lang="en-GB" sz="2000" b="1" dirty="0" smtClean="0">
                <a:solidFill>
                  <a:srgbClr val="FF0000"/>
                </a:solidFill>
              </a:rPr>
              <a:t>medications which have smaller volumes than the primary IV (50 – 250 mL)</a:t>
            </a:r>
            <a:r>
              <a:rPr lang="en-GB" sz="2000" dirty="0" smtClean="0"/>
              <a:t>. Is also, usually given intermittently</a:t>
            </a:r>
          </a:p>
          <a:p>
            <a:pPr>
              <a:buFont typeface="Arial" pitchFamily="34" charset="0"/>
              <a:buChar char="•"/>
            </a:pPr>
            <a:endParaRPr lang="en-GB" sz="2000" dirty="0"/>
          </a:p>
          <a:p>
            <a:pPr>
              <a:buFont typeface="Arial" pitchFamily="34" charset="0"/>
              <a:buChar char="•"/>
            </a:pPr>
            <a:r>
              <a:rPr lang="en-GB" sz="2000" dirty="0" smtClean="0"/>
              <a:t> Since we want the </a:t>
            </a:r>
            <a:r>
              <a:rPr lang="en-GB" sz="2000" b="1" dirty="0" smtClean="0">
                <a:solidFill>
                  <a:srgbClr val="FF0000"/>
                </a:solidFill>
              </a:rPr>
              <a:t>secondary infusion</a:t>
            </a:r>
            <a:r>
              <a:rPr lang="en-GB" sz="2000" dirty="0" smtClean="0"/>
              <a:t> to infuse faster, we hang it </a:t>
            </a:r>
            <a:r>
              <a:rPr lang="en-GB" sz="2000" b="1" dirty="0" smtClean="0">
                <a:solidFill>
                  <a:srgbClr val="FF0000"/>
                </a:solidFill>
              </a:rPr>
              <a:t>higher</a:t>
            </a:r>
            <a:r>
              <a:rPr lang="en-GB" sz="2000" dirty="0" smtClean="0"/>
              <a:t> than the first bag</a:t>
            </a:r>
          </a:p>
        </p:txBody>
      </p:sp>
      <p:pic>
        <p:nvPicPr>
          <p:cNvPr id="22530" name="Picture 2" descr="http://www.cwladis.com/math104/secondaryIV.gif"/>
          <p:cNvPicPr>
            <a:picLocks noChangeAspect="1" noChangeArrowheads="1"/>
          </p:cNvPicPr>
          <p:nvPr/>
        </p:nvPicPr>
        <p:blipFill>
          <a:blip r:embed="rId2" cstate="print"/>
          <a:srcRect/>
          <a:stretch>
            <a:fillRect/>
          </a:stretch>
        </p:blipFill>
        <p:spPr bwMode="auto">
          <a:xfrm>
            <a:off x="5357818" y="993896"/>
            <a:ext cx="3643338" cy="564981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IV Push or Bolus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028626"/>
            <a:ext cx="8643998" cy="2862322"/>
          </a:xfrm>
          <a:prstGeom prst="rect">
            <a:avLst/>
          </a:prstGeom>
          <a:noFill/>
        </p:spPr>
        <p:txBody>
          <a:bodyPr wrap="square" rtlCol="0">
            <a:spAutoFit/>
          </a:bodyPr>
          <a:lstStyle/>
          <a:p>
            <a:pPr>
              <a:buFont typeface="Arial" pitchFamily="34" charset="0"/>
              <a:buChar char="•"/>
            </a:pPr>
            <a:r>
              <a:rPr lang="en-GB" sz="2000" dirty="0"/>
              <a:t> </a:t>
            </a:r>
            <a:r>
              <a:rPr lang="en-GB" sz="2000" dirty="0" smtClean="0"/>
              <a:t>Sometimes we want to give an injection by intravenous administration, but want to give a </a:t>
            </a:r>
            <a:r>
              <a:rPr lang="en-GB" sz="2000" b="1" dirty="0" smtClean="0">
                <a:solidFill>
                  <a:srgbClr val="FF0000"/>
                </a:solidFill>
              </a:rPr>
              <a:t>small volume all at once</a:t>
            </a:r>
            <a:r>
              <a:rPr lang="en-GB" sz="2000" dirty="0" smtClean="0"/>
              <a:t>. This could be for a few reasons: could be </a:t>
            </a:r>
            <a:r>
              <a:rPr lang="en-GB" sz="2000" b="1" dirty="0" smtClean="0">
                <a:solidFill>
                  <a:srgbClr val="FF0000"/>
                </a:solidFill>
              </a:rPr>
              <a:t>larger than 3mL</a:t>
            </a:r>
            <a:r>
              <a:rPr lang="en-GB" sz="2000" dirty="0" smtClean="0"/>
              <a:t>; It will be </a:t>
            </a:r>
            <a:r>
              <a:rPr lang="en-GB" sz="2000" b="1" dirty="0" smtClean="0">
                <a:solidFill>
                  <a:srgbClr val="FF0000"/>
                </a:solidFill>
              </a:rPr>
              <a:t>better absorbed</a:t>
            </a:r>
            <a:r>
              <a:rPr lang="en-GB" sz="2000" dirty="0" smtClean="0"/>
              <a:t>; avoid the </a:t>
            </a:r>
            <a:r>
              <a:rPr lang="en-GB" sz="2000" b="1" dirty="0" smtClean="0">
                <a:solidFill>
                  <a:srgbClr val="FF0000"/>
                </a:solidFill>
              </a:rPr>
              <a:t>first pass effect</a:t>
            </a:r>
            <a:r>
              <a:rPr lang="en-GB" sz="2000" dirty="0" smtClean="0"/>
              <a:t>.</a:t>
            </a:r>
          </a:p>
          <a:p>
            <a:pPr>
              <a:buFont typeface="Arial" pitchFamily="34" charset="0"/>
              <a:buChar char="•"/>
            </a:pPr>
            <a:endParaRPr lang="en-GB" sz="2000" dirty="0"/>
          </a:p>
          <a:p>
            <a:pPr>
              <a:buFont typeface="Arial" pitchFamily="34" charset="0"/>
              <a:buChar char="•"/>
            </a:pPr>
            <a:r>
              <a:rPr lang="en-GB" sz="2000" dirty="0" smtClean="0"/>
              <a:t>We can </a:t>
            </a:r>
            <a:r>
              <a:rPr lang="en-GB" sz="2000" b="1" dirty="0" smtClean="0">
                <a:solidFill>
                  <a:srgbClr val="FF0000"/>
                </a:solidFill>
              </a:rPr>
              <a:t>give the IV injection all at once by inserting a syringe into one of the injection ports</a:t>
            </a:r>
            <a:r>
              <a:rPr lang="en-GB" sz="2000" dirty="0" smtClean="0"/>
              <a:t> and this is called an </a:t>
            </a:r>
            <a:r>
              <a:rPr lang="en-GB" sz="2000" b="1" dirty="0" smtClean="0">
                <a:solidFill>
                  <a:srgbClr val="FF0000"/>
                </a:solidFill>
              </a:rPr>
              <a:t>IV push</a:t>
            </a:r>
            <a:r>
              <a:rPr lang="en-GB" sz="2000" dirty="0" smtClean="0"/>
              <a:t> or </a:t>
            </a:r>
            <a:r>
              <a:rPr lang="en-GB" sz="2000" b="1" dirty="0" smtClean="0">
                <a:solidFill>
                  <a:srgbClr val="FF0000"/>
                </a:solidFill>
              </a:rPr>
              <a:t>Bolus</a:t>
            </a:r>
          </a:p>
          <a:p>
            <a:pPr>
              <a:buFont typeface="Arial" pitchFamily="34" charset="0"/>
              <a:buChar char="•"/>
            </a:pPr>
            <a:endParaRPr lang="en-GB" sz="2000" dirty="0"/>
          </a:p>
          <a:p>
            <a:pPr>
              <a:buFont typeface="Arial" pitchFamily="34" charset="0"/>
              <a:buChar char="•"/>
            </a:pPr>
            <a:r>
              <a:rPr lang="en-GB" sz="2000" dirty="0" smtClean="0"/>
              <a:t>It can be </a:t>
            </a:r>
            <a:r>
              <a:rPr lang="en-GB" sz="2000" b="1" dirty="0" smtClean="0">
                <a:solidFill>
                  <a:srgbClr val="FF0000"/>
                </a:solidFill>
              </a:rPr>
              <a:t>given alongside a continuous infusion</a:t>
            </a:r>
            <a:r>
              <a:rPr lang="en-GB" sz="2000" dirty="0" smtClean="0"/>
              <a:t> or can be </a:t>
            </a:r>
            <a:r>
              <a:rPr lang="en-GB" sz="2000" b="1" dirty="0" smtClean="0">
                <a:solidFill>
                  <a:srgbClr val="FF0000"/>
                </a:solidFill>
              </a:rPr>
              <a:t>given into a heplock</a:t>
            </a:r>
            <a:r>
              <a:rPr lang="en-GB" sz="2000" dirty="0" smtClean="0"/>
              <a:t> which has previously been setup</a:t>
            </a:r>
          </a:p>
        </p:txBody>
      </p:sp>
      <p:pic>
        <p:nvPicPr>
          <p:cNvPr id="24578" name="Picture 2" descr="http://www.cwladis.com/math104/bolus.jpg"/>
          <p:cNvPicPr>
            <a:picLocks noChangeAspect="1" noChangeArrowheads="1"/>
          </p:cNvPicPr>
          <p:nvPr/>
        </p:nvPicPr>
        <p:blipFill>
          <a:blip r:embed="rId2" cstate="print"/>
          <a:srcRect/>
          <a:stretch>
            <a:fillRect/>
          </a:stretch>
        </p:blipFill>
        <p:spPr bwMode="auto">
          <a:xfrm>
            <a:off x="2285984" y="3897128"/>
            <a:ext cx="4310051" cy="288945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Smaller volume IV doses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1714480" y="1028626"/>
            <a:ext cx="3357586" cy="5324535"/>
          </a:xfrm>
          <a:prstGeom prst="rect">
            <a:avLst/>
          </a:prstGeom>
          <a:noFill/>
        </p:spPr>
        <p:txBody>
          <a:bodyPr wrap="square" rtlCol="0">
            <a:spAutoFit/>
          </a:bodyPr>
          <a:lstStyle/>
          <a:p>
            <a:pPr>
              <a:buFont typeface="Arial" pitchFamily="34" charset="0"/>
              <a:buChar char="•"/>
            </a:pPr>
            <a:r>
              <a:rPr lang="en-GB" sz="2000" dirty="0"/>
              <a:t> </a:t>
            </a:r>
            <a:r>
              <a:rPr lang="en-GB" sz="2000" dirty="0" smtClean="0"/>
              <a:t>If the volume of fluid we wish to infuse is relatively small (E.g. For an infant or small child, then we need to </a:t>
            </a:r>
            <a:r>
              <a:rPr lang="en-GB" sz="2000" b="1" dirty="0" smtClean="0">
                <a:solidFill>
                  <a:srgbClr val="FF0000"/>
                </a:solidFill>
              </a:rPr>
              <a:t>use a method where small volumes can be controlled</a:t>
            </a:r>
            <a:r>
              <a:rPr lang="en-GB" sz="2000" dirty="0" smtClean="0"/>
              <a:t>.</a:t>
            </a:r>
          </a:p>
          <a:p>
            <a:pPr>
              <a:buFont typeface="Arial" pitchFamily="34" charset="0"/>
              <a:buChar char="•"/>
            </a:pPr>
            <a:endParaRPr lang="en-GB" sz="2000" dirty="0"/>
          </a:p>
          <a:p>
            <a:pPr>
              <a:buFont typeface="Arial" pitchFamily="34" charset="0"/>
              <a:buChar char="•"/>
            </a:pPr>
            <a:r>
              <a:rPr lang="en-GB" sz="2000" dirty="0" smtClean="0"/>
              <a:t>We use a </a:t>
            </a:r>
            <a:r>
              <a:rPr lang="en-GB" sz="2000" b="1" dirty="0" smtClean="0">
                <a:solidFill>
                  <a:srgbClr val="FF0000"/>
                </a:solidFill>
              </a:rPr>
              <a:t>volume-controlled burette</a:t>
            </a:r>
            <a:r>
              <a:rPr lang="en-GB" sz="2000" dirty="0" smtClean="0"/>
              <a:t> ( allows measurement of </a:t>
            </a:r>
            <a:r>
              <a:rPr lang="en-GB" sz="2000" b="1" dirty="0" smtClean="0">
                <a:solidFill>
                  <a:srgbClr val="FF0000"/>
                </a:solidFill>
              </a:rPr>
              <a:t>120 mL in graduations of 1mL</a:t>
            </a:r>
          </a:p>
          <a:p>
            <a:pPr>
              <a:buFont typeface="Arial" pitchFamily="34" charset="0"/>
              <a:buChar char="•"/>
            </a:pPr>
            <a:endParaRPr lang="en-GB" sz="2000" dirty="0"/>
          </a:p>
          <a:p>
            <a:pPr>
              <a:buFont typeface="Arial" pitchFamily="34" charset="0"/>
              <a:buChar char="•"/>
            </a:pPr>
            <a:r>
              <a:rPr lang="en-GB" sz="2000" dirty="0" smtClean="0"/>
              <a:t>Still has </a:t>
            </a:r>
            <a:r>
              <a:rPr lang="en-GB" sz="2000" b="1" dirty="0" smtClean="0">
                <a:solidFill>
                  <a:srgbClr val="FF0000"/>
                </a:solidFill>
              </a:rPr>
              <a:t>drip chamber</a:t>
            </a:r>
            <a:r>
              <a:rPr lang="en-GB" sz="2000" dirty="0" smtClean="0"/>
              <a:t>, </a:t>
            </a:r>
            <a:r>
              <a:rPr lang="en-GB" sz="2000" b="1" dirty="0" smtClean="0">
                <a:solidFill>
                  <a:srgbClr val="FF0000"/>
                </a:solidFill>
              </a:rPr>
              <a:t>roller clamp</a:t>
            </a:r>
            <a:r>
              <a:rPr lang="en-GB" sz="2000" dirty="0" smtClean="0"/>
              <a:t> (on top so we can hang an IV bag above it, to mix a single dose) and </a:t>
            </a:r>
            <a:r>
              <a:rPr lang="en-GB" sz="2000" b="1" dirty="0" smtClean="0">
                <a:solidFill>
                  <a:srgbClr val="FF0000"/>
                </a:solidFill>
              </a:rPr>
              <a:t>injection port</a:t>
            </a:r>
            <a:r>
              <a:rPr lang="en-GB" sz="2000" dirty="0" smtClean="0"/>
              <a:t> at the top</a:t>
            </a:r>
          </a:p>
        </p:txBody>
      </p:sp>
      <p:pic>
        <p:nvPicPr>
          <p:cNvPr id="26626" name="Picture 2" descr="http://www.cwladis.com/math104/burette.jpg"/>
          <p:cNvPicPr>
            <a:picLocks noChangeAspect="1" noChangeArrowheads="1"/>
          </p:cNvPicPr>
          <p:nvPr/>
        </p:nvPicPr>
        <p:blipFill>
          <a:blip r:embed="rId2" cstate="print"/>
          <a:srcRect/>
          <a:stretch>
            <a:fillRect/>
          </a:stretch>
        </p:blipFill>
        <p:spPr bwMode="auto">
          <a:xfrm>
            <a:off x="428596" y="1000108"/>
            <a:ext cx="971852" cy="5530867"/>
          </a:xfrm>
          <a:prstGeom prst="rect">
            <a:avLst/>
          </a:prstGeom>
          <a:noFill/>
        </p:spPr>
      </p:pic>
      <p:pic>
        <p:nvPicPr>
          <p:cNvPr id="26628" name="Picture 4" descr="http://www.cwladis.com/math104/burettewithbag.jpg"/>
          <p:cNvPicPr>
            <a:picLocks noChangeAspect="1" noChangeArrowheads="1"/>
          </p:cNvPicPr>
          <p:nvPr/>
        </p:nvPicPr>
        <p:blipFill>
          <a:blip r:embed="rId3" cstate="print"/>
          <a:srcRect/>
          <a:stretch>
            <a:fillRect/>
          </a:stretch>
        </p:blipFill>
        <p:spPr bwMode="auto">
          <a:xfrm>
            <a:off x="5572132" y="928669"/>
            <a:ext cx="3357586" cy="582353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Medication vial ports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028626"/>
            <a:ext cx="8643998" cy="2554545"/>
          </a:xfrm>
          <a:prstGeom prst="rect">
            <a:avLst/>
          </a:prstGeom>
          <a:noFill/>
        </p:spPr>
        <p:txBody>
          <a:bodyPr wrap="square" rtlCol="0">
            <a:spAutoFit/>
          </a:bodyPr>
          <a:lstStyle/>
          <a:p>
            <a:pPr>
              <a:buFont typeface="Arial" pitchFamily="34" charset="0"/>
              <a:buChar char="•"/>
            </a:pPr>
            <a:r>
              <a:rPr lang="en-GB" sz="2000" dirty="0"/>
              <a:t> </a:t>
            </a:r>
            <a:r>
              <a:rPr lang="en-GB" sz="2000" dirty="0" smtClean="0"/>
              <a:t>Most medications are mixed with IV fluids by injecting them directly into a premixed IV fluid bag</a:t>
            </a:r>
          </a:p>
          <a:p>
            <a:pPr>
              <a:buFont typeface="Arial" pitchFamily="34" charset="0"/>
              <a:buChar char="•"/>
            </a:pPr>
            <a:endParaRPr lang="en-GB" sz="2000" dirty="0"/>
          </a:p>
          <a:p>
            <a:pPr>
              <a:buFont typeface="Arial" pitchFamily="34" charset="0"/>
              <a:buChar char="•"/>
            </a:pPr>
            <a:r>
              <a:rPr lang="en-GB" sz="2000" dirty="0" smtClean="0"/>
              <a:t> Some drug manufacturers also produce special IV bags which contain a </a:t>
            </a:r>
            <a:r>
              <a:rPr lang="en-GB" sz="2000" b="1" dirty="0" smtClean="0">
                <a:solidFill>
                  <a:srgbClr val="FF0000"/>
                </a:solidFill>
              </a:rPr>
              <a:t>medication vial port</a:t>
            </a:r>
            <a:r>
              <a:rPr lang="en-GB" sz="2000" dirty="0" smtClean="0"/>
              <a:t>, which </a:t>
            </a:r>
            <a:r>
              <a:rPr lang="en-GB" sz="2000" b="1" dirty="0" smtClean="0">
                <a:solidFill>
                  <a:srgbClr val="FF0000"/>
                </a:solidFill>
              </a:rPr>
              <a:t>allows specially shaped vials of powdered medication to be attached directly to the top of a special IV fluid bag</a:t>
            </a:r>
          </a:p>
          <a:p>
            <a:pPr>
              <a:buFont typeface="Arial" pitchFamily="34" charset="0"/>
              <a:buChar char="•"/>
            </a:pPr>
            <a:endParaRPr lang="en-GB" sz="2000" dirty="0"/>
          </a:p>
          <a:p>
            <a:pPr>
              <a:buFont typeface="Arial" pitchFamily="34" charset="0"/>
              <a:buChar char="•"/>
            </a:pPr>
            <a:r>
              <a:rPr lang="en-GB" sz="2000" dirty="0" smtClean="0"/>
              <a:t> E.g. Powdered Vancomycin hydrochloride into 100 mL of 0.9% Sodium Chloride</a:t>
            </a:r>
          </a:p>
        </p:txBody>
      </p:sp>
      <p:pic>
        <p:nvPicPr>
          <p:cNvPr id="25602" name="Picture 2" descr="http://www.cwladis.com/math104/advantage3.jpg"/>
          <p:cNvPicPr>
            <a:picLocks noChangeAspect="1" noChangeArrowheads="1"/>
          </p:cNvPicPr>
          <p:nvPr/>
        </p:nvPicPr>
        <p:blipFill>
          <a:blip r:embed="rId2" cstate="print"/>
          <a:srcRect/>
          <a:stretch>
            <a:fillRect/>
          </a:stretch>
        </p:blipFill>
        <p:spPr bwMode="auto">
          <a:xfrm>
            <a:off x="4286248" y="3714752"/>
            <a:ext cx="2159213" cy="2786082"/>
          </a:xfrm>
          <a:prstGeom prst="rect">
            <a:avLst/>
          </a:prstGeom>
          <a:noFill/>
        </p:spPr>
      </p:pic>
      <p:pic>
        <p:nvPicPr>
          <p:cNvPr id="25604" name="Picture 4" descr="http://www.cwladis.com/math104/advantage1.jpg"/>
          <p:cNvPicPr>
            <a:picLocks noChangeAspect="1" noChangeArrowheads="1"/>
          </p:cNvPicPr>
          <p:nvPr/>
        </p:nvPicPr>
        <p:blipFill>
          <a:blip r:embed="rId3" cstate="print"/>
          <a:srcRect/>
          <a:stretch>
            <a:fillRect/>
          </a:stretch>
        </p:blipFill>
        <p:spPr bwMode="auto">
          <a:xfrm>
            <a:off x="214282" y="3714752"/>
            <a:ext cx="1706995" cy="2809868"/>
          </a:xfrm>
          <a:prstGeom prst="rect">
            <a:avLst/>
          </a:prstGeom>
          <a:noFill/>
        </p:spPr>
      </p:pic>
      <p:pic>
        <p:nvPicPr>
          <p:cNvPr id="25606" name="Picture 6" descr="http://www.cwladis.com/math104/advantage2.jpg"/>
          <p:cNvPicPr>
            <a:picLocks noChangeAspect="1" noChangeArrowheads="1"/>
          </p:cNvPicPr>
          <p:nvPr/>
        </p:nvPicPr>
        <p:blipFill>
          <a:blip r:embed="rId4" cstate="print"/>
          <a:srcRect/>
          <a:stretch>
            <a:fillRect/>
          </a:stretch>
        </p:blipFill>
        <p:spPr bwMode="auto">
          <a:xfrm>
            <a:off x="2000232" y="3714752"/>
            <a:ext cx="2176933" cy="2782023"/>
          </a:xfrm>
          <a:prstGeom prst="rect">
            <a:avLst/>
          </a:prstGeom>
          <a:noFill/>
        </p:spPr>
      </p:pic>
      <p:pic>
        <p:nvPicPr>
          <p:cNvPr id="25608" name="Picture 8" descr="http://www.cwladis.com/math104/advantage4.jpg"/>
          <p:cNvPicPr>
            <a:picLocks noChangeAspect="1" noChangeArrowheads="1"/>
          </p:cNvPicPr>
          <p:nvPr/>
        </p:nvPicPr>
        <p:blipFill>
          <a:blip r:embed="rId5" cstate="print"/>
          <a:srcRect/>
          <a:stretch>
            <a:fillRect/>
          </a:stretch>
        </p:blipFill>
        <p:spPr bwMode="auto">
          <a:xfrm>
            <a:off x="6534187" y="3673363"/>
            <a:ext cx="2466969" cy="282747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Electronic infusion devices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028626"/>
            <a:ext cx="8643998" cy="2862322"/>
          </a:xfrm>
          <a:prstGeom prst="rect">
            <a:avLst/>
          </a:prstGeom>
          <a:noFill/>
        </p:spPr>
        <p:txBody>
          <a:bodyPr wrap="square" rtlCol="0">
            <a:spAutoFit/>
          </a:bodyPr>
          <a:lstStyle/>
          <a:p>
            <a:pPr>
              <a:buFont typeface="Arial" pitchFamily="34" charset="0"/>
              <a:buChar char="•"/>
            </a:pPr>
            <a:r>
              <a:rPr lang="en-GB" sz="2000" dirty="0"/>
              <a:t> </a:t>
            </a:r>
            <a:r>
              <a:rPr lang="en-GB" sz="2000" dirty="0" smtClean="0"/>
              <a:t>It is becoming more and more common to for many IV setups in hospitals to be implemented using </a:t>
            </a:r>
            <a:r>
              <a:rPr lang="en-GB" sz="2000" b="1" dirty="0" smtClean="0">
                <a:solidFill>
                  <a:srgbClr val="FF0000"/>
                </a:solidFill>
              </a:rPr>
              <a:t>machines which control the infusion rate on their own</a:t>
            </a:r>
            <a:r>
              <a:rPr lang="en-GB" sz="2000" dirty="0" smtClean="0"/>
              <a:t>, only requiring the practitioner to </a:t>
            </a:r>
            <a:r>
              <a:rPr lang="en-GB" sz="2000" b="1" dirty="0" smtClean="0">
                <a:solidFill>
                  <a:srgbClr val="FF0000"/>
                </a:solidFill>
              </a:rPr>
              <a:t>enter infusion rate in mL/hr</a:t>
            </a:r>
            <a:r>
              <a:rPr lang="en-GB" sz="2000" dirty="0" smtClean="0"/>
              <a:t>. There are 3 common kinds of electronic infusion devices:</a:t>
            </a:r>
          </a:p>
          <a:p>
            <a:pPr>
              <a:buFont typeface="Arial" pitchFamily="34" charset="0"/>
              <a:buChar char="•"/>
            </a:pPr>
            <a:endParaRPr lang="en-GB" sz="2000" dirty="0"/>
          </a:p>
          <a:p>
            <a:pPr marL="184150" indent="-184150">
              <a:buAutoNum type="arabicPeriod"/>
            </a:pPr>
            <a:r>
              <a:rPr lang="en-GB" sz="2000" dirty="0" smtClean="0"/>
              <a:t> </a:t>
            </a:r>
            <a:r>
              <a:rPr lang="en-GB" sz="2000" b="1" dirty="0" smtClean="0">
                <a:solidFill>
                  <a:srgbClr val="FF0000"/>
                </a:solidFill>
              </a:rPr>
              <a:t>Volumetric Pumps</a:t>
            </a:r>
            <a:r>
              <a:rPr lang="en-GB" sz="2000" dirty="0" smtClean="0"/>
              <a:t> – </a:t>
            </a:r>
            <a:r>
              <a:rPr lang="en-GB" sz="2000" b="1" dirty="0" smtClean="0">
                <a:solidFill>
                  <a:srgbClr val="FF0000"/>
                </a:solidFill>
              </a:rPr>
              <a:t>force fluid into the vein under pressure</a:t>
            </a:r>
            <a:r>
              <a:rPr lang="en-GB" sz="2000" dirty="0" smtClean="0"/>
              <a:t> and </a:t>
            </a:r>
            <a:r>
              <a:rPr lang="en-GB" sz="2000" b="1" dirty="0" smtClean="0">
                <a:solidFill>
                  <a:srgbClr val="FF0000"/>
                </a:solidFill>
              </a:rPr>
              <a:t>against resistance</a:t>
            </a:r>
            <a:r>
              <a:rPr lang="en-GB" sz="2000" dirty="0" smtClean="0"/>
              <a:t>, but </a:t>
            </a:r>
            <a:r>
              <a:rPr lang="en-GB" sz="2000" b="1" dirty="0" smtClean="0">
                <a:solidFill>
                  <a:srgbClr val="FF0000"/>
                </a:solidFill>
              </a:rPr>
              <a:t>DO NOT depend upon gravity</a:t>
            </a:r>
            <a:r>
              <a:rPr lang="en-GB" sz="2000" dirty="0" smtClean="0"/>
              <a:t>. </a:t>
            </a:r>
            <a:r>
              <a:rPr lang="en-GB" sz="2000" b="1" dirty="0" smtClean="0">
                <a:solidFill>
                  <a:srgbClr val="FF0000"/>
                </a:solidFill>
              </a:rPr>
              <a:t>Rates</a:t>
            </a:r>
            <a:r>
              <a:rPr lang="en-GB" sz="2000" dirty="0" smtClean="0"/>
              <a:t> need to be </a:t>
            </a:r>
            <a:r>
              <a:rPr lang="en-GB" sz="2000" b="1" dirty="0" smtClean="0">
                <a:solidFill>
                  <a:srgbClr val="FF0000"/>
                </a:solidFill>
              </a:rPr>
              <a:t>monitored regularly</a:t>
            </a:r>
            <a:r>
              <a:rPr lang="en-GB" sz="2000" dirty="0" smtClean="0"/>
              <a:t>. Some have an inbuilt alarm when rate is not being maintained. Also we need to </a:t>
            </a:r>
            <a:r>
              <a:rPr lang="en-GB" sz="2000" b="1" dirty="0" smtClean="0">
                <a:solidFill>
                  <a:srgbClr val="FF0000"/>
                </a:solidFill>
              </a:rPr>
              <a:t>monitor regularly for infiltration</a:t>
            </a:r>
          </a:p>
        </p:txBody>
      </p:sp>
      <p:pic>
        <p:nvPicPr>
          <p:cNvPr id="30722" name="Picture 2" descr="http://www.cwladis.com/math104/volumetricpump.jpg"/>
          <p:cNvPicPr>
            <a:picLocks noChangeAspect="1" noChangeArrowheads="1"/>
          </p:cNvPicPr>
          <p:nvPr/>
        </p:nvPicPr>
        <p:blipFill>
          <a:blip r:embed="rId2" cstate="print"/>
          <a:srcRect/>
          <a:stretch>
            <a:fillRect/>
          </a:stretch>
        </p:blipFill>
        <p:spPr bwMode="auto">
          <a:xfrm>
            <a:off x="2058813" y="3857652"/>
            <a:ext cx="5084955" cy="292893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Electronic infusion devices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028626"/>
            <a:ext cx="8643998" cy="1631216"/>
          </a:xfrm>
          <a:prstGeom prst="rect">
            <a:avLst/>
          </a:prstGeom>
          <a:noFill/>
        </p:spPr>
        <p:txBody>
          <a:bodyPr wrap="square" rtlCol="0">
            <a:spAutoFit/>
          </a:bodyPr>
          <a:lstStyle/>
          <a:p>
            <a:pPr marL="184150" indent="-184150"/>
            <a:r>
              <a:rPr lang="en-GB" sz="2000" dirty="0" smtClean="0"/>
              <a:t>2. </a:t>
            </a:r>
            <a:r>
              <a:rPr lang="en-GB" sz="2000" b="1" dirty="0" smtClean="0">
                <a:solidFill>
                  <a:srgbClr val="FF0000"/>
                </a:solidFill>
              </a:rPr>
              <a:t>Syringe pumps</a:t>
            </a:r>
            <a:r>
              <a:rPr lang="en-GB" sz="2000" dirty="0" smtClean="0"/>
              <a:t> - these are used for </a:t>
            </a:r>
            <a:r>
              <a:rPr lang="en-GB" sz="2000" b="1" dirty="0" smtClean="0">
                <a:solidFill>
                  <a:srgbClr val="FF0000"/>
                </a:solidFill>
              </a:rPr>
              <a:t>infusion of a very small amount of fluid over an extended period of time</a:t>
            </a:r>
            <a:r>
              <a:rPr lang="en-GB" sz="2000" dirty="0" smtClean="0"/>
              <a:t>, but we need to control the speed that the plunger is depressed. This is </a:t>
            </a:r>
            <a:r>
              <a:rPr lang="en-GB" sz="2000" b="1" dirty="0" smtClean="0">
                <a:solidFill>
                  <a:srgbClr val="FF0000"/>
                </a:solidFill>
              </a:rPr>
              <a:t>difficult to conduct manually</a:t>
            </a:r>
            <a:r>
              <a:rPr lang="en-GB" sz="2000" dirty="0" smtClean="0"/>
              <a:t>, therefore syringe pumps are very useful. </a:t>
            </a:r>
            <a:r>
              <a:rPr lang="en-GB" sz="2000" b="1" dirty="0" smtClean="0">
                <a:solidFill>
                  <a:srgbClr val="FF0000"/>
                </a:solidFill>
              </a:rPr>
              <a:t>Some medications cannot be diluted without losing their efficacy</a:t>
            </a:r>
            <a:r>
              <a:rPr lang="en-GB" sz="2000" dirty="0" smtClean="0"/>
              <a:t>, so these kinds of medications may be given using a syringe pump</a:t>
            </a:r>
          </a:p>
        </p:txBody>
      </p:sp>
      <p:pic>
        <p:nvPicPr>
          <p:cNvPr id="29698" name="Picture 2" descr="http://www.cwladis.com/math104/syringepump.jpg"/>
          <p:cNvPicPr>
            <a:picLocks noChangeAspect="1" noChangeArrowheads="1"/>
          </p:cNvPicPr>
          <p:nvPr/>
        </p:nvPicPr>
        <p:blipFill>
          <a:blip r:embed="rId2" cstate="print"/>
          <a:srcRect/>
          <a:stretch>
            <a:fillRect/>
          </a:stretch>
        </p:blipFill>
        <p:spPr bwMode="auto">
          <a:xfrm>
            <a:off x="2571736" y="2763197"/>
            <a:ext cx="4032603" cy="395195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Electronic infusion devices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028626"/>
            <a:ext cx="8643998" cy="2554545"/>
          </a:xfrm>
          <a:prstGeom prst="rect">
            <a:avLst/>
          </a:prstGeom>
          <a:noFill/>
        </p:spPr>
        <p:txBody>
          <a:bodyPr wrap="square" rtlCol="0">
            <a:spAutoFit/>
          </a:bodyPr>
          <a:lstStyle/>
          <a:p>
            <a:pPr marL="184150" indent="-184150"/>
            <a:r>
              <a:rPr lang="en-GB" sz="2000" dirty="0" smtClean="0"/>
              <a:t>3. </a:t>
            </a:r>
            <a:r>
              <a:rPr lang="en-GB" sz="2000" b="1" dirty="0" smtClean="0">
                <a:solidFill>
                  <a:srgbClr val="FF0000"/>
                </a:solidFill>
              </a:rPr>
              <a:t>Patient controlled analgesia</a:t>
            </a:r>
            <a:r>
              <a:rPr lang="en-GB" sz="2000" dirty="0" smtClean="0"/>
              <a:t> – allows </a:t>
            </a:r>
            <a:r>
              <a:rPr lang="en-GB" sz="2000" b="1" dirty="0" smtClean="0">
                <a:solidFill>
                  <a:srgbClr val="FF0000"/>
                </a:solidFill>
              </a:rPr>
              <a:t>patient to choose when they can take their IV medication, based on how they feel</a:t>
            </a:r>
            <a:r>
              <a:rPr lang="en-GB" sz="2000" dirty="0" smtClean="0"/>
              <a:t>. The device includes a button which the patient can press whenever they feel in need of pain relief, which triggers the machine to dispense the </a:t>
            </a:r>
            <a:r>
              <a:rPr lang="en-GB" sz="2000" b="1" dirty="0" smtClean="0">
                <a:solidFill>
                  <a:srgbClr val="FF0000"/>
                </a:solidFill>
              </a:rPr>
              <a:t>pre-programmed dose of medication</a:t>
            </a:r>
            <a:r>
              <a:rPr lang="en-GB" sz="2000" dirty="0" smtClean="0"/>
              <a:t>, The machine is also pre-programmed to “</a:t>
            </a:r>
            <a:r>
              <a:rPr lang="en-GB" sz="2000" b="1" dirty="0" smtClean="0">
                <a:solidFill>
                  <a:srgbClr val="FF0000"/>
                </a:solidFill>
              </a:rPr>
              <a:t>time-out</a:t>
            </a:r>
            <a:r>
              <a:rPr lang="en-GB" sz="2000" dirty="0" smtClean="0"/>
              <a:t>” so that the </a:t>
            </a:r>
            <a:r>
              <a:rPr lang="en-GB" sz="2000" b="1" dirty="0" smtClean="0">
                <a:solidFill>
                  <a:srgbClr val="FF0000"/>
                </a:solidFill>
              </a:rPr>
              <a:t>patient cannot over-dose</a:t>
            </a:r>
            <a:r>
              <a:rPr lang="en-GB" sz="2000" dirty="0" smtClean="0"/>
              <a:t>. Some machines record the </a:t>
            </a:r>
            <a:r>
              <a:rPr lang="en-GB" sz="2000" b="1" dirty="0" smtClean="0">
                <a:solidFill>
                  <a:srgbClr val="FF0000"/>
                </a:solidFill>
              </a:rPr>
              <a:t>frequency with which the patient presses the button</a:t>
            </a:r>
            <a:r>
              <a:rPr lang="en-GB" sz="2000" dirty="0" smtClean="0"/>
              <a:t>, so that the practitioner is able to </a:t>
            </a:r>
            <a:r>
              <a:rPr lang="en-GB" sz="2000" b="1" dirty="0" smtClean="0">
                <a:solidFill>
                  <a:srgbClr val="FF0000"/>
                </a:solidFill>
              </a:rPr>
              <a:t>monitor how often the patient is in pain</a:t>
            </a:r>
          </a:p>
        </p:txBody>
      </p:sp>
      <p:pic>
        <p:nvPicPr>
          <p:cNvPr id="28674" name="Picture 2" descr="http://www.cwladis.com/math104/PCAdevice.jpg"/>
          <p:cNvPicPr>
            <a:picLocks noChangeAspect="1" noChangeArrowheads="1"/>
          </p:cNvPicPr>
          <p:nvPr/>
        </p:nvPicPr>
        <p:blipFill>
          <a:blip r:embed="rId2" cstate="print"/>
          <a:srcRect/>
          <a:stretch>
            <a:fillRect/>
          </a:stretch>
        </p:blipFill>
        <p:spPr bwMode="auto">
          <a:xfrm>
            <a:off x="2571736" y="3437599"/>
            <a:ext cx="4048120" cy="320611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IV Fluids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066744"/>
            <a:ext cx="8643998" cy="3170099"/>
          </a:xfrm>
          <a:prstGeom prst="rect">
            <a:avLst/>
          </a:prstGeom>
          <a:noFill/>
        </p:spPr>
        <p:txBody>
          <a:bodyPr wrap="square" rtlCol="0">
            <a:spAutoFit/>
          </a:bodyPr>
          <a:lstStyle/>
          <a:p>
            <a:pPr>
              <a:buFont typeface="Arial" pitchFamily="34" charset="0"/>
              <a:buChar char="•"/>
            </a:pPr>
            <a:r>
              <a:rPr lang="en-GB" sz="2000" dirty="0" smtClean="0"/>
              <a:t> There are many different types of IV fluids, and often these fluids are expressed using abbreviations when they are written into the drug order form.</a:t>
            </a:r>
          </a:p>
          <a:p>
            <a:pPr>
              <a:buFont typeface="Arial" pitchFamily="34" charset="0"/>
              <a:buChar char="•"/>
            </a:pPr>
            <a:endParaRPr lang="en-GB" sz="2000" dirty="0"/>
          </a:p>
          <a:p>
            <a:pPr>
              <a:buFont typeface="Arial" pitchFamily="34" charset="0"/>
              <a:buChar char="•"/>
            </a:pPr>
            <a:r>
              <a:rPr lang="en-GB" sz="2000" dirty="0" smtClean="0"/>
              <a:t> Any number that appear in an IV abbreviation indicate percentages. E.g. D5W is 5% dextrose in water and D2.5NS is 2.5% dextrose in 0.9% salt in water</a:t>
            </a:r>
          </a:p>
          <a:p>
            <a:pPr>
              <a:buFont typeface="Arial" pitchFamily="34" charset="0"/>
              <a:buChar char="•"/>
            </a:pPr>
            <a:endParaRPr lang="en-GB" sz="2000" dirty="0"/>
          </a:p>
          <a:p>
            <a:pPr>
              <a:buFont typeface="Arial" pitchFamily="34" charset="0"/>
              <a:buChar char="•"/>
            </a:pPr>
            <a:r>
              <a:rPr lang="en-GB" sz="2000" dirty="0" smtClean="0"/>
              <a:t> Remember that percentages in IV fluids and other medications actually represent number of grams in 100mL of diluent, so D2.5NS is 2.5g dextrose per 100mL normal saline, which is actually 2.5g dextrose and 0.9g salt per 100mL water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Priming an IV infusion set</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785794"/>
            <a:ext cx="8643998" cy="5940088"/>
          </a:xfrm>
          <a:prstGeom prst="rect">
            <a:avLst/>
          </a:prstGeom>
          <a:noFill/>
        </p:spPr>
        <p:txBody>
          <a:bodyPr wrap="square" rtlCol="0">
            <a:spAutoFit/>
          </a:bodyPr>
          <a:lstStyle/>
          <a:p>
            <a:pPr>
              <a:buFont typeface="Arial" pitchFamily="34" charset="0"/>
              <a:buChar char="•"/>
            </a:pPr>
            <a:r>
              <a:rPr lang="en-GB" sz="2000" dirty="0" smtClean="0"/>
              <a:t> </a:t>
            </a:r>
            <a:r>
              <a:rPr lang="en-GB" sz="2000" dirty="0" smtClean="0"/>
              <a:t>Before fluid can be given via the IV route the infusion set must be primed. This involves runnin</a:t>
            </a:r>
            <a:r>
              <a:rPr lang="en-GB" sz="2000" dirty="0" smtClean="0"/>
              <a:t>g the fluid to be infused through the set, to prevent an air embolus. Asepsis should be maintained during the procedure to prevent any internal or exposed areas being contaminated</a:t>
            </a:r>
          </a:p>
          <a:p>
            <a:pPr>
              <a:buFont typeface="Arial" pitchFamily="34" charset="0"/>
              <a:buChar char="•"/>
            </a:pPr>
            <a:endParaRPr lang="en-GB" sz="2000" dirty="0" smtClean="0"/>
          </a:p>
          <a:p>
            <a:pPr>
              <a:buFont typeface="Arial" pitchFamily="34" charset="0"/>
              <a:buChar char="•"/>
            </a:pPr>
            <a:r>
              <a:rPr lang="en-GB" sz="2000" dirty="0" smtClean="0"/>
              <a:t> There are various types of infusion sets available:</a:t>
            </a:r>
          </a:p>
          <a:p>
            <a:pPr lvl="1">
              <a:buFont typeface="Arial" pitchFamily="34" charset="0"/>
              <a:buChar char="•"/>
            </a:pPr>
            <a:r>
              <a:rPr lang="en-GB" sz="2000" dirty="0" smtClean="0"/>
              <a:t> Large-bore sets which have large internal diameter (reduced drops per mL ratio) so that there can be fast flow rate</a:t>
            </a:r>
          </a:p>
          <a:p>
            <a:pPr lvl="1">
              <a:buFont typeface="Arial" pitchFamily="34" charset="0"/>
              <a:buChar char="•"/>
            </a:pPr>
            <a:r>
              <a:rPr lang="en-GB" sz="2000" dirty="0" smtClean="0"/>
              <a:t> </a:t>
            </a:r>
            <a:r>
              <a:rPr lang="en-GB" sz="2000" dirty="0" smtClean="0"/>
              <a:t>Smaller-bore sets offer larger drops per mL value so can be used to administer crystalloid and diluted drug infusions</a:t>
            </a:r>
          </a:p>
          <a:p>
            <a:pPr marL="0" lvl="1">
              <a:buFont typeface="Arial" pitchFamily="34" charset="0"/>
              <a:buChar char="•"/>
            </a:pPr>
            <a:endParaRPr lang="en-GB" sz="2000" dirty="0" smtClean="0"/>
          </a:p>
          <a:p>
            <a:pPr marL="0" lvl="1">
              <a:buFont typeface="Arial" pitchFamily="34" charset="0"/>
              <a:buChar char="•"/>
            </a:pPr>
            <a:r>
              <a:rPr lang="en-GB" sz="2000" dirty="0" smtClean="0"/>
              <a:t> Both types of devices are gravity dependent and flow is controlled by means of the roller clamp</a:t>
            </a:r>
          </a:p>
          <a:p>
            <a:pPr marL="0" lvl="1">
              <a:buFont typeface="Arial" pitchFamily="34" charset="0"/>
              <a:buChar char="•"/>
            </a:pPr>
            <a:endParaRPr lang="en-GB" sz="2000" dirty="0" smtClean="0"/>
          </a:p>
          <a:p>
            <a:pPr marL="0" lvl="1">
              <a:buFont typeface="Arial" pitchFamily="34" charset="0"/>
              <a:buChar char="•"/>
            </a:pPr>
            <a:r>
              <a:rPr lang="en-GB" sz="2000" dirty="0" smtClean="0"/>
              <a:t>Only recommended sets may be used with electronic volumetric infusion devices</a:t>
            </a:r>
          </a:p>
          <a:p>
            <a:pPr marL="0" lvl="1">
              <a:buFont typeface="Arial" pitchFamily="34" charset="0"/>
              <a:buChar char="•"/>
            </a:pPr>
            <a:endParaRPr lang="en-GB" sz="2000" dirty="0" smtClean="0"/>
          </a:p>
          <a:p>
            <a:pPr marL="0" lvl="1">
              <a:buFont typeface="Arial" pitchFamily="34" charset="0"/>
              <a:buChar char="•"/>
            </a:pPr>
            <a:r>
              <a:rPr lang="en-GB" sz="2000" dirty="0" smtClean="0"/>
              <a:t>All sets have a trocar and a luer lock connector</a:t>
            </a:r>
          </a:p>
          <a:p>
            <a:pPr marL="0" lvl="1">
              <a:buFont typeface="Arial" pitchFamily="34" charset="0"/>
              <a:buChar char="•"/>
            </a:pPr>
            <a:endParaRPr lang="en-GB" sz="2000" dirty="0" smtClean="0"/>
          </a:p>
          <a:p>
            <a:pPr marL="0" lvl="1">
              <a:buFont typeface="Arial" pitchFamily="34" charset="0"/>
              <a:buChar char="•"/>
            </a:pPr>
            <a:r>
              <a:rPr lang="en-GB" sz="2000" dirty="0" smtClean="0"/>
              <a:t>Packaging should be sterile, intact and within expiry date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8072493"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Introduction to IVs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TextBox 2"/>
          <p:cNvSpPr txBox="1"/>
          <p:nvPr/>
        </p:nvSpPr>
        <p:spPr>
          <a:xfrm>
            <a:off x="214314" y="1171502"/>
            <a:ext cx="8715404" cy="5324535"/>
          </a:xfrm>
          <a:prstGeom prst="rect">
            <a:avLst/>
          </a:prstGeom>
          <a:noFill/>
        </p:spPr>
        <p:txBody>
          <a:bodyPr wrap="square" rtlCol="0">
            <a:spAutoFit/>
          </a:bodyPr>
          <a:lstStyle/>
          <a:p>
            <a:r>
              <a:rPr lang="en-GB" sz="2000" b="1" dirty="0" smtClean="0">
                <a:solidFill>
                  <a:srgbClr val="FF0000"/>
                </a:solidFill>
              </a:rPr>
              <a:t>Direct administration of fluids into the vein of choice</a:t>
            </a:r>
          </a:p>
          <a:p>
            <a:endParaRPr lang="en-GB" sz="2000" dirty="0"/>
          </a:p>
          <a:p>
            <a:r>
              <a:rPr lang="en-GB" sz="2000" b="1" dirty="0" smtClean="0">
                <a:solidFill>
                  <a:srgbClr val="FF0000"/>
                </a:solidFill>
              </a:rPr>
              <a:t>SC </a:t>
            </a:r>
            <a:r>
              <a:rPr lang="en-GB" sz="2000" b="1" dirty="0" smtClean="0">
                <a:solidFill>
                  <a:srgbClr val="FF0000"/>
                </a:solidFill>
              </a:rPr>
              <a:t>(subcutaneous) or IM (intramuscular</a:t>
            </a:r>
            <a:r>
              <a:rPr lang="en-GB" sz="2000" b="1" dirty="0" smtClean="0">
                <a:solidFill>
                  <a:srgbClr val="FF0000"/>
                </a:solidFill>
              </a:rPr>
              <a:t>) injections  are limited to 3 mL</a:t>
            </a:r>
            <a:r>
              <a:rPr lang="en-GB" sz="2000" dirty="0" smtClean="0"/>
              <a:t> </a:t>
            </a:r>
            <a:r>
              <a:rPr lang="en-GB" sz="2000" dirty="0" smtClean="0"/>
              <a:t>since </a:t>
            </a:r>
            <a:r>
              <a:rPr lang="en-GB" sz="2000" dirty="0" smtClean="0"/>
              <a:t>larger quantities lead </a:t>
            </a:r>
            <a:r>
              <a:rPr lang="en-GB" sz="2000" dirty="0" smtClean="0"/>
              <a:t>to local problems</a:t>
            </a:r>
          </a:p>
          <a:p>
            <a:endParaRPr lang="en-GB" sz="2000" dirty="0"/>
          </a:p>
          <a:p>
            <a:r>
              <a:rPr lang="en-GB" sz="2000" dirty="0" smtClean="0"/>
              <a:t>Only limit on IV is the total body fluid content, since total fluid intake should be </a:t>
            </a:r>
            <a:r>
              <a:rPr lang="en-GB" sz="2000" b="1" dirty="0" smtClean="0">
                <a:solidFill>
                  <a:srgbClr val="FF0000"/>
                </a:solidFill>
              </a:rPr>
              <a:t>35-50 mL / kg body weight / day is acceptable</a:t>
            </a:r>
            <a:r>
              <a:rPr lang="en-GB" sz="2000" dirty="0" smtClean="0"/>
              <a:t> (in 100kg man – </a:t>
            </a:r>
            <a:r>
              <a:rPr lang="en-GB" sz="2000" dirty="0" smtClean="0"/>
              <a:t>3.5 </a:t>
            </a:r>
            <a:r>
              <a:rPr lang="en-GB" sz="2000" dirty="0" smtClean="0"/>
              <a:t>– 5L per day!!)</a:t>
            </a:r>
          </a:p>
          <a:p>
            <a:endParaRPr lang="en-GB" sz="2000" dirty="0"/>
          </a:p>
          <a:p>
            <a:r>
              <a:rPr lang="en-GB" sz="2000" dirty="0" smtClean="0"/>
              <a:t>IVs are given when we need to </a:t>
            </a:r>
            <a:r>
              <a:rPr lang="en-GB" sz="2000" b="1" dirty="0" smtClean="0">
                <a:solidFill>
                  <a:srgbClr val="FF0000"/>
                </a:solidFill>
              </a:rPr>
              <a:t>give a lot of fluid</a:t>
            </a:r>
            <a:r>
              <a:rPr lang="en-GB" sz="2000" dirty="0" smtClean="0"/>
              <a:t>, or if we need to </a:t>
            </a:r>
            <a:r>
              <a:rPr lang="en-GB" sz="2000" b="1" dirty="0" smtClean="0">
                <a:solidFill>
                  <a:srgbClr val="FF0000"/>
                </a:solidFill>
              </a:rPr>
              <a:t>dilute a medication</a:t>
            </a:r>
            <a:r>
              <a:rPr lang="en-GB" sz="2000" dirty="0" smtClean="0"/>
              <a:t> a lot to reduce irritation</a:t>
            </a:r>
          </a:p>
          <a:p>
            <a:endParaRPr lang="en-GB" sz="2000" dirty="0"/>
          </a:p>
          <a:p>
            <a:r>
              <a:rPr lang="en-GB" sz="2000" dirty="0" smtClean="0"/>
              <a:t>Usually </a:t>
            </a:r>
            <a:r>
              <a:rPr lang="en-GB" sz="2000" b="1" dirty="0" smtClean="0">
                <a:solidFill>
                  <a:srgbClr val="FF0000"/>
                </a:solidFill>
              </a:rPr>
              <a:t>given over longer periods of time</a:t>
            </a:r>
            <a:r>
              <a:rPr lang="en-GB" sz="2000" dirty="0" smtClean="0"/>
              <a:t> (15 minutes to several hours) in contrast to SC and IM which give entire dose instantly</a:t>
            </a:r>
          </a:p>
          <a:p>
            <a:endParaRPr lang="en-GB" sz="2000" dirty="0"/>
          </a:p>
          <a:p>
            <a:r>
              <a:rPr lang="en-GB" sz="2000" dirty="0" smtClean="0"/>
              <a:t>IV administration allows </a:t>
            </a:r>
            <a:r>
              <a:rPr lang="en-GB" sz="2000" b="1" dirty="0" smtClean="0">
                <a:solidFill>
                  <a:srgbClr val="FF0000"/>
                </a:solidFill>
              </a:rPr>
              <a:t>fastest method of administration</a:t>
            </a:r>
            <a:r>
              <a:rPr lang="en-GB" sz="2000" dirty="0" smtClean="0"/>
              <a:t> (bioavailability / bioequivalence is high) because it goes directly into the blood, so may be used for </a:t>
            </a:r>
            <a:r>
              <a:rPr lang="en-GB" sz="2000" b="1" dirty="0" smtClean="0">
                <a:solidFill>
                  <a:srgbClr val="FF0000"/>
                </a:solidFill>
              </a:rPr>
              <a:t>rapid onset of medication</a:t>
            </a:r>
            <a:endParaRPr lang="en-GB" sz="2000"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a:t>
            </a: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quipment required</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192960"/>
            <a:ext cx="8643998" cy="4093428"/>
          </a:xfrm>
          <a:prstGeom prst="rect">
            <a:avLst/>
          </a:prstGeom>
          <a:noFill/>
        </p:spPr>
        <p:txBody>
          <a:bodyPr wrap="square" rtlCol="0">
            <a:spAutoFit/>
          </a:bodyPr>
          <a:lstStyle/>
          <a:p>
            <a:pPr>
              <a:buFont typeface="Arial" pitchFamily="34" charset="0"/>
              <a:buChar char="•"/>
            </a:pPr>
            <a:r>
              <a:rPr lang="en-GB" sz="2000" dirty="0" smtClean="0"/>
              <a:t> </a:t>
            </a:r>
            <a:r>
              <a:rPr lang="en-GB" sz="2000" dirty="0" smtClean="0"/>
              <a:t>Fluid to be infused</a:t>
            </a:r>
          </a:p>
          <a:p>
            <a:pPr>
              <a:buFont typeface="Arial" pitchFamily="34" charset="0"/>
              <a:buChar char="•"/>
            </a:pPr>
            <a:endParaRPr lang="en-GB" sz="2000" dirty="0" smtClean="0"/>
          </a:p>
          <a:p>
            <a:pPr>
              <a:buFont typeface="Arial" pitchFamily="34" charset="0"/>
              <a:buChar char="•"/>
            </a:pPr>
            <a:r>
              <a:rPr lang="en-GB" sz="2000" dirty="0" smtClean="0"/>
              <a:t> Administration set</a:t>
            </a:r>
          </a:p>
          <a:p>
            <a:pPr>
              <a:buFont typeface="Arial" pitchFamily="34" charset="0"/>
              <a:buChar char="•"/>
            </a:pPr>
            <a:endParaRPr lang="en-GB" sz="2000" dirty="0" smtClean="0"/>
          </a:p>
          <a:p>
            <a:pPr>
              <a:buFont typeface="Arial" pitchFamily="34" charset="0"/>
              <a:buChar char="•"/>
            </a:pPr>
            <a:r>
              <a:rPr lang="en-GB" sz="2000" dirty="0" smtClean="0"/>
              <a:t> Clean gloves / apron</a:t>
            </a:r>
          </a:p>
          <a:p>
            <a:pPr>
              <a:buFont typeface="Arial" pitchFamily="34" charset="0"/>
              <a:buChar char="•"/>
            </a:pPr>
            <a:endParaRPr lang="en-GB" sz="2000" dirty="0" smtClean="0"/>
          </a:p>
          <a:p>
            <a:pPr>
              <a:buFont typeface="Arial" pitchFamily="34" charset="0"/>
              <a:buChar char="•"/>
            </a:pPr>
            <a:r>
              <a:rPr lang="en-GB" sz="2000" dirty="0" smtClean="0"/>
              <a:t> Receptacle for any discarded fluid</a:t>
            </a:r>
          </a:p>
          <a:p>
            <a:pPr>
              <a:buFont typeface="Arial" pitchFamily="34" charset="0"/>
              <a:buChar char="•"/>
            </a:pPr>
            <a:endParaRPr lang="en-GB" sz="2000" dirty="0" smtClean="0"/>
          </a:p>
          <a:p>
            <a:pPr>
              <a:buFont typeface="Arial" pitchFamily="34" charset="0"/>
              <a:buChar char="•"/>
            </a:pPr>
            <a:r>
              <a:rPr lang="en-GB" sz="2000" dirty="0" smtClean="0"/>
              <a:t> Drip stand</a:t>
            </a:r>
          </a:p>
          <a:p>
            <a:pPr>
              <a:buFont typeface="Arial" pitchFamily="34" charset="0"/>
              <a:buChar char="•"/>
            </a:pPr>
            <a:endParaRPr lang="en-GB" sz="2000" dirty="0" smtClean="0"/>
          </a:p>
          <a:p>
            <a:pPr>
              <a:buFont typeface="Arial" pitchFamily="34" charset="0"/>
              <a:buChar char="•"/>
            </a:pPr>
            <a:r>
              <a:rPr lang="en-GB" sz="2000" dirty="0" smtClean="0"/>
              <a:t> Alcohol swab</a:t>
            </a:r>
          </a:p>
          <a:p>
            <a:pPr>
              <a:buFont typeface="Arial" pitchFamily="34" charset="0"/>
              <a:buChar char="•"/>
            </a:pPr>
            <a:endParaRPr lang="en-GB" sz="2000" dirty="0" smtClean="0"/>
          </a:p>
          <a:p>
            <a:pPr>
              <a:buFont typeface="Arial" pitchFamily="34" charset="0"/>
              <a:buChar char="•"/>
            </a:pPr>
            <a:r>
              <a:rPr lang="en-GB" sz="2000" dirty="0" smtClean="0"/>
              <a:t> Air inlet if using glass or rigid containers)</a:t>
            </a:r>
          </a:p>
        </p:txBody>
      </p:sp>
      <p:pic>
        <p:nvPicPr>
          <p:cNvPr id="6" name="Picture 5"/>
          <p:cNvPicPr/>
          <p:nvPr/>
        </p:nvPicPr>
        <p:blipFill>
          <a:blip r:embed="rId2" cstate="print"/>
          <a:srcRect l="58517" t="14639" b="64330"/>
          <a:stretch>
            <a:fillRect/>
          </a:stretch>
        </p:blipFill>
        <p:spPr bwMode="auto">
          <a:xfrm>
            <a:off x="4429124" y="1285860"/>
            <a:ext cx="4357718" cy="350046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The procedure….I</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192960"/>
            <a:ext cx="8643998" cy="2862322"/>
          </a:xfrm>
          <a:prstGeom prst="rect">
            <a:avLst/>
          </a:prstGeom>
          <a:noFill/>
        </p:spPr>
        <p:txBody>
          <a:bodyPr wrap="square" rtlCol="0">
            <a:spAutoFit/>
          </a:bodyPr>
          <a:lstStyle/>
          <a:p>
            <a:pPr>
              <a:buFont typeface="Arial" pitchFamily="34" charset="0"/>
              <a:buChar char="•"/>
            </a:pPr>
            <a:r>
              <a:rPr lang="en-GB" sz="2000" dirty="0" smtClean="0"/>
              <a:t> </a:t>
            </a:r>
            <a:r>
              <a:rPr lang="en-GB" sz="2000" dirty="0" smtClean="0"/>
              <a:t>The correct patient should be identified , consent obtained and information and reassurance given</a:t>
            </a:r>
          </a:p>
          <a:p>
            <a:pPr>
              <a:buFont typeface="Arial" pitchFamily="34" charset="0"/>
              <a:buChar char="•"/>
            </a:pPr>
            <a:endParaRPr lang="en-GB" sz="2000" dirty="0" smtClean="0"/>
          </a:p>
          <a:p>
            <a:pPr>
              <a:buFont typeface="Arial" pitchFamily="34" charset="0"/>
              <a:buChar char="•"/>
            </a:pPr>
            <a:r>
              <a:rPr lang="en-GB" sz="2000" dirty="0" smtClean="0"/>
              <a:t> The fluid to be infused should be checked against the prescription by two practitioners – check date of prescription, expiry date of fluid</a:t>
            </a:r>
            <a:r>
              <a:rPr lang="en-GB" sz="2000" dirty="0" smtClean="0"/>
              <a:t> </a:t>
            </a:r>
            <a:r>
              <a:rPr lang="en-GB" sz="2000" dirty="0" smtClean="0"/>
              <a:t>and directions</a:t>
            </a:r>
          </a:p>
          <a:p>
            <a:pPr>
              <a:buFont typeface="Arial" pitchFamily="34" charset="0"/>
              <a:buChar char="•"/>
            </a:pPr>
            <a:endParaRPr lang="en-GB" sz="2000" dirty="0" smtClean="0"/>
          </a:p>
          <a:p>
            <a:pPr>
              <a:buFont typeface="Arial" pitchFamily="34" charset="0"/>
              <a:buChar char="•"/>
            </a:pPr>
            <a:r>
              <a:rPr lang="en-GB" sz="2000" dirty="0" smtClean="0"/>
              <a:t> </a:t>
            </a:r>
            <a:r>
              <a:rPr lang="en-GB" sz="2000" dirty="0" smtClean="0"/>
              <a:t>Check infusion set contents for signs of contamination</a:t>
            </a:r>
          </a:p>
          <a:p>
            <a:pPr>
              <a:buFont typeface="Arial" pitchFamily="34" charset="0"/>
              <a:buChar char="•"/>
            </a:pPr>
            <a:endParaRPr lang="en-GB" sz="2000" dirty="0" smtClean="0"/>
          </a:p>
          <a:p>
            <a:pPr>
              <a:buFont typeface="Arial" pitchFamily="34" charset="0"/>
              <a:buChar char="•"/>
            </a:pPr>
            <a:r>
              <a:rPr lang="en-GB" sz="2000" dirty="0" smtClean="0"/>
              <a:t> Wash hands, don clean gloves and apron</a:t>
            </a:r>
          </a:p>
        </p:txBody>
      </p:sp>
      <p:pic>
        <p:nvPicPr>
          <p:cNvPr id="7" name="Picture 6"/>
          <p:cNvPicPr/>
          <p:nvPr/>
        </p:nvPicPr>
        <p:blipFill>
          <a:blip r:embed="rId2" cstate="print"/>
          <a:srcRect l="58517" t="39588" b="39897"/>
          <a:stretch>
            <a:fillRect/>
          </a:stretch>
        </p:blipFill>
        <p:spPr bwMode="auto">
          <a:xfrm>
            <a:off x="4809638" y="3786190"/>
            <a:ext cx="4048642" cy="286285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The procedure….II</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192960"/>
            <a:ext cx="8643998" cy="1938992"/>
          </a:xfrm>
          <a:prstGeom prst="rect">
            <a:avLst/>
          </a:prstGeom>
          <a:noFill/>
        </p:spPr>
        <p:txBody>
          <a:bodyPr wrap="square" rtlCol="0">
            <a:spAutoFit/>
          </a:bodyPr>
          <a:lstStyle/>
          <a:p>
            <a:pPr>
              <a:buFont typeface="Arial" pitchFamily="34" charset="0"/>
              <a:buChar char="•"/>
            </a:pPr>
            <a:r>
              <a:rPr lang="en-GB" sz="2000" dirty="0" smtClean="0"/>
              <a:t> </a:t>
            </a:r>
            <a:r>
              <a:rPr lang="en-GB" sz="2000" dirty="0" smtClean="0"/>
              <a:t>Remove any packaging. Maintaining asepsis, snap the seal where the administration set trocar is to enter the bag (invert the bag). If possible, hang fluid on a drip stand</a:t>
            </a:r>
          </a:p>
          <a:p>
            <a:pPr>
              <a:buFont typeface="Arial" pitchFamily="34" charset="0"/>
              <a:buChar char="•"/>
            </a:pPr>
            <a:endParaRPr lang="en-GB" sz="2000" dirty="0" smtClean="0"/>
          </a:p>
          <a:p>
            <a:pPr>
              <a:buFont typeface="Arial" pitchFamily="34" charset="0"/>
              <a:buChar char="•"/>
            </a:pPr>
            <a:r>
              <a:rPr lang="en-GB" sz="2000" dirty="0" smtClean="0"/>
              <a:t> Close any flow controllers on the administration set. Expose the trocar without touching and advance into the appropriate port</a:t>
            </a:r>
          </a:p>
        </p:txBody>
      </p:sp>
      <p:pic>
        <p:nvPicPr>
          <p:cNvPr id="8" name="Picture 7"/>
          <p:cNvPicPr/>
          <p:nvPr/>
        </p:nvPicPr>
        <p:blipFill>
          <a:blip r:embed="rId2" cstate="print"/>
          <a:srcRect l="58517" t="65773" b="13094"/>
          <a:stretch>
            <a:fillRect/>
          </a:stretch>
        </p:blipFill>
        <p:spPr bwMode="auto">
          <a:xfrm>
            <a:off x="3929058" y="3143249"/>
            <a:ext cx="4857784" cy="3500461"/>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The procedure….III</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192960"/>
            <a:ext cx="3214710" cy="1015663"/>
          </a:xfrm>
          <a:prstGeom prst="rect">
            <a:avLst/>
          </a:prstGeom>
          <a:noFill/>
        </p:spPr>
        <p:txBody>
          <a:bodyPr wrap="square" rtlCol="0">
            <a:spAutoFit/>
          </a:bodyPr>
          <a:lstStyle/>
          <a:p>
            <a:pPr>
              <a:buFont typeface="Arial" pitchFamily="34" charset="0"/>
              <a:buChar char="•"/>
            </a:pPr>
            <a:r>
              <a:rPr lang="en-GB" sz="2000" dirty="0" smtClean="0"/>
              <a:t> </a:t>
            </a:r>
            <a:r>
              <a:rPr lang="en-GB" sz="2000" dirty="0" smtClean="0"/>
              <a:t>Gently squeeze the drip chamber, allowing it to partly fill with fluid</a:t>
            </a:r>
            <a:endParaRPr lang="en-GB" sz="2000" dirty="0" smtClean="0"/>
          </a:p>
        </p:txBody>
      </p:sp>
      <p:pic>
        <p:nvPicPr>
          <p:cNvPr id="7" name="Picture 6"/>
          <p:cNvPicPr>
            <a:picLocks noChangeAspect="1"/>
          </p:cNvPicPr>
          <p:nvPr/>
        </p:nvPicPr>
        <p:blipFill>
          <a:blip r:embed="rId2" cstate="print"/>
          <a:srcRect l="1337" t="12447" r="59134" b="67722"/>
          <a:stretch>
            <a:fillRect/>
          </a:stretch>
        </p:blipFill>
        <p:spPr bwMode="auto">
          <a:xfrm>
            <a:off x="4000496" y="1142984"/>
            <a:ext cx="4071966" cy="2452434"/>
          </a:xfrm>
          <a:prstGeom prst="rect">
            <a:avLst/>
          </a:prstGeom>
          <a:noFill/>
          <a:ln w="9525">
            <a:noFill/>
            <a:miter lim="800000"/>
            <a:headEnd/>
            <a:tailEnd/>
          </a:ln>
        </p:spPr>
      </p:pic>
      <p:sp>
        <p:nvSpPr>
          <p:cNvPr id="8" name="TextBox 7"/>
          <p:cNvSpPr txBox="1"/>
          <p:nvPr/>
        </p:nvSpPr>
        <p:spPr>
          <a:xfrm>
            <a:off x="285720" y="3786190"/>
            <a:ext cx="3714776" cy="2246769"/>
          </a:xfrm>
          <a:prstGeom prst="rect">
            <a:avLst/>
          </a:prstGeom>
          <a:noFill/>
        </p:spPr>
        <p:txBody>
          <a:bodyPr wrap="square" rtlCol="0">
            <a:spAutoFit/>
          </a:bodyPr>
          <a:lstStyle/>
          <a:p>
            <a:pPr>
              <a:buFont typeface="Arial" pitchFamily="34" charset="0"/>
              <a:buChar char="•"/>
            </a:pPr>
            <a:r>
              <a:rPr lang="en-GB" sz="2000" dirty="0" smtClean="0"/>
              <a:t> </a:t>
            </a:r>
            <a:r>
              <a:rPr lang="en-GB" sz="2000" dirty="0" smtClean="0"/>
              <a:t>Partially release the flow controller to allow fluid to fill and move through the tubing. This may require removing the protective cap at the luer lock connector to allow air to be expelled</a:t>
            </a:r>
            <a:endParaRPr lang="en-GB" sz="2000" dirty="0" smtClean="0"/>
          </a:p>
        </p:txBody>
      </p:sp>
      <p:pic>
        <p:nvPicPr>
          <p:cNvPr id="9" name="Picture 8"/>
          <p:cNvPicPr>
            <a:picLocks/>
          </p:cNvPicPr>
          <p:nvPr/>
        </p:nvPicPr>
        <p:blipFill>
          <a:blip r:embed="rId2" cstate="print"/>
          <a:srcRect l="1337" t="39557" r="59134" b="37870"/>
          <a:stretch>
            <a:fillRect/>
          </a:stretch>
        </p:blipFill>
        <p:spPr bwMode="auto">
          <a:xfrm>
            <a:off x="4000496" y="3786190"/>
            <a:ext cx="4071966" cy="285697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The procedure….IV</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214282" y="1192960"/>
            <a:ext cx="8643998" cy="1323439"/>
          </a:xfrm>
          <a:prstGeom prst="rect">
            <a:avLst/>
          </a:prstGeom>
          <a:noFill/>
        </p:spPr>
        <p:txBody>
          <a:bodyPr wrap="square" rtlCol="0">
            <a:spAutoFit/>
          </a:bodyPr>
          <a:lstStyle/>
          <a:p>
            <a:pPr>
              <a:buFont typeface="Arial" pitchFamily="34" charset="0"/>
              <a:buChar char="•"/>
            </a:pPr>
            <a:r>
              <a:rPr lang="en-GB" sz="2000" dirty="0" smtClean="0"/>
              <a:t> </a:t>
            </a:r>
            <a:r>
              <a:rPr lang="en-GB" sz="2000" dirty="0" smtClean="0"/>
              <a:t>Expel any air by allowing the fluid to run through the set into a receptacle</a:t>
            </a:r>
          </a:p>
          <a:p>
            <a:pPr>
              <a:buFont typeface="Arial" pitchFamily="34" charset="0"/>
              <a:buChar char="•"/>
            </a:pPr>
            <a:endParaRPr lang="en-GB" sz="2000" dirty="0" smtClean="0"/>
          </a:p>
          <a:p>
            <a:pPr>
              <a:buFont typeface="Arial" pitchFamily="34" charset="0"/>
              <a:buChar char="•"/>
            </a:pPr>
            <a:r>
              <a:rPr lang="en-GB" sz="2000" dirty="0" smtClean="0"/>
              <a:t> Connect to patient’s intravascular device according to local policy and DOCUMENT the procedure</a:t>
            </a:r>
          </a:p>
        </p:txBody>
      </p:sp>
      <p:pic>
        <p:nvPicPr>
          <p:cNvPr id="7" name="Picture 6"/>
          <p:cNvPicPr>
            <a:picLocks noChangeAspect="1"/>
          </p:cNvPicPr>
          <p:nvPr/>
        </p:nvPicPr>
        <p:blipFill>
          <a:blip r:embed="rId2" cstate="print"/>
          <a:srcRect l="947" t="67403" r="59851" b="12661"/>
          <a:stretch>
            <a:fillRect/>
          </a:stretch>
        </p:blipFill>
        <p:spPr bwMode="auto">
          <a:xfrm>
            <a:off x="1857356" y="2714620"/>
            <a:ext cx="5500726" cy="3690204"/>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24"/>
            <a:ext cx="8429684"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References</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TextBox 2"/>
          <p:cNvSpPr txBox="1"/>
          <p:nvPr/>
        </p:nvSpPr>
        <p:spPr>
          <a:xfrm>
            <a:off x="214282" y="1066744"/>
            <a:ext cx="8643998" cy="5016758"/>
          </a:xfrm>
          <a:prstGeom prst="rect">
            <a:avLst/>
          </a:prstGeom>
          <a:noFill/>
        </p:spPr>
        <p:txBody>
          <a:bodyPr wrap="square" rtlCol="0">
            <a:spAutoFit/>
          </a:bodyPr>
          <a:lstStyle/>
          <a:p>
            <a:r>
              <a:rPr lang="en-GB" sz="2000" dirty="0" smtClean="0">
                <a:hlinkClick r:id="rId2"/>
              </a:rPr>
              <a:t>http://www.cwladis.com/math104/lecture6.php</a:t>
            </a:r>
            <a:r>
              <a:rPr lang="en-GB" sz="2000" dirty="0" smtClean="0"/>
              <a:t> (Last accessed on March 7</a:t>
            </a:r>
            <a:r>
              <a:rPr lang="en-GB" sz="2000" baseline="30000" dirty="0" smtClean="0"/>
              <a:t>th</a:t>
            </a:r>
            <a:r>
              <a:rPr lang="en-GB" sz="2000" dirty="0" smtClean="0"/>
              <a:t> 2010</a:t>
            </a:r>
            <a:r>
              <a:rPr lang="en-GB" sz="2000" dirty="0" smtClean="0"/>
              <a:t>)</a:t>
            </a:r>
          </a:p>
          <a:p>
            <a:endParaRPr lang="en-GB" sz="2000" dirty="0" smtClean="0"/>
          </a:p>
          <a:p>
            <a:r>
              <a:rPr lang="en-GB" sz="2000" dirty="0" smtClean="0"/>
              <a:t>Higgins, D. (2004) Priming an IV infusion set. Nursing Times</a:t>
            </a:r>
            <a:endParaRPr lang="en-GB" sz="2000" dirty="0" smtClean="0"/>
          </a:p>
          <a:p>
            <a:endParaRPr lang="en-GB" sz="2000" dirty="0" smtClean="0"/>
          </a:p>
          <a:p>
            <a:r>
              <a:rPr lang="en-GB" sz="2000" dirty="0" smtClean="0"/>
              <a:t>Jamieson, E.M. (2002) Clinical Nursing Practices. Edinburgh: Churchill Livingstone</a:t>
            </a:r>
          </a:p>
          <a:p>
            <a:endParaRPr lang="en-GB" sz="2000" dirty="0" smtClean="0"/>
          </a:p>
          <a:p>
            <a:r>
              <a:rPr lang="en-GB" sz="2000" dirty="0" smtClean="0"/>
              <a:t>Medical Devices Agency (2003) Infusion System Device Bulletin. MDA Device Bulletin 2003: 02. London: MDA</a:t>
            </a:r>
          </a:p>
          <a:p>
            <a:endParaRPr lang="en-GB" sz="2000" dirty="0" smtClean="0"/>
          </a:p>
          <a:p>
            <a:r>
              <a:rPr lang="en-GB" sz="2000" dirty="0" smtClean="0"/>
              <a:t>Quinn, C. (2000) Infusion devices, functions and management. Nursing Standard; 14: 26, 35-41</a:t>
            </a:r>
          </a:p>
          <a:p>
            <a:endParaRPr lang="en-GB" sz="2000" dirty="0" smtClean="0"/>
          </a:p>
          <a:p>
            <a:r>
              <a:rPr lang="en-GB" sz="2000" dirty="0" smtClean="0"/>
              <a:t>RCN (2003) Standards for Infusion Therapy. London: RCN</a:t>
            </a:r>
            <a:endParaRPr lang="en-GB" sz="2000" dirty="0" smtClean="0"/>
          </a:p>
          <a:p>
            <a:endParaRPr lang="en-GB" sz="2000" dirty="0" smtClean="0"/>
          </a:p>
          <a:p>
            <a:endParaRPr lang="en-GB" sz="20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8072493"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Basic IV setup</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2050" name="Picture 2" descr="http://www.cwladis.com/math104/basicIV.jpg"/>
          <p:cNvPicPr>
            <a:picLocks noChangeAspect="1" noChangeArrowheads="1"/>
          </p:cNvPicPr>
          <p:nvPr/>
        </p:nvPicPr>
        <p:blipFill>
          <a:blip r:embed="rId2" cstate="print"/>
          <a:srcRect/>
          <a:stretch>
            <a:fillRect/>
          </a:stretch>
        </p:blipFill>
        <p:spPr bwMode="auto">
          <a:xfrm>
            <a:off x="642910" y="1142984"/>
            <a:ext cx="4376020" cy="5294985"/>
          </a:xfrm>
          <a:prstGeom prst="rect">
            <a:avLst/>
          </a:prstGeom>
          <a:noFill/>
        </p:spPr>
      </p:pic>
      <p:sp>
        <p:nvSpPr>
          <p:cNvPr id="5" name="TextBox 4"/>
          <p:cNvSpPr txBox="1"/>
          <p:nvPr/>
        </p:nvSpPr>
        <p:spPr>
          <a:xfrm>
            <a:off x="5214942" y="1071546"/>
            <a:ext cx="3571900" cy="5016758"/>
          </a:xfrm>
          <a:prstGeom prst="rect">
            <a:avLst/>
          </a:prstGeom>
          <a:noFill/>
        </p:spPr>
        <p:txBody>
          <a:bodyPr wrap="square" rtlCol="0">
            <a:spAutoFit/>
          </a:bodyPr>
          <a:lstStyle/>
          <a:p>
            <a:r>
              <a:rPr lang="en-GB" sz="2000" b="1" dirty="0" smtClean="0">
                <a:solidFill>
                  <a:srgbClr val="FF0000"/>
                </a:solidFill>
              </a:rPr>
              <a:t>IVs are usually administered by bags of fluid that come premixed. The standard sizes range from 50 mL to 1000 mL.</a:t>
            </a:r>
          </a:p>
          <a:p>
            <a:endParaRPr lang="en-GB" sz="2000" dirty="0"/>
          </a:p>
          <a:p>
            <a:r>
              <a:rPr lang="en-GB" sz="2000" dirty="0" smtClean="0"/>
              <a:t>The bag is hung from an </a:t>
            </a:r>
            <a:r>
              <a:rPr lang="en-GB" sz="2000" b="1" dirty="0" smtClean="0">
                <a:solidFill>
                  <a:srgbClr val="FF0000"/>
                </a:solidFill>
              </a:rPr>
              <a:t>IV pole</a:t>
            </a:r>
            <a:r>
              <a:rPr lang="en-GB" sz="2000" dirty="0" smtClean="0"/>
              <a:t>, and </a:t>
            </a:r>
            <a:r>
              <a:rPr lang="en-GB" sz="2000" b="1" dirty="0" smtClean="0">
                <a:solidFill>
                  <a:srgbClr val="FF0000"/>
                </a:solidFill>
              </a:rPr>
              <a:t>IV tubing</a:t>
            </a:r>
            <a:r>
              <a:rPr lang="en-GB" sz="2000" dirty="0" smtClean="0"/>
              <a:t> is attached to the bottom of the bag.</a:t>
            </a:r>
          </a:p>
          <a:p>
            <a:endParaRPr lang="en-GB" sz="2000" dirty="0"/>
          </a:p>
          <a:p>
            <a:r>
              <a:rPr lang="en-GB" sz="2000" dirty="0" smtClean="0"/>
              <a:t>The tubing has several important parts:</a:t>
            </a:r>
          </a:p>
          <a:p>
            <a:endParaRPr lang="en-GB" sz="2000" dirty="0"/>
          </a:p>
          <a:p>
            <a:r>
              <a:rPr lang="en-GB" sz="2000" b="1" dirty="0" smtClean="0"/>
              <a:t>a) </a:t>
            </a:r>
            <a:r>
              <a:rPr lang="en-GB" sz="2000" b="1" dirty="0" smtClean="0">
                <a:solidFill>
                  <a:srgbClr val="FF0000"/>
                </a:solidFill>
              </a:rPr>
              <a:t>Drip chamber</a:t>
            </a:r>
          </a:p>
          <a:p>
            <a:r>
              <a:rPr lang="en-GB" sz="2000" b="1" dirty="0" smtClean="0"/>
              <a:t>b) </a:t>
            </a:r>
            <a:r>
              <a:rPr lang="en-GB" sz="2000" b="1" dirty="0" smtClean="0">
                <a:solidFill>
                  <a:srgbClr val="FF0000"/>
                </a:solidFill>
              </a:rPr>
              <a:t>Roller clamp</a:t>
            </a:r>
          </a:p>
          <a:p>
            <a:r>
              <a:rPr lang="en-GB" sz="2000" b="1" dirty="0" smtClean="0"/>
              <a:t>c) </a:t>
            </a:r>
            <a:r>
              <a:rPr lang="en-GB" sz="2000" b="1" dirty="0" smtClean="0">
                <a:solidFill>
                  <a:srgbClr val="FF0000"/>
                </a:solidFill>
              </a:rPr>
              <a:t>Side clamp</a:t>
            </a:r>
          </a:p>
          <a:p>
            <a:r>
              <a:rPr lang="en-GB" sz="2000" b="1" dirty="0" smtClean="0"/>
              <a:t>d)</a:t>
            </a:r>
            <a:r>
              <a:rPr lang="en-GB" sz="2000" b="1" dirty="0" smtClean="0">
                <a:solidFill>
                  <a:srgbClr val="FF0000"/>
                </a:solidFill>
              </a:rPr>
              <a:t> Injection port</a:t>
            </a:r>
            <a:endParaRPr lang="en-GB" sz="2000"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8072493"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 Drip chamber</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TextBox 2"/>
          <p:cNvSpPr txBox="1"/>
          <p:nvPr/>
        </p:nvSpPr>
        <p:spPr>
          <a:xfrm>
            <a:off x="357158" y="4776156"/>
            <a:ext cx="8143932" cy="1938992"/>
          </a:xfrm>
          <a:prstGeom prst="rect">
            <a:avLst/>
          </a:prstGeom>
          <a:noFill/>
        </p:spPr>
        <p:txBody>
          <a:bodyPr wrap="square" rtlCol="0">
            <a:spAutoFit/>
          </a:bodyPr>
          <a:lstStyle/>
          <a:p>
            <a:pPr>
              <a:buFont typeface="Arial" pitchFamily="34" charset="0"/>
              <a:buChar char="•"/>
            </a:pPr>
            <a:endParaRPr lang="en-GB" sz="2000" dirty="0"/>
          </a:p>
          <a:p>
            <a:pPr>
              <a:buFont typeface="Arial" pitchFamily="34" charset="0"/>
              <a:buChar char="•"/>
            </a:pPr>
            <a:r>
              <a:rPr lang="en-GB" sz="2000" dirty="0" smtClean="0"/>
              <a:t> If it is too full, we cannot see the drops, so cannot count them</a:t>
            </a:r>
          </a:p>
          <a:p>
            <a:pPr>
              <a:buFont typeface="Arial" pitchFamily="34" charset="0"/>
              <a:buChar char="•"/>
            </a:pPr>
            <a:endParaRPr lang="en-GB" sz="2000" dirty="0"/>
          </a:p>
          <a:p>
            <a:pPr>
              <a:buFont typeface="Arial" pitchFamily="34" charset="0"/>
              <a:buChar char="•"/>
            </a:pPr>
            <a:r>
              <a:rPr lang="en-GB" sz="2000" dirty="0" smtClean="0"/>
              <a:t> If it is not full enough, then this will allow air to get into the IV tubing and therefore into the patient’s circulatory system, which can be very dangerous, blocking a blood vessel (venous air embolism – VAE),or stopping the heart</a:t>
            </a:r>
            <a:endParaRPr lang="en-GB" sz="2000" dirty="0"/>
          </a:p>
        </p:txBody>
      </p:sp>
      <p:pic>
        <p:nvPicPr>
          <p:cNvPr id="6" name="Picture 5" descr="http://www.cwladis.com/math104/basicIV.jpg"/>
          <p:cNvPicPr>
            <a:picLocks noChangeAspect="1"/>
          </p:cNvPicPr>
          <p:nvPr/>
        </p:nvPicPr>
        <p:blipFill>
          <a:blip r:embed="rId2" cstate="print"/>
          <a:srcRect l="52586" t="2703" b="63363"/>
          <a:stretch>
            <a:fillRect/>
          </a:stretch>
        </p:blipFill>
        <p:spPr bwMode="auto">
          <a:xfrm>
            <a:off x="4786313" y="1285860"/>
            <a:ext cx="4300003" cy="3714776"/>
          </a:xfrm>
          <a:prstGeom prst="rect">
            <a:avLst/>
          </a:prstGeom>
          <a:noFill/>
        </p:spPr>
      </p:pic>
      <p:sp>
        <p:nvSpPr>
          <p:cNvPr id="7" name="TextBox 6"/>
          <p:cNvSpPr txBox="1"/>
          <p:nvPr/>
        </p:nvSpPr>
        <p:spPr>
          <a:xfrm>
            <a:off x="357158" y="1152299"/>
            <a:ext cx="4500594" cy="4062651"/>
          </a:xfrm>
          <a:prstGeom prst="rect">
            <a:avLst/>
          </a:prstGeom>
          <a:noFill/>
        </p:spPr>
        <p:txBody>
          <a:bodyPr wrap="square" rtlCol="0">
            <a:spAutoFit/>
          </a:bodyPr>
          <a:lstStyle/>
          <a:p>
            <a:pPr>
              <a:buFont typeface="Arial" pitchFamily="34" charset="0"/>
              <a:buChar char="•"/>
            </a:pPr>
            <a:r>
              <a:rPr lang="en-GB" sz="2000" dirty="0" smtClean="0"/>
              <a:t> Located just below the bag</a:t>
            </a:r>
          </a:p>
          <a:p>
            <a:pPr>
              <a:buFont typeface="Arial" pitchFamily="34" charset="0"/>
              <a:buChar char="•"/>
            </a:pPr>
            <a:endParaRPr lang="en-GB" sz="2000" dirty="0" smtClean="0"/>
          </a:p>
          <a:p>
            <a:pPr>
              <a:buFont typeface="Arial" pitchFamily="34" charset="0"/>
              <a:buChar char="•"/>
            </a:pPr>
            <a:r>
              <a:rPr lang="en-GB" sz="2000" dirty="0" smtClean="0"/>
              <a:t> Used to </a:t>
            </a:r>
            <a:r>
              <a:rPr lang="en-GB" sz="2000" b="1" dirty="0" smtClean="0">
                <a:solidFill>
                  <a:srgbClr val="FF0000"/>
                </a:solidFill>
              </a:rPr>
              <a:t>visualise the fluid dripping into the tubing from the bag</a:t>
            </a:r>
          </a:p>
          <a:p>
            <a:pPr>
              <a:buFont typeface="Arial" pitchFamily="34" charset="0"/>
              <a:buChar char="•"/>
            </a:pPr>
            <a:endParaRPr lang="en-GB" sz="2000" dirty="0" smtClean="0"/>
          </a:p>
          <a:p>
            <a:pPr>
              <a:buFont typeface="Arial" pitchFamily="34" charset="0"/>
              <a:buChar char="•"/>
            </a:pPr>
            <a:r>
              <a:rPr lang="en-GB" sz="2000" dirty="0" smtClean="0"/>
              <a:t> This is where we </a:t>
            </a:r>
            <a:r>
              <a:rPr lang="en-GB" sz="2000" b="1" dirty="0" smtClean="0">
                <a:solidFill>
                  <a:srgbClr val="FF0000"/>
                </a:solidFill>
              </a:rPr>
              <a:t>measure the speed of a manual IV setup</a:t>
            </a:r>
            <a:r>
              <a:rPr lang="en-GB" sz="2000" dirty="0" smtClean="0"/>
              <a:t> – we look at the chamber and count the number of drops per minute</a:t>
            </a:r>
          </a:p>
          <a:p>
            <a:pPr>
              <a:buFont typeface="Arial" pitchFamily="34" charset="0"/>
              <a:buChar char="•"/>
            </a:pPr>
            <a:endParaRPr lang="en-GB" sz="2000" dirty="0" smtClean="0"/>
          </a:p>
          <a:p>
            <a:pPr>
              <a:buFont typeface="Arial" pitchFamily="34" charset="0"/>
              <a:buChar char="•"/>
            </a:pPr>
            <a:r>
              <a:rPr lang="en-GB" sz="2000" dirty="0" smtClean="0"/>
              <a:t> The </a:t>
            </a:r>
            <a:r>
              <a:rPr lang="en-GB" sz="2000" b="1" dirty="0" smtClean="0">
                <a:solidFill>
                  <a:srgbClr val="FF0000"/>
                </a:solidFill>
              </a:rPr>
              <a:t>drip chamber should always be about half full</a:t>
            </a:r>
            <a:r>
              <a:rPr lang="en-GB" sz="2000" dirty="0" smtClean="0"/>
              <a:t>.</a:t>
            </a:r>
          </a:p>
          <a:p>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8072493"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 Roller clamp</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TextBox 2"/>
          <p:cNvSpPr txBox="1"/>
          <p:nvPr/>
        </p:nvSpPr>
        <p:spPr>
          <a:xfrm>
            <a:off x="285720" y="1313811"/>
            <a:ext cx="5715040" cy="5324535"/>
          </a:xfrm>
          <a:prstGeom prst="rect">
            <a:avLst/>
          </a:prstGeom>
          <a:noFill/>
        </p:spPr>
        <p:txBody>
          <a:bodyPr wrap="square" rtlCol="0">
            <a:spAutoFit/>
          </a:bodyPr>
          <a:lstStyle/>
          <a:p>
            <a:pPr>
              <a:buFont typeface="Arial" pitchFamily="34" charset="0"/>
              <a:buChar char="•"/>
            </a:pPr>
            <a:r>
              <a:rPr lang="en-GB" sz="2000" dirty="0"/>
              <a:t> </a:t>
            </a:r>
            <a:r>
              <a:rPr lang="en-GB" sz="2000" dirty="0" smtClean="0"/>
              <a:t>This is what we use to </a:t>
            </a:r>
            <a:r>
              <a:rPr lang="en-GB" sz="2000" b="1" dirty="0" smtClean="0">
                <a:solidFill>
                  <a:srgbClr val="FF0000"/>
                </a:solidFill>
              </a:rPr>
              <a:t>control the rate at which the IV fluid infuses</a:t>
            </a:r>
          </a:p>
          <a:p>
            <a:pPr>
              <a:buFont typeface="Arial" pitchFamily="34" charset="0"/>
              <a:buChar char="•"/>
            </a:pPr>
            <a:endParaRPr lang="en-GB" sz="2000" dirty="0"/>
          </a:p>
          <a:p>
            <a:pPr>
              <a:buFont typeface="Arial" pitchFamily="34" charset="0"/>
              <a:buChar char="•"/>
            </a:pPr>
            <a:r>
              <a:rPr lang="en-GB" sz="2000" dirty="0" smtClean="0"/>
              <a:t> If we </a:t>
            </a:r>
            <a:r>
              <a:rPr lang="en-GB" sz="2000" b="1" dirty="0" smtClean="0">
                <a:solidFill>
                  <a:srgbClr val="FF0000"/>
                </a:solidFill>
              </a:rPr>
              <a:t>roll it one way, it squeezes the tubing</a:t>
            </a:r>
            <a:r>
              <a:rPr lang="en-GB" sz="2000" dirty="0" smtClean="0"/>
              <a:t> more tightly, making it more narrow and therefore </a:t>
            </a:r>
            <a:r>
              <a:rPr lang="en-GB" sz="2000" b="1" dirty="0" smtClean="0">
                <a:solidFill>
                  <a:srgbClr val="FF0000"/>
                </a:solidFill>
              </a:rPr>
              <a:t>slowing the fluid flow</a:t>
            </a:r>
            <a:r>
              <a:rPr lang="en-GB" sz="2000" dirty="0" smtClean="0"/>
              <a:t> through it</a:t>
            </a:r>
          </a:p>
          <a:p>
            <a:pPr>
              <a:buFont typeface="Arial" pitchFamily="34" charset="0"/>
              <a:buChar char="•"/>
            </a:pPr>
            <a:endParaRPr lang="en-GB" sz="2000" dirty="0"/>
          </a:p>
          <a:p>
            <a:pPr>
              <a:buFont typeface="Arial" pitchFamily="34" charset="0"/>
              <a:buChar char="•"/>
            </a:pPr>
            <a:r>
              <a:rPr lang="en-GB" sz="2000" dirty="0" smtClean="0"/>
              <a:t> If we </a:t>
            </a:r>
            <a:r>
              <a:rPr lang="en-GB" sz="2000" b="1" dirty="0" smtClean="0">
                <a:solidFill>
                  <a:srgbClr val="FF0000"/>
                </a:solidFill>
              </a:rPr>
              <a:t>roll it the other way, it loosens its pinching</a:t>
            </a:r>
            <a:r>
              <a:rPr lang="en-GB" sz="2000" dirty="0" smtClean="0"/>
              <a:t> of the IV tubing, making the tubing less narrow, </a:t>
            </a:r>
            <a:r>
              <a:rPr lang="en-GB" sz="2000" b="1" dirty="0" smtClean="0">
                <a:solidFill>
                  <a:srgbClr val="FF0000"/>
                </a:solidFill>
              </a:rPr>
              <a:t>increasing the fluid flow</a:t>
            </a:r>
            <a:r>
              <a:rPr lang="en-GB" sz="2000" dirty="0" smtClean="0"/>
              <a:t>  through it</a:t>
            </a:r>
          </a:p>
          <a:p>
            <a:pPr>
              <a:buFont typeface="Arial" pitchFamily="34" charset="0"/>
              <a:buChar char="•"/>
            </a:pPr>
            <a:endParaRPr lang="en-GB" sz="2000" dirty="0"/>
          </a:p>
          <a:p>
            <a:pPr>
              <a:buFont typeface="Arial" pitchFamily="34" charset="0"/>
              <a:buChar char="•"/>
            </a:pPr>
            <a:r>
              <a:rPr lang="en-GB" sz="2000" dirty="0" smtClean="0"/>
              <a:t> All </a:t>
            </a:r>
            <a:r>
              <a:rPr lang="en-GB" sz="2000" b="1" dirty="0" smtClean="0">
                <a:solidFill>
                  <a:srgbClr val="FF0000"/>
                </a:solidFill>
              </a:rPr>
              <a:t>roller clamps on a set of IV tubing should be closed before we attach a bag of IV fluid</a:t>
            </a:r>
            <a:r>
              <a:rPr lang="en-GB" sz="2000" dirty="0" smtClean="0"/>
              <a:t> the top of the tubing, ensuring no air gets into the tubing</a:t>
            </a:r>
          </a:p>
          <a:p>
            <a:pPr>
              <a:buFont typeface="Arial" pitchFamily="34" charset="0"/>
              <a:buChar char="•"/>
            </a:pPr>
            <a:endParaRPr lang="en-GB" sz="2000" dirty="0"/>
          </a:p>
          <a:p>
            <a:pPr>
              <a:buFont typeface="Arial" pitchFamily="34" charset="0"/>
              <a:buChar char="•"/>
            </a:pPr>
            <a:r>
              <a:rPr lang="en-GB" sz="2000" dirty="0" smtClean="0"/>
              <a:t> </a:t>
            </a:r>
            <a:r>
              <a:rPr lang="en-GB" sz="2000" b="1" dirty="0" smtClean="0">
                <a:solidFill>
                  <a:srgbClr val="FF0000"/>
                </a:solidFill>
              </a:rPr>
              <a:t>Every medication is ordered at a specific infusion rate (or flow rate)</a:t>
            </a:r>
            <a:endParaRPr lang="en-GB" sz="2000" b="1" dirty="0">
              <a:solidFill>
                <a:srgbClr val="FF0000"/>
              </a:solidFill>
            </a:endParaRPr>
          </a:p>
        </p:txBody>
      </p:sp>
      <p:pic>
        <p:nvPicPr>
          <p:cNvPr id="6" name="Picture 5" descr="http://www.cwladis.com/math104/basicIV.jpg"/>
          <p:cNvPicPr>
            <a:picLocks noChangeAspect="1"/>
          </p:cNvPicPr>
          <p:nvPr/>
        </p:nvPicPr>
        <p:blipFill>
          <a:blip r:embed="rId2" cstate="print"/>
          <a:srcRect l="52113" t="74775" r="31842" b="991"/>
          <a:stretch>
            <a:fillRect/>
          </a:stretch>
        </p:blipFill>
        <p:spPr bwMode="auto">
          <a:xfrm>
            <a:off x="6357950" y="1428736"/>
            <a:ext cx="2357454" cy="433256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8072493"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 Side clamp</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3" name="Picture 2" descr="http://www.cwladis.com/math104/basicIV.jpg"/>
          <p:cNvPicPr>
            <a:picLocks noChangeAspect="1"/>
          </p:cNvPicPr>
          <p:nvPr/>
        </p:nvPicPr>
        <p:blipFill>
          <a:blip r:embed="rId2" cstate="print"/>
          <a:srcRect l="79622" t="74775" r="1613" b="991"/>
          <a:stretch>
            <a:fillRect/>
          </a:stretch>
        </p:blipFill>
        <p:spPr bwMode="auto">
          <a:xfrm>
            <a:off x="6000760" y="1500174"/>
            <a:ext cx="2643206" cy="4117792"/>
          </a:xfrm>
          <a:prstGeom prst="rect">
            <a:avLst/>
          </a:prstGeom>
          <a:noFill/>
        </p:spPr>
      </p:pic>
      <p:sp>
        <p:nvSpPr>
          <p:cNvPr id="5" name="TextBox 4"/>
          <p:cNvSpPr txBox="1"/>
          <p:nvPr/>
        </p:nvSpPr>
        <p:spPr>
          <a:xfrm>
            <a:off x="214282" y="1594199"/>
            <a:ext cx="5715040" cy="3477875"/>
          </a:xfrm>
          <a:prstGeom prst="rect">
            <a:avLst/>
          </a:prstGeom>
          <a:noFill/>
        </p:spPr>
        <p:txBody>
          <a:bodyPr wrap="square" rtlCol="0">
            <a:spAutoFit/>
          </a:bodyPr>
          <a:lstStyle/>
          <a:p>
            <a:pPr>
              <a:buFont typeface="Arial" pitchFamily="34" charset="0"/>
              <a:buChar char="•"/>
            </a:pPr>
            <a:r>
              <a:rPr lang="en-GB" sz="2000" dirty="0"/>
              <a:t> </a:t>
            </a:r>
            <a:r>
              <a:rPr lang="en-GB" sz="2000" dirty="0" smtClean="0"/>
              <a:t>This is used when we want to </a:t>
            </a:r>
            <a:r>
              <a:rPr lang="en-GB" sz="2000" b="1" dirty="0" smtClean="0">
                <a:solidFill>
                  <a:srgbClr val="FF0000"/>
                </a:solidFill>
              </a:rPr>
              <a:t>completely stop the IV from flowing</a:t>
            </a:r>
            <a:r>
              <a:rPr lang="en-GB" sz="2000" dirty="0" smtClean="0"/>
              <a:t>, without having to adjust the roller clamp</a:t>
            </a:r>
          </a:p>
          <a:p>
            <a:pPr>
              <a:buFont typeface="Arial" pitchFamily="34" charset="0"/>
              <a:buChar char="•"/>
            </a:pPr>
            <a:endParaRPr lang="en-GB" sz="2000" dirty="0"/>
          </a:p>
          <a:p>
            <a:pPr>
              <a:buFont typeface="Arial" pitchFamily="34" charset="0"/>
              <a:buChar char="•"/>
            </a:pPr>
            <a:r>
              <a:rPr lang="en-GB" sz="2000" dirty="0" smtClean="0"/>
              <a:t> It is useful for momentary breaks in the flow, without having to reset the flow rate again by readjusting the roller clamp all over again</a:t>
            </a:r>
          </a:p>
          <a:p>
            <a:pPr>
              <a:buFont typeface="Arial" pitchFamily="34" charset="0"/>
              <a:buChar char="•"/>
            </a:pPr>
            <a:endParaRPr lang="en-GB" sz="2000" dirty="0"/>
          </a:p>
          <a:p>
            <a:pPr>
              <a:buFont typeface="Arial" pitchFamily="34" charset="0"/>
              <a:buChar char="•"/>
            </a:pPr>
            <a:r>
              <a:rPr lang="en-GB" sz="2000" dirty="0" smtClean="0"/>
              <a:t> It woks by </a:t>
            </a:r>
            <a:r>
              <a:rPr lang="en-GB" sz="2000" b="1" dirty="0" smtClean="0">
                <a:solidFill>
                  <a:srgbClr val="FF0000"/>
                </a:solidFill>
              </a:rPr>
              <a:t>completely pinching off the IV tubing</a:t>
            </a:r>
            <a:r>
              <a:rPr lang="en-GB" sz="2000" dirty="0" smtClean="0"/>
              <a:t> when we slide the tube through the </a:t>
            </a:r>
            <a:r>
              <a:rPr lang="en-GB" sz="2000" b="1" dirty="0" smtClean="0">
                <a:solidFill>
                  <a:srgbClr val="FF0000"/>
                </a:solidFill>
              </a:rPr>
              <a:t>narrowest part of the clamp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71462"/>
            <a:ext cx="8072493"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 Injection port</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3" name="Picture 2" descr="http://www.cwladis.com/math104/basicIV.jpg"/>
          <p:cNvPicPr>
            <a:picLocks noChangeAspect="1"/>
          </p:cNvPicPr>
          <p:nvPr/>
        </p:nvPicPr>
        <p:blipFill>
          <a:blip r:embed="rId2" cstate="print"/>
          <a:srcRect l="52113" t="43768" r="4592" b="30342"/>
          <a:stretch>
            <a:fillRect/>
          </a:stretch>
        </p:blipFill>
        <p:spPr bwMode="auto">
          <a:xfrm>
            <a:off x="5357818" y="4000504"/>
            <a:ext cx="3429024" cy="2482246"/>
          </a:xfrm>
          <a:prstGeom prst="rect">
            <a:avLst/>
          </a:prstGeom>
          <a:noFill/>
        </p:spPr>
      </p:pic>
      <p:pic>
        <p:nvPicPr>
          <p:cNvPr id="6" name="Picture 5" descr="http://www.cwladis.com/math104/basicIV.jpg"/>
          <p:cNvPicPr>
            <a:picLocks noChangeAspect="1"/>
          </p:cNvPicPr>
          <p:nvPr/>
        </p:nvPicPr>
        <p:blipFill>
          <a:blip r:embed="rId2" cstate="print"/>
          <a:srcRect l="52586" t="2703" b="63363"/>
          <a:stretch>
            <a:fillRect/>
          </a:stretch>
        </p:blipFill>
        <p:spPr bwMode="auto">
          <a:xfrm>
            <a:off x="5357818" y="1000108"/>
            <a:ext cx="3010688" cy="2600936"/>
          </a:xfrm>
          <a:prstGeom prst="rect">
            <a:avLst/>
          </a:prstGeom>
          <a:noFill/>
        </p:spPr>
      </p:pic>
      <p:sp>
        <p:nvSpPr>
          <p:cNvPr id="7" name="TextBox 6"/>
          <p:cNvSpPr txBox="1"/>
          <p:nvPr/>
        </p:nvSpPr>
        <p:spPr>
          <a:xfrm>
            <a:off x="285720" y="857232"/>
            <a:ext cx="4929222" cy="5940088"/>
          </a:xfrm>
          <a:prstGeom prst="rect">
            <a:avLst/>
          </a:prstGeom>
          <a:noFill/>
        </p:spPr>
        <p:txBody>
          <a:bodyPr wrap="square" rtlCol="0">
            <a:spAutoFit/>
          </a:bodyPr>
          <a:lstStyle/>
          <a:p>
            <a:pPr>
              <a:buFont typeface="Arial" pitchFamily="34" charset="0"/>
              <a:buChar char="•"/>
            </a:pPr>
            <a:r>
              <a:rPr lang="en-GB" sz="2000" dirty="0" smtClean="0"/>
              <a:t> This is the place where </a:t>
            </a:r>
            <a:r>
              <a:rPr lang="en-GB" sz="2000" b="1" dirty="0" smtClean="0">
                <a:solidFill>
                  <a:srgbClr val="FF0000"/>
                </a:solidFill>
              </a:rPr>
              <a:t>medicine or fluids other than those in the current IV bag can be injected</a:t>
            </a:r>
            <a:r>
              <a:rPr lang="en-GB" sz="2000" dirty="0" smtClean="0"/>
              <a:t> so that they will infuse into the patient’s vein through the IV tubing</a:t>
            </a:r>
          </a:p>
          <a:p>
            <a:pPr>
              <a:buFont typeface="Arial" pitchFamily="34" charset="0"/>
              <a:buChar char="•"/>
            </a:pPr>
            <a:endParaRPr lang="en-GB" sz="2000" dirty="0"/>
          </a:p>
          <a:p>
            <a:pPr>
              <a:buFont typeface="Arial" pitchFamily="34" charset="0"/>
              <a:buChar char="•"/>
            </a:pPr>
            <a:r>
              <a:rPr lang="en-GB" sz="2000" dirty="0" smtClean="0"/>
              <a:t> Here we can see 2 ports, </a:t>
            </a:r>
            <a:r>
              <a:rPr lang="en-GB" sz="2000" b="1" dirty="0" smtClean="0">
                <a:solidFill>
                  <a:srgbClr val="FF0000"/>
                </a:solidFill>
              </a:rPr>
              <a:t>one in the bag</a:t>
            </a:r>
            <a:r>
              <a:rPr lang="en-GB" sz="2000" dirty="0" smtClean="0"/>
              <a:t> and </a:t>
            </a:r>
            <a:r>
              <a:rPr lang="en-GB" sz="2000" b="1" dirty="0" smtClean="0">
                <a:solidFill>
                  <a:srgbClr val="FF0000"/>
                </a:solidFill>
              </a:rPr>
              <a:t>one below the drip chamber</a:t>
            </a:r>
            <a:r>
              <a:rPr lang="en-GB" sz="2000" dirty="0" smtClean="0"/>
              <a:t>, there is also usually </a:t>
            </a:r>
            <a:r>
              <a:rPr lang="en-GB" sz="2000" b="1" dirty="0" smtClean="0">
                <a:solidFill>
                  <a:srgbClr val="FF0000"/>
                </a:solidFill>
              </a:rPr>
              <a:t>one where the needle goes into the patient’s vein</a:t>
            </a:r>
          </a:p>
          <a:p>
            <a:pPr>
              <a:buFont typeface="Arial" pitchFamily="34" charset="0"/>
              <a:buChar char="•"/>
            </a:pPr>
            <a:endParaRPr lang="en-GB" sz="2000" dirty="0"/>
          </a:p>
          <a:p>
            <a:pPr>
              <a:buFont typeface="Arial" pitchFamily="34" charset="0"/>
              <a:buChar char="•"/>
            </a:pPr>
            <a:r>
              <a:rPr lang="en-GB" sz="2000" dirty="0" smtClean="0"/>
              <a:t> The injection port </a:t>
            </a:r>
            <a:r>
              <a:rPr lang="en-GB" sz="2000" b="1" dirty="0" smtClean="0">
                <a:solidFill>
                  <a:srgbClr val="FF0000"/>
                </a:solidFill>
              </a:rPr>
              <a:t>on the IV bag is used if we want to mix some kind of medication with the fluid in the bag</a:t>
            </a:r>
            <a:r>
              <a:rPr lang="en-GB" sz="2000" dirty="0" smtClean="0"/>
              <a:t> (need to be compatible)</a:t>
            </a:r>
          </a:p>
          <a:p>
            <a:pPr>
              <a:buFont typeface="Arial" pitchFamily="34" charset="0"/>
              <a:buChar char="•"/>
            </a:pPr>
            <a:endParaRPr lang="en-GB" sz="2000" dirty="0"/>
          </a:p>
          <a:p>
            <a:pPr>
              <a:buFont typeface="Arial" pitchFamily="34" charset="0"/>
              <a:buChar char="•"/>
            </a:pPr>
            <a:r>
              <a:rPr lang="en-GB" sz="2000" dirty="0" smtClean="0"/>
              <a:t> If we want to </a:t>
            </a:r>
            <a:r>
              <a:rPr lang="en-GB" sz="2000" b="1" dirty="0" smtClean="0">
                <a:solidFill>
                  <a:srgbClr val="FF0000"/>
                </a:solidFill>
              </a:rPr>
              <a:t>inject medication or a second kind of IV fluid that we’ve already attached, then we will use one of the ports that are located below the drip chamber</a:t>
            </a:r>
            <a:endParaRPr lang="en-GB" sz="2000" b="1"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8072493"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Height of the IV bag</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TextBox 2"/>
          <p:cNvSpPr txBox="1"/>
          <p:nvPr/>
        </p:nvSpPr>
        <p:spPr>
          <a:xfrm>
            <a:off x="214282" y="1071546"/>
            <a:ext cx="8643998" cy="5632311"/>
          </a:xfrm>
          <a:prstGeom prst="rect">
            <a:avLst/>
          </a:prstGeom>
          <a:noFill/>
        </p:spPr>
        <p:txBody>
          <a:bodyPr wrap="square" rtlCol="0">
            <a:spAutoFit/>
          </a:bodyPr>
          <a:lstStyle/>
          <a:p>
            <a:pPr>
              <a:buFont typeface="Arial" pitchFamily="34" charset="0"/>
              <a:buChar char="•"/>
            </a:pPr>
            <a:r>
              <a:rPr lang="en-GB" sz="2000" dirty="0" smtClean="0"/>
              <a:t> IV infusion works because of </a:t>
            </a:r>
            <a:r>
              <a:rPr lang="en-GB" sz="2000" b="1" dirty="0" smtClean="0">
                <a:solidFill>
                  <a:srgbClr val="FF0000"/>
                </a:solidFill>
              </a:rPr>
              <a:t>GRAVITY </a:t>
            </a:r>
            <a:r>
              <a:rPr lang="en-GB" sz="2000" dirty="0" smtClean="0"/>
              <a:t>– pushes fluid down through tubing into the vein</a:t>
            </a:r>
          </a:p>
          <a:p>
            <a:pPr>
              <a:buFont typeface="Arial" pitchFamily="34" charset="0"/>
              <a:buChar char="•"/>
            </a:pPr>
            <a:endParaRPr lang="en-GB" sz="2000" dirty="0" smtClean="0"/>
          </a:p>
          <a:p>
            <a:pPr>
              <a:buFont typeface="Arial" pitchFamily="34" charset="0"/>
              <a:buChar char="•"/>
            </a:pPr>
            <a:r>
              <a:rPr lang="en-GB" sz="2000" dirty="0" smtClean="0"/>
              <a:t> The </a:t>
            </a:r>
            <a:r>
              <a:rPr lang="en-GB" sz="2000" b="1" dirty="0" smtClean="0">
                <a:solidFill>
                  <a:srgbClr val="FF0000"/>
                </a:solidFill>
              </a:rPr>
              <a:t>higher the bag is hung</a:t>
            </a:r>
            <a:r>
              <a:rPr lang="en-GB" sz="2000" dirty="0" smtClean="0"/>
              <a:t>, the </a:t>
            </a:r>
            <a:r>
              <a:rPr lang="en-GB" sz="2000" b="1" dirty="0" smtClean="0">
                <a:solidFill>
                  <a:srgbClr val="FF0000"/>
                </a:solidFill>
              </a:rPr>
              <a:t>greater the gravitational pressure</a:t>
            </a:r>
            <a:r>
              <a:rPr lang="en-GB" sz="2000" dirty="0" smtClean="0"/>
              <a:t> on the IV fluid </a:t>
            </a:r>
            <a:r>
              <a:rPr lang="en-GB" sz="2000" b="1" dirty="0" smtClean="0">
                <a:solidFill>
                  <a:srgbClr val="FF0000"/>
                </a:solidFill>
              </a:rPr>
              <a:t>to go downward through the tubing</a:t>
            </a:r>
            <a:r>
              <a:rPr lang="en-GB" sz="2000" dirty="0" smtClean="0"/>
              <a:t>, if the </a:t>
            </a:r>
            <a:r>
              <a:rPr lang="en-GB" sz="2000" b="1" dirty="0" smtClean="0">
                <a:solidFill>
                  <a:srgbClr val="FF0000"/>
                </a:solidFill>
              </a:rPr>
              <a:t>bag is not high enough</a:t>
            </a:r>
            <a:r>
              <a:rPr lang="en-GB" sz="2000" dirty="0" smtClean="0"/>
              <a:t>, there will </a:t>
            </a:r>
            <a:r>
              <a:rPr lang="en-GB" sz="2000" b="1" dirty="0" smtClean="0">
                <a:solidFill>
                  <a:srgbClr val="FF0000"/>
                </a:solidFill>
              </a:rPr>
              <a:t>not be enough pressure to force fluid into the vein</a:t>
            </a:r>
          </a:p>
          <a:p>
            <a:pPr>
              <a:buFont typeface="Arial" pitchFamily="34" charset="0"/>
              <a:buChar char="•"/>
            </a:pPr>
            <a:endParaRPr lang="en-GB" sz="2000" dirty="0"/>
          </a:p>
          <a:p>
            <a:pPr>
              <a:buFont typeface="Arial" pitchFamily="34" charset="0"/>
              <a:buChar char="•"/>
            </a:pPr>
            <a:r>
              <a:rPr lang="en-GB" sz="2000" dirty="0" smtClean="0"/>
              <a:t> All </a:t>
            </a:r>
            <a:r>
              <a:rPr lang="en-GB" sz="2000" b="1" dirty="0" smtClean="0">
                <a:solidFill>
                  <a:srgbClr val="FF0000"/>
                </a:solidFill>
              </a:rPr>
              <a:t>IV bags must be hung above the patient’s heart</a:t>
            </a:r>
            <a:r>
              <a:rPr lang="en-GB" sz="2000" dirty="0" smtClean="0"/>
              <a:t> in order for there to be enough pressure for the fluid to infuse – </a:t>
            </a:r>
            <a:r>
              <a:rPr lang="en-GB" sz="2000" b="1" dirty="0" smtClean="0">
                <a:solidFill>
                  <a:srgbClr val="FF0000"/>
                </a:solidFill>
              </a:rPr>
              <a:t>usually 3 feet</a:t>
            </a:r>
            <a:r>
              <a:rPr lang="en-GB" sz="2000" dirty="0" smtClean="0"/>
              <a:t> above an adult patient’s heart</a:t>
            </a:r>
          </a:p>
          <a:p>
            <a:pPr>
              <a:buFont typeface="Arial" pitchFamily="34" charset="0"/>
              <a:buChar char="•"/>
            </a:pPr>
            <a:endParaRPr lang="en-GB" sz="2000" dirty="0"/>
          </a:p>
          <a:p>
            <a:pPr>
              <a:buFont typeface="Arial" pitchFamily="34" charset="0"/>
              <a:buChar char="•"/>
            </a:pPr>
            <a:r>
              <a:rPr lang="en-GB" sz="2000" dirty="0" smtClean="0"/>
              <a:t> </a:t>
            </a:r>
            <a:r>
              <a:rPr lang="en-GB" sz="2000" b="1" dirty="0" smtClean="0">
                <a:solidFill>
                  <a:srgbClr val="FF0000"/>
                </a:solidFill>
              </a:rPr>
              <a:t>Change in the movement</a:t>
            </a:r>
            <a:r>
              <a:rPr lang="en-GB" sz="2000" dirty="0" smtClean="0"/>
              <a:t> of the patient will result in </a:t>
            </a:r>
            <a:r>
              <a:rPr lang="en-GB" sz="2000" b="1" dirty="0" smtClean="0">
                <a:solidFill>
                  <a:srgbClr val="FF0000"/>
                </a:solidFill>
              </a:rPr>
              <a:t>changes in the infusion rate</a:t>
            </a:r>
            <a:r>
              <a:rPr lang="en-GB" sz="2000" dirty="0" smtClean="0"/>
              <a:t>, so </a:t>
            </a:r>
            <a:r>
              <a:rPr lang="en-GB" sz="2000" b="1" dirty="0" smtClean="0">
                <a:solidFill>
                  <a:srgbClr val="FF0000"/>
                </a:solidFill>
              </a:rPr>
              <a:t>constant monitoring</a:t>
            </a:r>
            <a:r>
              <a:rPr lang="en-GB" sz="2000" dirty="0" smtClean="0"/>
              <a:t> is required – </a:t>
            </a:r>
            <a:r>
              <a:rPr lang="en-GB" sz="2000" b="1" dirty="0" smtClean="0">
                <a:solidFill>
                  <a:srgbClr val="FF0000"/>
                </a:solidFill>
              </a:rPr>
              <a:t>usually every hour</a:t>
            </a:r>
            <a:r>
              <a:rPr lang="en-GB" sz="2000" dirty="0" smtClean="0"/>
              <a:t> and after any major change in position</a:t>
            </a:r>
          </a:p>
          <a:p>
            <a:pPr>
              <a:buFont typeface="Arial" pitchFamily="34" charset="0"/>
              <a:buChar char="•"/>
            </a:pPr>
            <a:endParaRPr lang="en-GB" sz="2000" dirty="0"/>
          </a:p>
          <a:p>
            <a:pPr>
              <a:buFont typeface="Arial" pitchFamily="34" charset="0"/>
              <a:buChar char="•"/>
            </a:pPr>
            <a:r>
              <a:rPr lang="en-GB" sz="2000" dirty="0" smtClean="0"/>
              <a:t> Sometimes </a:t>
            </a:r>
            <a:r>
              <a:rPr lang="en-GB" sz="2000" b="1" dirty="0" smtClean="0">
                <a:solidFill>
                  <a:srgbClr val="FF0000"/>
                </a:solidFill>
              </a:rPr>
              <a:t>needle can be dislodged</a:t>
            </a:r>
            <a:r>
              <a:rPr lang="en-GB" sz="2000" dirty="0" smtClean="0"/>
              <a:t> from the vein so that the fluid is infusing into the tissue – </a:t>
            </a:r>
            <a:r>
              <a:rPr lang="en-GB" sz="2000" b="1" dirty="0" smtClean="0">
                <a:solidFill>
                  <a:srgbClr val="FF0000"/>
                </a:solidFill>
              </a:rPr>
              <a:t>infiltration </a:t>
            </a:r>
            <a:r>
              <a:rPr lang="en-GB" sz="2000" dirty="0" smtClean="0"/>
              <a:t>– eventually IV will stop due to a higher pressure in the tissue compared with the IV tube. Look for </a:t>
            </a:r>
            <a:r>
              <a:rPr lang="en-GB" sz="2000" b="1" dirty="0" smtClean="0">
                <a:solidFill>
                  <a:srgbClr val="FF0000"/>
                </a:solidFill>
              </a:rPr>
              <a:t>swelling</a:t>
            </a:r>
            <a:r>
              <a:rPr lang="en-GB" sz="2000" dirty="0" smtClean="0"/>
              <a:t>, </a:t>
            </a:r>
            <a:r>
              <a:rPr lang="en-GB" sz="2000" b="1" dirty="0" smtClean="0">
                <a:solidFill>
                  <a:srgbClr val="FF0000"/>
                </a:solidFill>
              </a:rPr>
              <a:t>coolness</a:t>
            </a:r>
            <a:r>
              <a:rPr lang="en-GB" sz="2000" dirty="0" smtClean="0"/>
              <a:t> and </a:t>
            </a:r>
            <a:r>
              <a:rPr lang="en-GB" sz="2000" b="1" dirty="0" smtClean="0">
                <a:solidFill>
                  <a:srgbClr val="FF0000"/>
                </a:solidFill>
              </a:rPr>
              <a:t>pain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158" y="142852"/>
            <a:ext cx="8572560"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How is IV attached to patient</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TextBox 2"/>
          <p:cNvSpPr txBox="1"/>
          <p:nvPr/>
        </p:nvSpPr>
        <p:spPr>
          <a:xfrm>
            <a:off x="214282" y="1000108"/>
            <a:ext cx="8643998" cy="5632311"/>
          </a:xfrm>
          <a:prstGeom prst="rect">
            <a:avLst/>
          </a:prstGeom>
          <a:noFill/>
        </p:spPr>
        <p:txBody>
          <a:bodyPr wrap="square" rtlCol="0">
            <a:spAutoFit/>
          </a:bodyPr>
          <a:lstStyle/>
          <a:p>
            <a:r>
              <a:rPr lang="en-GB" sz="2000" dirty="0" smtClean="0"/>
              <a:t>Can attach a peripheral line (to limb) – these can only be used for a short period, usually 3 days due to risk of infection, so if it is required for longer then it is standard procedure to move the injection site to a new location every 3 days</a:t>
            </a:r>
          </a:p>
          <a:p>
            <a:endParaRPr lang="en-GB" sz="2000" dirty="0" smtClean="0"/>
          </a:p>
          <a:p>
            <a:endParaRPr lang="en-GB" sz="2000" dirty="0"/>
          </a:p>
          <a:p>
            <a:endParaRPr lang="en-GB" sz="2000" dirty="0" smtClean="0"/>
          </a:p>
          <a:p>
            <a:endParaRPr lang="en-GB" sz="2000" dirty="0"/>
          </a:p>
          <a:p>
            <a:endParaRPr lang="en-GB" sz="2000" dirty="0" smtClean="0"/>
          </a:p>
          <a:p>
            <a:endParaRPr lang="en-GB" sz="2000" dirty="0"/>
          </a:p>
          <a:p>
            <a:endParaRPr lang="en-GB" sz="2000" dirty="0" smtClean="0"/>
          </a:p>
          <a:p>
            <a:endParaRPr lang="en-GB" sz="2000" dirty="0"/>
          </a:p>
          <a:p>
            <a:endParaRPr lang="en-GB" sz="2000" dirty="0" smtClean="0"/>
          </a:p>
          <a:p>
            <a:endParaRPr lang="en-GB" sz="2000" dirty="0"/>
          </a:p>
          <a:p>
            <a:endParaRPr lang="en-GB" sz="2000" dirty="0" smtClean="0"/>
          </a:p>
          <a:p>
            <a:endParaRPr lang="en-GB" sz="2000" dirty="0"/>
          </a:p>
          <a:p>
            <a:r>
              <a:rPr lang="en-GB" sz="2000" dirty="0" smtClean="0"/>
              <a:t>A central line is an IV attached to a vein in the chest – usually through the chest wall, or neck veins, but it is also possible to insert the cannula into a peripheral vein and move the tip of the cannula slowly upward until it reaches a central vein</a:t>
            </a:r>
          </a:p>
        </p:txBody>
      </p:sp>
      <p:pic>
        <p:nvPicPr>
          <p:cNvPr id="21506" name="Picture 2" descr="http://www.cwladis.com/math104/peripheralline.jpg"/>
          <p:cNvPicPr>
            <a:picLocks noChangeAspect="1" noChangeArrowheads="1"/>
          </p:cNvPicPr>
          <p:nvPr/>
        </p:nvPicPr>
        <p:blipFill>
          <a:blip r:embed="rId2" cstate="print"/>
          <a:srcRect/>
          <a:stretch>
            <a:fillRect/>
          </a:stretch>
        </p:blipFill>
        <p:spPr bwMode="auto">
          <a:xfrm>
            <a:off x="6143636" y="3802730"/>
            <a:ext cx="1785950" cy="1697972"/>
          </a:xfrm>
          <a:prstGeom prst="rect">
            <a:avLst/>
          </a:prstGeom>
          <a:noFill/>
        </p:spPr>
      </p:pic>
      <p:pic>
        <p:nvPicPr>
          <p:cNvPr id="21508" name="Picture 4" descr="http://www.cwladis.com/math104/cannula.jpg"/>
          <p:cNvPicPr>
            <a:picLocks noChangeAspect="1" noChangeArrowheads="1"/>
          </p:cNvPicPr>
          <p:nvPr/>
        </p:nvPicPr>
        <p:blipFill>
          <a:blip r:embed="rId3" cstate="print"/>
          <a:srcRect/>
          <a:stretch>
            <a:fillRect/>
          </a:stretch>
        </p:blipFill>
        <p:spPr bwMode="auto">
          <a:xfrm>
            <a:off x="5453102" y="2250290"/>
            <a:ext cx="2976550" cy="1535900"/>
          </a:xfrm>
          <a:prstGeom prst="rect">
            <a:avLst/>
          </a:prstGeom>
          <a:noFill/>
        </p:spPr>
      </p:pic>
      <p:pic>
        <p:nvPicPr>
          <p:cNvPr id="21510" name="Picture 6" descr="http://www.cwladis.com/math104/centralline.jpg"/>
          <p:cNvPicPr>
            <a:picLocks noChangeAspect="1" noChangeArrowheads="1"/>
          </p:cNvPicPr>
          <p:nvPr/>
        </p:nvPicPr>
        <p:blipFill>
          <a:blip r:embed="rId4" cstate="print"/>
          <a:srcRect/>
          <a:stretch>
            <a:fillRect/>
          </a:stretch>
        </p:blipFill>
        <p:spPr bwMode="auto">
          <a:xfrm>
            <a:off x="357158" y="2343911"/>
            <a:ext cx="4786346" cy="3085353"/>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3215</TotalTime>
  <Words>2382</Words>
  <Application>Microsoft Office PowerPoint</Application>
  <PresentationFormat>On-screen Show (4:3)</PresentationFormat>
  <Paragraphs>196</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Bhavin</dc:creator>
  <cp:lastModifiedBy>Bhavin</cp:lastModifiedBy>
  <cp:revision>312</cp:revision>
  <dcterms:created xsi:type="dcterms:W3CDTF">2010-03-06T16:59:13Z</dcterms:created>
  <dcterms:modified xsi:type="dcterms:W3CDTF">2010-03-09T08:44:22Z</dcterms:modified>
</cp:coreProperties>
</file>