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79" r:id="rId10"/>
    <p:sldId id="276" r:id="rId11"/>
    <p:sldId id="265" r:id="rId12"/>
    <p:sldId id="266" r:id="rId13"/>
    <p:sldId id="267" r:id="rId14"/>
    <p:sldId id="281" r:id="rId15"/>
    <p:sldId id="268" r:id="rId16"/>
    <p:sldId id="269" r:id="rId17"/>
    <p:sldId id="271" r:id="rId18"/>
    <p:sldId id="272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E4F110-8671-4C10-A39B-089EDB605539}" type="datetimeFigureOut">
              <a:rPr lang="en-US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18A476-5EF4-4327-B062-485362AFC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9C961B-6514-40E9-8437-643BD6CD80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532CD-1FF1-43D8-8CBE-AB8DC6F7C8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7A64E-513D-47F1-BFF0-0AC6CD685B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B3BE6C-7B9B-4BCE-9444-23821DB0A6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B16E96A-82AC-43F9-9666-9348A2D952E3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1C8412-CE18-4FC6-BF74-D124F410AC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302DC-BB2A-4679-990C-19AFB486305A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4D0CB-7F50-4479-8439-E41DBAD3A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EF605-36FE-4340-AF55-563A8BAB3869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D1EA1-FB1E-4407-BBD1-662F3B6C3E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AA14D023-1042-474C-A0DA-001320AA1AE0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B2230-1A4D-466D-9EED-B1AD238EA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774EC75E-DD14-46F8-85D9-BD964DA19714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174DF93C-1CEF-4A9B-8356-12C1C695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F1F6AEB-A8E4-4777-A756-C286DD0728BD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8A2EB67-68E7-4893-A41F-B729589B9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EB5DC9B4-D9BD-4641-BDA3-3574C1855686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2A119AA-3140-45D5-945F-A568E4C3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C0277-EA4A-4605-A51A-E948F6EB8BF8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A31FF-F88E-487C-A301-20E4598640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9457D0BB-C205-4883-99F6-0D7F6568F2B7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C4F2F36-6712-4027-B1E1-782854FF8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7E8F53-E056-421C-AF74-884A0A1DB122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343196A-F9BF-4079-9D95-1D1D0E919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93B3488-B67E-4D8C-AF9F-F7E767B4EABF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91D5C5E-3EF9-4497-AF13-4F0895C55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F24FA6-0389-44BF-868A-0A98415C73AB}" type="datetimeFigureOut">
              <a:rPr lang="en-US" smtClean="0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AF2F96-4636-41C4-AA43-380177FAF1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ITOH5LdAw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QHiuYc22pfE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google.com/videoplay?docid=242132498694841858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4shared.com/file/61538831/b1027127/Placement_of_a_Femoral_Venous_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321471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071563" y="571500"/>
            <a:ext cx="6572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 dirty="0">
                <a:latin typeface="Lucida Sans Unicode" pitchFamily="34" charset="0"/>
              </a:rPr>
              <a:t> </a:t>
            </a:r>
          </a:p>
          <a:p>
            <a:r>
              <a:rPr lang="en-GB" sz="4800" dirty="0">
                <a:latin typeface="Lucida Sans Unicode" pitchFamily="34" charset="0"/>
              </a:rPr>
              <a:t>  </a:t>
            </a:r>
            <a:r>
              <a:rPr lang="en-GB" sz="4400" b="1" dirty="0">
                <a:latin typeface="Palatino Linotype" pitchFamily="18" charset="0"/>
              </a:rPr>
              <a:t>CENTRAL VENOUS</a:t>
            </a:r>
          </a:p>
          <a:p>
            <a:r>
              <a:rPr lang="en-GB" sz="4400" b="1" dirty="0">
                <a:latin typeface="Palatino Linotype" pitchFamily="18" charset="0"/>
              </a:rPr>
              <a:t>   </a:t>
            </a:r>
            <a:r>
              <a:rPr lang="en-GB" sz="4400" b="1" dirty="0" smtClean="0">
                <a:latin typeface="Palatino Linotype" pitchFamily="18" charset="0"/>
              </a:rPr>
              <a:t>CATHETERISATION</a:t>
            </a:r>
            <a:r>
              <a:rPr lang="en-GB" sz="4400" dirty="0" smtClean="0">
                <a:latin typeface="Palatino Linotype" pitchFamily="18" charset="0"/>
              </a:rPr>
              <a:t>   </a:t>
            </a:r>
            <a:r>
              <a:rPr lang="en-GB" sz="4800" dirty="0" smtClean="0">
                <a:latin typeface="Palatino Linotype" pitchFamily="18" charset="0"/>
              </a:rPr>
              <a:t>  </a:t>
            </a:r>
            <a:r>
              <a:rPr lang="en-GB" sz="4800" dirty="0" smtClean="0">
                <a:latin typeface="Lucida Sans Unicode" pitchFamily="34" charset="0"/>
              </a:rPr>
              <a:t>                                                      </a:t>
            </a:r>
            <a:endParaRPr lang="en-US" sz="4800" dirty="0">
              <a:latin typeface="Lucida Sans Unicode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86124"/>
            <a:ext cx="4714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GENERAL 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15370" cy="5786454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8000" dirty="0" smtClean="0">
                <a:latin typeface="Palatino Linotype" pitchFamily="18" charset="0"/>
              </a:rPr>
              <a:t>Obtain informed consent and explain risks and benefits of procedure</a:t>
            </a: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Optimal patient positioning and cooperation,  make sure patient is comfortable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Take your time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Sterile technique 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Local anaesthetic should be used 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Always have a hand on your wire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Aspirate while advancing as you withdraw the needle slowly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0" dirty="0" smtClean="0">
              <a:latin typeface="Palatino Linotype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Withdraw  needle to the level of the skin before redirecting the angle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80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8000" dirty="0" smtClean="0">
                <a:latin typeface="Palatino Linotype" pitchFamily="18" charset="0"/>
              </a:rPr>
              <a:t>Don’t poke yourself with the needle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dirty="0" smtClean="0">
                <a:latin typeface="Palatino Linotype" pitchFamily="18" charset="0"/>
              </a:rPr>
              <a:t>The tip of the catheter can lie in either the superior or inferior vena cava (SVC or IVC) or into the right atrium (RA).</a:t>
            </a:r>
            <a:br>
              <a:rPr lang="en-US" sz="8000" dirty="0" smtClean="0">
                <a:latin typeface="Palatino Linotype" pitchFamily="18" charset="0"/>
              </a:rPr>
            </a:br>
            <a:endParaRPr lang="en-GB" sz="8000" dirty="0" smtClean="0">
              <a:latin typeface="Palatino Linotype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357430"/>
            <a:ext cx="1571625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/>
              <a:t>       INTERNAL JUGULAR                                                 </a:t>
            </a:r>
            <a:br>
              <a:rPr lang="en-GB" sz="4000" dirty="0" smtClean="0"/>
            </a:br>
            <a:r>
              <a:rPr lang="en-GB" sz="4000" dirty="0" smtClean="0"/>
              <a:t>              APPROACH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2786062"/>
          </a:xfrm>
        </p:spPr>
        <p:txBody>
          <a:bodyPr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200" u="sng" dirty="0" smtClean="0">
                <a:latin typeface="Palatino Linotype" pitchFamily="18" charset="0"/>
              </a:rPr>
              <a:t>POSTIONING</a:t>
            </a:r>
            <a:r>
              <a:rPr lang="en-GB" sz="2200" dirty="0" smtClean="0">
                <a:latin typeface="Palatino Linotype" pitchFamily="18" charset="0"/>
              </a:rPr>
              <a:t> 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2200" u="sng" dirty="0" smtClean="0">
                <a:latin typeface="Palatino Linotype" pitchFamily="18" charset="0"/>
              </a:rPr>
              <a:t>TRENDELENBURG POSITION</a:t>
            </a:r>
            <a:endParaRPr lang="en-GB" sz="22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 smtClean="0">
                <a:latin typeface="Palatino Linotype" pitchFamily="18" charset="0"/>
              </a:rPr>
              <a:t> P</a:t>
            </a:r>
            <a:r>
              <a:rPr lang="en-US" sz="2200" dirty="0" smtClean="0">
                <a:latin typeface="Palatino Linotype" pitchFamily="18" charset="0"/>
              </a:rPr>
              <a:t>atient supine on  surface inclined 45 degrees, head at the lower end and legs flexed over  upper end.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200" dirty="0" smtClean="0">
                <a:latin typeface="Palatino Linotype" pitchFamily="18" charset="0"/>
              </a:rPr>
              <a:t>( This distends the central veins and prevents air embolism)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 smtClean="0">
                <a:latin typeface="Palatino Linotype" pitchFamily="18" charset="0"/>
              </a:rPr>
              <a:t>Head turned to opposite side of central venous line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Palatino Linotype" pitchFamily="18" charset="0"/>
              </a:rPr>
              <a:t>Stand at the head of the patient</a:t>
            </a:r>
            <a:endParaRPr lang="en-GB" sz="22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GB" sz="2200" dirty="0" smtClean="0">
                <a:latin typeface="Palatino Linotype" pitchFamily="18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143380"/>
            <a:ext cx="57864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LOCATING AND ACCESSING VEIN</a:t>
            </a:r>
            <a:endParaRPr lang="en-US" dirty="0"/>
          </a:p>
        </p:txBody>
      </p:sp>
      <p:sp>
        <p:nvSpPr>
          <p:cNvPr id="26625" name="Content Placeholder 4"/>
          <p:cNvSpPr>
            <a:spLocks noGrp="1"/>
          </p:cNvSpPr>
          <p:nvPr>
            <p:ph idx="1"/>
          </p:nvPr>
        </p:nvSpPr>
        <p:spPr>
          <a:xfrm>
            <a:off x="285720" y="1142984"/>
            <a:ext cx="4614863" cy="43577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GB" sz="20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Palatino Linotype" pitchFamily="18" charset="0"/>
              </a:rPr>
              <a:t>Ultrasound and landmarks can be used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Palatino Linotype" pitchFamily="18" charset="0"/>
              </a:rPr>
              <a:t>IJV is between the clavicular  and sternal heads of the sternocleidomastiod muscle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Palatino Linotype" pitchFamily="18" charset="0"/>
              </a:rPr>
              <a:t>Point of needle insertion is midway  between  sternal head of SCM and mastoid process behind ear   </a:t>
            </a:r>
            <a:endParaRPr lang="en-US" sz="2000" dirty="0" smtClean="0">
              <a:latin typeface="Palatino Linotype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500437" cy="32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7857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PROCEDURE</a:t>
            </a:r>
            <a:endParaRPr lang="en-US" dirty="0"/>
          </a:p>
        </p:txBody>
      </p:sp>
      <p:sp>
        <p:nvSpPr>
          <p:cNvPr id="27649" name="Content Placeholder 3"/>
          <p:cNvSpPr>
            <a:spLocks noGrp="1"/>
          </p:cNvSpPr>
          <p:nvPr>
            <p:ph idx="1"/>
          </p:nvPr>
        </p:nvSpPr>
        <p:spPr>
          <a:xfrm>
            <a:off x="214282" y="1500174"/>
            <a:ext cx="7858148" cy="500066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latin typeface="Palatino Linotype" pitchFamily="18" charset="0"/>
              </a:rPr>
              <a:t>Disinfect area , apply L.A  and  fenestrated drape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Place three fingers on carotid artery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Place needle about 45 degrees to the skin, lateral to the carotid artery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Direct needle in sagittal plane angled towards feet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Vein should be 1-1.5 cm deep, avoid deep probing in the neck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GB" sz="20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Palatino Linotype" pitchFamily="18" charset="0"/>
              </a:rPr>
              <a:t>Seldinger technique used  </a:t>
            </a:r>
          </a:p>
          <a:p>
            <a:pPr lvl="1">
              <a:lnSpc>
                <a:spcPct val="80000"/>
              </a:lnSpc>
              <a:buFont typeface="Verdana" pitchFamily="34" charset="0"/>
              <a:buNone/>
            </a:pPr>
            <a:endParaRPr lang="en-GB" sz="1800" dirty="0" smtClean="0">
              <a:latin typeface="Palatino Linotype" pitchFamily="18" charset="0"/>
            </a:endParaRPr>
          </a:p>
          <a:p>
            <a:pPr>
              <a:buFont typeface="Wingdings 3" pitchFamily="18" charset="2"/>
              <a:buNone/>
            </a:pPr>
            <a:endParaRPr lang="en-US" sz="2000" dirty="0" smtClean="0">
              <a:hlinkClick r:id="rId3"/>
            </a:endParaRPr>
          </a:p>
          <a:p>
            <a:pPr>
              <a:buFont typeface="Wingdings 3" pitchFamily="18" charset="2"/>
              <a:buNone/>
            </a:pPr>
            <a:endParaRPr lang="en-US" sz="2000" dirty="0" smtClean="0">
              <a:hlinkClick r:id="rId3"/>
            </a:endParaRPr>
          </a:p>
          <a:p>
            <a:pPr>
              <a:buFont typeface="Wingdings 3" pitchFamily="18" charset="2"/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071678"/>
            <a:ext cx="1538290" cy="13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929198"/>
            <a:ext cx="21431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034" y="635795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http://www.youtube.com/watch?v=QHiuYc22pfE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9083" t="8563" r="20183" b="5268"/>
          <a:stretch>
            <a:fillRect/>
          </a:stretch>
        </p:blipFill>
        <p:spPr bwMode="auto">
          <a:xfrm rot="5400000">
            <a:off x="214282" y="28572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9744" r="22739" b="5043"/>
          <a:stretch>
            <a:fillRect/>
          </a:stretch>
        </p:blipFill>
        <p:spPr bwMode="auto">
          <a:xfrm rot="5400000">
            <a:off x="3268257" y="196430"/>
            <a:ext cx="2571768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22085" r="22739" b="5311"/>
          <a:stretch>
            <a:fillRect/>
          </a:stretch>
        </p:blipFill>
        <p:spPr bwMode="auto">
          <a:xfrm rot="5400000">
            <a:off x="6357950" y="285728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20926" r="24891" b="5016"/>
          <a:stretch>
            <a:fillRect/>
          </a:stretch>
        </p:blipFill>
        <p:spPr bwMode="auto">
          <a:xfrm rot="5400000">
            <a:off x="332223" y="3382497"/>
            <a:ext cx="2500330" cy="287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14895" r="23074" b="6113"/>
          <a:stretch>
            <a:fillRect/>
          </a:stretch>
        </p:blipFill>
        <p:spPr bwMode="auto">
          <a:xfrm rot="5400000">
            <a:off x="3272666" y="3442450"/>
            <a:ext cx="26701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 cstate="print"/>
          <a:srcRect l="20241" r="23241" b="5043"/>
          <a:stretch>
            <a:fillRect/>
          </a:stretch>
        </p:blipFill>
        <p:spPr bwMode="auto">
          <a:xfrm rot="5400000">
            <a:off x="6429388" y="3429000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44" y="292893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1.Disinfection, L.A and sterile drape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Insert needle into IJV and aspirate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285749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Hold tip of needle with one hand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143644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Place wire through needle and remove needle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6211669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Insert catheter over wire  then remove wire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578645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6. Once catheter is in place , secure and apply dressing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143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SUBCLAVIAN  APPROACH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928688"/>
            <a:ext cx="8072437" cy="5643562"/>
          </a:xfrm>
        </p:spPr>
        <p:txBody>
          <a:bodyPr>
            <a:noAutofit/>
          </a:bodyPr>
          <a:lstStyle/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800" dirty="0" smtClean="0"/>
              <a:t>     </a:t>
            </a:r>
            <a:r>
              <a:rPr lang="en-GB" sz="1800" u="sng" dirty="0" smtClean="0">
                <a:latin typeface="Palatino Linotype" pitchFamily="18" charset="0"/>
              </a:rPr>
              <a:t>POSITIONING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Trendelenburg postion (10-15 degrees)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Supine position, head and shoulders neutral  with arm slightly abducted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Stand beside the patient at the side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800" dirty="0" smtClean="0">
                <a:latin typeface="Palatino Linotype" pitchFamily="18" charset="0"/>
              </a:rPr>
              <a:t>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800" u="sng" dirty="0" smtClean="0">
                <a:latin typeface="Palatino Linotype" pitchFamily="18" charset="0"/>
              </a:rPr>
              <a:t>PROCEDURE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Disinfect area and apply local anaesthetic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Cover procedure area with fenestrated sterile drape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Use seldinger technique </a:t>
            </a:r>
          </a:p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endParaRPr lang="en-GB" sz="1800" dirty="0" smtClean="0">
              <a:latin typeface="Palatino Linotype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800" dirty="0" smtClean="0">
                <a:latin typeface="Palatino Linotype" pitchFamily="18" charset="0"/>
              </a:rPr>
              <a:t>   </a:t>
            </a:r>
            <a:r>
              <a:rPr lang="en-GB" sz="1800" u="sng" dirty="0" smtClean="0">
                <a:latin typeface="Palatino Linotype" pitchFamily="18" charset="0"/>
              </a:rPr>
              <a:t>LOCATION AND ACCESS TO VEIN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Identify the midclavicular point and sternal notch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Insert needle into the skin  1cm below and lateral to the midclavicular point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Palatino Linotype" pitchFamily="18" charset="0"/>
              </a:rPr>
              <a:t> Direction of needle should be parallel to skin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Palatino Linotype" pitchFamily="18" charset="0"/>
              </a:rPr>
              <a:t>Advance posterior to the clavicle aiming for the sternal notch</a:t>
            </a:r>
            <a:r>
              <a:rPr lang="en-GB" sz="1800" dirty="0" smtClean="0">
                <a:latin typeface="Palatino Linotype" pitchFamily="18" charset="0"/>
              </a:rPr>
              <a:t>  (</a:t>
            </a:r>
            <a:r>
              <a:rPr lang="en-US" sz="1800" dirty="0" smtClean="0">
                <a:latin typeface="Palatino Linotype" pitchFamily="18" charset="0"/>
              </a:rPr>
              <a:t>Do not pass the needle further than the sternal head of the clavicle)</a:t>
            </a:r>
            <a:endParaRPr lang="en-US" sz="18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Location and insertion of needle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1745" name="Content Placeholder 4" descr="subclav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928802"/>
            <a:ext cx="4357686" cy="3929090"/>
          </a:xfrm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" y="2143125"/>
            <a:ext cx="385762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00100" y="6000768"/>
            <a:ext cx="6715125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n-lt"/>
                <a:hlinkClick r:id="rId4"/>
              </a:rPr>
              <a:t>http://video.google.com/videoplay?docid=2421324986948418582#</a:t>
            </a: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FEMORAL VEIN APPROACH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03"/>
            <a:ext cx="8229600" cy="5286397"/>
          </a:xfrm>
        </p:spPr>
        <p:txBody>
          <a:bodyPr>
            <a:normAutofit fontScale="2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2400" u="sng" dirty="0" smtClean="0">
                <a:latin typeface="Palatino Linotype" pitchFamily="18" charset="0"/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2400" dirty="0" smtClean="0">
                <a:latin typeface="Palatino Linotype" pitchFamily="18" charset="0"/>
              </a:rPr>
              <a:t>  </a:t>
            </a:r>
            <a:r>
              <a:rPr lang="en-GB" sz="8000" u="sng" dirty="0" smtClean="0">
                <a:latin typeface="Palatino Linotype" pitchFamily="18" charset="0"/>
              </a:rPr>
              <a:t>POSITIONING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Supine patient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7200" dirty="0" smtClean="0">
                <a:latin typeface="Palatino Linotype" pitchFamily="18" charset="0"/>
              </a:rPr>
              <a:t>Extend the patient’s leg and abduct slightly at the hip</a:t>
            </a:r>
            <a:endParaRPr lang="en-GB" sz="7200" u="sng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8000" u="sng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8000" u="sng" dirty="0" smtClean="0">
                <a:latin typeface="Palatino Linotype" pitchFamily="18" charset="0"/>
              </a:rPr>
              <a:t>PROCEDURE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Disinfect area and apply local anaesthetic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Cover procedure area with fenestrated sterile drape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Use seldinger technique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8000" u="sng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8000" u="sng" dirty="0" smtClean="0">
                <a:latin typeface="Palatino Linotype" pitchFamily="18" charset="0"/>
              </a:rPr>
              <a:t>LOCALISATION AND ACCESS TO VEIN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Vein is medial to femoral artery</a:t>
            </a:r>
            <a:endParaRPr lang="en-US" sz="72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7200" dirty="0" smtClean="0">
                <a:latin typeface="Palatino Linotype" pitchFamily="18" charset="0"/>
              </a:rPr>
              <a:t>Identify the pulsation of the femoral artery 1-2 cm below the inguinal ligament.  </a:t>
            </a:r>
            <a:r>
              <a:rPr lang="en-GB" sz="7200" dirty="0" smtClean="0">
                <a:latin typeface="Palatino Linotype" pitchFamily="18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Position needle at 45 degree angle and about 1cm medial to pulsation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Needle  inserted at skin about 2 cm below inguinal ligament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7200" dirty="0" smtClean="0">
                <a:latin typeface="Palatino Linotype" pitchFamily="18" charset="0"/>
              </a:rPr>
              <a:t>Aiming towards the umbilicus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sz="7200" dirty="0" smtClean="0">
                <a:latin typeface="Palatino Linotype" pitchFamily="18" charset="0"/>
              </a:rPr>
              <a:t>(In adults, the vein  normally found 2-4cm from the skin. In small children reduce elevation on the needle to 10-15° as the vein is more superficial)</a:t>
            </a:r>
            <a:endParaRPr lang="en-US" sz="7200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357298"/>
            <a:ext cx="2781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6572296" cy="5715040"/>
          </a:xfrm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00372"/>
            <a:ext cx="3214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42910" y="5929330"/>
            <a:ext cx="821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Lucida Sans Unicode" pitchFamily="34" charset="0"/>
                <a:hlinkClick r:id="rId4"/>
              </a:rPr>
              <a:t>http://www.4shared.com/file/61538831/b1027127/Placement_of_a_Femoral_Venous_.html</a:t>
            </a:r>
            <a:endParaRPr lang="en-US">
              <a:solidFill>
                <a:srgbClr val="FF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POST CATHETER PLACEMENT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6565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>
                <a:latin typeface="Palatino Linotype" pitchFamily="18" charset="0"/>
              </a:rPr>
              <a:t>Aspirate blood from each port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>
                <a:latin typeface="Palatino Linotype" pitchFamily="18" charset="0"/>
              </a:rPr>
              <a:t>Flush with saline / sterile water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>
                <a:latin typeface="Palatino Linotype" pitchFamily="18" charset="0"/>
              </a:rPr>
              <a:t>Secure the catheter with sutures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>
                <a:latin typeface="Palatino Linotype" pitchFamily="18" charset="0"/>
              </a:rPr>
              <a:t>Apply  sterile dressing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dirty="0" smtClean="0">
                <a:latin typeface="Palatino Linotype" pitchFamily="18" charset="0"/>
              </a:rPr>
              <a:t>Dispose of used gloves, needles, syringe etc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dirty="0" smtClean="0">
                <a:latin typeface="Palatino Linotype" pitchFamily="18" charset="0"/>
              </a:rPr>
              <a:t>Wash hands </a:t>
            </a:r>
            <a:endParaRPr lang="en-US" sz="2400" dirty="0" smtClean="0">
              <a:latin typeface="Palatino Linotype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>
                <a:latin typeface="Palatino Linotype" pitchFamily="18" charset="0"/>
              </a:rPr>
              <a:t>Chest x-ray for IJ and SC lines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2000250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00570"/>
            <a:ext cx="15176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           INDICATIONS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8625" y="1428750"/>
            <a:ext cx="7829550" cy="4143390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>
                <a:latin typeface="Palatino Linotype" pitchFamily="18" charset="0"/>
              </a:rPr>
              <a:t>Measurement of central venous pressure (CVP)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GB" sz="1200" dirty="0" smtClean="0">
                <a:latin typeface="Palatino Linotype" pitchFamily="18" charset="0"/>
              </a:rPr>
              <a:t>  </a:t>
            </a:r>
            <a:r>
              <a:rPr lang="en-GB" sz="1400" dirty="0" smtClean="0">
                <a:latin typeface="Palatino Linotype" pitchFamily="18" charset="0"/>
              </a:rPr>
              <a:t>       </a:t>
            </a:r>
            <a:r>
              <a:rPr lang="en-GB" sz="1900" dirty="0" smtClean="0">
                <a:latin typeface="Palatino Linotype" pitchFamily="18" charset="0"/>
              </a:rPr>
              <a:t>( E.G. those with hypotension not responding to normal management, requiring infusion of inotropes)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>
                <a:latin typeface="Palatino Linotype" pitchFamily="18" charset="0"/>
              </a:rPr>
              <a:t>For long term administration of drugs for pain, infection, cancer or to supply nutrition.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>
                <a:latin typeface="Palatino Linotype" pitchFamily="18" charset="0"/>
              </a:rPr>
              <a:t>Venous access for IV fluids or antibiotics or a peripheral site is unavailable/unaccessible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>
                <a:latin typeface="Palatino Linotype" pitchFamily="18" charset="0"/>
              </a:rPr>
              <a:t>Haemodialysis   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429132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EVALUATION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2939" y="1000125"/>
          <a:ext cx="7072335" cy="556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45"/>
                <a:gridCol w="2357445"/>
                <a:gridCol w="2357445"/>
              </a:tblGrid>
              <a:tr h="881922"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RISKS</a:t>
                      </a:r>
                      <a:endParaRPr lang="en-US" dirty="0"/>
                    </a:p>
                  </a:txBody>
                  <a:tcPr/>
                </a:tc>
              </a:tr>
              <a:tr h="1253351">
                <a:tc>
                  <a:txBody>
                    <a:bodyPr/>
                    <a:lstStyle/>
                    <a:p>
                      <a:r>
                        <a:rPr lang="en-GB" dirty="0" smtClean="0"/>
                        <a:t>INTERNAL JUGULAR VEIN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Bleeding can be seen and controlled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Decreased risk of pneumothorax 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Risk of Carotid artery puncture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Pneumothorax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1486532">
                <a:tc>
                  <a:txBody>
                    <a:bodyPr/>
                    <a:lstStyle/>
                    <a:p>
                      <a:r>
                        <a:rPr lang="en-GB" dirty="0" smtClean="0"/>
                        <a:t>SUBCLAVIAN VEIN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Most comfortable for concious patients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Increased risk of pneumothorax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Should not be done on less than 2yrs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Vein is non- compressible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1878904">
                <a:tc>
                  <a:txBody>
                    <a:bodyPr/>
                    <a:lstStyle/>
                    <a:p>
                      <a:r>
                        <a:rPr lang="en-GB" dirty="0" smtClean="0"/>
                        <a:t>FEMORAL VEIN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Easy to locate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Less  bad complications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No risk of pneumothorax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Preffered in emergencies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Highest risk of infection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Palatino Linotype" pitchFamily="18" charset="0"/>
                        </a:rPr>
                        <a:t>Risk of DVT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/>
              <a:t>       THANX FOR LISTENING!  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CONTRAINDICATIONS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115300" cy="4065588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Palatino Linotype" pitchFamily="18" charset="0"/>
              </a:rPr>
              <a:t>Patients undergoing thrombolytic or anticoagulative therapy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Palatino Linotype" pitchFamily="18" charset="0"/>
              </a:rPr>
              <a:t>Bleeding disorders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Palatino Linotype" pitchFamily="18" charset="0"/>
              </a:rPr>
              <a:t>Vasculitis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Palatino Linotype" pitchFamily="18" charset="0"/>
              </a:rPr>
              <a:t>Distorted local anatomy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Palatino Linotype" pitchFamily="18" charset="0"/>
              </a:rPr>
              <a:t>Overlying skin infections( dermatitis), burns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Palatino Linotype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Palatino Linotype" pitchFamily="18" charset="0"/>
              </a:rPr>
              <a:t>Uncooperative  patient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COMPLICATIONS</a:t>
            </a:r>
            <a:endParaRPr lang="en-US" dirty="0"/>
          </a:p>
        </p:txBody>
      </p:sp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3894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2400" dirty="0" smtClean="0">
                <a:latin typeface="Palatino Linotype" pitchFamily="18" charset="0"/>
              </a:rPr>
              <a:t>INFECTIOUS</a:t>
            </a:r>
          </a:p>
          <a:p>
            <a:pPr>
              <a:buFont typeface="Wingdings 3" pitchFamily="18" charset="2"/>
              <a:buNone/>
            </a:pPr>
            <a:r>
              <a:rPr lang="en-GB" sz="2400" dirty="0" smtClean="0">
                <a:latin typeface="Palatino Linotype" pitchFamily="18" charset="0"/>
              </a:rPr>
              <a:t>Sepsis (also septic arthritis, osteomyelitis)</a:t>
            </a:r>
          </a:p>
          <a:p>
            <a:pPr>
              <a:buFont typeface="Wingdings 3" pitchFamily="18" charset="2"/>
              <a:buNone/>
            </a:pPr>
            <a:endParaRPr lang="en-GB" sz="2400" dirty="0" smtClean="0">
              <a:latin typeface="Palatino Linotype" pitchFamily="18" charset="0"/>
            </a:endParaRPr>
          </a:p>
          <a:p>
            <a:pPr>
              <a:buFont typeface="Arial" charset="0"/>
              <a:buChar char="•"/>
            </a:pPr>
            <a:r>
              <a:rPr lang="en-GB" sz="2400" dirty="0" smtClean="0">
                <a:latin typeface="Palatino Linotype" pitchFamily="18" charset="0"/>
              </a:rPr>
              <a:t>VASCULAR </a:t>
            </a:r>
          </a:p>
          <a:p>
            <a:pPr>
              <a:buFont typeface="Wingdings 3" pitchFamily="18" charset="2"/>
              <a:buNone/>
            </a:pPr>
            <a:r>
              <a:rPr lang="en-GB" sz="2400" dirty="0" smtClean="0">
                <a:latin typeface="Palatino Linotype" pitchFamily="18" charset="0"/>
              </a:rPr>
              <a:t>Air embolism, blood clot, hematoma, arterial puncture </a:t>
            </a:r>
            <a:endParaRPr lang="en-US" sz="2400" dirty="0" smtClean="0">
              <a:latin typeface="Palatino Linotype" pitchFamily="18" charset="0"/>
            </a:endParaRPr>
          </a:p>
          <a:p>
            <a:pPr>
              <a:buFont typeface="Wingdings 3" pitchFamily="18" charset="2"/>
              <a:buNone/>
            </a:pPr>
            <a:endParaRPr lang="en-GB" sz="2400" dirty="0" smtClean="0">
              <a:latin typeface="Palatino Linotype" pitchFamily="18" charset="0"/>
            </a:endParaRPr>
          </a:p>
          <a:p>
            <a:pPr>
              <a:buFont typeface="Arial" charset="0"/>
              <a:buChar char="•"/>
            </a:pPr>
            <a:r>
              <a:rPr lang="en-GB" sz="2400" dirty="0" smtClean="0">
                <a:latin typeface="Palatino Linotype" pitchFamily="18" charset="0"/>
              </a:rPr>
              <a:t>OTHERS</a:t>
            </a:r>
          </a:p>
          <a:p>
            <a:pPr>
              <a:buFont typeface="Wingdings 3" pitchFamily="18" charset="2"/>
              <a:buNone/>
            </a:pPr>
            <a:r>
              <a:rPr lang="en-GB" sz="2000" u="sng" dirty="0" smtClean="0">
                <a:latin typeface="Palatino Linotype" pitchFamily="18" charset="0"/>
              </a:rPr>
              <a:t>PNEUMOTHORAX</a:t>
            </a:r>
            <a:r>
              <a:rPr lang="en-GB" sz="2400" dirty="0" smtClean="0">
                <a:latin typeface="Palatino Linotype" pitchFamily="18" charset="0"/>
              </a:rPr>
              <a:t>, hemothorax, arrhythmias , nerve injury</a:t>
            </a:r>
            <a:endParaRPr lang="en-US" sz="2400" dirty="0" smtClean="0">
              <a:latin typeface="Palatino Linotype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5214938"/>
            <a:ext cx="242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000108"/>
            <a:ext cx="1571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643314"/>
            <a:ext cx="1095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  </a:t>
            </a:r>
            <a:br>
              <a:rPr lang="en-GB" dirty="0" smtClean="0"/>
            </a:br>
            <a:r>
              <a:rPr lang="en-GB" sz="3200" dirty="0" smtClean="0"/>
              <a:t>  </a:t>
            </a:r>
            <a:r>
              <a:rPr lang="en-GB" sz="3200" u="sng" dirty="0" smtClean="0"/>
              <a:t>LOCATIONS of CVC</a:t>
            </a:r>
            <a:endParaRPr lang="en-US" sz="3200" u="sng" dirty="0"/>
          </a:p>
        </p:txBody>
      </p:sp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642938" y="1857375"/>
            <a:ext cx="7900987" cy="4572021"/>
          </a:xfrm>
        </p:spPr>
        <p:txBody>
          <a:bodyPr/>
          <a:lstStyle/>
          <a:p>
            <a:r>
              <a:rPr lang="en-GB" sz="2400" dirty="0" smtClean="0"/>
              <a:t>INTERNAL JUGULAR VEIN</a:t>
            </a:r>
          </a:p>
          <a:p>
            <a:endParaRPr lang="en-GB" sz="2400" dirty="0" smtClean="0"/>
          </a:p>
          <a:p>
            <a:r>
              <a:rPr lang="en-GB" sz="2400" dirty="0" smtClean="0"/>
              <a:t>SUBCLAVIAN VEIN </a:t>
            </a:r>
          </a:p>
          <a:p>
            <a:endParaRPr lang="en-GB" sz="2400" dirty="0" smtClean="0"/>
          </a:p>
          <a:p>
            <a:r>
              <a:rPr lang="en-GB" sz="2400" dirty="0" smtClean="0"/>
              <a:t>FEMORAL VEIN    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u="sng" dirty="0" smtClean="0"/>
              <a:t> </a:t>
            </a:r>
            <a:r>
              <a:rPr lang="en-GB" sz="2800" u="sng" dirty="0" smtClean="0">
                <a:latin typeface="Palatino Linotype" pitchFamily="18" charset="0"/>
              </a:rPr>
              <a:t>Length of catheters</a:t>
            </a:r>
            <a:endParaRPr lang="en-US" sz="2800" u="sng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Palatino Linotype" pitchFamily="18" charset="0"/>
              </a:rPr>
              <a:t>15cm catheters for subclavian and internal jugular lines, and 60cm catheters for femoral line</a:t>
            </a:r>
            <a:endParaRPr lang="en-GB" sz="18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EQUIPMENT USED: </a:t>
            </a:r>
            <a:endParaRPr lang="en-US" dirty="0"/>
          </a:p>
        </p:txBody>
      </p:sp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357158" y="1643041"/>
            <a:ext cx="7500990" cy="428628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Palatino Linotype" pitchFamily="18" charset="0"/>
              </a:rPr>
              <a:t>Patient on a tilting bed, trolley or operating table</a:t>
            </a:r>
            <a:endParaRPr lang="en-GB" sz="2000" dirty="0" smtClean="0">
              <a:latin typeface="Palatino Linotype" pitchFamily="18" charset="0"/>
            </a:endParaRPr>
          </a:p>
          <a:p>
            <a:r>
              <a:rPr lang="en-GB" sz="2000" dirty="0" smtClean="0">
                <a:latin typeface="Palatino Linotype" pitchFamily="18" charset="0"/>
              </a:rPr>
              <a:t>Standard multiple lumen kit</a:t>
            </a:r>
          </a:p>
          <a:p>
            <a:r>
              <a:rPr lang="en-GB" sz="2000" dirty="0" smtClean="0">
                <a:latin typeface="Palatino Linotype" pitchFamily="18" charset="0"/>
              </a:rPr>
              <a:t>Guide wire</a:t>
            </a:r>
          </a:p>
          <a:p>
            <a:r>
              <a:rPr lang="en-GB" sz="2000" dirty="0" smtClean="0">
                <a:latin typeface="Palatino Linotype" pitchFamily="18" charset="0"/>
              </a:rPr>
              <a:t>Sterile gloves </a:t>
            </a:r>
          </a:p>
          <a:p>
            <a:r>
              <a:rPr lang="en-GB" sz="2000" dirty="0" smtClean="0">
                <a:latin typeface="Palatino Linotype" pitchFamily="18" charset="0"/>
              </a:rPr>
              <a:t>Sterile gown</a:t>
            </a:r>
          </a:p>
          <a:p>
            <a:r>
              <a:rPr lang="en-GB" sz="2000" dirty="0" smtClean="0">
                <a:latin typeface="Palatino Linotype" pitchFamily="18" charset="0"/>
              </a:rPr>
              <a:t>Drapes </a:t>
            </a:r>
          </a:p>
          <a:p>
            <a:r>
              <a:rPr lang="en-GB" sz="2000" dirty="0" smtClean="0">
                <a:latin typeface="Palatino Linotype" pitchFamily="18" charset="0"/>
              </a:rPr>
              <a:t>Disinfectant (Povidone-iodine</a:t>
            </a:r>
            <a:r>
              <a:rPr lang="en-US" sz="2000" dirty="0" smtClean="0">
                <a:latin typeface="Palatino Linotype" pitchFamily="18" charset="0"/>
              </a:rPr>
              <a:t> solution/ chlorhexidine</a:t>
            </a:r>
            <a:r>
              <a:rPr lang="en-US" sz="2000" dirty="0" smtClean="0"/>
              <a:t>)</a:t>
            </a:r>
            <a:endParaRPr lang="en-GB" sz="2000" dirty="0" smtClean="0">
              <a:latin typeface="Palatino Linotype" pitchFamily="18" charset="0"/>
            </a:endParaRPr>
          </a:p>
          <a:p>
            <a:r>
              <a:rPr lang="en-GB" sz="2000" dirty="0" smtClean="0">
                <a:latin typeface="Palatino Linotype" pitchFamily="18" charset="0"/>
              </a:rPr>
              <a:t>Suturing needle</a:t>
            </a:r>
          </a:p>
          <a:p>
            <a:r>
              <a:rPr lang="en-GB" sz="2000" dirty="0" smtClean="0">
                <a:latin typeface="Palatino Linotype" pitchFamily="18" charset="0"/>
              </a:rPr>
              <a:t>Scalpel</a:t>
            </a:r>
          </a:p>
          <a:p>
            <a:r>
              <a:rPr lang="en-GB" sz="2000" dirty="0" smtClean="0">
                <a:latin typeface="Palatino Linotype" pitchFamily="18" charset="0"/>
              </a:rPr>
              <a:t>Local Anaesthetic (lidocaine) </a:t>
            </a:r>
          </a:p>
          <a:p>
            <a:r>
              <a:rPr lang="en-GB" sz="2000" dirty="0" smtClean="0">
                <a:latin typeface="Palatino Linotype" pitchFamily="18" charset="0"/>
              </a:rPr>
              <a:t>Sterile saline flush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000108"/>
            <a:ext cx="104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285992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357826"/>
            <a:ext cx="1452563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714752"/>
            <a:ext cx="15716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214313" y="4214813"/>
            <a:ext cx="6286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Palatino Linotype" pitchFamily="18" charset="0"/>
              </a:rPr>
              <a:t>A= small </a:t>
            </a:r>
            <a:r>
              <a:rPr lang="en-GB" dirty="0" smtClean="0">
                <a:latin typeface="Palatino Linotype" pitchFamily="18" charset="0"/>
              </a:rPr>
              <a:t>syringe and  </a:t>
            </a:r>
            <a:r>
              <a:rPr lang="en-GB" dirty="0">
                <a:latin typeface="Palatino Linotype" pitchFamily="18" charset="0"/>
              </a:rPr>
              <a:t>vial of  1% Lidocaine (L.A)</a:t>
            </a:r>
          </a:p>
          <a:p>
            <a:endParaRPr lang="en-GB" dirty="0">
              <a:latin typeface="Palatino Linotype" pitchFamily="18" charset="0"/>
            </a:endParaRPr>
          </a:p>
          <a:p>
            <a:r>
              <a:rPr lang="en-GB" dirty="0">
                <a:latin typeface="Palatino Linotype" pitchFamily="18" charset="0"/>
              </a:rPr>
              <a:t>B= guide needle</a:t>
            </a:r>
          </a:p>
          <a:p>
            <a:endParaRPr lang="en-GB" dirty="0">
              <a:latin typeface="Palatino Linotype" pitchFamily="18" charset="0"/>
            </a:endParaRPr>
          </a:p>
          <a:p>
            <a:r>
              <a:rPr lang="en-GB" dirty="0">
                <a:latin typeface="Palatino Linotype" pitchFamily="18" charset="0"/>
              </a:rPr>
              <a:t>C= IV syringe with catheter attached- D</a:t>
            </a:r>
          </a:p>
          <a:p>
            <a:endParaRPr lang="en-GB" dirty="0">
              <a:latin typeface="Palatino Linotype" pitchFamily="18" charset="0"/>
            </a:endParaRPr>
          </a:p>
          <a:p>
            <a:r>
              <a:rPr lang="en-GB" dirty="0">
                <a:latin typeface="Palatino Linotype" pitchFamily="18" charset="0"/>
              </a:rPr>
              <a:t>E= Disinfectant sponge  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85750"/>
            <a:ext cx="4214813" cy="3714750"/>
          </a:xfrm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357563"/>
            <a:ext cx="2857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6643688" y="5500688"/>
            <a:ext cx="285750" cy="500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4071934" y="6000750"/>
            <a:ext cx="3929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Lucida Sans Unicode" pitchFamily="34" charset="0"/>
              </a:rPr>
              <a:t> </a:t>
            </a:r>
            <a:r>
              <a:rPr lang="en-GB" dirty="0" smtClean="0">
                <a:latin typeface="Palatino Linotype" pitchFamily="18" charset="0"/>
              </a:rPr>
              <a:t>Guidewire: J-shaped tip to reduce risk of vessel perforation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357188"/>
            <a:ext cx="31194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 Arrow 11"/>
          <p:cNvSpPr/>
          <p:nvPr/>
        </p:nvSpPr>
        <p:spPr>
          <a:xfrm>
            <a:off x="7429500" y="1928813"/>
            <a:ext cx="214313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572125" y="1214438"/>
            <a:ext cx="142875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7143750" y="2643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Palatino Linotype" pitchFamily="18" charset="0"/>
              </a:rPr>
              <a:t>Dilator</a:t>
            </a:r>
            <a:endParaRPr lang="en-US">
              <a:latin typeface="Palatino Linotype" pitchFamily="18" charset="0"/>
            </a:endParaRPr>
          </a:p>
        </p:txBody>
      </p: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4929188" y="235743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Palatino Linotype" pitchFamily="18" charset="0"/>
              </a:rPr>
              <a:t>Triple lumen       catheter</a:t>
            </a:r>
            <a:endParaRPr lang="en-US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 </a:t>
            </a:r>
            <a:br>
              <a:rPr lang="en-GB" dirty="0" smtClean="0"/>
            </a:br>
            <a:r>
              <a:rPr lang="en-GB" dirty="0" smtClean="0"/>
              <a:t>               TECHNIQUE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u="sng" dirty="0" smtClean="0">
                <a:latin typeface="Palatino Linotype" pitchFamily="18" charset="0"/>
              </a:rPr>
              <a:t>SELDINGER TECHNIQUE  </a:t>
            </a:r>
            <a:r>
              <a:rPr lang="en-GB" sz="2400" dirty="0" smtClean="0">
                <a:latin typeface="Palatino Linotype" pitchFamily="18" charset="0"/>
              </a:rPr>
              <a:t>(most common)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dirty="0" smtClean="0">
                <a:latin typeface="Palatino Linotype" pitchFamily="18" charset="0"/>
              </a:rPr>
              <a:t>Use guide needle to locate the vein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dirty="0" smtClean="0">
                <a:latin typeface="Palatino Linotype" pitchFamily="18" charset="0"/>
              </a:rPr>
              <a:t>Wire threaded through needle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dirty="0" smtClean="0">
                <a:latin typeface="Palatino Linotype" pitchFamily="18" charset="0"/>
              </a:rPr>
              <a:t>Remove needle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>
                <a:latin typeface="Palatino Linotype" pitchFamily="18" charset="0"/>
              </a:rPr>
              <a:t>A dilator is passed over the guide wire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>
                <a:latin typeface="Palatino Linotype" pitchFamily="18" charset="0"/>
              </a:rPr>
              <a:t> Dilator is removed and catheter is passed over wire and wire is removed</a:t>
            </a:r>
            <a:endParaRPr lang="en-GB" sz="2400" dirty="0" smtClean="0">
              <a:latin typeface="Palatino Linotype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dirty="0" smtClean="0">
                <a:latin typeface="Palatino Linotype" pitchFamily="18" charset="0"/>
              </a:rPr>
              <a:t>Catheter secured in place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1600" dirty="0" smtClean="0"/>
              <a:t>Allows</a:t>
            </a:r>
            <a:r>
              <a:rPr lang="en-US" dirty="0" smtClean="0"/>
              <a:t> </a:t>
            </a:r>
            <a:r>
              <a:rPr lang="en-US" sz="1600" dirty="0" smtClean="0"/>
              <a:t>larger catheters to be placed in the vein after the passage of appropriate dilators along the wire and a small incision in the skin at the point of entry.</a:t>
            </a:r>
            <a:endParaRPr lang="en-US" sz="1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143000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14313"/>
            <a:ext cx="6702425" cy="6500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3124</TotalTime>
  <Words>962</Words>
  <Application>Microsoft Office PowerPoint</Application>
  <PresentationFormat>On-screen Show (4:3)</PresentationFormat>
  <Paragraphs>204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 </vt:lpstr>
      <vt:lpstr>            INDICATIONS</vt:lpstr>
      <vt:lpstr> CONTRAINDICATIONS </vt:lpstr>
      <vt:lpstr>COMPLICATIONS</vt:lpstr>
      <vt:lpstr>      LOCATIONS of CVC</vt:lpstr>
      <vt:lpstr>EQUIPMENT USED: </vt:lpstr>
      <vt:lpstr>Slide 7</vt:lpstr>
      <vt:lpstr>                    TECHNIQUE</vt:lpstr>
      <vt:lpstr>Slide 9</vt:lpstr>
      <vt:lpstr> GENERAL  PRINCIPLES</vt:lpstr>
      <vt:lpstr>       INTERNAL JUGULAR                                                                APPROACH</vt:lpstr>
      <vt:lpstr>LOCATING AND ACCESSING VEIN</vt:lpstr>
      <vt:lpstr>PROCEDURE</vt:lpstr>
      <vt:lpstr>Slide 14</vt:lpstr>
      <vt:lpstr>SUBCLAVIAN  APPROACH</vt:lpstr>
      <vt:lpstr>Location and insertion of needle</vt:lpstr>
      <vt:lpstr>FEMORAL VEIN APPROACH</vt:lpstr>
      <vt:lpstr>Slide 18</vt:lpstr>
      <vt:lpstr>POST CATHETER PLACEMENT</vt:lpstr>
      <vt:lpstr>EVALUATION 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venous catheterisation</dc:title>
  <dc:creator>Shilpa Nelapatla</dc:creator>
  <cp:lastModifiedBy>h</cp:lastModifiedBy>
  <cp:revision>240</cp:revision>
  <dcterms:created xsi:type="dcterms:W3CDTF">2010-03-04T18:53:22Z</dcterms:created>
  <dcterms:modified xsi:type="dcterms:W3CDTF">2010-03-22T22:05:35Z</dcterms:modified>
</cp:coreProperties>
</file>