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2" r:id="rId7"/>
    <p:sldId id="263" r:id="rId8"/>
    <p:sldId id="264" r:id="rId9"/>
    <p:sldId id="265" r:id="rId10"/>
    <p:sldId id="266" r:id="rId11"/>
    <p:sldId id="269" r:id="rId12"/>
    <p:sldId id="271" r:id="rId13"/>
    <p:sldId id="272" r:id="rId14"/>
    <p:sldId id="273" r:id="rId15"/>
    <p:sldId id="268" r:id="rId16"/>
    <p:sldId id="270" r:id="rId17"/>
    <p:sldId id="275" r:id="rId18"/>
    <p:sldId id="276" r:id="rId19"/>
    <p:sldId id="277" r:id="rId20"/>
    <p:sldId id="278" r:id="rId21"/>
    <p:sldId id="279" r:id="rId22"/>
    <p:sldId id="280" r:id="rId23"/>
    <p:sldId id="282" r:id="rId24"/>
    <p:sldId id="283" r:id="rId25"/>
    <p:sldId id="281" r:id="rId26"/>
    <p:sldId id="289" r:id="rId27"/>
    <p:sldId id="290" r:id="rId28"/>
    <p:sldId id="291" r:id="rId29"/>
    <p:sldId id="292" r:id="rId30"/>
    <p:sldId id="284" r:id="rId31"/>
    <p:sldId id="285" r:id="rId32"/>
    <p:sldId id="288" r:id="rId33"/>
    <p:sldId id="286" r:id="rId34"/>
    <p:sldId id="293" r:id="rId35"/>
    <p:sldId id="294" r:id="rId36"/>
    <p:sldId id="295" r:id="rId37"/>
    <p:sldId id="296" r:id="rId38"/>
    <p:sldId id="297" r:id="rId39"/>
    <p:sldId id="298" r:id="rId40"/>
    <p:sldId id="299" r:id="rId41"/>
    <p:sldId id="300" r:id="rId42"/>
    <p:sldId id="303" r:id="rId43"/>
    <p:sldId id="302" r:id="rId44"/>
    <p:sldId id="304" r:id="rId45"/>
    <p:sldId id="306" r:id="rId46"/>
    <p:sldId id="301" r:id="rId47"/>
    <p:sldId id="305" r:id="rId48"/>
    <p:sldId id="307" r:id="rId4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804"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2AABFB1-CF17-48F6-BF39-892D02998999}" type="datetimeFigureOut">
              <a:rPr lang="pt-PT" smtClean="0"/>
              <a:pPr/>
              <a:t>05-04-2011</a:t>
            </a:fld>
            <a:endParaRPr lang="pt-PT"/>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t-PT"/>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4E89E14-6CFB-453E-9B8F-69BA7B86C22C}" type="slidenum">
              <a:rPr lang="pt-PT" smtClean="0"/>
              <a:pPr/>
              <a:t>‹#›</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AABFB1-CF17-48F6-BF39-892D02998999}" type="datetimeFigureOut">
              <a:rPr lang="pt-PT" smtClean="0"/>
              <a:pPr/>
              <a:t>05-04-2011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B4E89E14-6CFB-453E-9B8F-69BA7B86C22C}"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2AABFB1-CF17-48F6-BF39-892D02998999}" type="datetimeFigureOut">
              <a:rPr lang="pt-PT" smtClean="0"/>
              <a:pPr/>
              <a:t>05-04-2011</a:t>
            </a:fld>
            <a:endParaRPr lang="pt-PT"/>
          </a:p>
        </p:txBody>
      </p:sp>
      <p:sp>
        <p:nvSpPr>
          <p:cNvPr id="5" name="Footer Placeholder 4"/>
          <p:cNvSpPr>
            <a:spLocks noGrp="1"/>
          </p:cNvSpPr>
          <p:nvPr>
            <p:ph type="ftr" sz="quarter" idx="11"/>
          </p:nvPr>
        </p:nvSpPr>
        <p:spPr>
          <a:xfrm>
            <a:off x="457201" y="6248207"/>
            <a:ext cx="5573483" cy="365125"/>
          </a:xfrm>
        </p:spPr>
        <p:txBody>
          <a:bodyPr/>
          <a:lstStyle/>
          <a:p>
            <a:endParaRPr lang="pt-PT"/>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4E89E14-6CFB-453E-9B8F-69BA7B86C22C}" type="slidenum">
              <a:rPr lang="pt-PT" smtClean="0"/>
              <a:pPr/>
              <a:t>‹#›</a:t>
            </a:fld>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2AABFB1-CF17-48F6-BF39-892D02998999}" type="datetimeFigureOut">
              <a:rPr lang="pt-PT" smtClean="0"/>
              <a:pPr/>
              <a:t>05-04-2011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4E89E14-6CFB-453E-9B8F-69BA7B86C22C}" type="slidenum">
              <a:rPr lang="pt-PT" smtClean="0"/>
              <a:pPr/>
              <a:t>‹#›</a:t>
            </a:fld>
            <a:endParaRPr lang="pt-PT"/>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2AABFB1-CF17-48F6-BF39-892D02998999}" type="datetimeFigureOut">
              <a:rPr lang="pt-PT" smtClean="0"/>
              <a:pPr/>
              <a:t>05-04-2011</a:t>
            </a:fld>
            <a:endParaRPr lang="pt-PT"/>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4E89E14-6CFB-453E-9B8F-69BA7B86C22C}" type="slidenum">
              <a:rPr lang="pt-PT" smtClean="0"/>
              <a:pPr/>
              <a:t>‹#›</a:t>
            </a:fld>
            <a:endParaRPr lang="pt-PT"/>
          </a:p>
        </p:txBody>
      </p:sp>
      <p:sp>
        <p:nvSpPr>
          <p:cNvPr id="14" name="Footer Placeholder 13"/>
          <p:cNvSpPr>
            <a:spLocks noGrp="1"/>
          </p:cNvSpPr>
          <p:nvPr>
            <p:ph type="ftr" sz="quarter" idx="12"/>
          </p:nvPr>
        </p:nvSpPr>
        <p:spPr/>
        <p:txBody>
          <a:bodyPr/>
          <a:lstStyle/>
          <a:p>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AABFB1-CF17-48F6-BF39-892D02998999}" type="datetimeFigureOut">
              <a:rPr lang="pt-PT" smtClean="0"/>
              <a:pPr/>
              <a:t>05-04-2011</a:t>
            </a:fld>
            <a:endParaRPr lang="pt-PT"/>
          </a:p>
        </p:txBody>
      </p:sp>
      <p:sp>
        <p:nvSpPr>
          <p:cNvPr id="10" name="Slide Number Placeholder 9"/>
          <p:cNvSpPr>
            <a:spLocks noGrp="1"/>
          </p:cNvSpPr>
          <p:nvPr>
            <p:ph type="sldNum" sz="quarter" idx="16"/>
          </p:nvPr>
        </p:nvSpPr>
        <p:spPr/>
        <p:txBody>
          <a:bodyPr rtlCol="0"/>
          <a:lstStyle/>
          <a:p>
            <a:fld id="{B4E89E14-6CFB-453E-9B8F-69BA7B86C22C}" type="slidenum">
              <a:rPr lang="pt-PT" smtClean="0"/>
              <a:pPr/>
              <a:t>‹#›</a:t>
            </a:fld>
            <a:endParaRPr lang="pt-PT"/>
          </a:p>
        </p:txBody>
      </p:sp>
      <p:sp>
        <p:nvSpPr>
          <p:cNvPr id="12" name="Footer Placeholder 11"/>
          <p:cNvSpPr>
            <a:spLocks noGrp="1"/>
          </p:cNvSpPr>
          <p:nvPr>
            <p:ph type="ftr" sz="quarter" idx="17"/>
          </p:nvPr>
        </p:nvSpPr>
        <p:spPr/>
        <p:txBody>
          <a:bodyPr rtlCol="0"/>
          <a:lstStyle/>
          <a:p>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2AABFB1-CF17-48F6-BF39-892D02998999}" type="datetimeFigureOut">
              <a:rPr lang="pt-PT" smtClean="0"/>
              <a:pPr/>
              <a:t>05-04-2011</a:t>
            </a:fld>
            <a:endParaRPr lang="pt-PT"/>
          </a:p>
        </p:txBody>
      </p:sp>
      <p:sp>
        <p:nvSpPr>
          <p:cNvPr id="12" name="Slide Number Placeholder 11"/>
          <p:cNvSpPr>
            <a:spLocks noGrp="1"/>
          </p:cNvSpPr>
          <p:nvPr>
            <p:ph type="sldNum" sz="quarter" idx="16"/>
          </p:nvPr>
        </p:nvSpPr>
        <p:spPr/>
        <p:txBody>
          <a:bodyPr rtlCol="0"/>
          <a:lstStyle/>
          <a:p>
            <a:fld id="{B4E89E14-6CFB-453E-9B8F-69BA7B86C22C}" type="slidenum">
              <a:rPr lang="pt-PT" smtClean="0"/>
              <a:pPr/>
              <a:t>‹#›</a:t>
            </a:fld>
            <a:endParaRPr lang="pt-PT"/>
          </a:p>
        </p:txBody>
      </p:sp>
      <p:sp>
        <p:nvSpPr>
          <p:cNvPr id="14" name="Footer Placeholder 13"/>
          <p:cNvSpPr>
            <a:spLocks noGrp="1"/>
          </p:cNvSpPr>
          <p:nvPr>
            <p:ph type="ftr" sz="quarter" idx="17"/>
          </p:nvPr>
        </p:nvSpPr>
        <p:spPr/>
        <p:txBody>
          <a:bodyPr rtlCol="0"/>
          <a:lstStyle/>
          <a:p>
            <a:endParaRPr lang="pt-PT"/>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AABFB1-CF17-48F6-BF39-892D02998999}" type="datetimeFigureOut">
              <a:rPr lang="pt-PT" smtClean="0"/>
              <a:pPr/>
              <a:t>05-04-2011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4E89E14-6CFB-453E-9B8F-69BA7B86C22C}"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ABFB1-CF17-48F6-BF39-892D02998999}" type="datetimeFigureOut">
              <a:rPr lang="pt-PT" smtClean="0"/>
              <a:pPr/>
              <a:t>05-04-2011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4E89E14-6CFB-453E-9B8F-69BA7B86C22C}"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2AABFB1-CF17-48F6-BF39-892D02998999}" type="datetimeFigureOut">
              <a:rPr lang="pt-PT" smtClean="0"/>
              <a:pPr/>
              <a:t>05-04-2011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4E89E14-6CFB-453E-9B8F-69BA7B86C22C}" type="slidenum">
              <a:rPr lang="pt-PT" smtClean="0"/>
              <a:pPr/>
              <a:t>‹#›</a:t>
            </a:fld>
            <a:endParaRPr lang="pt-PT"/>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2AABFB1-CF17-48F6-BF39-892D02998999}" type="datetimeFigureOut">
              <a:rPr lang="pt-PT" smtClean="0"/>
              <a:pPr/>
              <a:t>05-04-2011</a:t>
            </a:fld>
            <a:endParaRPr lang="pt-PT"/>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4E89E14-6CFB-453E-9B8F-69BA7B86C22C}" type="slidenum">
              <a:rPr lang="pt-PT" smtClean="0"/>
              <a:pPr/>
              <a:t>‹#›</a:t>
            </a:fld>
            <a:endParaRPr lang="pt-PT"/>
          </a:p>
        </p:txBody>
      </p:sp>
      <p:sp>
        <p:nvSpPr>
          <p:cNvPr id="14" name="Footer Placeholder 13"/>
          <p:cNvSpPr>
            <a:spLocks noGrp="1"/>
          </p:cNvSpPr>
          <p:nvPr>
            <p:ph type="ftr" sz="quarter" idx="12"/>
          </p:nvPr>
        </p:nvSpPr>
        <p:spPr>
          <a:xfrm>
            <a:off x="1600200" y="6248206"/>
            <a:ext cx="4572000" cy="365125"/>
          </a:xfrm>
        </p:spPr>
        <p:txBody>
          <a:bodyPr rtlCol="0"/>
          <a:lstStyle/>
          <a:p>
            <a:endParaRPr lang="pt-PT"/>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2AABFB1-CF17-48F6-BF39-892D02998999}" type="datetimeFigureOut">
              <a:rPr lang="pt-PT" smtClean="0"/>
              <a:pPr/>
              <a:t>05-04-2011</a:t>
            </a:fld>
            <a:endParaRPr lang="pt-PT"/>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t-PT"/>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4E89E14-6CFB-453E-9B8F-69BA7B86C22C}"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Piolho\Desktop\Breast_Examination_%5bclipnabber.com%5d.mp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Piolho\Desktop\Bimanual_pelvic_exam_of_a_female_____%5bclipnabber.com%5d.mp4"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836712"/>
            <a:ext cx="7772400" cy="1470025"/>
          </a:xfrm>
        </p:spPr>
        <p:txBody>
          <a:bodyPr/>
          <a:lstStyle/>
          <a:p>
            <a:r>
              <a:rPr lang="pt-PT" dirty="0" smtClean="0"/>
              <a:t>Clinical Sessions</a:t>
            </a:r>
            <a:endParaRPr lang="pt-PT" dirty="0"/>
          </a:p>
        </p:txBody>
      </p:sp>
      <p:sp>
        <p:nvSpPr>
          <p:cNvPr id="3" name="Subtitle 2"/>
          <p:cNvSpPr>
            <a:spLocks noGrp="1"/>
          </p:cNvSpPr>
          <p:nvPr>
            <p:ph type="subTitle" idx="1"/>
          </p:nvPr>
        </p:nvSpPr>
        <p:spPr>
          <a:xfrm>
            <a:off x="5004048" y="2708920"/>
            <a:ext cx="6400800" cy="1752600"/>
          </a:xfrm>
        </p:spPr>
        <p:txBody>
          <a:bodyPr/>
          <a:lstStyle/>
          <a:p>
            <a:r>
              <a:rPr lang="pt-PT" dirty="0" smtClean="0"/>
              <a:t>Gynecology</a:t>
            </a:r>
          </a:p>
          <a:p>
            <a:endParaRPr lang="pt-PT" dirty="0"/>
          </a:p>
        </p:txBody>
      </p:sp>
      <p:pic>
        <p:nvPicPr>
          <p:cNvPr id="4" name="Picture 2" descr="http://xmlgroup.iit.cnr.it/kyoto/images/stories/masaryk%20logo.pn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539552" y="548680"/>
            <a:ext cx="1143008" cy="1143008"/>
          </a:xfrm>
          <a:prstGeom prst="rect">
            <a:avLst/>
          </a:prstGeom>
          <a:noFill/>
        </p:spPr>
      </p:pic>
      <p:pic>
        <p:nvPicPr>
          <p:cNvPr id="5" name="Picture 4" descr="gynecology-stirrups.jpg"/>
          <p:cNvPicPr>
            <a:picLocks noChangeAspect="1"/>
          </p:cNvPicPr>
          <p:nvPr/>
        </p:nvPicPr>
        <p:blipFill>
          <a:blip r:embed="rId3" cstate="print"/>
          <a:stretch>
            <a:fillRect/>
          </a:stretch>
        </p:blipFill>
        <p:spPr>
          <a:xfrm>
            <a:off x="755576" y="3068960"/>
            <a:ext cx="3867150" cy="26003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Breast Examination</a:t>
            </a:r>
            <a:endParaRPr lang="pt-PT" dirty="0"/>
          </a:p>
        </p:txBody>
      </p:sp>
      <p:sp>
        <p:nvSpPr>
          <p:cNvPr id="3" name="Content Placeholder 2"/>
          <p:cNvSpPr>
            <a:spLocks noGrp="1"/>
          </p:cNvSpPr>
          <p:nvPr>
            <p:ph sz="quarter" idx="1"/>
          </p:nvPr>
        </p:nvSpPr>
        <p:spPr>
          <a:xfrm>
            <a:off x="612648" y="1600200"/>
            <a:ext cx="8153400" cy="5257800"/>
          </a:xfrm>
        </p:spPr>
        <p:txBody>
          <a:bodyPr>
            <a:normAutofit fontScale="85000" lnSpcReduction="20000"/>
          </a:bodyPr>
          <a:lstStyle/>
          <a:p>
            <a:pPr algn="just"/>
            <a:r>
              <a:rPr lang="pt-PT" dirty="0" smtClean="0"/>
              <a:t>Inspection of the breasts  - the patient’s arms at her side</a:t>
            </a:r>
          </a:p>
          <a:p>
            <a:pPr algn="just"/>
            <a:r>
              <a:rPr lang="pt-PT" dirty="0" smtClean="0"/>
              <a:t>Inspection of the breasts – the patient’s arms are raised above her head</a:t>
            </a:r>
          </a:p>
          <a:p>
            <a:pPr lvl="1" algn="just"/>
            <a:r>
              <a:rPr lang="pt-PT" dirty="0" smtClean="0"/>
              <a:t>Contour of the breasts</a:t>
            </a:r>
          </a:p>
          <a:p>
            <a:pPr lvl="1" algn="just"/>
            <a:r>
              <a:rPr lang="pt-PT" dirty="0" smtClean="0"/>
              <a:t>Size and shape of aureola</a:t>
            </a:r>
          </a:p>
          <a:p>
            <a:pPr lvl="1" algn="just"/>
            <a:r>
              <a:rPr lang="pt-PT" dirty="0" smtClean="0"/>
              <a:t>Condition of the nipples</a:t>
            </a:r>
          </a:p>
          <a:p>
            <a:pPr algn="just"/>
            <a:r>
              <a:rPr lang="pt-PT" dirty="0" smtClean="0"/>
              <a:t>Placing hand on hip tenses the pectoralis major, accentuating any tethering from an infiltrating neoplasm</a:t>
            </a:r>
          </a:p>
          <a:p>
            <a:pPr algn="just"/>
            <a:r>
              <a:rPr lang="pt-PT" dirty="0" smtClean="0"/>
              <a:t>Palpation of the upper outer quadrant of the </a:t>
            </a:r>
            <a:r>
              <a:rPr lang="pt-PT" dirty="0" smtClean="0"/>
              <a:t>breast</a:t>
            </a:r>
          </a:p>
          <a:p>
            <a:pPr algn="just"/>
            <a:r>
              <a:rPr lang="pt-PT" dirty="0" smtClean="0"/>
              <a:t>Systemic examination of four quadrants of the </a:t>
            </a:r>
            <a:r>
              <a:rPr lang="pt-PT" dirty="0" smtClean="0"/>
              <a:t>breast</a:t>
            </a:r>
          </a:p>
          <a:p>
            <a:pPr algn="just"/>
            <a:r>
              <a:rPr lang="pt-PT" dirty="0" smtClean="0"/>
              <a:t>Axillary and supraclavicular palpation </a:t>
            </a:r>
            <a:r>
              <a:rPr lang="pt-PT" sz="2600" dirty="0" smtClean="0"/>
              <a:t>(with relaxed pectoral muscles)</a:t>
            </a:r>
          </a:p>
          <a:p>
            <a:pPr algn="just">
              <a:buNone/>
            </a:pPr>
            <a:endParaRPr lang="pt-P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Note</a:t>
            </a:r>
            <a:endParaRPr lang="pt-PT" dirty="0"/>
          </a:p>
        </p:txBody>
      </p:sp>
      <p:sp>
        <p:nvSpPr>
          <p:cNvPr id="3" name="Content Placeholder 2"/>
          <p:cNvSpPr>
            <a:spLocks noGrp="1"/>
          </p:cNvSpPr>
          <p:nvPr>
            <p:ph sz="quarter" idx="1"/>
          </p:nvPr>
        </p:nvSpPr>
        <p:spPr/>
        <p:txBody>
          <a:bodyPr/>
          <a:lstStyle/>
          <a:p>
            <a:pPr algn="just"/>
            <a:r>
              <a:rPr lang="pt-PT" dirty="0" smtClean="0"/>
              <a:t>Palpation should be gentle and orderly, using the flat of the fingers of one hand.</a:t>
            </a:r>
          </a:p>
          <a:p>
            <a:pPr algn="just"/>
            <a:endParaRPr lang="pt-PT" dirty="0" smtClean="0"/>
          </a:p>
          <a:p>
            <a:pPr algn="just"/>
            <a:r>
              <a:rPr lang="pt-PT" dirty="0" smtClean="0"/>
              <a:t>Each portion of the breat should be palpated </a:t>
            </a:r>
            <a:r>
              <a:rPr lang="pt-PT" u="sng" dirty="0" smtClean="0"/>
              <a:t>systematically</a:t>
            </a:r>
            <a:r>
              <a:rPr lang="pt-PT" dirty="0" smtClean="0"/>
              <a:t>, beginning at the upper quadrant, inner quadrante, followed by palpation of each portion sequentially until the upper, outer quadrant is finally examined.</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1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1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smtClean="0"/>
              <a:t>http://www.youtube.com/watch?v=YC0VZzOxIlY</a:t>
            </a:r>
            <a:endParaRPr lang="pt-PT" dirty="0"/>
          </a:p>
        </p:txBody>
      </p:sp>
      <p:pic>
        <p:nvPicPr>
          <p:cNvPr id="4" name="Breast_Examination_[clipnabber.com].mp4">
            <a:hlinkClick r:id="" action="ppaction://media"/>
          </p:cNvPr>
          <p:cNvPicPr>
            <a:picLocks noGrp="1" noRot="1" noChangeAspect="1"/>
          </p:cNvPicPr>
          <p:nvPr>
            <p:ph sz="quarter" idx="1"/>
            <a:videoFile r:link="rId1"/>
          </p:nvPr>
        </p:nvPicPr>
        <p:blipFill>
          <a:blip r:embed="rId3" cstate="print"/>
          <a:stretch>
            <a:fillRect/>
          </a:stretch>
        </p:blipFill>
        <p:spPr>
          <a:xfrm>
            <a:off x="827584" y="1268760"/>
            <a:ext cx="7452320" cy="55892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500174"/>
            <a:ext cx="8715436" cy="4857784"/>
          </a:xfrm>
        </p:spPr>
        <p:txBody>
          <a:bodyPr>
            <a:normAutofit/>
          </a:bodyPr>
          <a:lstStyle/>
          <a:p>
            <a:r>
              <a:rPr lang="en-GB" sz="2800" dirty="0" smtClean="0"/>
              <a:t>First consultations of women over the age of 45</a:t>
            </a:r>
          </a:p>
          <a:p>
            <a:r>
              <a:rPr lang="en-GB" sz="2800" dirty="0" smtClean="0"/>
              <a:t>Presence of secretions of milk at times </a:t>
            </a:r>
            <a:r>
              <a:rPr lang="en-GB" sz="2800" b="1" dirty="0" smtClean="0"/>
              <a:t>not</a:t>
            </a:r>
            <a:r>
              <a:rPr lang="en-GB" sz="2800" dirty="0" smtClean="0"/>
              <a:t> associated with pregnancy (galactorrhoea)</a:t>
            </a:r>
          </a:p>
          <a:p>
            <a:r>
              <a:rPr lang="en-GB" sz="2800" dirty="0" smtClean="0"/>
              <a:t>Breast lumps/nodules felt on palpation</a:t>
            </a:r>
          </a:p>
          <a:p>
            <a:r>
              <a:rPr lang="en-GB" sz="2800" dirty="0" smtClean="0"/>
              <a:t>Discoloration </a:t>
            </a:r>
            <a:r>
              <a:rPr lang="en-GB" sz="2800" dirty="0" smtClean="0"/>
              <a:t>or change in the quality of the skin: </a:t>
            </a:r>
          </a:p>
          <a:p>
            <a:pPr lvl="4"/>
            <a:r>
              <a:rPr lang="en-GB" sz="2500" b="1" i="1" dirty="0" smtClean="0">
                <a:solidFill>
                  <a:srgbClr val="0E01B3"/>
                </a:solidFill>
              </a:rPr>
              <a:t>Redness suggests infection/inflammation</a:t>
            </a:r>
          </a:p>
          <a:p>
            <a:pPr lvl="4"/>
            <a:r>
              <a:rPr lang="en-GB" sz="2500" b="1" i="1" dirty="0" smtClean="0">
                <a:solidFill>
                  <a:srgbClr val="0E01B3"/>
                </a:solidFill>
              </a:rPr>
              <a:t>‘</a:t>
            </a:r>
            <a:r>
              <a:rPr lang="en-GB" sz="2500" b="1" i="1" dirty="0" err="1" smtClean="0">
                <a:solidFill>
                  <a:srgbClr val="0E01B3"/>
                </a:solidFill>
              </a:rPr>
              <a:t>Peau</a:t>
            </a:r>
            <a:r>
              <a:rPr lang="en-GB" sz="2500" b="1" i="1" dirty="0" smtClean="0">
                <a:solidFill>
                  <a:srgbClr val="0E01B3"/>
                </a:solidFill>
              </a:rPr>
              <a:t> </a:t>
            </a:r>
            <a:r>
              <a:rPr lang="en-GB" sz="2500" b="1" i="1" dirty="0" err="1" smtClean="0">
                <a:solidFill>
                  <a:srgbClr val="0E01B3"/>
                </a:solidFill>
              </a:rPr>
              <a:t>d'orange</a:t>
            </a:r>
            <a:r>
              <a:rPr lang="en-GB" sz="2500" b="1" i="1" dirty="0" smtClean="0">
                <a:solidFill>
                  <a:srgbClr val="0E01B3"/>
                </a:solidFill>
              </a:rPr>
              <a:t>’ quality - an "Orange Peel" like texture that's caused by an uncommon, aggressive inflammatory malignancy </a:t>
            </a:r>
          </a:p>
          <a:p>
            <a:endParaRPr lang="en-GB" dirty="0" smtClean="0"/>
          </a:p>
          <a:p>
            <a:pPr>
              <a:buNone/>
            </a:pPr>
            <a:endParaRPr lang="en-GB" dirty="0" smtClean="0"/>
          </a:p>
          <a:p>
            <a:endParaRPr lang="en-GB" dirty="0"/>
          </a:p>
        </p:txBody>
      </p:sp>
      <p:sp>
        <p:nvSpPr>
          <p:cNvPr id="4" name="Title 1"/>
          <p:cNvSpPr txBox="1">
            <a:spLocks/>
          </p:cNvSpPr>
          <p:nvPr/>
        </p:nvSpPr>
        <p:spPr>
          <a:xfrm>
            <a:off x="179512" y="0"/>
            <a:ext cx="8748464" cy="1196752"/>
          </a:xfrm>
          <a:prstGeom prst="rect">
            <a:avLst/>
          </a:prstGeom>
        </p:spPr>
        <p:txBody>
          <a:bodyPr vert="horz"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4400" b="0" i="0" u="none" strike="noStrike" kern="1200" cap="none" spc="0" normalizeH="0" baseline="0" noProof="0" smtClean="0">
                <a:ln>
                  <a:noFill/>
                </a:ln>
                <a:solidFill>
                  <a:schemeClr val="tx2"/>
                </a:solidFill>
                <a:effectLst/>
                <a:uLnTx/>
                <a:uFillTx/>
                <a:latin typeface="+mj-lt"/>
                <a:ea typeface="+mj-ea"/>
                <a:cs typeface="+mj-cs"/>
              </a:rPr>
              <a:t>When to do the breast examination?</a:t>
            </a:r>
            <a:endParaRPr kumimoji="0" lang="pt-PT"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descr="CDR0000415524.jpg"/>
          <p:cNvPicPr>
            <a:picLocks noChangeAspect="1"/>
          </p:cNvPicPr>
          <p:nvPr/>
        </p:nvPicPr>
        <p:blipFill>
          <a:blip r:embed="rId2" cstate="print"/>
          <a:stretch>
            <a:fillRect/>
          </a:stretch>
        </p:blipFill>
        <p:spPr>
          <a:xfrm>
            <a:off x="0" y="5013176"/>
            <a:ext cx="1944215" cy="13357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Breast Pain Chart</a:t>
            </a:r>
            <a:endParaRPr lang="pt-PT" dirty="0"/>
          </a:p>
        </p:txBody>
      </p:sp>
      <p:sp>
        <p:nvSpPr>
          <p:cNvPr id="3" name="Content Placeholder 2"/>
          <p:cNvSpPr>
            <a:spLocks noGrp="1"/>
          </p:cNvSpPr>
          <p:nvPr>
            <p:ph sz="quarter" idx="1"/>
          </p:nvPr>
        </p:nvSpPr>
        <p:spPr/>
        <p:txBody>
          <a:bodyPr/>
          <a:lstStyle/>
          <a:p>
            <a:endParaRPr lang="pt-PT" dirty="0"/>
          </a:p>
        </p:txBody>
      </p:sp>
      <p:pic>
        <p:nvPicPr>
          <p:cNvPr id="4" name="Picture 2" descr="http://www.sogc.org/images/health/breast-pain-chart_e.jpg"/>
          <p:cNvPicPr>
            <a:picLocks noChangeAspect="1" noChangeArrowheads="1"/>
          </p:cNvPicPr>
          <p:nvPr/>
        </p:nvPicPr>
        <p:blipFill>
          <a:blip r:embed="rId2" cstate="print"/>
          <a:srcRect/>
          <a:stretch>
            <a:fillRect/>
          </a:stretch>
        </p:blipFill>
        <p:spPr bwMode="auto">
          <a:xfrm>
            <a:off x="467544" y="1374991"/>
            <a:ext cx="8358246" cy="54830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32" presetClass="emph" presetSubtype="0" fill="hold" nodeType="withEffect">
                                  <p:stCondLst>
                                    <p:cond delay="0"/>
                                  </p:stCondLst>
                                  <p:childTnLst>
                                    <p:animClr clrSpc="rgb">
                                      <p:cBhvr override="childStyle">
                                        <p:cTn id="9" dur="100" fill="hold"/>
                                        <p:tgtEl>
                                          <p:spTgt spid="4"/>
                                        </p:tgtEl>
                                        <p:attrNameLst>
                                          <p:attrName>style.color</p:attrName>
                                        </p:attrNameLst>
                                      </p:cBhvr>
                                      <p:to>
                                        <a:schemeClr val="accent2"/>
                                      </p:to>
                                    </p:animClr>
                                    <p:animClr clrSpc="rgb">
                                      <p:cBhvr>
                                        <p:cTn id="10" dur="100" fill="hold"/>
                                        <p:tgtEl>
                                          <p:spTgt spid="4"/>
                                        </p:tgtEl>
                                        <p:attrNameLst>
                                          <p:attrName>fillcolor</p:attrName>
                                        </p:attrNameLst>
                                      </p:cBhvr>
                                      <p:to>
                                        <a:schemeClr val="accent2"/>
                                      </p:to>
                                    </p:animClr>
                                    <p:set>
                                      <p:cBhvr>
                                        <p:cTn id="11" dur="100" fill="hold"/>
                                        <p:tgtEl>
                                          <p:spTgt spid="4"/>
                                        </p:tgtEl>
                                        <p:attrNameLst>
                                          <p:attrName>fill.type</p:attrName>
                                        </p:attrNameLst>
                                      </p:cBhvr>
                                      <p:to>
                                        <p:strVal val="solid"/>
                                      </p:to>
                                    </p:set>
                                    <p:set>
                                      <p:cBhvr>
                                        <p:cTn id="12" dur="100" fill="hold"/>
                                        <p:tgtEl>
                                          <p:spTgt spid="4"/>
                                        </p:tgtEl>
                                        <p:attrNameLst>
                                          <p:attrName>fill.on</p:attrName>
                                        </p:attrNameLst>
                                      </p:cBhvr>
                                      <p:to>
                                        <p:strVal val="true"/>
                                      </p:to>
                                    </p:set>
                                    <p:animRot by="120000">
                                      <p:cBhvr>
                                        <p:cTn id="13" dur="100" fill="hold">
                                          <p:stCondLst>
                                            <p:cond delay="0"/>
                                          </p:stCondLst>
                                        </p:cTn>
                                        <p:tgtEl>
                                          <p:spTgt spid="4"/>
                                        </p:tgtEl>
                                        <p:attrNameLst>
                                          <p:attrName>r</p:attrName>
                                        </p:attrNameLst>
                                      </p:cBhvr>
                                    </p:animRot>
                                    <p:animRot by="-240000">
                                      <p:cBhvr>
                                        <p:cTn id="14" dur="200" fill="hold">
                                          <p:stCondLst>
                                            <p:cond delay="200"/>
                                          </p:stCondLst>
                                        </p:cTn>
                                        <p:tgtEl>
                                          <p:spTgt spid="4"/>
                                        </p:tgtEl>
                                        <p:attrNameLst>
                                          <p:attrName>r</p:attrName>
                                        </p:attrNameLst>
                                      </p:cBhvr>
                                    </p:animRot>
                                    <p:animRot by="240000">
                                      <p:cBhvr>
                                        <p:cTn id="15" dur="200" fill="hold">
                                          <p:stCondLst>
                                            <p:cond delay="400"/>
                                          </p:stCondLst>
                                        </p:cTn>
                                        <p:tgtEl>
                                          <p:spTgt spid="4"/>
                                        </p:tgtEl>
                                        <p:attrNameLst>
                                          <p:attrName>r</p:attrName>
                                        </p:attrNameLst>
                                      </p:cBhvr>
                                    </p:animRot>
                                    <p:animRot by="-240000">
                                      <p:cBhvr>
                                        <p:cTn id="16" dur="200" fill="hold">
                                          <p:stCondLst>
                                            <p:cond delay="600"/>
                                          </p:stCondLst>
                                        </p:cTn>
                                        <p:tgtEl>
                                          <p:spTgt spid="4"/>
                                        </p:tgtEl>
                                        <p:attrNameLst>
                                          <p:attrName>r</p:attrName>
                                        </p:attrNameLst>
                                      </p:cBhvr>
                                    </p:animRot>
                                    <p:animRot by="120000">
                                      <p:cBhvr>
                                        <p:cTn id="17"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sz="quarter" idx="1"/>
          </p:nvPr>
        </p:nvSpPr>
        <p:spPr/>
        <p:txBody>
          <a:bodyPr/>
          <a:lstStyle/>
          <a:p>
            <a:endParaRPr lang="pt-PT" dirty="0"/>
          </a:p>
        </p:txBody>
      </p:sp>
      <p:pic>
        <p:nvPicPr>
          <p:cNvPr id="4" name="Picture 3"/>
          <p:cNvPicPr>
            <a:picLocks noChangeAspect="1" noChangeArrowheads="1"/>
          </p:cNvPicPr>
          <p:nvPr/>
        </p:nvPicPr>
        <p:blipFill>
          <a:blip r:embed="rId2" cstate="print"/>
          <a:srcRect/>
          <a:stretch>
            <a:fillRect/>
          </a:stretch>
        </p:blipFill>
        <p:spPr bwMode="auto">
          <a:xfrm>
            <a:off x="-40632" y="27360"/>
            <a:ext cx="9184664" cy="68580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p:cBhvr override="childStyle">
                                        <p:cTn id="6" dur="100" fill="hold"/>
                                        <p:tgtEl>
                                          <p:spTgt spid="4"/>
                                        </p:tgtEl>
                                        <p:attrNameLst>
                                          <p:attrName>style.color</p:attrName>
                                        </p:attrNameLst>
                                      </p:cBhvr>
                                      <p:to>
                                        <a:schemeClr val="accent2"/>
                                      </p:to>
                                    </p:animClr>
                                    <p:animClr clrSpc="rgb">
                                      <p:cBhvr>
                                        <p:cTn id="7" dur="100" fill="hold"/>
                                        <p:tgtEl>
                                          <p:spTgt spid="4"/>
                                        </p:tgtEl>
                                        <p:attrNameLst>
                                          <p:attrName>fillcolor</p:attrName>
                                        </p:attrNameLst>
                                      </p:cBhvr>
                                      <p:to>
                                        <a:schemeClr val="accent2"/>
                                      </p:to>
                                    </p:animClr>
                                    <p:set>
                                      <p:cBhvr>
                                        <p:cTn id="8" dur="100" fill="hold"/>
                                        <p:tgtEl>
                                          <p:spTgt spid="4"/>
                                        </p:tgtEl>
                                        <p:attrNameLst>
                                          <p:attrName>fill.type</p:attrName>
                                        </p:attrNameLst>
                                      </p:cBhvr>
                                      <p:to>
                                        <p:strVal val="solid"/>
                                      </p:to>
                                    </p:set>
                                    <p:set>
                                      <p:cBhvr>
                                        <p:cTn id="9" dur="100" fill="hold"/>
                                        <p:tgtEl>
                                          <p:spTgt spid="4"/>
                                        </p:tgtEl>
                                        <p:attrNameLst>
                                          <p:attrName>fill.on</p:attrName>
                                        </p:attrNameLst>
                                      </p:cBhvr>
                                      <p:to>
                                        <p:strVal val="true"/>
                                      </p:to>
                                    </p:se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b="1" dirty="0" smtClean="0"/>
              <a:t>Breast self-examination</a:t>
            </a:r>
            <a:endParaRPr lang="pt-PT" dirty="0"/>
          </a:p>
        </p:txBody>
      </p:sp>
      <p:pic>
        <p:nvPicPr>
          <p:cNvPr id="4" name="Content Placeholder 3" descr="Breast_self-exam_NCI_visuals_online.jpg"/>
          <p:cNvPicPr>
            <a:picLocks noGrp="1" noChangeAspect="1"/>
          </p:cNvPicPr>
          <p:nvPr>
            <p:ph sz="quarter" idx="1"/>
          </p:nvPr>
        </p:nvPicPr>
        <p:blipFill>
          <a:blip r:embed="rId2" cstate="print"/>
          <a:stretch>
            <a:fillRect/>
          </a:stretch>
        </p:blipFill>
        <p:spPr>
          <a:xfrm>
            <a:off x="251520" y="1556792"/>
            <a:ext cx="5552463" cy="4495800"/>
          </a:xfrm>
        </p:spPr>
      </p:pic>
      <p:sp>
        <p:nvSpPr>
          <p:cNvPr id="5" name="Content Placeholder 2"/>
          <p:cNvSpPr txBox="1">
            <a:spLocks/>
          </p:cNvSpPr>
          <p:nvPr/>
        </p:nvSpPr>
        <p:spPr>
          <a:xfrm>
            <a:off x="5364088" y="1556792"/>
            <a:ext cx="3600400" cy="5040560"/>
          </a:xfrm>
          <a:prstGeom prst="rect">
            <a:avLst/>
          </a:prstGeom>
        </p:spPr>
        <p:txBody>
          <a:bodyPr vert="horz">
            <a:normAutofit fontScale="92500"/>
          </a:bodyPr>
          <a:lstStyle/>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1700" b="1" i="0" u="none" strike="noStrike" kern="1200" cap="none" spc="0" normalizeH="0" baseline="0" noProof="0" dirty="0" smtClean="0">
                <a:ln>
                  <a:noFill/>
                </a:ln>
                <a:solidFill>
                  <a:schemeClr val="tx1"/>
                </a:solidFill>
                <a:effectLst/>
                <a:uLnTx/>
                <a:uFillTx/>
                <a:latin typeface="+mn-lt"/>
                <a:ea typeface="+mn-ea"/>
                <a:cs typeface="+mn-cs"/>
              </a:rPr>
              <a:t>Breast self-examination</a:t>
            </a:r>
            <a:r>
              <a:rPr kumimoji="0" lang="en-US" sz="1700" b="0" i="0" u="none" strike="noStrike" kern="1200" cap="none" spc="0" normalizeH="0" baseline="0" noProof="0" dirty="0" smtClean="0">
                <a:ln>
                  <a:noFill/>
                </a:ln>
                <a:solidFill>
                  <a:schemeClr val="tx1"/>
                </a:solidFill>
                <a:effectLst/>
                <a:uLnTx/>
                <a:uFillTx/>
                <a:latin typeface="+mn-lt"/>
                <a:ea typeface="+mn-ea"/>
                <a:cs typeface="+mn-cs"/>
              </a:rPr>
              <a:t> (BSE) is a screening method used in an attempt to detect early breast cancer. The method involves the woman herself looking at and feeling each breast for possible lumps, distortions or swelling.</a:t>
            </a:r>
          </a:p>
          <a:p>
            <a:pPr marL="320040" indent="-320040" algn="just">
              <a:spcBef>
                <a:spcPts val="700"/>
              </a:spcBef>
              <a:buClr>
                <a:schemeClr val="accent2"/>
              </a:buClr>
              <a:buSzPct val="60000"/>
              <a:buFont typeface="Wingdings"/>
              <a:buChar char=""/>
            </a:pPr>
            <a:r>
              <a:rPr lang="en-US" sz="1700" b="1" dirty="0" smtClean="0"/>
              <a:t>Method:</a:t>
            </a:r>
          </a:p>
          <a:p>
            <a:pPr marL="777240" lvl="1" indent="-320040" algn="just">
              <a:spcBef>
                <a:spcPts val="700"/>
              </a:spcBef>
              <a:buClr>
                <a:schemeClr val="accent2"/>
              </a:buClr>
              <a:buSzPct val="60000"/>
              <a:buFont typeface="Wingdings"/>
              <a:buChar char=""/>
            </a:pPr>
            <a:r>
              <a:rPr lang="en-US" sz="1700" dirty="0" smtClean="0"/>
              <a:t>stand </a:t>
            </a:r>
            <a:r>
              <a:rPr lang="en-US" sz="1700" dirty="0" smtClean="0"/>
              <a:t>in front of a mirror with the torso exposed to </a:t>
            </a:r>
            <a:r>
              <a:rPr lang="en-US" sz="1700" dirty="0" smtClean="0"/>
              <a:t>view.</a:t>
            </a:r>
          </a:p>
          <a:p>
            <a:pPr marL="777240" lvl="1" indent="-320040" algn="just">
              <a:spcBef>
                <a:spcPts val="700"/>
              </a:spcBef>
              <a:buClr>
                <a:schemeClr val="accent2"/>
              </a:buClr>
              <a:buSzPct val="60000"/>
              <a:buFont typeface="Wingdings"/>
              <a:buChar char=""/>
            </a:pPr>
            <a:r>
              <a:rPr lang="en-US" sz="1700" dirty="0" smtClean="0"/>
              <a:t>Find visual </a:t>
            </a:r>
            <a:r>
              <a:rPr lang="en-US" sz="1700" dirty="0" smtClean="0"/>
              <a:t>signs of dimpling, swelling, or redness on or near the breasts. </a:t>
            </a:r>
            <a:endParaRPr lang="en-US" sz="1700" dirty="0" smtClean="0"/>
          </a:p>
          <a:p>
            <a:pPr marL="777240" lvl="1" indent="-320040" algn="just">
              <a:spcBef>
                <a:spcPts val="700"/>
              </a:spcBef>
              <a:buClr>
                <a:schemeClr val="accent2"/>
              </a:buClr>
              <a:buSzPct val="60000"/>
              <a:buFont typeface="Wingdings"/>
              <a:buChar char=""/>
            </a:pPr>
            <a:r>
              <a:rPr lang="en-US" sz="1700" dirty="0" smtClean="0"/>
              <a:t>R</a:t>
            </a:r>
            <a:r>
              <a:rPr lang="en-US" sz="1700" dirty="0" smtClean="0"/>
              <a:t>epeat </a:t>
            </a:r>
            <a:r>
              <a:rPr lang="en-US" sz="1700" dirty="0" smtClean="0"/>
              <a:t>in several positions, such as while having hands on the hips, and then again with arms held overhead.</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pt-PT"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5"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strVal val="#ppt_w*0.70"/>
                                          </p:val>
                                        </p:tav>
                                        <p:tav tm="100000">
                                          <p:val>
                                            <p:strVal val="#ppt_w"/>
                                          </p:val>
                                        </p:tav>
                                      </p:tavLst>
                                    </p:anim>
                                    <p:anim calcmode="lin" valueType="num">
                                      <p:cBhvr>
                                        <p:cTn id="11" dur="1000" fill="hold"/>
                                        <p:tgtEl>
                                          <p:spTgt spid="4"/>
                                        </p:tgtEl>
                                        <p:attrNameLst>
                                          <p:attrName>ppt_h</p:attrName>
                                        </p:attrNameLst>
                                      </p:cBhvr>
                                      <p:tavLst>
                                        <p:tav tm="0">
                                          <p:val>
                                            <p:strVal val="#ppt_h"/>
                                          </p:val>
                                        </p:tav>
                                        <p:tav tm="100000">
                                          <p:val>
                                            <p:strVal val="#ppt_h"/>
                                          </p:val>
                                        </p:tav>
                                      </p:tavLst>
                                    </p:anim>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b="1" dirty="0" smtClean="0"/>
              <a:t>Breast self-examination</a:t>
            </a:r>
            <a:endParaRPr lang="pt-PT" dirty="0"/>
          </a:p>
        </p:txBody>
      </p:sp>
      <p:sp>
        <p:nvSpPr>
          <p:cNvPr id="3" name="Content Placeholder 2"/>
          <p:cNvSpPr>
            <a:spLocks noGrp="1"/>
          </p:cNvSpPr>
          <p:nvPr>
            <p:ph sz="quarter" idx="1"/>
          </p:nvPr>
        </p:nvSpPr>
        <p:spPr>
          <a:xfrm>
            <a:off x="612648" y="1600200"/>
            <a:ext cx="8153400" cy="5069160"/>
          </a:xfrm>
        </p:spPr>
        <p:txBody>
          <a:bodyPr>
            <a:normAutofit fontScale="77500" lnSpcReduction="20000"/>
          </a:bodyPr>
          <a:lstStyle/>
          <a:p>
            <a:pPr algn="just"/>
            <a:r>
              <a:rPr lang="en-US" dirty="0" smtClean="0"/>
              <a:t>The </a:t>
            </a:r>
            <a:r>
              <a:rPr lang="en-US" dirty="0" smtClean="0"/>
              <a:t>woman then </a:t>
            </a:r>
            <a:r>
              <a:rPr lang="en-US" dirty="0" smtClean="0"/>
              <a:t>palpates </a:t>
            </a:r>
            <a:r>
              <a:rPr lang="en-US" dirty="0" smtClean="0"/>
              <a:t>her breasts with the pads of her fingers to feel for lumps (either superficial or deeper in tissue) or soreness. </a:t>
            </a:r>
            <a:endParaRPr lang="en-US" dirty="0" smtClean="0"/>
          </a:p>
          <a:p>
            <a:pPr algn="just"/>
            <a:r>
              <a:rPr lang="en-US" dirty="0" smtClean="0"/>
              <a:t>Common patterns </a:t>
            </a:r>
            <a:r>
              <a:rPr lang="en-US" sz="1800" dirty="0" smtClean="0"/>
              <a:t>(designed </a:t>
            </a:r>
            <a:r>
              <a:rPr lang="en-US" sz="1800" dirty="0" smtClean="0"/>
              <a:t>to ensure complete </a:t>
            </a:r>
            <a:r>
              <a:rPr lang="en-US" sz="1800" dirty="0" smtClean="0"/>
              <a:t>coverage):</a:t>
            </a:r>
          </a:p>
          <a:p>
            <a:pPr lvl="1" algn="just"/>
            <a:r>
              <a:rPr lang="en-US" dirty="0" smtClean="0"/>
              <a:t>The </a:t>
            </a:r>
            <a:r>
              <a:rPr lang="en-US" u="sng" dirty="0" smtClean="0">
                <a:solidFill>
                  <a:schemeClr val="accent1">
                    <a:lumMod val="75000"/>
                  </a:schemeClr>
                </a:solidFill>
              </a:rPr>
              <a:t>vertical strip pattern</a:t>
            </a:r>
            <a:r>
              <a:rPr lang="en-US" dirty="0" smtClean="0"/>
              <a:t> involves moving the fingers up and down over the breast. </a:t>
            </a:r>
            <a:endParaRPr lang="en-US" dirty="0" smtClean="0"/>
          </a:p>
          <a:p>
            <a:pPr lvl="1" algn="just"/>
            <a:r>
              <a:rPr lang="en-US" dirty="0" smtClean="0"/>
              <a:t>The</a:t>
            </a:r>
            <a:r>
              <a:rPr lang="en-US" dirty="0" smtClean="0">
                <a:solidFill>
                  <a:schemeClr val="accent1">
                    <a:lumMod val="75000"/>
                  </a:schemeClr>
                </a:solidFill>
              </a:rPr>
              <a:t> </a:t>
            </a:r>
            <a:r>
              <a:rPr lang="en-US" u="sng" dirty="0" smtClean="0">
                <a:solidFill>
                  <a:schemeClr val="accent1">
                    <a:lumMod val="75000"/>
                  </a:schemeClr>
                </a:solidFill>
              </a:rPr>
              <a:t>pie-wedge pattern</a:t>
            </a:r>
            <a:r>
              <a:rPr lang="en-US" dirty="0" smtClean="0">
                <a:solidFill>
                  <a:schemeClr val="accent1">
                    <a:lumMod val="75000"/>
                  </a:schemeClr>
                </a:solidFill>
              </a:rPr>
              <a:t> </a:t>
            </a:r>
            <a:r>
              <a:rPr lang="en-US" dirty="0" smtClean="0"/>
              <a:t>starts at the nipple and moves </a:t>
            </a:r>
            <a:r>
              <a:rPr lang="en-US" dirty="0" smtClean="0"/>
              <a:t>outward.</a:t>
            </a:r>
          </a:p>
          <a:p>
            <a:pPr lvl="1" algn="just"/>
            <a:r>
              <a:rPr lang="en-US" dirty="0" smtClean="0"/>
              <a:t>The </a:t>
            </a:r>
            <a:r>
              <a:rPr lang="en-US" u="sng" dirty="0" smtClean="0">
                <a:solidFill>
                  <a:schemeClr val="accent1">
                    <a:lumMod val="75000"/>
                  </a:schemeClr>
                </a:solidFill>
              </a:rPr>
              <a:t>circular pattern</a:t>
            </a:r>
            <a:r>
              <a:rPr lang="en-US" dirty="0" smtClean="0">
                <a:solidFill>
                  <a:schemeClr val="accent1">
                    <a:lumMod val="75000"/>
                  </a:schemeClr>
                </a:solidFill>
              </a:rPr>
              <a:t> </a:t>
            </a:r>
            <a:r>
              <a:rPr lang="en-US" dirty="0" smtClean="0"/>
              <a:t>involves moving the fingers in concentric circles from the nipple outward. </a:t>
            </a:r>
            <a:endParaRPr lang="en-US" dirty="0" smtClean="0"/>
          </a:p>
          <a:p>
            <a:pPr lvl="1" algn="just"/>
            <a:r>
              <a:rPr lang="en-US" dirty="0" smtClean="0"/>
              <a:t>Some </a:t>
            </a:r>
            <a:r>
              <a:rPr lang="en-US" dirty="0" smtClean="0"/>
              <a:t>guidelines suggest mentally dividing the breast into four quadrants and checking each quadrant separately. </a:t>
            </a:r>
            <a:endParaRPr lang="en-US" dirty="0" smtClean="0"/>
          </a:p>
          <a:p>
            <a:pPr lvl="1" algn="just">
              <a:buNone/>
            </a:pPr>
            <a:endParaRPr lang="en-US" dirty="0" smtClean="0"/>
          </a:p>
          <a:p>
            <a:pPr lvl="1" algn="just">
              <a:buNone/>
            </a:pPr>
            <a:r>
              <a:rPr lang="en-US" dirty="0" smtClean="0"/>
              <a:t>	The </a:t>
            </a:r>
            <a:r>
              <a:rPr lang="en-US" dirty="0" smtClean="0"/>
              <a:t>palpation process covers the entire breast, including the "</a:t>
            </a:r>
            <a:r>
              <a:rPr lang="en-US" dirty="0" err="1" smtClean="0"/>
              <a:t>axillary</a:t>
            </a:r>
            <a:r>
              <a:rPr lang="en-US" dirty="0" smtClean="0"/>
              <a:t> tail" of each breast that extends toward the </a:t>
            </a:r>
            <a:r>
              <a:rPr lang="en-US" dirty="0" err="1" smtClean="0"/>
              <a:t>axilla</a:t>
            </a:r>
            <a:r>
              <a:rPr lang="en-US" dirty="0" smtClean="0"/>
              <a:t> </a:t>
            </a:r>
            <a:r>
              <a:rPr lang="en-US" dirty="0" smtClean="0"/>
              <a:t>(armpit). </a:t>
            </a:r>
            <a:endParaRPr lang="en-US" dirty="0" smtClean="0"/>
          </a:p>
          <a:p>
            <a:pPr lvl="1" algn="just">
              <a:buNone/>
            </a:pPr>
            <a:r>
              <a:rPr lang="en-US" dirty="0" smtClean="0"/>
              <a:t>	</a:t>
            </a:r>
            <a:r>
              <a:rPr lang="en-US" dirty="0" smtClean="0"/>
              <a:t>This </a:t>
            </a:r>
            <a:r>
              <a:rPr lang="en-US" dirty="0" smtClean="0"/>
              <a:t>is usually done once while standing in front of the mirror and again while lying down.</a:t>
            </a:r>
          </a:p>
          <a:p>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Abdominal examination</a:t>
            </a:r>
            <a:endParaRPr lang="pt-PT" dirty="0"/>
          </a:p>
        </p:txBody>
      </p:sp>
      <p:sp>
        <p:nvSpPr>
          <p:cNvPr id="3" name="Content Placeholder 2"/>
          <p:cNvSpPr>
            <a:spLocks noGrp="1"/>
          </p:cNvSpPr>
          <p:nvPr>
            <p:ph sz="quarter" idx="1"/>
          </p:nvPr>
        </p:nvSpPr>
        <p:spPr>
          <a:xfrm>
            <a:off x="612648" y="1600200"/>
            <a:ext cx="8153400" cy="4781128"/>
          </a:xfrm>
        </p:spPr>
        <p:txBody>
          <a:bodyPr>
            <a:normAutofit fontScale="92500" lnSpcReduction="10000"/>
          </a:bodyPr>
          <a:lstStyle/>
          <a:p>
            <a:pPr algn="just"/>
            <a:r>
              <a:rPr lang="pt-PT" dirty="0" smtClean="0"/>
              <a:t>Patient is lying confortable on her back, after having emptied her bladder immediately beforehand.</a:t>
            </a:r>
          </a:p>
          <a:p>
            <a:pPr marL="880110" lvl="1" indent="-514350" algn="just">
              <a:buFont typeface="+mj-lt"/>
              <a:buAutoNum type="arabicPeriod"/>
            </a:pPr>
            <a:r>
              <a:rPr lang="pt-PT" dirty="0" smtClean="0">
                <a:solidFill>
                  <a:schemeClr val="accent1">
                    <a:lumMod val="75000"/>
                  </a:schemeClr>
                </a:solidFill>
              </a:rPr>
              <a:t>Inspection of the abdomen (contour, striae, scars, and dilated veins) – </a:t>
            </a:r>
            <a:r>
              <a:rPr lang="pt-PT" sz="1900" dirty="0" smtClean="0">
                <a:solidFill>
                  <a:schemeClr val="accent1">
                    <a:lumMod val="75000"/>
                  </a:schemeClr>
                </a:solidFill>
              </a:rPr>
              <a:t>If patient raises her head and coughs, hernias and divarication of the rectus abdominis muscles will be evident;</a:t>
            </a:r>
          </a:p>
          <a:p>
            <a:pPr marL="880110" lvl="1" indent="-514350" algn="just">
              <a:buFont typeface="+mj-lt"/>
              <a:buAutoNum type="arabicPeriod"/>
            </a:pPr>
            <a:r>
              <a:rPr lang="pt-PT" dirty="0" smtClean="0">
                <a:solidFill>
                  <a:schemeClr val="accent1">
                    <a:lumMod val="75000"/>
                  </a:schemeClr>
                </a:solidFill>
              </a:rPr>
              <a:t>Palpation of the viscera is performed systematically </a:t>
            </a:r>
            <a:r>
              <a:rPr lang="pt-PT" sz="1900" dirty="0" smtClean="0">
                <a:solidFill>
                  <a:schemeClr val="accent1">
                    <a:lumMod val="75000"/>
                  </a:schemeClr>
                </a:solidFill>
              </a:rPr>
              <a:t>(liver, gallbladder, spleen and kidneys);</a:t>
            </a:r>
          </a:p>
          <a:p>
            <a:pPr marL="880110" lvl="1" indent="-514350" algn="just">
              <a:buFont typeface="+mj-lt"/>
              <a:buAutoNum type="arabicPeriod"/>
            </a:pPr>
            <a:r>
              <a:rPr lang="pt-PT" dirty="0" smtClean="0">
                <a:solidFill>
                  <a:schemeClr val="accent1">
                    <a:lumMod val="75000"/>
                  </a:schemeClr>
                </a:solidFill>
              </a:rPr>
              <a:t>The ceacum and colon are palpated next </a:t>
            </a:r>
            <a:r>
              <a:rPr lang="pt-PT" sz="1900" dirty="0" smtClean="0">
                <a:solidFill>
                  <a:schemeClr val="accent1">
                    <a:lumMod val="75000"/>
                  </a:schemeClr>
                </a:solidFill>
              </a:rPr>
              <a:t>(the hand pressing down gently as the patient breaths out);</a:t>
            </a:r>
          </a:p>
          <a:p>
            <a:pPr marL="880110" lvl="1" indent="-514350" algn="just">
              <a:buFont typeface="+mj-lt"/>
              <a:buAutoNum type="arabicPeriod"/>
            </a:pPr>
            <a:r>
              <a:rPr lang="pt-PT" dirty="0" smtClean="0">
                <a:solidFill>
                  <a:schemeClr val="accent1">
                    <a:lumMod val="75000"/>
                  </a:schemeClr>
                </a:solidFill>
              </a:rPr>
              <a:t>Percussion may be required if the presence of free fluid is suspected.</a:t>
            </a:r>
          </a:p>
          <a:p>
            <a:pPr marL="880110" lvl="1" indent="-514350">
              <a:buFont typeface="+mj-lt"/>
              <a:buAutoNum type="arabicPeriod"/>
            </a:pPr>
            <a:endParaRPr lang="pt-PT" dirty="0">
              <a:solidFill>
                <a:schemeClr val="accent1">
                  <a:lumMod val="75000"/>
                </a:schemeClr>
              </a:solidFill>
            </a:endParaRPr>
          </a:p>
        </p:txBody>
      </p:sp>
      <p:pic>
        <p:nvPicPr>
          <p:cNvPr id="4" name="Picture 3" descr="Gastro_abdominal_exam.jpg"/>
          <p:cNvPicPr>
            <a:picLocks noChangeAspect="1"/>
          </p:cNvPicPr>
          <p:nvPr/>
        </p:nvPicPr>
        <p:blipFill>
          <a:blip r:embed="rId2" cstate="print"/>
          <a:stretch>
            <a:fillRect/>
          </a:stretch>
        </p:blipFill>
        <p:spPr>
          <a:xfrm>
            <a:off x="6858000" y="0"/>
            <a:ext cx="2286000" cy="133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nodeType="clickEffect">
                                  <p:stCondLst>
                                    <p:cond delay="0"/>
                                  </p:stCondLst>
                                  <p:childTnLst>
                                    <p:set>
                                      <p:cBhvr>
                                        <p:cTn id="10" dur="1000">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nodeType="clickEffect">
                                  <p:stCondLst>
                                    <p:cond delay="0"/>
                                  </p:stCondLst>
                                  <p:childTnLst>
                                    <p:set>
                                      <p:cBhvr>
                                        <p:cTn id="14" dur="1000">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nodeType="clickEffect">
                                  <p:stCondLst>
                                    <p:cond delay="0"/>
                                  </p:stCondLst>
                                  <p:childTnLst>
                                    <p:set>
                                      <p:cBhvr>
                                        <p:cTn id="18" dur="1000">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nodeType="clickEffect">
                                  <p:stCondLst>
                                    <p:cond delay="0"/>
                                  </p:stCondLst>
                                  <p:childTnLst>
                                    <p:set>
                                      <p:cBhvr>
                                        <p:cTn id="22" dur="1000">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Pelvic Examination</a:t>
            </a:r>
            <a:endParaRPr lang="pt-PT" dirty="0"/>
          </a:p>
        </p:txBody>
      </p:sp>
      <p:sp>
        <p:nvSpPr>
          <p:cNvPr id="3" name="Content Placeholder 2"/>
          <p:cNvSpPr>
            <a:spLocks noGrp="1"/>
          </p:cNvSpPr>
          <p:nvPr>
            <p:ph sz="quarter" idx="1"/>
          </p:nvPr>
        </p:nvSpPr>
        <p:spPr/>
        <p:txBody>
          <a:bodyPr/>
          <a:lstStyle/>
          <a:p>
            <a:pPr algn="just"/>
            <a:r>
              <a:rPr lang="pt-PT" dirty="0" smtClean="0"/>
              <a:t>Should follow the abdominal examination, and </a:t>
            </a:r>
            <a:r>
              <a:rPr lang="pt-PT" b="1" dirty="0" smtClean="0"/>
              <a:t>should never be omiited unless the patient is virgin.</a:t>
            </a:r>
          </a:p>
          <a:p>
            <a:pPr lvl="1" algn="just"/>
            <a:r>
              <a:rPr lang="pt-PT" dirty="0" smtClean="0"/>
              <a:t>The external genitalia are first inspected under a good light, with the patient in a dorsal position, the hips flexed and abducted, and knees flexed.</a:t>
            </a:r>
          </a:p>
          <a:p>
            <a:pPr lvl="1"/>
            <a:endParaRPr lang="pt-PT" dirty="0"/>
          </a:p>
        </p:txBody>
      </p:sp>
      <p:pic>
        <p:nvPicPr>
          <p:cNvPr id="4" name="Picture 3" descr="Stirrups.gif"/>
          <p:cNvPicPr>
            <a:picLocks noChangeAspect="1"/>
          </p:cNvPicPr>
          <p:nvPr/>
        </p:nvPicPr>
        <p:blipFill>
          <a:blip r:embed="rId2" cstate="print"/>
          <a:stretch>
            <a:fillRect/>
          </a:stretch>
        </p:blipFill>
        <p:spPr>
          <a:xfrm>
            <a:off x="2267743" y="4365104"/>
            <a:ext cx="4394421" cy="2182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5"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Topics:</a:t>
            </a:r>
            <a:endParaRPr lang="pt-PT" dirty="0"/>
          </a:p>
        </p:txBody>
      </p:sp>
      <p:sp>
        <p:nvSpPr>
          <p:cNvPr id="3" name="Content Placeholder 2"/>
          <p:cNvSpPr>
            <a:spLocks noGrp="1"/>
          </p:cNvSpPr>
          <p:nvPr>
            <p:ph sz="quarter" idx="1"/>
          </p:nvPr>
        </p:nvSpPr>
        <p:spPr/>
        <p:txBody>
          <a:bodyPr/>
          <a:lstStyle/>
          <a:p>
            <a:pPr>
              <a:lnSpc>
                <a:spcPct val="200000"/>
              </a:lnSpc>
            </a:pPr>
            <a:r>
              <a:rPr lang="pt-PT" dirty="0" smtClean="0"/>
              <a:t>Examination and main conditions</a:t>
            </a:r>
          </a:p>
          <a:p>
            <a:pPr>
              <a:lnSpc>
                <a:spcPct val="200000"/>
              </a:lnSpc>
            </a:pPr>
            <a:r>
              <a:rPr lang="pt-PT" dirty="0" smtClean="0"/>
              <a:t>Breast examination</a:t>
            </a:r>
          </a:p>
          <a:p>
            <a:pPr>
              <a:lnSpc>
                <a:spcPct val="200000"/>
              </a:lnSpc>
            </a:pPr>
            <a:r>
              <a:rPr lang="pt-PT" dirty="0" smtClean="0"/>
              <a:t>Bimanual vaginal examination</a:t>
            </a:r>
          </a:p>
          <a:p>
            <a:pPr>
              <a:lnSpc>
                <a:spcPct val="200000"/>
              </a:lnSpc>
            </a:pPr>
            <a:r>
              <a:rPr lang="pt-PT" dirty="0" smtClean="0"/>
              <a:t>Cervical (pap) smear</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Pelvic Examination</a:t>
            </a:r>
            <a:endParaRPr lang="pt-PT" dirty="0"/>
          </a:p>
        </p:txBody>
      </p:sp>
      <p:sp>
        <p:nvSpPr>
          <p:cNvPr id="3" name="Content Placeholder 2"/>
          <p:cNvSpPr>
            <a:spLocks noGrp="1"/>
          </p:cNvSpPr>
          <p:nvPr>
            <p:ph sz="quarter" idx="1"/>
          </p:nvPr>
        </p:nvSpPr>
        <p:spPr/>
        <p:txBody>
          <a:bodyPr/>
          <a:lstStyle/>
          <a:p>
            <a:r>
              <a:rPr lang="pt-PT" dirty="0" smtClean="0"/>
              <a:t>Other positions:</a:t>
            </a:r>
            <a:endParaRPr lang="pt-PT" dirty="0"/>
          </a:p>
        </p:txBody>
      </p:sp>
      <p:pic>
        <p:nvPicPr>
          <p:cNvPr id="4" name="Picture 3" descr="Diamond.gif"/>
          <p:cNvPicPr>
            <a:picLocks noChangeAspect="1"/>
          </p:cNvPicPr>
          <p:nvPr/>
        </p:nvPicPr>
        <p:blipFill>
          <a:blip r:embed="rId2" cstate="print"/>
          <a:stretch>
            <a:fillRect/>
          </a:stretch>
        </p:blipFill>
        <p:spPr>
          <a:xfrm>
            <a:off x="3275856" y="3861048"/>
            <a:ext cx="2448272" cy="2644133"/>
          </a:xfrm>
          <a:prstGeom prst="rect">
            <a:avLst/>
          </a:prstGeom>
        </p:spPr>
      </p:pic>
      <p:pic>
        <p:nvPicPr>
          <p:cNvPr id="5" name="Picture 4" descr="KneeChst.gif"/>
          <p:cNvPicPr>
            <a:picLocks noChangeAspect="1"/>
          </p:cNvPicPr>
          <p:nvPr/>
        </p:nvPicPr>
        <p:blipFill>
          <a:blip r:embed="rId3" cstate="print"/>
          <a:stretch>
            <a:fillRect/>
          </a:stretch>
        </p:blipFill>
        <p:spPr>
          <a:xfrm>
            <a:off x="611560" y="2708920"/>
            <a:ext cx="2251310" cy="2941712"/>
          </a:xfrm>
          <a:prstGeom prst="rect">
            <a:avLst/>
          </a:prstGeom>
        </p:spPr>
      </p:pic>
      <p:pic>
        <p:nvPicPr>
          <p:cNvPr id="6" name="Picture 5" descr="M-Shaped.gif"/>
          <p:cNvPicPr>
            <a:picLocks noChangeAspect="1"/>
          </p:cNvPicPr>
          <p:nvPr/>
        </p:nvPicPr>
        <p:blipFill>
          <a:blip r:embed="rId4" cstate="print"/>
          <a:stretch>
            <a:fillRect/>
          </a:stretch>
        </p:blipFill>
        <p:spPr>
          <a:xfrm>
            <a:off x="6660232" y="3861048"/>
            <a:ext cx="2147993" cy="2276872"/>
          </a:xfrm>
          <a:prstGeom prst="rect">
            <a:avLst/>
          </a:prstGeom>
        </p:spPr>
      </p:pic>
      <p:pic>
        <p:nvPicPr>
          <p:cNvPr id="7" name="Picture 6" descr="V-Shaped.gif"/>
          <p:cNvPicPr>
            <a:picLocks noChangeAspect="1"/>
          </p:cNvPicPr>
          <p:nvPr/>
        </p:nvPicPr>
        <p:blipFill>
          <a:blip r:embed="rId5" cstate="print"/>
          <a:stretch>
            <a:fillRect/>
          </a:stretch>
        </p:blipFill>
        <p:spPr>
          <a:xfrm>
            <a:off x="4860032" y="1484784"/>
            <a:ext cx="2592288" cy="20651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r>
              <a:rPr lang="pt-PT" dirty="0" smtClean="0"/>
              <a:t>Pelvic Examination – Bivalve Speculum</a:t>
            </a:r>
            <a:endParaRPr lang="pt-PT" dirty="0"/>
          </a:p>
        </p:txBody>
      </p:sp>
      <p:sp>
        <p:nvSpPr>
          <p:cNvPr id="3" name="Content Placeholder 2"/>
          <p:cNvSpPr>
            <a:spLocks noGrp="1"/>
          </p:cNvSpPr>
          <p:nvPr>
            <p:ph sz="quarter" idx="1"/>
          </p:nvPr>
        </p:nvSpPr>
        <p:spPr/>
        <p:txBody>
          <a:bodyPr/>
          <a:lstStyle/>
          <a:p>
            <a:pPr algn="just"/>
            <a:r>
              <a:rPr lang="pt-PT" dirty="0" smtClean="0"/>
              <a:t>The patient is asked to strain down – detection of any evidence of prolapse</a:t>
            </a:r>
          </a:p>
          <a:p>
            <a:pPr algn="just"/>
            <a:r>
              <a:rPr lang="pt-PT" dirty="0" smtClean="0"/>
              <a:t>Insertion of a bivalve speculum and visualization of cervix</a:t>
            </a:r>
          </a:p>
          <a:p>
            <a:endParaRPr lang="pt-PT" dirty="0"/>
          </a:p>
        </p:txBody>
      </p:sp>
      <p:pic>
        <p:nvPicPr>
          <p:cNvPr id="4" name="Picture 3" descr="imagesCABL26P3.jpg"/>
          <p:cNvPicPr>
            <a:picLocks noChangeAspect="1"/>
          </p:cNvPicPr>
          <p:nvPr/>
        </p:nvPicPr>
        <p:blipFill>
          <a:blip r:embed="rId2" cstate="print"/>
          <a:stretch>
            <a:fillRect/>
          </a:stretch>
        </p:blipFill>
        <p:spPr>
          <a:xfrm>
            <a:off x="5436096" y="3284984"/>
            <a:ext cx="2664296" cy="3343691"/>
          </a:xfrm>
          <a:prstGeom prst="rect">
            <a:avLst/>
          </a:prstGeom>
        </p:spPr>
      </p:pic>
      <p:pic>
        <p:nvPicPr>
          <p:cNvPr id="5" name="Picture 4" descr="imagesCAZDXOTW.jpg"/>
          <p:cNvPicPr>
            <a:picLocks noChangeAspect="1"/>
          </p:cNvPicPr>
          <p:nvPr/>
        </p:nvPicPr>
        <p:blipFill>
          <a:blip r:embed="rId3" cstate="print"/>
          <a:stretch>
            <a:fillRect/>
          </a:stretch>
        </p:blipFill>
        <p:spPr>
          <a:xfrm>
            <a:off x="1043608" y="3689648"/>
            <a:ext cx="3168352" cy="3168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How to use a speculum?</a:t>
            </a:r>
            <a:endParaRPr lang="pt-PT" dirty="0"/>
          </a:p>
        </p:txBody>
      </p:sp>
      <p:sp>
        <p:nvSpPr>
          <p:cNvPr id="3" name="Content Placeholder 2"/>
          <p:cNvSpPr>
            <a:spLocks noGrp="1"/>
          </p:cNvSpPr>
          <p:nvPr>
            <p:ph sz="quarter" idx="1"/>
          </p:nvPr>
        </p:nvSpPr>
        <p:spPr/>
        <p:txBody>
          <a:bodyPr/>
          <a:lstStyle/>
          <a:p>
            <a:pPr algn="just"/>
            <a:r>
              <a:rPr lang="pt-PT" dirty="0" smtClean="0"/>
              <a:t>Should be warmed</a:t>
            </a:r>
          </a:p>
          <a:p>
            <a:pPr algn="just"/>
            <a:r>
              <a:rPr lang="pt-PT" dirty="0" smtClean="0"/>
              <a:t>Use a lubricant</a:t>
            </a:r>
          </a:p>
          <a:p>
            <a:pPr algn="just"/>
            <a:r>
              <a:rPr lang="pt-PT" dirty="0" smtClean="0"/>
              <a:t>Insert it initially obliquely</a:t>
            </a:r>
          </a:p>
          <a:p>
            <a:pPr algn="just"/>
            <a:r>
              <a:rPr lang="pt-PT" dirty="0" smtClean="0"/>
              <a:t>Doctor’s approach sensitive and communicative</a:t>
            </a:r>
            <a:endParaRPr lang="pt-PT" dirty="0"/>
          </a:p>
        </p:txBody>
      </p:sp>
      <p:pic>
        <p:nvPicPr>
          <p:cNvPr id="4" name="Picture 3" descr="imagesCALUD79L.jpg"/>
          <p:cNvPicPr>
            <a:picLocks noChangeAspect="1"/>
          </p:cNvPicPr>
          <p:nvPr/>
        </p:nvPicPr>
        <p:blipFill>
          <a:blip r:embed="rId2" cstate="print"/>
          <a:stretch>
            <a:fillRect/>
          </a:stretch>
        </p:blipFill>
        <p:spPr>
          <a:xfrm>
            <a:off x="4499992" y="3789040"/>
            <a:ext cx="3456384" cy="2880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r>
              <a:rPr lang="pt-PT" dirty="0" smtClean="0"/>
              <a:t>Pelvic Examination – Bivalve Speculum</a:t>
            </a:r>
            <a:endParaRPr lang="pt-PT" dirty="0"/>
          </a:p>
        </p:txBody>
      </p:sp>
      <p:sp>
        <p:nvSpPr>
          <p:cNvPr id="3" name="Content Placeholder 2"/>
          <p:cNvSpPr>
            <a:spLocks noGrp="1"/>
          </p:cNvSpPr>
          <p:nvPr>
            <p:ph sz="quarter" idx="1"/>
          </p:nvPr>
        </p:nvSpPr>
        <p:spPr/>
        <p:txBody>
          <a:bodyPr>
            <a:normAutofit/>
          </a:bodyPr>
          <a:lstStyle/>
          <a:p>
            <a:pPr algn="just"/>
            <a:r>
              <a:rPr lang="pt-PT" sz="2400" dirty="0" smtClean="0"/>
              <a:t>The vagina and cervix are inspected</a:t>
            </a:r>
          </a:p>
          <a:p>
            <a:pPr algn="just"/>
            <a:r>
              <a:rPr lang="pt-PT" sz="2400" dirty="0" smtClean="0"/>
              <a:t>Perform Pap Test (in this case, no lubricant apart from wated should be used on the speculum)</a:t>
            </a:r>
            <a:endParaRPr lang="pt-PT" sz="2400" dirty="0"/>
          </a:p>
        </p:txBody>
      </p:sp>
      <p:pic>
        <p:nvPicPr>
          <p:cNvPr id="7" name="Picture 6" descr="imagesCAOUR961.jpg"/>
          <p:cNvPicPr>
            <a:picLocks noChangeAspect="1"/>
          </p:cNvPicPr>
          <p:nvPr/>
        </p:nvPicPr>
        <p:blipFill>
          <a:blip r:embed="rId2" cstate="print"/>
          <a:stretch>
            <a:fillRect/>
          </a:stretch>
        </p:blipFill>
        <p:spPr>
          <a:xfrm>
            <a:off x="6407696" y="2636912"/>
            <a:ext cx="2736304" cy="2736304"/>
          </a:xfrm>
          <a:prstGeom prst="rect">
            <a:avLst/>
          </a:prstGeom>
        </p:spPr>
      </p:pic>
      <p:pic>
        <p:nvPicPr>
          <p:cNvPr id="6" name="Picture 5" descr="art-w293_fig1.jpg"/>
          <p:cNvPicPr>
            <a:picLocks noChangeAspect="1"/>
          </p:cNvPicPr>
          <p:nvPr/>
        </p:nvPicPr>
        <p:blipFill>
          <a:blip r:embed="rId3" cstate="print"/>
          <a:stretch>
            <a:fillRect/>
          </a:stretch>
        </p:blipFill>
        <p:spPr>
          <a:xfrm>
            <a:off x="2483768" y="4136256"/>
            <a:ext cx="3857590" cy="2721744"/>
          </a:xfrm>
          <a:prstGeom prst="rect">
            <a:avLst/>
          </a:prstGeom>
        </p:spPr>
      </p:pic>
      <p:pic>
        <p:nvPicPr>
          <p:cNvPr id="5" name="Picture 4" descr="day-29wv1.jpg"/>
          <p:cNvPicPr>
            <a:picLocks noChangeAspect="1"/>
          </p:cNvPicPr>
          <p:nvPr/>
        </p:nvPicPr>
        <p:blipFill>
          <a:blip r:embed="rId4" cstate="print"/>
          <a:stretch>
            <a:fillRect/>
          </a:stretch>
        </p:blipFill>
        <p:spPr>
          <a:xfrm>
            <a:off x="0" y="2924944"/>
            <a:ext cx="3124210" cy="2952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Cervical (pap) Smear</a:t>
            </a:r>
            <a:endParaRPr lang="pt-PT" dirty="0"/>
          </a:p>
        </p:txBody>
      </p:sp>
      <p:pic>
        <p:nvPicPr>
          <p:cNvPr id="4" name="Content Placeholder 3" descr="a-trip-to-the-gynecologist.jpg"/>
          <p:cNvPicPr>
            <a:picLocks noGrp="1" noChangeAspect="1"/>
          </p:cNvPicPr>
          <p:nvPr>
            <p:ph sz="quarter" idx="1"/>
          </p:nvPr>
        </p:nvPicPr>
        <p:blipFill>
          <a:blip r:embed="rId2" cstate="print"/>
          <a:stretch>
            <a:fillRect/>
          </a:stretch>
        </p:blipFill>
        <p:spPr>
          <a:xfrm>
            <a:off x="1043608" y="1628800"/>
            <a:ext cx="6768752" cy="49524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Cervical (pap) Smear</a:t>
            </a:r>
            <a:endParaRPr lang="pt-PT" dirty="0"/>
          </a:p>
        </p:txBody>
      </p:sp>
      <p:sp>
        <p:nvSpPr>
          <p:cNvPr id="3" name="Content Placeholder 2"/>
          <p:cNvSpPr>
            <a:spLocks noGrp="1"/>
          </p:cNvSpPr>
          <p:nvPr>
            <p:ph sz="quarter" idx="1"/>
          </p:nvPr>
        </p:nvSpPr>
        <p:spPr/>
        <p:txBody>
          <a:bodyPr>
            <a:normAutofit/>
          </a:bodyPr>
          <a:lstStyle/>
          <a:p>
            <a:pPr algn="just"/>
            <a:r>
              <a:rPr lang="en-US" b="1" dirty="0" smtClean="0">
                <a:solidFill>
                  <a:schemeClr val="accent1">
                    <a:lumMod val="75000"/>
                  </a:schemeClr>
                </a:solidFill>
              </a:rPr>
              <a:t>Definition:</a:t>
            </a:r>
          </a:p>
          <a:p>
            <a:pPr algn="just"/>
            <a:endParaRPr lang="en-US" b="1" dirty="0" smtClean="0">
              <a:solidFill>
                <a:schemeClr val="accent1">
                  <a:lumMod val="75000"/>
                </a:schemeClr>
              </a:solidFill>
            </a:endParaRPr>
          </a:p>
          <a:p>
            <a:pPr lvl="1" algn="just"/>
            <a:r>
              <a:rPr lang="en-US" sz="2400" dirty="0" smtClean="0"/>
              <a:t>A Pap smear, also called a Pap test, is a procedure to test for cervical cancer in women. A Pap smear involves collecting cells from your cervix — the lower, narrow end of your uterus.</a:t>
            </a:r>
          </a:p>
          <a:p>
            <a:pPr lvl="1" algn="just"/>
            <a:endParaRPr lang="en-US" sz="2400" dirty="0" smtClean="0"/>
          </a:p>
          <a:p>
            <a:pPr lvl="1" algn="just"/>
            <a:r>
              <a:rPr lang="en-US" sz="2400" dirty="0" smtClean="0"/>
              <a:t>Pap smear is your first step in halting the possible development of cervical cancer. </a:t>
            </a:r>
          </a:p>
          <a:p>
            <a:pPr lvl="1" algn="just"/>
            <a:endParaRPr lang="en-US" sz="2500" dirty="0" smtClean="0"/>
          </a:p>
          <a:p>
            <a:pPr algn="just"/>
            <a:endParaRPr lang="en-US" sz="2800" dirty="0" smtClean="0"/>
          </a:p>
          <a:p>
            <a:pPr algn="just"/>
            <a:endParaRPr lang="pt-PT"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Cervical (pap) Smear</a:t>
            </a:r>
            <a:endParaRPr lang="pt-PT" dirty="0"/>
          </a:p>
        </p:txBody>
      </p:sp>
      <p:sp>
        <p:nvSpPr>
          <p:cNvPr id="3" name="Content Placeholder 2"/>
          <p:cNvSpPr>
            <a:spLocks noGrp="1"/>
          </p:cNvSpPr>
          <p:nvPr>
            <p:ph sz="quarter" idx="1"/>
          </p:nvPr>
        </p:nvSpPr>
        <p:spPr>
          <a:xfrm>
            <a:off x="612648" y="1600200"/>
            <a:ext cx="8153400" cy="4853136"/>
          </a:xfrm>
        </p:spPr>
        <p:txBody>
          <a:bodyPr>
            <a:normAutofit fontScale="92500" lnSpcReduction="20000"/>
          </a:bodyPr>
          <a:lstStyle/>
          <a:p>
            <a:pPr algn="just"/>
            <a:r>
              <a:rPr lang="pt-PT" b="1" dirty="0" smtClean="0">
                <a:solidFill>
                  <a:schemeClr val="accent1">
                    <a:lumMod val="75000"/>
                  </a:schemeClr>
                </a:solidFill>
              </a:rPr>
              <a:t>Why it's </a:t>
            </a:r>
            <a:r>
              <a:rPr lang="pt-PT" b="1" dirty="0" smtClean="0">
                <a:solidFill>
                  <a:schemeClr val="accent1">
                    <a:lumMod val="75000"/>
                  </a:schemeClr>
                </a:solidFill>
              </a:rPr>
              <a:t>done?</a:t>
            </a:r>
          </a:p>
          <a:p>
            <a:pPr lvl="1" algn="just"/>
            <a:r>
              <a:rPr lang="en-US" sz="2000" dirty="0" smtClean="0"/>
              <a:t>Is </a:t>
            </a:r>
            <a:r>
              <a:rPr lang="en-US" sz="2000" dirty="0" smtClean="0"/>
              <a:t>typically done in conjunction with a </a:t>
            </a:r>
            <a:r>
              <a:rPr lang="en-US" sz="2000" dirty="0" smtClean="0"/>
              <a:t>pelvic examination, although </a:t>
            </a:r>
            <a:r>
              <a:rPr lang="en-US" sz="2000" dirty="0" smtClean="0"/>
              <a:t>pelvic examinations can screen for reproductive problems or abnormalities, </a:t>
            </a:r>
            <a:r>
              <a:rPr lang="en-US" sz="2000" u="sng" dirty="0" smtClean="0"/>
              <a:t>only a Pap smear will detect early cervical cancer or </a:t>
            </a:r>
            <a:r>
              <a:rPr lang="en-US" sz="2000" u="sng" dirty="0" err="1" smtClean="0"/>
              <a:t>precancers</a:t>
            </a:r>
            <a:r>
              <a:rPr lang="en-US" sz="2000" dirty="0" smtClean="0"/>
              <a:t>. </a:t>
            </a:r>
          </a:p>
          <a:p>
            <a:pPr lvl="1" algn="just"/>
            <a:endParaRPr lang="pt-PT" sz="1400" b="1" dirty="0" smtClean="0"/>
          </a:p>
          <a:p>
            <a:pPr algn="just"/>
            <a:r>
              <a:rPr lang="en-US" b="1" dirty="0" smtClean="0">
                <a:solidFill>
                  <a:schemeClr val="accent1">
                    <a:lumMod val="75000"/>
                  </a:schemeClr>
                </a:solidFill>
              </a:rPr>
              <a:t>Who should have a Pap smear?</a:t>
            </a:r>
            <a:r>
              <a:rPr lang="en-US" dirty="0" smtClean="0">
                <a:solidFill>
                  <a:schemeClr val="accent1">
                    <a:lumMod val="75000"/>
                  </a:schemeClr>
                </a:solidFill>
              </a:rPr>
              <a:t> </a:t>
            </a:r>
            <a:endParaRPr lang="en-US" dirty="0" smtClean="0">
              <a:solidFill>
                <a:schemeClr val="accent1">
                  <a:lumMod val="75000"/>
                </a:schemeClr>
              </a:solidFill>
            </a:endParaRPr>
          </a:p>
          <a:p>
            <a:pPr lvl="1" algn="just"/>
            <a:r>
              <a:rPr lang="en-US" sz="2000" dirty="0" smtClean="0"/>
              <a:t>First </a:t>
            </a:r>
            <a:r>
              <a:rPr lang="en-US" sz="2000" dirty="0" smtClean="0"/>
              <a:t>Pap smear </a:t>
            </a:r>
            <a:r>
              <a:rPr lang="en-US" sz="2000" dirty="0" smtClean="0"/>
              <a:t>should be </a:t>
            </a:r>
          </a:p>
          <a:p>
            <a:pPr lvl="1" algn="just">
              <a:buNone/>
            </a:pPr>
            <a:r>
              <a:rPr lang="en-US" sz="2000" dirty="0" smtClean="0"/>
              <a:t>done about </a:t>
            </a:r>
            <a:r>
              <a:rPr lang="en-US" sz="2000" u="sng" dirty="0" smtClean="0"/>
              <a:t>three years after </a:t>
            </a:r>
            <a:endParaRPr lang="en-US" sz="2000" u="sng" dirty="0" smtClean="0"/>
          </a:p>
          <a:p>
            <a:pPr lvl="1" algn="just">
              <a:buNone/>
            </a:pPr>
            <a:r>
              <a:rPr lang="en-US" sz="2000" u="sng" dirty="0" smtClean="0"/>
              <a:t>first having </a:t>
            </a:r>
            <a:r>
              <a:rPr lang="en-US" sz="2000" u="sng" dirty="0" smtClean="0"/>
              <a:t>sexual relations </a:t>
            </a:r>
            <a:endParaRPr lang="en-US" sz="2000" u="sng" dirty="0" smtClean="0"/>
          </a:p>
          <a:p>
            <a:pPr lvl="1" algn="just">
              <a:buNone/>
            </a:pPr>
            <a:r>
              <a:rPr lang="en-US" sz="2000" u="sng" dirty="0" smtClean="0"/>
              <a:t>or </a:t>
            </a:r>
            <a:r>
              <a:rPr lang="en-US" sz="2000" u="sng" dirty="0" smtClean="0"/>
              <a:t>at age </a:t>
            </a:r>
            <a:r>
              <a:rPr lang="en-US" sz="2000" u="sng" dirty="0" smtClean="0"/>
              <a:t>21</a:t>
            </a:r>
            <a:r>
              <a:rPr lang="en-US" sz="2000" dirty="0" smtClean="0"/>
              <a:t>,whichever comes</a:t>
            </a:r>
          </a:p>
          <a:p>
            <a:pPr lvl="1" algn="just">
              <a:buNone/>
            </a:pPr>
            <a:r>
              <a:rPr lang="en-US" sz="2000" dirty="0" smtClean="0"/>
              <a:t>first</a:t>
            </a:r>
            <a:r>
              <a:rPr lang="en-US" sz="2000" dirty="0" smtClean="0"/>
              <a:t>. </a:t>
            </a:r>
            <a:endParaRPr lang="en-US" sz="2000" dirty="0" smtClean="0"/>
          </a:p>
          <a:p>
            <a:pPr lvl="1" algn="just">
              <a:buNone/>
            </a:pPr>
            <a:endParaRPr lang="en-US" sz="2000" dirty="0" smtClean="0"/>
          </a:p>
          <a:p>
            <a:pPr lvl="1">
              <a:buNone/>
            </a:pPr>
            <a:r>
              <a:rPr lang="en-US" sz="1900" dirty="0" smtClean="0">
                <a:solidFill>
                  <a:schemeClr val="accent1">
                    <a:lumMod val="75000"/>
                  </a:schemeClr>
                </a:solidFill>
              </a:rPr>
              <a:t>(ACOG - </a:t>
            </a:r>
            <a:r>
              <a:rPr lang="en-US" sz="1900" dirty="0" smtClean="0"/>
              <a:t>American College of </a:t>
            </a:r>
            <a:endParaRPr lang="en-US" sz="1900" dirty="0" smtClean="0"/>
          </a:p>
          <a:p>
            <a:pPr lvl="1">
              <a:buNone/>
            </a:pPr>
            <a:r>
              <a:rPr lang="en-US" sz="1900" dirty="0" smtClean="0"/>
              <a:t>Obstetricians </a:t>
            </a:r>
            <a:r>
              <a:rPr lang="en-US" sz="1900" dirty="0" smtClean="0"/>
              <a:t>and </a:t>
            </a:r>
            <a:r>
              <a:rPr lang="en-US" sz="1900" dirty="0" smtClean="0"/>
              <a:t>Gynecologists)</a:t>
            </a:r>
            <a:r>
              <a:rPr lang="en-US" dirty="0" smtClean="0">
                <a:solidFill>
                  <a:schemeClr val="accent1">
                    <a:lumMod val="75000"/>
                  </a:schemeClr>
                </a:solidFill>
              </a:rPr>
              <a:t/>
            </a:r>
            <a:br>
              <a:rPr lang="en-US" dirty="0" smtClean="0">
                <a:solidFill>
                  <a:schemeClr val="accent1">
                    <a:lumMod val="75000"/>
                  </a:schemeClr>
                </a:solidFill>
              </a:rPr>
            </a:br>
            <a:endParaRPr lang="pt-PT" b="1" dirty="0" smtClean="0">
              <a:solidFill>
                <a:schemeClr val="accent1">
                  <a:lumMod val="75000"/>
                </a:schemeClr>
              </a:solidFill>
            </a:endParaRPr>
          </a:p>
          <a:p>
            <a:endParaRPr lang="pt-PT" dirty="0"/>
          </a:p>
        </p:txBody>
      </p:sp>
      <p:pic>
        <p:nvPicPr>
          <p:cNvPr id="1027" name="Picture 3"/>
          <p:cNvPicPr>
            <a:picLocks noChangeAspect="1" noChangeArrowheads="1"/>
          </p:cNvPicPr>
          <p:nvPr/>
        </p:nvPicPr>
        <p:blipFill>
          <a:blip r:embed="rId2" cstate="print"/>
          <a:srcRect/>
          <a:stretch>
            <a:fillRect/>
          </a:stretch>
        </p:blipFill>
        <p:spPr bwMode="auto">
          <a:xfrm>
            <a:off x="4427985" y="3861048"/>
            <a:ext cx="4716016" cy="26642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par>
                          <p:cTn id="23" fill="hold">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par>
                          <p:cTn id="27" fill="hold">
                            <p:stCondLst>
                              <p:cond delay="1000"/>
                            </p:stCondLst>
                            <p:childTnLst>
                              <p:par>
                                <p:cTn id="28" presetID="5" presetClass="entr" presetSubtype="10"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heckerboard(across)">
                                      <p:cBhvr>
                                        <p:cTn id="30" dur="500"/>
                                        <p:tgtEl>
                                          <p:spTgt spid="3">
                                            <p:txEl>
                                              <p:pRg st="6" end="6"/>
                                            </p:txEl>
                                          </p:spTgt>
                                        </p:tgtEl>
                                      </p:cBhvr>
                                    </p:animEffect>
                                  </p:childTnLst>
                                </p:cTn>
                              </p:par>
                            </p:childTnLst>
                          </p:cTn>
                        </p:par>
                        <p:par>
                          <p:cTn id="31" fill="hold">
                            <p:stCondLst>
                              <p:cond delay="1500"/>
                            </p:stCondLst>
                            <p:childTnLst>
                              <p:par>
                                <p:cTn id="32" presetID="5" presetClass="entr" presetSubtype="10"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childTnLst>
                          </p:cTn>
                        </p:par>
                        <p:par>
                          <p:cTn id="35" fill="hold">
                            <p:stCondLst>
                              <p:cond delay="2000"/>
                            </p:stCondLst>
                            <p:childTnLst>
                              <p:par>
                                <p:cTn id="36" presetID="5" presetClass="entr" presetSubtype="10"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heckerboard(across)">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 calcmode="lin" valueType="num">
                                      <p:cBhvr additive="base">
                                        <p:cTn id="43" dur="500" fill="hold"/>
                                        <p:tgtEl>
                                          <p:spTgt spid="1027"/>
                                        </p:tgtEl>
                                        <p:attrNameLst>
                                          <p:attrName>ppt_x</p:attrName>
                                        </p:attrNameLst>
                                      </p:cBhvr>
                                      <p:tavLst>
                                        <p:tav tm="0">
                                          <p:val>
                                            <p:strVal val="1+#ppt_w/2"/>
                                          </p:val>
                                        </p:tav>
                                        <p:tav tm="100000">
                                          <p:val>
                                            <p:strVal val="#ppt_x"/>
                                          </p:val>
                                        </p:tav>
                                      </p:tavLst>
                                    </p:anim>
                                    <p:anim calcmode="lin" valueType="num">
                                      <p:cBhvr additive="base">
                                        <p:cTn id="44" dur="500" fill="hold"/>
                                        <p:tgtEl>
                                          <p:spTgt spid="1027"/>
                                        </p:tgtEl>
                                        <p:attrNameLst>
                                          <p:attrName>ppt_y</p:attrName>
                                        </p:attrNameLst>
                                      </p:cBhvr>
                                      <p:tavLst>
                                        <p:tav tm="0">
                                          <p:val>
                                            <p:strVal val="#ppt_y"/>
                                          </p:val>
                                        </p:tav>
                                        <p:tav tm="100000">
                                          <p:val>
                                            <p:strVal val="#ppt_y"/>
                                          </p:val>
                                        </p:tav>
                                      </p:tavLst>
                                    </p:anim>
                                  </p:childTnLst>
                                </p:cTn>
                              </p:par>
                              <p:par>
                                <p:cTn id="45" presetID="5" presetClass="entr" presetSubtype="1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7" dur="500"/>
                                        <p:tgtEl>
                                          <p:spTgt spid="3">
                                            <p:txEl>
                                              <p:pRg st="10" end="10"/>
                                            </p:txEl>
                                          </p:spTgt>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Cervical (pap) Smear</a:t>
            </a:r>
            <a:endParaRPr lang="pt-PT" dirty="0"/>
          </a:p>
        </p:txBody>
      </p:sp>
      <p:sp>
        <p:nvSpPr>
          <p:cNvPr id="3" name="Content Placeholder 2"/>
          <p:cNvSpPr>
            <a:spLocks noGrp="1"/>
          </p:cNvSpPr>
          <p:nvPr>
            <p:ph sz="quarter" idx="1"/>
          </p:nvPr>
        </p:nvSpPr>
        <p:spPr>
          <a:xfrm>
            <a:off x="612648" y="1600200"/>
            <a:ext cx="8153400" cy="5257800"/>
          </a:xfrm>
        </p:spPr>
        <p:txBody>
          <a:bodyPr>
            <a:normAutofit/>
          </a:bodyPr>
          <a:lstStyle/>
          <a:p>
            <a:pPr algn="just"/>
            <a:r>
              <a:rPr lang="en-US" dirty="0" smtClean="0">
                <a:solidFill>
                  <a:schemeClr val="accent1">
                    <a:lumMod val="75000"/>
                  </a:schemeClr>
                </a:solidFill>
              </a:rPr>
              <a:t>If you have certain risk factors you should undergo a Pap smear annually, regardless of your age. These risk factors include: </a:t>
            </a:r>
            <a:endParaRPr lang="en-US" dirty="0" smtClean="0">
              <a:solidFill>
                <a:schemeClr val="accent1">
                  <a:lumMod val="75000"/>
                </a:schemeClr>
              </a:solidFill>
            </a:endParaRPr>
          </a:p>
          <a:p>
            <a:pPr lvl="1" algn="just">
              <a:lnSpc>
                <a:spcPct val="150000"/>
              </a:lnSpc>
            </a:pPr>
            <a:r>
              <a:rPr lang="en-US" sz="2400" dirty="0" smtClean="0"/>
              <a:t>A </a:t>
            </a:r>
            <a:r>
              <a:rPr lang="en-US" sz="2400" dirty="0" smtClean="0"/>
              <a:t>diagnosis of cervical cancer or a Pap smear that showed precancerous </a:t>
            </a:r>
            <a:r>
              <a:rPr lang="en-US" sz="2400" dirty="0" smtClean="0"/>
              <a:t>cells; </a:t>
            </a:r>
            <a:endParaRPr lang="en-US" sz="2400" dirty="0" smtClean="0"/>
          </a:p>
          <a:p>
            <a:pPr lvl="1" algn="just">
              <a:lnSpc>
                <a:spcPct val="150000"/>
              </a:lnSpc>
            </a:pPr>
            <a:r>
              <a:rPr lang="en-US" sz="2400" dirty="0" smtClean="0"/>
              <a:t>Exposure to diethylstilbestrol (DES) before </a:t>
            </a:r>
            <a:r>
              <a:rPr lang="en-US" sz="2400" dirty="0" smtClean="0"/>
              <a:t>birth; </a:t>
            </a:r>
            <a:endParaRPr lang="en-US" sz="2400" dirty="0" smtClean="0"/>
          </a:p>
          <a:p>
            <a:pPr lvl="1" algn="just">
              <a:lnSpc>
                <a:spcPct val="150000"/>
              </a:lnSpc>
            </a:pPr>
            <a:r>
              <a:rPr lang="en-US" sz="2400" dirty="0" smtClean="0"/>
              <a:t>HIV </a:t>
            </a:r>
            <a:r>
              <a:rPr lang="en-US" sz="2400" dirty="0" smtClean="0"/>
              <a:t>infection; </a:t>
            </a:r>
            <a:endParaRPr lang="en-US" sz="2400" dirty="0" smtClean="0"/>
          </a:p>
          <a:p>
            <a:pPr lvl="1" algn="just">
              <a:lnSpc>
                <a:spcPct val="150000"/>
              </a:lnSpc>
            </a:pPr>
            <a:r>
              <a:rPr lang="en-US" sz="2400" dirty="0" smtClean="0"/>
              <a:t>Weakened immune system due to organ transplant, chemotherapy or chronic corticosteroid </a:t>
            </a:r>
            <a:r>
              <a:rPr lang="en-US" sz="2400" dirty="0" smtClean="0"/>
              <a:t>use; </a:t>
            </a:r>
            <a:endParaRPr lang="en-US" sz="2400" dirty="0" smtClean="0"/>
          </a:p>
          <a:p>
            <a:endParaRPr lang="pt-PT" dirty="0"/>
          </a:p>
        </p:txBody>
      </p:sp>
      <p:pic>
        <p:nvPicPr>
          <p:cNvPr id="4" name="Picture 3" descr="imagesCASE9SCS.jpg"/>
          <p:cNvPicPr>
            <a:picLocks noChangeAspect="1"/>
          </p:cNvPicPr>
          <p:nvPr/>
        </p:nvPicPr>
        <p:blipFill>
          <a:blip r:embed="rId2" cstate="print"/>
          <a:stretch>
            <a:fillRect/>
          </a:stretch>
        </p:blipFill>
        <p:spPr>
          <a:xfrm>
            <a:off x="7740352" y="0"/>
            <a:ext cx="1403648" cy="1544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Cervical (pap) Smear</a:t>
            </a:r>
            <a:endParaRPr lang="pt-PT" dirty="0"/>
          </a:p>
        </p:txBody>
      </p:sp>
      <p:sp>
        <p:nvSpPr>
          <p:cNvPr id="3" name="Content Placeholder 2"/>
          <p:cNvSpPr>
            <a:spLocks noGrp="1"/>
          </p:cNvSpPr>
          <p:nvPr>
            <p:ph sz="quarter" idx="1"/>
          </p:nvPr>
        </p:nvSpPr>
        <p:spPr>
          <a:xfrm>
            <a:off x="612648" y="1600200"/>
            <a:ext cx="8153400" cy="4997152"/>
          </a:xfrm>
        </p:spPr>
        <p:txBody>
          <a:bodyPr>
            <a:normAutofit fontScale="92500" lnSpcReduction="20000"/>
          </a:bodyPr>
          <a:lstStyle/>
          <a:p>
            <a:r>
              <a:rPr lang="en-US" b="1" dirty="0" smtClean="0">
                <a:solidFill>
                  <a:schemeClr val="accent1">
                    <a:lumMod val="75000"/>
                  </a:schemeClr>
                </a:solidFill>
              </a:rPr>
              <a:t>Who can consider stopping Pap </a:t>
            </a:r>
            <a:r>
              <a:rPr lang="en-US" b="1" dirty="0" smtClean="0">
                <a:solidFill>
                  <a:schemeClr val="accent1">
                    <a:lumMod val="75000"/>
                  </a:schemeClr>
                </a:solidFill>
              </a:rPr>
              <a:t>smears?</a:t>
            </a:r>
          </a:p>
          <a:p>
            <a:pPr lvl="1" algn="just"/>
            <a:r>
              <a:rPr lang="en-US" b="1" dirty="0" smtClean="0"/>
              <a:t>After </a:t>
            </a:r>
            <a:r>
              <a:rPr lang="en-US" b="1" dirty="0" smtClean="0"/>
              <a:t>total </a:t>
            </a:r>
            <a:r>
              <a:rPr lang="en-US" b="1" dirty="0" smtClean="0"/>
              <a:t>hysterectomy:</a:t>
            </a:r>
            <a:endParaRPr lang="en-US" dirty="0" smtClean="0"/>
          </a:p>
          <a:p>
            <a:pPr lvl="2" algn="just"/>
            <a:r>
              <a:rPr lang="en-US" dirty="0" smtClean="0"/>
              <a:t>Due to a noncancerous </a:t>
            </a:r>
            <a:r>
              <a:rPr lang="en-US" dirty="0" smtClean="0"/>
              <a:t>condition, such as </a:t>
            </a:r>
            <a:r>
              <a:rPr lang="en-US" dirty="0" smtClean="0"/>
              <a:t>fibroids</a:t>
            </a:r>
            <a:r>
              <a:rPr lang="en-US" dirty="0" smtClean="0"/>
              <a:t> </a:t>
            </a:r>
            <a:r>
              <a:rPr lang="en-US" dirty="0" smtClean="0"/>
              <a:t>-  discontinue </a:t>
            </a:r>
            <a:r>
              <a:rPr lang="en-US" dirty="0" smtClean="0"/>
              <a:t>routine Pap </a:t>
            </a:r>
            <a:r>
              <a:rPr lang="en-US" dirty="0" smtClean="0"/>
              <a:t>smears.</a:t>
            </a:r>
          </a:p>
          <a:p>
            <a:pPr lvl="2" algn="just"/>
            <a:r>
              <a:rPr lang="en-US" dirty="0" smtClean="0"/>
              <a:t>Due to a </a:t>
            </a:r>
            <a:r>
              <a:rPr lang="en-US" dirty="0" smtClean="0"/>
              <a:t>precancerous or cancerous </a:t>
            </a:r>
            <a:r>
              <a:rPr lang="en-US" dirty="0" smtClean="0"/>
              <a:t>condition - annual </a:t>
            </a:r>
            <a:r>
              <a:rPr lang="en-US" dirty="0" smtClean="0"/>
              <a:t>vaginal Pap smear</a:t>
            </a:r>
            <a:r>
              <a:rPr lang="en-US" dirty="0" smtClean="0"/>
              <a:t>.</a:t>
            </a:r>
          </a:p>
          <a:p>
            <a:pPr lvl="2" algn="just"/>
            <a:endParaRPr lang="en-US" dirty="0" smtClean="0"/>
          </a:p>
          <a:p>
            <a:pPr lvl="1" algn="just"/>
            <a:r>
              <a:rPr lang="en-US" b="1" dirty="0" smtClean="0"/>
              <a:t>Older </a:t>
            </a:r>
            <a:r>
              <a:rPr lang="en-US" b="1" dirty="0" smtClean="0"/>
              <a:t>age</a:t>
            </a:r>
            <a:r>
              <a:rPr lang="en-US" b="1" dirty="0" smtClean="0"/>
              <a:t>:</a:t>
            </a:r>
            <a:endParaRPr lang="en-US" dirty="0" smtClean="0"/>
          </a:p>
          <a:p>
            <a:pPr lvl="2" algn="just"/>
            <a:r>
              <a:rPr lang="en-US" dirty="0" smtClean="0"/>
              <a:t>ACS (</a:t>
            </a:r>
            <a:r>
              <a:rPr lang="pt-PT" dirty="0" smtClean="0"/>
              <a:t>American Cancer Society </a:t>
            </a:r>
            <a:r>
              <a:rPr lang="pt-PT" dirty="0" smtClean="0"/>
              <a:t>) g</a:t>
            </a:r>
            <a:r>
              <a:rPr lang="en-US" dirty="0" err="1" smtClean="0"/>
              <a:t>uidelines</a:t>
            </a:r>
            <a:r>
              <a:rPr lang="en-US" dirty="0" smtClean="0"/>
              <a:t> - stop </a:t>
            </a:r>
            <a:r>
              <a:rPr lang="en-US" dirty="0" smtClean="0"/>
              <a:t>having tests at 70 if </a:t>
            </a:r>
            <a:r>
              <a:rPr lang="en-US" dirty="0" smtClean="0"/>
              <a:t>she's </a:t>
            </a:r>
            <a:r>
              <a:rPr lang="en-US" dirty="0" smtClean="0"/>
              <a:t>had three negative tests in the last 10 years. </a:t>
            </a:r>
            <a:endParaRPr lang="en-US" dirty="0" smtClean="0"/>
          </a:p>
          <a:p>
            <a:pPr lvl="2" algn="just"/>
            <a:r>
              <a:rPr lang="en-US" dirty="0" smtClean="0"/>
              <a:t>USPSTF (U.S. Preventive Services Task Force </a:t>
            </a:r>
            <a:r>
              <a:rPr lang="en-US" dirty="0" smtClean="0"/>
              <a:t>) guidelines - stop </a:t>
            </a:r>
            <a:r>
              <a:rPr lang="en-US" dirty="0" smtClean="0"/>
              <a:t>Pap testing at </a:t>
            </a:r>
            <a:r>
              <a:rPr lang="en-US" dirty="0" smtClean="0"/>
              <a:t>65.</a:t>
            </a:r>
          </a:p>
          <a:p>
            <a:pPr lvl="2" algn="just"/>
            <a:r>
              <a:rPr lang="en-US" i="1" dirty="0" smtClean="0"/>
              <a:t>Discuss </a:t>
            </a:r>
            <a:r>
              <a:rPr lang="en-US" i="1" dirty="0" smtClean="0"/>
              <a:t>your options with your doctor and together you can decide what's best for you based on your risk factors.</a:t>
            </a:r>
          </a:p>
          <a:p>
            <a:endParaRPr lang="pt-PT"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Cervical (pap) Smear</a:t>
            </a:r>
            <a:endParaRPr lang="pt-PT" dirty="0"/>
          </a:p>
        </p:txBody>
      </p:sp>
      <p:sp>
        <p:nvSpPr>
          <p:cNvPr id="3" name="Content Placeholder 2"/>
          <p:cNvSpPr>
            <a:spLocks noGrp="1"/>
          </p:cNvSpPr>
          <p:nvPr>
            <p:ph sz="quarter" idx="1"/>
          </p:nvPr>
        </p:nvSpPr>
        <p:spPr>
          <a:xfrm>
            <a:off x="612648" y="1600200"/>
            <a:ext cx="8153400" cy="4781128"/>
          </a:xfrm>
        </p:spPr>
        <p:txBody>
          <a:bodyPr>
            <a:normAutofit/>
          </a:bodyPr>
          <a:lstStyle/>
          <a:p>
            <a:r>
              <a:rPr lang="pt-PT" b="1" dirty="0" smtClean="0">
                <a:solidFill>
                  <a:schemeClr val="accent1">
                    <a:lumMod val="75000"/>
                  </a:schemeClr>
                </a:solidFill>
              </a:rPr>
              <a:t>How you </a:t>
            </a:r>
            <a:r>
              <a:rPr lang="pt-PT" b="1" dirty="0" smtClean="0">
                <a:solidFill>
                  <a:schemeClr val="accent1">
                    <a:lumMod val="75000"/>
                  </a:schemeClr>
                </a:solidFill>
              </a:rPr>
              <a:t>prepare?</a:t>
            </a:r>
            <a:endParaRPr lang="pt-PT" b="1" dirty="0" smtClean="0">
              <a:solidFill>
                <a:schemeClr val="accent1">
                  <a:lumMod val="75000"/>
                </a:schemeClr>
              </a:solidFill>
            </a:endParaRPr>
          </a:p>
          <a:p>
            <a:pPr lvl="1" algn="just"/>
            <a:r>
              <a:rPr lang="en-US" dirty="0" smtClean="0"/>
              <a:t>To ensure that your Pap smear is most </a:t>
            </a:r>
            <a:r>
              <a:rPr lang="en-US" dirty="0" smtClean="0"/>
              <a:t>effective</a:t>
            </a:r>
            <a:r>
              <a:rPr lang="en-US" dirty="0" smtClean="0"/>
              <a:t>:</a:t>
            </a:r>
            <a:endParaRPr lang="en-US" dirty="0" smtClean="0"/>
          </a:p>
          <a:p>
            <a:pPr lvl="1" algn="just"/>
            <a:endParaRPr lang="en-US" dirty="0" smtClean="0"/>
          </a:p>
          <a:p>
            <a:pPr lvl="2" algn="just"/>
            <a:r>
              <a:rPr lang="en-US" dirty="0" smtClean="0"/>
              <a:t>Avoid intercourse, douching or using any vaginal medicines or spermicidal foams, creams or jellies for </a:t>
            </a:r>
            <a:r>
              <a:rPr lang="en-US" b="1" dirty="0" smtClean="0"/>
              <a:t>two days before</a:t>
            </a:r>
            <a:r>
              <a:rPr lang="en-US" dirty="0" smtClean="0"/>
              <a:t> having a Pap smear, as these may wash away or obscure abnormal cells. </a:t>
            </a:r>
            <a:endParaRPr lang="en-US" dirty="0" smtClean="0"/>
          </a:p>
          <a:p>
            <a:pPr lvl="2" algn="just"/>
            <a:endParaRPr lang="en-US" dirty="0" smtClean="0"/>
          </a:p>
          <a:p>
            <a:pPr lvl="2" algn="just"/>
            <a:r>
              <a:rPr lang="en-US" dirty="0" smtClean="0"/>
              <a:t>Try not to schedule a Pap smear during your menstrual period. Although the test can be done, it's best to avoid this time of your cycle, if possible.</a:t>
            </a:r>
          </a:p>
          <a:p>
            <a:pPr lvl="1"/>
            <a:endParaRPr lang="pt-P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Gynecology</a:t>
            </a:r>
            <a:endParaRPr lang="pt-PT" dirty="0"/>
          </a:p>
        </p:txBody>
      </p:sp>
      <p:sp>
        <p:nvSpPr>
          <p:cNvPr id="3" name="Content Placeholder 2"/>
          <p:cNvSpPr>
            <a:spLocks noGrp="1"/>
          </p:cNvSpPr>
          <p:nvPr>
            <p:ph sz="quarter" idx="1"/>
          </p:nvPr>
        </p:nvSpPr>
        <p:spPr>
          <a:xfrm>
            <a:off x="467544" y="1556792"/>
            <a:ext cx="8153400" cy="4495800"/>
          </a:xfrm>
        </p:spPr>
        <p:txBody>
          <a:bodyPr/>
          <a:lstStyle/>
          <a:p>
            <a:endParaRPr lang="en-US" dirty="0" smtClean="0"/>
          </a:p>
          <a:p>
            <a:pPr algn="just"/>
            <a:r>
              <a:rPr lang="en-US" dirty="0" smtClean="0"/>
              <a:t>From the Greek, </a:t>
            </a:r>
            <a:r>
              <a:rPr lang="en-US" u="sng" dirty="0" err="1" smtClean="0"/>
              <a:t>gynaika</a:t>
            </a:r>
            <a:r>
              <a:rPr lang="en-US" u="sng" dirty="0" smtClean="0"/>
              <a:t> </a:t>
            </a:r>
            <a:r>
              <a:rPr lang="en-US" dirty="0" smtClean="0"/>
              <a:t>meaning woman, is the medical practice dealing with the health of the female reproductive system (uterus, vagina and ovaries)</a:t>
            </a:r>
          </a:p>
          <a:p>
            <a:pPr algn="just"/>
            <a:endParaRPr lang="en-US" dirty="0" smtClean="0"/>
          </a:p>
          <a:p>
            <a:pPr algn="just"/>
            <a:r>
              <a:rPr lang="en-US" dirty="0" smtClean="0"/>
              <a:t>Literally, outside medicine, it means "the science of women"</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Procedure</a:t>
            </a:r>
            <a:endParaRPr lang="pt-PT" dirty="0"/>
          </a:p>
        </p:txBody>
      </p:sp>
      <p:sp>
        <p:nvSpPr>
          <p:cNvPr id="3" name="Content Placeholder 2"/>
          <p:cNvSpPr>
            <a:spLocks noGrp="1"/>
          </p:cNvSpPr>
          <p:nvPr>
            <p:ph sz="quarter" idx="1"/>
          </p:nvPr>
        </p:nvSpPr>
        <p:spPr>
          <a:xfrm>
            <a:off x="323528" y="1600200"/>
            <a:ext cx="8442520" cy="5257800"/>
          </a:xfrm>
        </p:spPr>
        <p:txBody>
          <a:bodyPr>
            <a:normAutofit/>
          </a:bodyPr>
          <a:lstStyle/>
          <a:p>
            <a:pPr algn="just">
              <a:lnSpc>
                <a:spcPct val="150000"/>
              </a:lnSpc>
            </a:pPr>
            <a:r>
              <a:rPr lang="en-US" sz="2000" dirty="0" smtClean="0"/>
              <a:t>Insert </a:t>
            </a:r>
            <a:r>
              <a:rPr lang="en-US" sz="2000" dirty="0" smtClean="0"/>
              <a:t>a </a:t>
            </a:r>
            <a:r>
              <a:rPr lang="en-US" sz="2000" dirty="0" smtClean="0"/>
              <a:t>speculum </a:t>
            </a:r>
            <a:r>
              <a:rPr lang="en-US" sz="2000" dirty="0" smtClean="0"/>
              <a:t>into the woman's vagina, which spreads the vagina open and allows access to the </a:t>
            </a:r>
            <a:r>
              <a:rPr lang="en-US" sz="2000" dirty="0" smtClean="0"/>
              <a:t>cervix</a:t>
            </a:r>
          </a:p>
          <a:p>
            <a:pPr algn="just">
              <a:lnSpc>
                <a:spcPct val="150000"/>
              </a:lnSpc>
            </a:pPr>
            <a:r>
              <a:rPr lang="en-US" sz="2000" dirty="0" smtClean="0"/>
              <a:t>Collect </a:t>
            </a:r>
            <a:r>
              <a:rPr lang="en-US" sz="2000" dirty="0" smtClean="0"/>
              <a:t>a sample of cells from the outer opening or </a:t>
            </a:r>
            <a:r>
              <a:rPr lang="en-US" sz="2000" b="1" dirty="0" err="1" smtClean="0"/>
              <a:t>os</a:t>
            </a:r>
            <a:r>
              <a:rPr lang="en-US" sz="2000" dirty="0" smtClean="0"/>
              <a:t> of the cervix by scraping it with an </a:t>
            </a:r>
            <a:r>
              <a:rPr lang="en-US" sz="2000" dirty="0" err="1" smtClean="0">
                <a:solidFill>
                  <a:schemeClr val="accent1">
                    <a:lumMod val="75000"/>
                  </a:schemeClr>
                </a:solidFill>
              </a:rPr>
              <a:t>Aylesbury</a:t>
            </a:r>
            <a:r>
              <a:rPr lang="en-US" sz="2000" dirty="0" smtClean="0">
                <a:solidFill>
                  <a:schemeClr val="accent1">
                    <a:lumMod val="75000"/>
                  </a:schemeClr>
                </a:solidFill>
              </a:rPr>
              <a:t> spatula</a:t>
            </a:r>
          </a:p>
          <a:p>
            <a:pPr algn="just">
              <a:lnSpc>
                <a:spcPct val="150000"/>
              </a:lnSpc>
            </a:pPr>
            <a:r>
              <a:rPr lang="en-US" sz="2000" dirty="0" smtClean="0"/>
              <a:t>An </a:t>
            </a:r>
            <a:r>
              <a:rPr lang="en-US" sz="2000" dirty="0" err="1" smtClean="0"/>
              <a:t>endocervical</a:t>
            </a:r>
            <a:r>
              <a:rPr lang="en-US" sz="2000" dirty="0" smtClean="0"/>
              <a:t> brush is rotated in the central opening of the </a:t>
            </a:r>
            <a:r>
              <a:rPr lang="en-US" sz="2000" dirty="0" smtClean="0"/>
              <a:t>cervix</a:t>
            </a:r>
          </a:p>
          <a:p>
            <a:pPr algn="just">
              <a:lnSpc>
                <a:spcPct val="150000"/>
              </a:lnSpc>
            </a:pPr>
            <a:r>
              <a:rPr lang="en-US" sz="2000" dirty="0" smtClean="0"/>
              <a:t>The cells are placed on a glass slide and taken to the </a:t>
            </a:r>
            <a:r>
              <a:rPr lang="en-US" sz="2000" dirty="0" smtClean="0"/>
              <a:t>laboratory </a:t>
            </a:r>
            <a:r>
              <a:rPr lang="en-US" sz="2000" dirty="0" smtClean="0"/>
              <a:t>to be checked for abnormalities.</a:t>
            </a:r>
          </a:p>
          <a:p>
            <a:pPr algn="just">
              <a:lnSpc>
                <a:spcPct val="150000"/>
              </a:lnSpc>
            </a:pPr>
            <a:r>
              <a:rPr lang="en-US" sz="2000" dirty="0" smtClean="0"/>
              <a:t>The sample is stained using the </a:t>
            </a:r>
            <a:r>
              <a:rPr lang="en-US" sz="2000" dirty="0" err="1" smtClean="0"/>
              <a:t>Papanicolaou</a:t>
            </a:r>
            <a:r>
              <a:rPr lang="en-US" sz="2000" dirty="0" smtClean="0"/>
              <a:t> technique, in </a:t>
            </a:r>
            <a:r>
              <a:rPr lang="en-US" sz="2000" dirty="0" smtClean="0"/>
              <a:t>which </a:t>
            </a:r>
            <a:r>
              <a:rPr lang="en-US" sz="2000" dirty="0" err="1" smtClean="0"/>
              <a:t>tinctorial</a:t>
            </a:r>
            <a:r>
              <a:rPr lang="en-US" sz="2000" dirty="0" smtClean="0"/>
              <a:t> </a:t>
            </a:r>
            <a:r>
              <a:rPr lang="en-US" sz="2000" dirty="0" smtClean="0"/>
              <a:t>dyes and acids are selectively retained by cells</a:t>
            </a:r>
            <a:r>
              <a:rPr lang="en-US" sz="2000" dirty="0" smtClean="0"/>
              <a:t>.</a:t>
            </a:r>
          </a:p>
          <a:p>
            <a:pPr algn="just">
              <a:lnSpc>
                <a:spcPct val="150000"/>
              </a:lnSpc>
            </a:pPr>
            <a:r>
              <a:rPr lang="en-US" sz="2000" dirty="0" smtClean="0"/>
              <a:t>Unstained cells cannot be seen with a light microscope</a:t>
            </a:r>
            <a:endParaRPr lang="pt-P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Cervical (pap) Smear</a:t>
            </a:r>
            <a:endParaRPr lang="pt-PT" dirty="0"/>
          </a:p>
        </p:txBody>
      </p:sp>
      <p:pic>
        <p:nvPicPr>
          <p:cNvPr id="4" name="Content Placeholder 3" descr="LT2_31.gif"/>
          <p:cNvPicPr>
            <a:picLocks noGrp="1" noChangeAspect="1"/>
          </p:cNvPicPr>
          <p:nvPr>
            <p:ph sz="quarter" idx="1"/>
          </p:nvPr>
        </p:nvPicPr>
        <p:blipFill>
          <a:blip r:embed="rId2" cstate="print"/>
          <a:stretch>
            <a:fillRect/>
          </a:stretch>
        </p:blipFill>
        <p:spPr>
          <a:xfrm>
            <a:off x="3743400" y="1556792"/>
            <a:ext cx="5400600" cy="5301208"/>
          </a:xfrm>
        </p:spPr>
      </p:pic>
      <p:sp>
        <p:nvSpPr>
          <p:cNvPr id="8" name="Content Placeholder 2"/>
          <p:cNvSpPr txBox="1">
            <a:spLocks/>
          </p:cNvSpPr>
          <p:nvPr/>
        </p:nvSpPr>
        <p:spPr>
          <a:xfrm>
            <a:off x="0" y="1988840"/>
            <a:ext cx="3707904" cy="410716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3200" b="0" i="0" u="none" strike="noStrike" kern="1200" cap="none" spc="0" normalizeH="0" baseline="0" noProof="0" dirty="0" err="1" smtClean="0">
                <a:ln>
                  <a:noFill/>
                </a:ln>
                <a:solidFill>
                  <a:schemeClr val="accent1">
                    <a:lumMod val="75000"/>
                  </a:schemeClr>
                </a:solidFill>
                <a:effectLst/>
                <a:uLnTx/>
                <a:uFillTx/>
                <a:latin typeface="+mn-lt"/>
                <a:ea typeface="+mn-ea"/>
                <a:cs typeface="+mn-cs"/>
              </a:rPr>
              <a:t>Aylesbury</a:t>
            </a:r>
            <a:r>
              <a:rPr kumimoji="0" lang="en-US" sz="3200" b="0" i="0" u="none" strike="noStrike" kern="1200" cap="none" spc="0" normalizeH="0" baseline="0" noProof="0" dirty="0" smtClean="0">
                <a:ln>
                  <a:noFill/>
                </a:ln>
                <a:solidFill>
                  <a:schemeClr val="accent1">
                    <a:lumMod val="75000"/>
                  </a:schemeClr>
                </a:solidFill>
                <a:effectLst/>
                <a:uLnTx/>
                <a:uFillTx/>
                <a:latin typeface="+mn-lt"/>
                <a:ea typeface="+mn-ea"/>
                <a:cs typeface="+mn-cs"/>
              </a:rPr>
              <a:t> spatula</a:t>
            </a:r>
            <a:endParaRPr kumimoji="0" lang="pt-PT" sz="29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imagesCAS93QPJ.jpg"/>
          <p:cNvPicPr>
            <a:picLocks noChangeAspect="1"/>
          </p:cNvPicPr>
          <p:nvPr/>
        </p:nvPicPr>
        <p:blipFill>
          <a:blip r:embed="rId3" cstate="print"/>
          <a:stretch>
            <a:fillRect/>
          </a:stretch>
        </p:blipFill>
        <p:spPr>
          <a:xfrm>
            <a:off x="0" y="3140968"/>
            <a:ext cx="3596800" cy="266429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Notes:</a:t>
            </a:r>
            <a:endParaRPr lang="pt-PT" dirty="0"/>
          </a:p>
        </p:txBody>
      </p:sp>
      <p:sp>
        <p:nvSpPr>
          <p:cNvPr id="3" name="Content Placeholder 2"/>
          <p:cNvSpPr>
            <a:spLocks noGrp="1"/>
          </p:cNvSpPr>
          <p:nvPr>
            <p:ph sz="quarter" idx="1"/>
          </p:nvPr>
        </p:nvSpPr>
        <p:spPr/>
        <p:txBody>
          <a:bodyPr/>
          <a:lstStyle/>
          <a:p>
            <a:pPr algn="just"/>
            <a:r>
              <a:rPr lang="en-US" sz="2800" dirty="0" smtClean="0"/>
              <a:t>When </a:t>
            </a:r>
            <a:r>
              <a:rPr lang="pt-PT" sz="2800" dirty="0" smtClean="0"/>
              <a:t>performing a  Pap Test </a:t>
            </a:r>
            <a:r>
              <a:rPr lang="pt-PT" sz="2800" b="1" dirty="0" smtClean="0"/>
              <a:t>no lubricant </a:t>
            </a:r>
            <a:r>
              <a:rPr lang="pt-PT" sz="2800" dirty="0" smtClean="0"/>
              <a:t>apart from water should be used on the </a:t>
            </a:r>
            <a:r>
              <a:rPr lang="pt-PT" sz="2800" dirty="0" smtClean="0"/>
              <a:t>speculum;</a:t>
            </a:r>
          </a:p>
          <a:p>
            <a:pPr algn="just"/>
            <a:endParaRPr lang="pt-PT" sz="2800" dirty="0" smtClean="0"/>
          </a:p>
          <a:p>
            <a:pPr algn="just"/>
            <a:r>
              <a:rPr lang="en-US" sz="2800" dirty="0" smtClean="0"/>
              <a:t>Depending on the type of Pap test you're undergoing, your doctor transfers the cell sample collected from your cervix onto a glass slide or into a container holding a special liquid to preserve the sample </a:t>
            </a:r>
            <a:r>
              <a:rPr lang="en-US" sz="2800" b="1" dirty="0" smtClean="0">
                <a:solidFill>
                  <a:schemeClr val="accent1">
                    <a:lumMod val="75000"/>
                  </a:schemeClr>
                </a:solidFill>
              </a:rPr>
              <a:t>(liquid-based Pap test). </a:t>
            </a:r>
          </a:p>
          <a:p>
            <a:pPr algn="just"/>
            <a:endParaRPr lang="pt-PT" dirty="0" smtClean="0"/>
          </a:p>
          <a:p>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L</a:t>
            </a:r>
            <a:r>
              <a:rPr lang="en-US" b="1" dirty="0" smtClean="0">
                <a:solidFill>
                  <a:schemeClr val="accent1">
                    <a:lumMod val="75000"/>
                  </a:schemeClr>
                </a:solidFill>
              </a:rPr>
              <a:t>iquid-based </a:t>
            </a:r>
            <a:r>
              <a:rPr lang="en-US" b="1" dirty="0" smtClean="0">
                <a:solidFill>
                  <a:schemeClr val="accent1">
                    <a:lumMod val="75000"/>
                  </a:schemeClr>
                </a:solidFill>
              </a:rPr>
              <a:t>Pap </a:t>
            </a:r>
            <a:r>
              <a:rPr lang="en-US" b="1" dirty="0" smtClean="0">
                <a:solidFill>
                  <a:schemeClr val="accent1">
                    <a:lumMod val="75000"/>
                  </a:schemeClr>
                </a:solidFill>
              </a:rPr>
              <a:t>test</a:t>
            </a:r>
            <a:endParaRPr lang="pt-PT" dirty="0"/>
          </a:p>
        </p:txBody>
      </p:sp>
      <p:sp>
        <p:nvSpPr>
          <p:cNvPr id="7" name="Content Placeholder 2"/>
          <p:cNvSpPr txBox="1">
            <a:spLocks/>
          </p:cNvSpPr>
          <p:nvPr/>
        </p:nvSpPr>
        <p:spPr>
          <a:xfrm>
            <a:off x="4572000" y="1484784"/>
            <a:ext cx="4572000" cy="5373216"/>
          </a:xfrm>
          <a:prstGeom prst="rect">
            <a:avLst/>
          </a:prstGeom>
        </p:spPr>
        <p:txBody>
          <a:bodyPr vert="horz">
            <a:normAutofit fontScale="77500" lnSpcReduction="20000"/>
          </a:bodyPr>
          <a:lstStyle/>
          <a:p>
            <a:pPr marL="320040" indent="-320040" algn="just">
              <a:spcBef>
                <a:spcPts val="700"/>
              </a:spcBef>
              <a:buClr>
                <a:schemeClr val="accent2"/>
              </a:buClr>
              <a:buSzPct val="60000"/>
              <a:buFont typeface="Wingdings"/>
              <a:buChar char=""/>
            </a:pPr>
            <a:r>
              <a:rPr lang="en-US" sz="2600" dirty="0" smtClean="0"/>
              <a:t>Liquid-based Pap test, also referred to as liquid-based cytology, is a procedure used to microscopically test a small sample of cells</a:t>
            </a:r>
            <a:r>
              <a:rPr lang="en-US" sz="2600" dirty="0" smtClean="0"/>
              <a:t>.</a:t>
            </a:r>
          </a:p>
          <a:p>
            <a:pPr marL="320040" indent="-320040" algn="just">
              <a:spcBef>
                <a:spcPts val="700"/>
              </a:spcBef>
              <a:buClr>
                <a:schemeClr val="accent2"/>
              </a:buClr>
              <a:buSzPct val="60000"/>
              <a:buFont typeface="Wingdings"/>
              <a:buChar char=""/>
            </a:pPr>
            <a:endParaRPr lang="en-US" sz="2600" dirty="0" smtClean="0"/>
          </a:p>
          <a:p>
            <a:pPr marL="320040" indent="-320040" algn="just">
              <a:spcBef>
                <a:spcPts val="700"/>
              </a:spcBef>
              <a:buClr>
                <a:schemeClr val="accent2"/>
              </a:buClr>
              <a:buSzPct val="60000"/>
              <a:buFont typeface="Wingdings"/>
              <a:buChar char=""/>
            </a:pPr>
            <a:r>
              <a:rPr lang="en-US" sz="2600" dirty="0" smtClean="0"/>
              <a:t>The </a:t>
            </a:r>
            <a:r>
              <a:rPr lang="en-US" sz="2600" dirty="0" smtClean="0"/>
              <a:t>sample of cells is preserved in liquid rather than smeared on a microscope slide</a:t>
            </a:r>
            <a:r>
              <a:rPr lang="en-US" sz="2600" dirty="0" smtClean="0"/>
              <a:t>,  </a:t>
            </a:r>
            <a:r>
              <a:rPr lang="en-US" sz="2600" dirty="0" smtClean="0"/>
              <a:t>provides fewer false-negative results </a:t>
            </a:r>
            <a:r>
              <a:rPr lang="en-US" sz="2600" dirty="0" smtClean="0"/>
              <a:t>.</a:t>
            </a:r>
          </a:p>
          <a:p>
            <a:pPr marL="320040" indent="-320040" algn="just">
              <a:spcBef>
                <a:spcPts val="700"/>
              </a:spcBef>
              <a:buClr>
                <a:schemeClr val="accent2"/>
              </a:buClr>
              <a:buSzPct val="60000"/>
              <a:buFont typeface="Wingdings"/>
              <a:buChar char=""/>
            </a:pPr>
            <a:endParaRPr lang="en-US" sz="2600" dirty="0" smtClean="0"/>
          </a:p>
          <a:p>
            <a:pPr marL="320040" indent="-320040" algn="just">
              <a:spcBef>
                <a:spcPts val="700"/>
              </a:spcBef>
              <a:buClr>
                <a:schemeClr val="accent2"/>
              </a:buClr>
              <a:buSzPct val="60000"/>
              <a:buFont typeface="Wingdings"/>
              <a:buChar char=""/>
            </a:pPr>
            <a:r>
              <a:rPr lang="en-US" sz="2600" dirty="0" smtClean="0"/>
              <a:t>In USA </a:t>
            </a:r>
            <a:r>
              <a:rPr lang="en-US" sz="2600" dirty="0" smtClean="0"/>
              <a:t>is preferred by most laboratories and has largely replaced conventional Pap tests </a:t>
            </a:r>
            <a:r>
              <a:rPr lang="en-US" sz="2600" dirty="0" smtClean="0"/>
              <a:t>.</a:t>
            </a:r>
          </a:p>
          <a:p>
            <a:pPr marL="320040" indent="-320040" algn="just">
              <a:spcBef>
                <a:spcPts val="700"/>
              </a:spcBef>
              <a:buClr>
                <a:schemeClr val="accent2"/>
              </a:buClr>
              <a:buSzPct val="60000"/>
              <a:buFont typeface="Wingdings"/>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choice comes down to cost-effectiveness issues related to laboratory productivity, slide adequacy, and ease of ancillary molecular testing”.</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pt-PT" sz="29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Content Placeholder 3" descr="w7_paptest.jpg"/>
          <p:cNvPicPr>
            <a:picLocks noGrp="1" noChangeAspect="1"/>
          </p:cNvPicPr>
          <p:nvPr>
            <p:ph sz="quarter" idx="1"/>
          </p:nvPr>
        </p:nvPicPr>
        <p:blipFill>
          <a:blip r:embed="rId2" cstate="print"/>
          <a:stretch>
            <a:fillRect/>
          </a:stretch>
        </p:blipFill>
        <p:spPr>
          <a:xfrm>
            <a:off x="0" y="980728"/>
            <a:ext cx="4574626" cy="3888432"/>
          </a:xfrm>
          <a:prstGeom prst="rect">
            <a:avLst/>
          </a:prstGeom>
        </p:spPr>
      </p:pic>
      <p:pic>
        <p:nvPicPr>
          <p:cNvPr id="6146" name="Picture 2" descr="http://t1.gstatic.com/images?q=tbn:ANd9GcTzH35eT7Pnb8_U-Hw-jCu_Cm7DHEmIM-NyevK8nDZxasePavdi"/>
          <p:cNvPicPr>
            <a:picLocks noChangeAspect="1" noChangeArrowheads="1"/>
          </p:cNvPicPr>
          <p:nvPr/>
        </p:nvPicPr>
        <p:blipFill>
          <a:blip r:embed="rId3" cstate="print"/>
          <a:srcRect/>
          <a:stretch>
            <a:fillRect/>
          </a:stretch>
        </p:blipFill>
        <p:spPr bwMode="auto">
          <a:xfrm>
            <a:off x="323528" y="4437112"/>
            <a:ext cx="3744416" cy="2420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Pelvic examination</a:t>
            </a:r>
            <a:endParaRPr lang="pt-PT" dirty="0"/>
          </a:p>
        </p:txBody>
      </p:sp>
      <p:sp>
        <p:nvSpPr>
          <p:cNvPr id="3" name="Content Placeholder 2"/>
          <p:cNvSpPr>
            <a:spLocks noGrp="1"/>
          </p:cNvSpPr>
          <p:nvPr>
            <p:ph sz="quarter" idx="1"/>
          </p:nvPr>
        </p:nvSpPr>
        <p:spPr/>
        <p:txBody>
          <a:bodyPr/>
          <a:lstStyle/>
          <a:p>
            <a:r>
              <a:rPr lang="pt-PT" dirty="0" smtClean="0"/>
              <a:t>If the patient has a prolapse, the dregree of the vaginal wall or uterine descent can be best assessed:</a:t>
            </a:r>
          </a:p>
          <a:p>
            <a:pPr lvl="1"/>
            <a:r>
              <a:rPr lang="pt-PT" dirty="0" smtClean="0"/>
              <a:t>With a Sims speculum</a:t>
            </a:r>
          </a:p>
          <a:p>
            <a:pPr lvl="1"/>
            <a:r>
              <a:rPr lang="pt-PT" dirty="0" smtClean="0"/>
              <a:t>Patient in the left position</a:t>
            </a:r>
            <a:endParaRPr lang="pt-PT" dirty="0"/>
          </a:p>
        </p:txBody>
      </p:sp>
      <p:pic>
        <p:nvPicPr>
          <p:cNvPr id="4" name="Picture 3" descr="imagesCAZNCJDM.jpg"/>
          <p:cNvPicPr>
            <a:picLocks noChangeAspect="1"/>
          </p:cNvPicPr>
          <p:nvPr/>
        </p:nvPicPr>
        <p:blipFill>
          <a:blip r:embed="rId2" cstate="print"/>
          <a:stretch>
            <a:fillRect/>
          </a:stretch>
        </p:blipFill>
        <p:spPr>
          <a:xfrm>
            <a:off x="1547664" y="4077072"/>
            <a:ext cx="2808312" cy="2527481"/>
          </a:xfrm>
          <a:prstGeom prst="rect">
            <a:avLst/>
          </a:prstGeom>
        </p:spPr>
      </p:pic>
      <p:pic>
        <p:nvPicPr>
          <p:cNvPr id="5" name="Picture 4" descr="imagesCAF752CQ.jpg"/>
          <p:cNvPicPr>
            <a:picLocks noChangeAspect="1"/>
          </p:cNvPicPr>
          <p:nvPr/>
        </p:nvPicPr>
        <p:blipFill>
          <a:blip r:embed="rId3" cstate="print"/>
          <a:stretch>
            <a:fillRect/>
          </a:stretch>
        </p:blipFill>
        <p:spPr>
          <a:xfrm>
            <a:off x="5580112" y="2583626"/>
            <a:ext cx="3240360" cy="40828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990600"/>
          </a:xfrm>
        </p:spPr>
        <p:txBody>
          <a:bodyPr>
            <a:noAutofit/>
          </a:bodyPr>
          <a:lstStyle/>
          <a:p>
            <a:pPr algn="ctr"/>
            <a:r>
              <a:rPr lang="pt-PT" sz="3900" dirty="0" smtClean="0"/>
              <a:t>Pelvic examination </a:t>
            </a:r>
            <a:br>
              <a:rPr lang="pt-PT" sz="3900" dirty="0" smtClean="0"/>
            </a:br>
            <a:r>
              <a:rPr lang="pt-PT" sz="3900" dirty="0" smtClean="0"/>
              <a:t>Bimanual examination</a:t>
            </a:r>
            <a:endParaRPr lang="pt-PT" sz="3900" dirty="0"/>
          </a:p>
        </p:txBody>
      </p:sp>
      <p:sp>
        <p:nvSpPr>
          <p:cNvPr id="3" name="Content Placeholder 2"/>
          <p:cNvSpPr>
            <a:spLocks noGrp="1"/>
          </p:cNvSpPr>
          <p:nvPr>
            <p:ph sz="quarter" idx="1"/>
          </p:nvPr>
        </p:nvSpPr>
        <p:spPr>
          <a:xfrm>
            <a:off x="612648" y="1600200"/>
            <a:ext cx="8153400" cy="5069160"/>
          </a:xfrm>
        </p:spPr>
        <p:txBody>
          <a:bodyPr>
            <a:normAutofit fontScale="77500" lnSpcReduction="20000"/>
          </a:bodyPr>
          <a:lstStyle/>
          <a:p>
            <a:pPr marL="514350" indent="-514350" algn="just">
              <a:buFont typeface="+mj-lt"/>
              <a:buAutoNum type="arabicPeriod"/>
            </a:pPr>
            <a:r>
              <a:rPr lang="pt-PT" sz="2800" dirty="0" smtClean="0"/>
              <a:t>One or two fingers of the gloved hand are introduced (usually right hand for a right-handed person)</a:t>
            </a:r>
          </a:p>
          <a:p>
            <a:pPr marL="514350" indent="-514350" algn="just">
              <a:buFont typeface="+mj-lt"/>
              <a:buAutoNum type="arabicPeriod"/>
            </a:pPr>
            <a:endParaRPr lang="pt-PT" sz="2800" dirty="0" smtClean="0"/>
          </a:p>
          <a:p>
            <a:pPr marL="514350" indent="-514350" algn="just">
              <a:buFont typeface="+mj-lt"/>
              <a:buAutoNum type="arabicPeriod"/>
            </a:pPr>
            <a:r>
              <a:rPr lang="pt-PT" sz="2800" dirty="0" smtClean="0"/>
              <a:t>After labia minora have been separated with the left hand to expose the vestibule, the fingers are introduced, passing upwards and backwards to palpate the cervix.</a:t>
            </a:r>
          </a:p>
          <a:p>
            <a:pPr marL="514350" indent="-514350" algn="just">
              <a:buFont typeface="+mj-lt"/>
              <a:buAutoNum type="arabicPeriod"/>
            </a:pPr>
            <a:endParaRPr lang="pt-PT" sz="2800" dirty="0" smtClean="0"/>
          </a:p>
          <a:p>
            <a:pPr marL="514350" indent="-514350" algn="just">
              <a:buFont typeface="+mj-lt"/>
              <a:buAutoNum type="arabicPeriod"/>
            </a:pPr>
            <a:r>
              <a:rPr lang="pt-PT" sz="2800" dirty="0" smtClean="0"/>
              <a:t>The left hand simultaneously palpates the pelvis through the abdominal wall</a:t>
            </a:r>
          </a:p>
          <a:p>
            <a:pPr marL="514350" indent="-514350" algn="just">
              <a:buFont typeface="+mj-lt"/>
              <a:buAutoNum type="arabicPeriod"/>
            </a:pPr>
            <a:endParaRPr lang="pt-PT" sz="2800" dirty="0" smtClean="0"/>
          </a:p>
          <a:p>
            <a:pPr marL="514350" indent="-514350" algn="just">
              <a:buFont typeface="+mj-lt"/>
              <a:buAutoNum type="arabicPeriod"/>
            </a:pPr>
            <a:r>
              <a:rPr lang="pt-PT" sz="2800" dirty="0" smtClean="0"/>
              <a:t>As the intravaginal fingers push the cervix backwards, the abdominally located hand is placed just below the umbilicus and the fingers reach down into the pelvis, slowly and smoothly, until the fundus is caught between them and the fingers of the right hand and the anterior fornix of the vaginal fornix</a:t>
            </a:r>
          </a:p>
          <a:p>
            <a:pPr>
              <a:buNone/>
            </a:pP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smtClean="0"/>
              <a:t>http://www.youtube.com/watch?v=dhbOELmVkTc</a:t>
            </a:r>
            <a:endParaRPr lang="pt-PT" dirty="0"/>
          </a:p>
        </p:txBody>
      </p:sp>
      <p:pic>
        <p:nvPicPr>
          <p:cNvPr id="4" name="Bimanual_pelvic_exam_of_a_female_____[clipnabber.com].mp4">
            <a:hlinkClick r:id="" action="ppaction://media"/>
          </p:cNvPr>
          <p:cNvPicPr>
            <a:picLocks noGrp="1" noRot="1" noChangeAspect="1"/>
          </p:cNvPicPr>
          <p:nvPr>
            <p:ph sz="quarter" idx="1"/>
            <a:videoFile r:link="rId1"/>
          </p:nvPr>
        </p:nvPicPr>
        <p:blipFill>
          <a:blip r:embed="rId3" cstate="print"/>
          <a:stretch>
            <a:fillRect/>
          </a:stretch>
        </p:blipFill>
        <p:spPr>
          <a:xfrm>
            <a:off x="1043608" y="1268760"/>
            <a:ext cx="7452320" cy="55892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dirty="0" smtClean="0"/>
              <a:t>Pelvic examination </a:t>
            </a:r>
            <a:br>
              <a:rPr lang="pt-PT" dirty="0" smtClean="0"/>
            </a:br>
            <a:r>
              <a:rPr lang="pt-PT" dirty="0" smtClean="0"/>
              <a:t>Bimanual examination</a:t>
            </a:r>
            <a:endParaRPr lang="pt-PT" dirty="0"/>
          </a:p>
        </p:txBody>
      </p:sp>
      <p:pic>
        <p:nvPicPr>
          <p:cNvPr id="4" name="Content Placeholder 3" descr="bi-manual-examination.jpg"/>
          <p:cNvPicPr>
            <a:picLocks noGrp="1" noChangeAspect="1"/>
          </p:cNvPicPr>
          <p:nvPr>
            <p:ph sz="quarter" idx="1"/>
          </p:nvPr>
        </p:nvPicPr>
        <p:blipFill>
          <a:blip r:embed="rId2" cstate="print"/>
          <a:stretch>
            <a:fillRect/>
          </a:stretch>
        </p:blipFill>
        <p:spPr>
          <a:xfrm>
            <a:off x="2195736" y="1349192"/>
            <a:ext cx="5040560" cy="5508808"/>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dirty="0" smtClean="0"/>
              <a:t>Pelvic examination </a:t>
            </a:r>
            <a:br>
              <a:rPr lang="pt-PT" dirty="0" smtClean="0"/>
            </a:br>
            <a:r>
              <a:rPr lang="pt-PT" dirty="0" smtClean="0"/>
              <a:t>Bimanual examination</a:t>
            </a:r>
            <a:endParaRPr lang="pt-PT" dirty="0"/>
          </a:p>
        </p:txBody>
      </p:sp>
      <p:sp>
        <p:nvSpPr>
          <p:cNvPr id="3" name="Content Placeholder 2"/>
          <p:cNvSpPr>
            <a:spLocks noGrp="1"/>
          </p:cNvSpPr>
          <p:nvPr>
            <p:ph sz="quarter" idx="1"/>
          </p:nvPr>
        </p:nvSpPr>
        <p:spPr/>
        <p:txBody>
          <a:bodyPr/>
          <a:lstStyle/>
          <a:p>
            <a:r>
              <a:rPr lang="pt-PT" dirty="0" smtClean="0"/>
              <a:t>Information obtained:</a:t>
            </a:r>
          </a:p>
          <a:p>
            <a:pPr lvl="1"/>
            <a:r>
              <a:rPr lang="pt-PT" dirty="0" smtClean="0">
                <a:solidFill>
                  <a:schemeClr val="accent1">
                    <a:lumMod val="75000"/>
                  </a:schemeClr>
                </a:solidFill>
              </a:rPr>
              <a:t>By palpation of the uterus</a:t>
            </a:r>
          </a:p>
          <a:p>
            <a:pPr lvl="2"/>
            <a:r>
              <a:rPr lang="pt-PT" dirty="0" smtClean="0"/>
              <a:t>Position, size, shape, consitency, mobility, tenderness, attachments;</a:t>
            </a:r>
          </a:p>
          <a:p>
            <a:pPr lvl="2"/>
            <a:r>
              <a:rPr lang="pt-PT" dirty="0" smtClean="0"/>
              <a:t>Normal uterus is positioned either anteriorly or posteriorly and is about 9 cm long;</a:t>
            </a:r>
          </a:p>
          <a:p>
            <a:pPr lvl="2"/>
            <a:r>
              <a:rPr lang="pt-PT" dirty="0" smtClean="0"/>
              <a:t>Is pear-shaped and firm in consistency, and can be moved in all directions</a:t>
            </a:r>
          </a:p>
          <a:p>
            <a:pPr lvl="2"/>
            <a:r>
              <a:rPr lang="pt-PT" dirty="0" smtClean="0"/>
              <a:t>Is normally tender when squeezed between the two hands</a:t>
            </a:r>
            <a:endParaRPr lang="pt-PT"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dirty="0" smtClean="0"/>
              <a:t>Pelvic examination </a:t>
            </a:r>
            <a:br>
              <a:rPr lang="pt-PT" dirty="0" smtClean="0"/>
            </a:br>
            <a:r>
              <a:rPr lang="pt-PT" dirty="0" smtClean="0"/>
              <a:t>Bimanual examination</a:t>
            </a:r>
            <a:endParaRPr lang="pt-PT" dirty="0"/>
          </a:p>
        </p:txBody>
      </p:sp>
      <p:sp>
        <p:nvSpPr>
          <p:cNvPr id="3" name="Content Placeholder 2"/>
          <p:cNvSpPr>
            <a:spLocks noGrp="1"/>
          </p:cNvSpPr>
          <p:nvPr>
            <p:ph sz="quarter" idx="1"/>
          </p:nvPr>
        </p:nvSpPr>
        <p:spPr>
          <a:xfrm>
            <a:off x="612648" y="1600200"/>
            <a:ext cx="8153400" cy="4925144"/>
          </a:xfrm>
        </p:spPr>
        <p:txBody>
          <a:bodyPr>
            <a:normAutofit lnSpcReduction="10000"/>
          </a:bodyPr>
          <a:lstStyle/>
          <a:p>
            <a:pPr lvl="1"/>
            <a:r>
              <a:rPr lang="pt-PT" dirty="0" smtClean="0"/>
              <a:t>By palpation of the ovaries and Fallopian tubes:</a:t>
            </a:r>
          </a:p>
          <a:p>
            <a:pPr lvl="2"/>
            <a:r>
              <a:rPr lang="pt-PT" dirty="0" smtClean="0"/>
              <a:t>Normal fallopian tubes are never palpable!</a:t>
            </a:r>
          </a:p>
          <a:p>
            <a:pPr lvl="2"/>
            <a:r>
              <a:rPr lang="pt-PT" dirty="0" smtClean="0"/>
              <a:t>Ovary may or may not be felt, but if palpable is extremely tender to examinations</a:t>
            </a:r>
          </a:p>
          <a:p>
            <a:pPr lvl="2"/>
            <a:endParaRPr lang="pt-PT" dirty="0" smtClean="0"/>
          </a:p>
          <a:p>
            <a:pPr lvl="2"/>
            <a:endParaRPr lang="pt-PT" dirty="0" smtClean="0"/>
          </a:p>
          <a:p>
            <a:pPr lvl="2">
              <a:buNone/>
            </a:pPr>
            <a:r>
              <a:rPr lang="pt-PT" dirty="0" smtClean="0"/>
              <a:t>Procedure:</a:t>
            </a:r>
          </a:p>
          <a:p>
            <a:pPr lvl="2">
              <a:buNone/>
            </a:pPr>
            <a:r>
              <a:rPr lang="pt-PT" dirty="0" smtClean="0"/>
              <a:t>	</a:t>
            </a:r>
            <a:r>
              <a:rPr lang="pt-PT" dirty="0" smtClean="0"/>
              <a:t>The tips of the vaginally located fingers are placed in each lateral fornix in turn and then pushed back- and upwards as far as possible without causing pain. The abdominally located fingers simultaneously press backwards about 5 cm medial and parallel to the superior iliac spine.</a:t>
            </a:r>
            <a:endParaRPr lang="pt-P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 conditions:</a:t>
            </a:r>
            <a:endParaRPr lang="pt-PT" dirty="0"/>
          </a:p>
        </p:txBody>
      </p:sp>
      <p:sp>
        <p:nvSpPr>
          <p:cNvPr id="3" name="Content Placeholder 2"/>
          <p:cNvSpPr>
            <a:spLocks noGrp="1"/>
          </p:cNvSpPr>
          <p:nvPr>
            <p:ph sz="quarter" idx="1"/>
          </p:nvPr>
        </p:nvSpPr>
        <p:spPr>
          <a:xfrm>
            <a:off x="611560" y="1484784"/>
            <a:ext cx="8153400" cy="5717232"/>
          </a:xfrm>
        </p:spPr>
        <p:txBody>
          <a:bodyPr>
            <a:normAutofit fontScale="77500" lnSpcReduction="20000"/>
          </a:bodyPr>
          <a:lstStyle/>
          <a:p>
            <a:pPr algn="just">
              <a:lnSpc>
                <a:spcPct val="160000"/>
              </a:lnSpc>
            </a:pPr>
            <a:r>
              <a:rPr lang="pt-PT" sz="2600" dirty="0" smtClean="0"/>
              <a:t>Cancer and pre-cancerous diseases of the reproductive organs including ovaries, fallopian tubes, uterus, cervix, vagina, and vulva</a:t>
            </a:r>
          </a:p>
          <a:p>
            <a:pPr algn="just">
              <a:lnSpc>
                <a:spcPct val="160000"/>
              </a:lnSpc>
            </a:pPr>
            <a:r>
              <a:rPr lang="pt-PT" sz="2600" dirty="0" smtClean="0"/>
              <a:t>Incontinence of urine;</a:t>
            </a:r>
          </a:p>
          <a:p>
            <a:pPr algn="just">
              <a:lnSpc>
                <a:spcPct val="160000"/>
              </a:lnSpc>
            </a:pPr>
            <a:r>
              <a:rPr lang="pt-PT" sz="2600" dirty="0" smtClean="0"/>
              <a:t>Amenorrhea (absent menstrual periods);</a:t>
            </a:r>
          </a:p>
          <a:p>
            <a:pPr algn="just">
              <a:lnSpc>
                <a:spcPct val="160000"/>
              </a:lnSpc>
            </a:pPr>
            <a:r>
              <a:rPr lang="pt-PT" sz="2600" dirty="0" smtClean="0"/>
              <a:t>Dysmenorrhea(painful menstrual periods);</a:t>
            </a:r>
          </a:p>
          <a:p>
            <a:pPr algn="just">
              <a:lnSpc>
                <a:spcPct val="160000"/>
              </a:lnSpc>
            </a:pPr>
            <a:r>
              <a:rPr lang="pt-PT" sz="2600" dirty="0" smtClean="0"/>
              <a:t>Infertility;</a:t>
            </a:r>
          </a:p>
          <a:p>
            <a:pPr algn="just">
              <a:lnSpc>
                <a:spcPct val="160000"/>
              </a:lnSpc>
            </a:pPr>
            <a:r>
              <a:rPr lang="pt-PT" sz="2600" dirty="0" smtClean="0"/>
              <a:t>Menorrhagia(heavy menstrual periods). This is a common indication for hysterectomy;</a:t>
            </a:r>
          </a:p>
          <a:p>
            <a:pPr algn="just">
              <a:lnSpc>
                <a:spcPct val="160000"/>
              </a:lnSpc>
            </a:pPr>
            <a:r>
              <a:rPr lang="pt-PT" sz="2600" dirty="0" smtClean="0"/>
              <a:t>Prolapse of pelvic organs;</a:t>
            </a:r>
          </a:p>
          <a:p>
            <a:pPr algn="just">
              <a:lnSpc>
                <a:spcPct val="160000"/>
              </a:lnSpc>
            </a:pPr>
            <a:r>
              <a:rPr lang="pt-PT" sz="2600" dirty="0" smtClean="0"/>
              <a:t>Infections of the vagina, cervix and uterus (including fungal, bacterial, viral and protozoal).</a:t>
            </a:r>
          </a:p>
          <a:p>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Rectal examination</a:t>
            </a:r>
            <a:endParaRPr lang="pt-PT" dirty="0"/>
          </a:p>
        </p:txBody>
      </p:sp>
      <p:sp>
        <p:nvSpPr>
          <p:cNvPr id="3" name="Content Placeholder 2"/>
          <p:cNvSpPr>
            <a:spLocks noGrp="1"/>
          </p:cNvSpPr>
          <p:nvPr>
            <p:ph sz="quarter" idx="1"/>
          </p:nvPr>
        </p:nvSpPr>
        <p:spPr>
          <a:xfrm>
            <a:off x="612648" y="1600200"/>
            <a:ext cx="8153400" cy="4925144"/>
          </a:xfrm>
        </p:spPr>
        <p:txBody>
          <a:bodyPr>
            <a:normAutofit fontScale="77500" lnSpcReduction="20000"/>
          </a:bodyPr>
          <a:lstStyle/>
          <a:p>
            <a:pPr algn="just"/>
            <a:r>
              <a:rPr lang="pt-PT" dirty="0" smtClean="0"/>
              <a:t>Rectal examination, or a </a:t>
            </a:r>
            <a:r>
              <a:rPr lang="pt-PT" dirty="0" smtClean="0">
                <a:solidFill>
                  <a:schemeClr val="accent1">
                    <a:lumMod val="75000"/>
                  </a:schemeClr>
                </a:solidFill>
              </a:rPr>
              <a:t>rectoabdominal bimanual </a:t>
            </a:r>
            <a:r>
              <a:rPr lang="pt-PT" dirty="0" smtClean="0"/>
              <a:t>examination, may replace a vaginal examination in </a:t>
            </a:r>
            <a:r>
              <a:rPr lang="pt-PT" b="1" dirty="0" smtClean="0"/>
              <a:t>children and virgin adults</a:t>
            </a:r>
            <a:r>
              <a:rPr lang="pt-PT" dirty="0" smtClean="0"/>
              <a:t>.</a:t>
            </a:r>
          </a:p>
          <a:p>
            <a:pPr algn="just"/>
            <a:endParaRPr lang="pt-PT" dirty="0" smtClean="0"/>
          </a:p>
          <a:p>
            <a:pPr algn="just"/>
            <a:r>
              <a:rPr lang="pt-PT" dirty="0" smtClean="0"/>
              <a:t>Less efficient and more painful</a:t>
            </a:r>
          </a:p>
          <a:p>
            <a:pPr algn="just"/>
            <a:endParaRPr lang="pt-PT" dirty="0" smtClean="0"/>
          </a:p>
          <a:p>
            <a:pPr algn="just"/>
            <a:r>
              <a:rPr lang="pt-PT" dirty="0" smtClean="0"/>
              <a:t>Is a usefull adjunct to a vaginal </a:t>
            </a:r>
          </a:p>
          <a:p>
            <a:pPr algn="just">
              <a:buNone/>
            </a:pPr>
            <a:r>
              <a:rPr lang="pt-PT" dirty="0" smtClean="0"/>
              <a:t>examination </a:t>
            </a:r>
            <a:r>
              <a:rPr lang="pt-PT" sz="2200" dirty="0" smtClean="0"/>
              <a:t>(when either the outer parts </a:t>
            </a:r>
          </a:p>
          <a:p>
            <a:pPr algn="just">
              <a:buNone/>
            </a:pPr>
            <a:r>
              <a:rPr lang="pt-PT" sz="2200" dirty="0" smtClean="0"/>
              <a:t>of the broad ligaments or the uterosacral </a:t>
            </a:r>
          </a:p>
          <a:p>
            <a:pPr algn="just">
              <a:buNone/>
            </a:pPr>
            <a:r>
              <a:rPr lang="pt-PT" sz="2200" dirty="0" smtClean="0"/>
              <a:t>ligaments require to be palpated)</a:t>
            </a:r>
          </a:p>
          <a:p>
            <a:pPr algn="just"/>
            <a:endParaRPr lang="pt-PT" sz="1700" dirty="0" smtClean="0"/>
          </a:p>
          <a:p>
            <a:pPr algn="just"/>
            <a:r>
              <a:rPr lang="pt-PT" dirty="0" smtClean="0"/>
              <a:t>A </a:t>
            </a:r>
            <a:r>
              <a:rPr lang="pt-PT" dirty="0" smtClean="0">
                <a:solidFill>
                  <a:schemeClr val="accent1">
                    <a:lumMod val="75000"/>
                  </a:schemeClr>
                </a:solidFill>
              </a:rPr>
              <a:t>rectovaginal examination </a:t>
            </a:r>
            <a:r>
              <a:rPr lang="pt-PT" dirty="0" smtClean="0"/>
              <a:t>(index</a:t>
            </a:r>
          </a:p>
          <a:p>
            <a:pPr algn="just">
              <a:buNone/>
            </a:pPr>
            <a:r>
              <a:rPr lang="pt-PT" dirty="0" smtClean="0"/>
              <a:t> finger on vagina and middle finger in </a:t>
            </a:r>
          </a:p>
          <a:p>
            <a:pPr algn="just">
              <a:buNone/>
            </a:pPr>
            <a:r>
              <a:rPr lang="pt-PT" dirty="0" smtClean="0"/>
              <a:t>the rectum) may help to determine if a lesion is in the bowel or between the rectum and the vagina.</a:t>
            </a:r>
            <a:endParaRPr lang="pt-PT" dirty="0"/>
          </a:p>
        </p:txBody>
      </p:sp>
      <p:pic>
        <p:nvPicPr>
          <p:cNvPr id="49154" name="Picture 2" descr="http://t3.gstatic.com/images?q=tbn:ANd9GcSczmcNs7_f-BSmIFNYqQYT7IDHBa1t0ARUGAG980mugWJk8nTJ"/>
          <p:cNvPicPr>
            <a:picLocks noChangeAspect="1" noChangeArrowheads="1"/>
          </p:cNvPicPr>
          <p:nvPr/>
        </p:nvPicPr>
        <p:blipFill>
          <a:blip r:embed="rId2" cstate="print"/>
          <a:srcRect/>
          <a:stretch>
            <a:fillRect/>
          </a:stretch>
        </p:blipFill>
        <p:spPr bwMode="auto">
          <a:xfrm>
            <a:off x="5796136" y="2348880"/>
            <a:ext cx="3024336" cy="34113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p:cTn id="56"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p:cTn id="63"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Tests</a:t>
            </a:r>
            <a:endParaRPr lang="pt-PT" dirty="0"/>
          </a:p>
        </p:txBody>
      </p:sp>
      <p:sp>
        <p:nvSpPr>
          <p:cNvPr id="3" name="Content Placeholder 2"/>
          <p:cNvSpPr>
            <a:spLocks noGrp="1"/>
          </p:cNvSpPr>
          <p:nvPr>
            <p:ph sz="quarter" idx="1"/>
          </p:nvPr>
        </p:nvSpPr>
        <p:spPr/>
        <p:txBody>
          <a:bodyPr/>
          <a:lstStyle/>
          <a:p>
            <a:r>
              <a:rPr lang="pt-PT" dirty="0" smtClean="0"/>
              <a:t>Vaginal discharge – swabs</a:t>
            </a:r>
          </a:p>
          <a:p>
            <a:endParaRPr lang="pt-PT" dirty="0" smtClean="0"/>
          </a:p>
          <a:p>
            <a:r>
              <a:rPr lang="pt-PT" dirty="0" smtClean="0"/>
              <a:t>Urinary symptoms – midstream specimen</a:t>
            </a:r>
          </a:p>
          <a:p>
            <a:endParaRPr lang="pt-PT" dirty="0" smtClean="0"/>
          </a:p>
          <a:p>
            <a:r>
              <a:rPr lang="pt-PT" dirty="0" smtClean="0"/>
              <a:t>Sexually active women – cervical smear (Pap 					smear)</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Investigations</a:t>
            </a:r>
            <a:endParaRPr lang="pt-PT" dirty="0"/>
          </a:p>
        </p:txBody>
      </p:sp>
      <p:sp>
        <p:nvSpPr>
          <p:cNvPr id="3" name="Content Placeholder 2"/>
          <p:cNvSpPr>
            <a:spLocks noGrp="1"/>
          </p:cNvSpPr>
          <p:nvPr>
            <p:ph sz="quarter" idx="1"/>
          </p:nvPr>
        </p:nvSpPr>
        <p:spPr/>
        <p:txBody>
          <a:bodyPr/>
          <a:lstStyle/>
          <a:p>
            <a:r>
              <a:rPr lang="pt-PT" dirty="0" smtClean="0">
                <a:solidFill>
                  <a:schemeClr val="accent1">
                    <a:lumMod val="75000"/>
                  </a:schemeClr>
                </a:solidFill>
              </a:rPr>
              <a:t>Pelvic Ultrasound</a:t>
            </a:r>
          </a:p>
          <a:p>
            <a:pPr lvl="1"/>
            <a:r>
              <a:rPr lang="pt-PT" sz="1900" dirty="0" smtClean="0"/>
              <a:t>Cystic, benign and malignant tumours of the internal genitalia</a:t>
            </a:r>
          </a:p>
          <a:p>
            <a:pPr lvl="1"/>
            <a:r>
              <a:rPr lang="pt-PT" sz="1900" dirty="0" smtClean="0"/>
              <a:t>May be made </a:t>
            </a:r>
            <a:r>
              <a:rPr lang="pt-PT" sz="1900" dirty="0" smtClean="0">
                <a:solidFill>
                  <a:schemeClr val="accent1">
                    <a:lumMod val="75000"/>
                  </a:schemeClr>
                </a:solidFill>
              </a:rPr>
              <a:t>transabdominally</a:t>
            </a:r>
            <a:r>
              <a:rPr lang="pt-PT" sz="1900" dirty="0" smtClean="0"/>
              <a:t> through full bladder, or </a:t>
            </a:r>
            <a:r>
              <a:rPr lang="pt-PT" sz="1900" dirty="0" smtClean="0">
                <a:solidFill>
                  <a:schemeClr val="accent1">
                    <a:lumMod val="75000"/>
                  </a:schemeClr>
                </a:solidFill>
              </a:rPr>
              <a:t>transvaginally</a:t>
            </a:r>
            <a:r>
              <a:rPr lang="pt-PT" sz="1900" dirty="0" smtClean="0"/>
              <a:t> when bladder is empty</a:t>
            </a:r>
          </a:p>
          <a:p>
            <a:endParaRPr lang="pt-PT" dirty="0"/>
          </a:p>
        </p:txBody>
      </p:sp>
      <p:pic>
        <p:nvPicPr>
          <p:cNvPr id="58370" name="Picture 2" descr="http://t3.gstatic.com/images?q=tbn:ANd9GcT4iXyUEsUvvpuVMsWOAoIlfP3OEH8EgNqO9iionGH9KZZnsqTxPw"/>
          <p:cNvPicPr>
            <a:picLocks noChangeAspect="1" noChangeArrowheads="1"/>
          </p:cNvPicPr>
          <p:nvPr/>
        </p:nvPicPr>
        <p:blipFill>
          <a:blip r:embed="rId2" cstate="print"/>
          <a:srcRect/>
          <a:stretch>
            <a:fillRect/>
          </a:stretch>
        </p:blipFill>
        <p:spPr bwMode="auto">
          <a:xfrm>
            <a:off x="4129608" y="3501008"/>
            <a:ext cx="4528115" cy="2948161"/>
          </a:xfrm>
          <a:prstGeom prst="rect">
            <a:avLst/>
          </a:prstGeom>
          <a:noFill/>
        </p:spPr>
      </p:pic>
      <p:pic>
        <p:nvPicPr>
          <p:cNvPr id="58372" name="Picture 4" descr="http://t2.gstatic.com/images?q=tbn:ANd9GcRgjScvHVIYy13a7oc9pdAmn924TdP2wGBr72-YpOBY-hlPuLtJoOKBShV3"/>
          <p:cNvPicPr>
            <a:picLocks noChangeAspect="1" noChangeArrowheads="1"/>
          </p:cNvPicPr>
          <p:nvPr/>
        </p:nvPicPr>
        <p:blipFill>
          <a:blip r:embed="rId3" cstate="print"/>
          <a:srcRect/>
          <a:stretch>
            <a:fillRect/>
          </a:stretch>
        </p:blipFill>
        <p:spPr bwMode="auto">
          <a:xfrm>
            <a:off x="395536" y="3284984"/>
            <a:ext cx="3384376" cy="33843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Investigations</a:t>
            </a:r>
            <a:endParaRPr lang="pt-PT" dirty="0"/>
          </a:p>
        </p:txBody>
      </p:sp>
      <p:sp>
        <p:nvSpPr>
          <p:cNvPr id="3" name="Content Placeholder 2"/>
          <p:cNvSpPr>
            <a:spLocks noGrp="1"/>
          </p:cNvSpPr>
          <p:nvPr>
            <p:ph sz="quarter" idx="1"/>
          </p:nvPr>
        </p:nvSpPr>
        <p:spPr>
          <a:xfrm>
            <a:off x="0" y="1412776"/>
            <a:ext cx="5652120" cy="2332856"/>
          </a:xfrm>
        </p:spPr>
        <p:txBody>
          <a:bodyPr>
            <a:normAutofit fontScale="92500" lnSpcReduction="10000"/>
          </a:bodyPr>
          <a:lstStyle/>
          <a:p>
            <a:r>
              <a:rPr lang="pt-PT" dirty="0" smtClean="0">
                <a:solidFill>
                  <a:schemeClr val="accent1">
                    <a:lumMod val="75000"/>
                  </a:schemeClr>
                </a:solidFill>
              </a:rPr>
              <a:t>Colposcopy</a:t>
            </a:r>
          </a:p>
          <a:p>
            <a:pPr lvl="1" algn="just">
              <a:lnSpc>
                <a:spcPct val="150000"/>
              </a:lnSpc>
            </a:pPr>
            <a:r>
              <a:rPr lang="pt-PT" sz="2200" dirty="0" smtClean="0">
                <a:solidFill>
                  <a:schemeClr val="accent1">
                    <a:lumMod val="75000"/>
                  </a:schemeClr>
                </a:solidFill>
              </a:rPr>
              <a:t>Colposcope</a:t>
            </a:r>
            <a:r>
              <a:rPr lang="pt-PT" sz="2200" dirty="0" smtClean="0"/>
              <a:t> – low-powered microscope for inspecting the cervix and the vagina in cases where abnormal cells have been detected by a Pap smear</a:t>
            </a:r>
          </a:p>
          <a:p>
            <a:endParaRPr lang="pt-PT" dirty="0"/>
          </a:p>
        </p:txBody>
      </p:sp>
      <p:pic>
        <p:nvPicPr>
          <p:cNvPr id="56322" name="Picture 2" descr="http://t1.gstatic.com/images?q=tbn:ANd9GcQV18Q2J-dp7Bwnql9NzhAMdQQAS4qGvVFTexaw-snbQS3KEHwMxw"/>
          <p:cNvPicPr>
            <a:picLocks noChangeAspect="1" noChangeArrowheads="1"/>
          </p:cNvPicPr>
          <p:nvPr/>
        </p:nvPicPr>
        <p:blipFill>
          <a:blip r:embed="rId2" cstate="print"/>
          <a:srcRect/>
          <a:stretch>
            <a:fillRect/>
          </a:stretch>
        </p:blipFill>
        <p:spPr bwMode="auto">
          <a:xfrm>
            <a:off x="0" y="3689648"/>
            <a:ext cx="4284662" cy="3168352"/>
          </a:xfrm>
          <a:prstGeom prst="rect">
            <a:avLst/>
          </a:prstGeom>
          <a:noFill/>
        </p:spPr>
      </p:pic>
      <p:pic>
        <p:nvPicPr>
          <p:cNvPr id="56324" name="Picture 4" descr="http://t0.gstatic.com/images?q=tbn:ANd9GcQsD8frBqsrnR-7eiWBmPSrdqKyOQXnSJ-p3gpwssR8KPNhd7ooFg"/>
          <p:cNvPicPr>
            <a:picLocks noChangeAspect="1" noChangeArrowheads="1"/>
          </p:cNvPicPr>
          <p:nvPr/>
        </p:nvPicPr>
        <p:blipFill>
          <a:blip r:embed="rId3" cstate="print"/>
          <a:srcRect/>
          <a:stretch>
            <a:fillRect/>
          </a:stretch>
        </p:blipFill>
        <p:spPr bwMode="auto">
          <a:xfrm>
            <a:off x="5868144" y="1556792"/>
            <a:ext cx="2448272" cy="2448274"/>
          </a:xfrm>
          <a:prstGeom prst="rect">
            <a:avLst/>
          </a:prstGeom>
          <a:noFill/>
        </p:spPr>
      </p:pic>
      <p:sp>
        <p:nvSpPr>
          <p:cNvPr id="6" name="Content Placeholder 2"/>
          <p:cNvSpPr txBox="1">
            <a:spLocks/>
          </p:cNvSpPr>
          <p:nvPr/>
        </p:nvSpPr>
        <p:spPr>
          <a:xfrm>
            <a:off x="4319464" y="4077072"/>
            <a:ext cx="4645024" cy="2780928"/>
          </a:xfrm>
          <a:prstGeom prst="rect">
            <a:avLst/>
          </a:prstGeom>
        </p:spPr>
        <p:txBody>
          <a:bodyPr vert="horz">
            <a:normAutofit lnSpcReduction="10000"/>
          </a:bodyPr>
          <a:lstStyle/>
          <a:p>
            <a:pPr marL="320040" marR="0" lvl="1" indent="-320040" algn="just" defTabSz="914400" rtl="0" eaLnBrk="1" fontAlgn="auto" latinLnBrk="0" hangingPunct="1">
              <a:lnSpc>
                <a:spcPct val="150000"/>
              </a:lnSpc>
              <a:spcBef>
                <a:spcPts val="700"/>
              </a:spcBef>
              <a:spcAft>
                <a:spcPts val="0"/>
              </a:spcAft>
              <a:buClr>
                <a:schemeClr val="accent2"/>
              </a:buClr>
              <a:buSzPct val="60000"/>
              <a:buFont typeface="Wingdings"/>
              <a:buChar char=""/>
              <a:tabLst/>
              <a:defRPr/>
            </a:pPr>
            <a:r>
              <a:rPr kumimoji="0" lang="pt-PT" sz="2000" b="0" i="0" u="none" strike="noStrike" kern="1200" cap="none" spc="0" normalizeH="0" baseline="0" noProof="0" dirty="0" smtClean="0">
                <a:ln>
                  <a:noFill/>
                </a:ln>
                <a:solidFill>
                  <a:schemeClr val="tx1"/>
                </a:solidFill>
                <a:effectLst/>
                <a:uLnTx/>
                <a:uFillTx/>
                <a:latin typeface="+mn-lt"/>
                <a:ea typeface="+mn-ea"/>
                <a:cs typeface="+mn-cs"/>
              </a:rPr>
              <a:t>With a bivalve speculum, exposing cervix and vagina, the colposcope is placed in front of vagina and its focal lenght is adjusted to examine the suspected part of the lower genital tract</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pt-PT"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Investigations</a:t>
            </a:r>
            <a:endParaRPr lang="pt-PT" dirty="0"/>
          </a:p>
        </p:txBody>
      </p:sp>
      <p:sp>
        <p:nvSpPr>
          <p:cNvPr id="3" name="Content Placeholder 2"/>
          <p:cNvSpPr>
            <a:spLocks noGrp="1"/>
          </p:cNvSpPr>
          <p:nvPr>
            <p:ph sz="quarter" idx="1"/>
          </p:nvPr>
        </p:nvSpPr>
        <p:spPr>
          <a:xfrm>
            <a:off x="0" y="1556792"/>
            <a:ext cx="5148064" cy="2836912"/>
          </a:xfrm>
        </p:spPr>
        <p:txBody>
          <a:bodyPr>
            <a:normAutofit fontScale="85000" lnSpcReduction="10000"/>
          </a:bodyPr>
          <a:lstStyle/>
          <a:p>
            <a:r>
              <a:rPr lang="pt-PT" dirty="0" smtClean="0">
                <a:solidFill>
                  <a:schemeClr val="accent1">
                    <a:lumMod val="75000"/>
                  </a:schemeClr>
                </a:solidFill>
              </a:rPr>
              <a:t>Hysterosalpingography</a:t>
            </a:r>
          </a:p>
          <a:p>
            <a:pPr lvl="1" algn="just">
              <a:lnSpc>
                <a:spcPct val="150000"/>
              </a:lnSpc>
            </a:pPr>
            <a:r>
              <a:rPr lang="pt-PT" sz="2200" dirty="0" smtClean="0"/>
              <a:t>Injection through the cervix of a radio-opaque subs. and following on a screen as it fills the uterus and  fallopian tubes </a:t>
            </a:r>
          </a:p>
          <a:p>
            <a:pPr lvl="1">
              <a:lnSpc>
                <a:spcPct val="150000"/>
              </a:lnSpc>
            </a:pPr>
            <a:r>
              <a:rPr lang="pt-PT" sz="2200" dirty="0" smtClean="0"/>
              <a:t>Provides information in cases of infertility</a:t>
            </a:r>
          </a:p>
          <a:p>
            <a:endParaRPr lang="pt-PT" dirty="0"/>
          </a:p>
        </p:txBody>
      </p:sp>
      <p:pic>
        <p:nvPicPr>
          <p:cNvPr id="61442" name="Picture 2" descr="http://t2.gstatic.com/images?q=tbn:ANd9GcQp6VF2NrLXa8gnWLqqMe5yFrozC85KYzLgfWcGoqJH7dkeACVA"/>
          <p:cNvPicPr>
            <a:picLocks noChangeAspect="1" noChangeArrowheads="1"/>
          </p:cNvPicPr>
          <p:nvPr/>
        </p:nvPicPr>
        <p:blipFill>
          <a:blip r:embed="rId2" cstate="print"/>
          <a:srcRect/>
          <a:stretch>
            <a:fillRect/>
          </a:stretch>
        </p:blipFill>
        <p:spPr bwMode="auto">
          <a:xfrm>
            <a:off x="5471592" y="1628800"/>
            <a:ext cx="3672408" cy="4585942"/>
          </a:xfrm>
          <a:prstGeom prst="rect">
            <a:avLst/>
          </a:prstGeom>
          <a:noFill/>
        </p:spPr>
      </p:pic>
      <p:pic>
        <p:nvPicPr>
          <p:cNvPr id="61444" name="Picture 4" descr="http://t1.gstatic.com/images?q=tbn:ANd9GcTNG7-FPpmkUqU97_2Wy_JplB_lsGUyoHTlBRaXWRSoTVVavojm"/>
          <p:cNvPicPr>
            <a:picLocks noChangeAspect="1" noChangeArrowheads="1"/>
          </p:cNvPicPr>
          <p:nvPr/>
        </p:nvPicPr>
        <p:blipFill>
          <a:blip r:embed="rId3" cstate="print"/>
          <a:srcRect/>
          <a:stretch>
            <a:fillRect/>
          </a:stretch>
        </p:blipFill>
        <p:spPr bwMode="auto">
          <a:xfrm>
            <a:off x="2051720" y="4061688"/>
            <a:ext cx="2592288" cy="2796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61442"/>
                                        </p:tgtEl>
                                        <p:attrNameLst>
                                          <p:attrName>style.visibility</p:attrName>
                                        </p:attrNameLst>
                                      </p:cBhvr>
                                      <p:to>
                                        <p:strVal val="visible"/>
                                      </p:to>
                                    </p:set>
                                    <p:anim calcmode="lin" valueType="num">
                                      <p:cBhvr>
                                        <p:cTn id="22" dur="1000" fill="hold"/>
                                        <p:tgtEl>
                                          <p:spTgt spid="61442"/>
                                        </p:tgtEl>
                                        <p:attrNameLst>
                                          <p:attrName>ppt_w</p:attrName>
                                        </p:attrNameLst>
                                      </p:cBhvr>
                                      <p:tavLst>
                                        <p:tav tm="0">
                                          <p:val>
                                            <p:strVal val="#ppt_w*0.70"/>
                                          </p:val>
                                        </p:tav>
                                        <p:tav tm="100000">
                                          <p:val>
                                            <p:strVal val="#ppt_w"/>
                                          </p:val>
                                        </p:tav>
                                      </p:tavLst>
                                    </p:anim>
                                    <p:anim calcmode="lin" valueType="num">
                                      <p:cBhvr>
                                        <p:cTn id="23" dur="1000" fill="hold"/>
                                        <p:tgtEl>
                                          <p:spTgt spid="61442"/>
                                        </p:tgtEl>
                                        <p:attrNameLst>
                                          <p:attrName>ppt_h</p:attrName>
                                        </p:attrNameLst>
                                      </p:cBhvr>
                                      <p:tavLst>
                                        <p:tav tm="0">
                                          <p:val>
                                            <p:strVal val="#ppt_h"/>
                                          </p:val>
                                        </p:tav>
                                        <p:tav tm="100000">
                                          <p:val>
                                            <p:strVal val="#ppt_h"/>
                                          </p:val>
                                        </p:tav>
                                      </p:tavLst>
                                    </p:anim>
                                    <p:animEffect transition="in" filter="fade">
                                      <p:cBhvr>
                                        <p:cTn id="24" dur="1000"/>
                                        <p:tgtEl>
                                          <p:spTgt spid="61442"/>
                                        </p:tgtEl>
                                      </p:cBhvr>
                                    </p:animEffect>
                                  </p:childTnLst>
                                </p:cTn>
                              </p:par>
                              <p:par>
                                <p:cTn id="25" presetID="55" presetClass="entr" presetSubtype="0" fill="hold" nodeType="withEffect">
                                  <p:stCondLst>
                                    <p:cond delay="0"/>
                                  </p:stCondLst>
                                  <p:childTnLst>
                                    <p:set>
                                      <p:cBhvr>
                                        <p:cTn id="26" dur="1" fill="hold">
                                          <p:stCondLst>
                                            <p:cond delay="0"/>
                                          </p:stCondLst>
                                        </p:cTn>
                                        <p:tgtEl>
                                          <p:spTgt spid="61444"/>
                                        </p:tgtEl>
                                        <p:attrNameLst>
                                          <p:attrName>style.visibility</p:attrName>
                                        </p:attrNameLst>
                                      </p:cBhvr>
                                      <p:to>
                                        <p:strVal val="visible"/>
                                      </p:to>
                                    </p:set>
                                    <p:anim calcmode="lin" valueType="num">
                                      <p:cBhvr>
                                        <p:cTn id="27" dur="1000" fill="hold"/>
                                        <p:tgtEl>
                                          <p:spTgt spid="61444"/>
                                        </p:tgtEl>
                                        <p:attrNameLst>
                                          <p:attrName>ppt_w</p:attrName>
                                        </p:attrNameLst>
                                      </p:cBhvr>
                                      <p:tavLst>
                                        <p:tav tm="0">
                                          <p:val>
                                            <p:strVal val="#ppt_w*0.70"/>
                                          </p:val>
                                        </p:tav>
                                        <p:tav tm="100000">
                                          <p:val>
                                            <p:strVal val="#ppt_w"/>
                                          </p:val>
                                        </p:tav>
                                      </p:tavLst>
                                    </p:anim>
                                    <p:anim calcmode="lin" valueType="num">
                                      <p:cBhvr>
                                        <p:cTn id="28" dur="1000" fill="hold"/>
                                        <p:tgtEl>
                                          <p:spTgt spid="61444"/>
                                        </p:tgtEl>
                                        <p:attrNameLst>
                                          <p:attrName>ppt_h</p:attrName>
                                        </p:attrNameLst>
                                      </p:cBhvr>
                                      <p:tavLst>
                                        <p:tav tm="0">
                                          <p:val>
                                            <p:strVal val="#ppt_h"/>
                                          </p:val>
                                        </p:tav>
                                        <p:tav tm="100000">
                                          <p:val>
                                            <p:strVal val="#ppt_h"/>
                                          </p:val>
                                        </p:tav>
                                      </p:tavLst>
                                    </p:anim>
                                    <p:animEffect transition="in" filter="fade">
                                      <p:cBhvr>
                                        <p:cTn id="29" dur="10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Investigations</a:t>
            </a:r>
            <a:endParaRPr lang="pt-PT" dirty="0"/>
          </a:p>
        </p:txBody>
      </p:sp>
      <p:sp>
        <p:nvSpPr>
          <p:cNvPr id="3" name="Content Placeholder 2"/>
          <p:cNvSpPr>
            <a:spLocks noGrp="1"/>
          </p:cNvSpPr>
          <p:nvPr>
            <p:ph sz="quarter" idx="1"/>
          </p:nvPr>
        </p:nvSpPr>
        <p:spPr>
          <a:xfrm>
            <a:off x="5076056" y="1556792"/>
            <a:ext cx="3815336" cy="5301208"/>
          </a:xfrm>
        </p:spPr>
        <p:txBody>
          <a:bodyPr>
            <a:normAutofit fontScale="62500" lnSpcReduction="20000"/>
          </a:bodyPr>
          <a:lstStyle/>
          <a:p>
            <a:r>
              <a:rPr lang="pt-PT" sz="4500" dirty="0" smtClean="0">
                <a:solidFill>
                  <a:schemeClr val="accent1">
                    <a:lumMod val="75000"/>
                  </a:schemeClr>
                </a:solidFill>
              </a:rPr>
              <a:t>Hysteroscopy</a:t>
            </a:r>
          </a:p>
          <a:p>
            <a:pPr lvl="1" algn="just">
              <a:lnSpc>
                <a:spcPct val="160000"/>
              </a:lnSpc>
            </a:pPr>
            <a:r>
              <a:rPr lang="pt-PT" sz="2900" dirty="0" smtClean="0"/>
              <a:t>A  small fibreoptic telescope is inserted through the cervix into the uterine cavity, which is inspected.</a:t>
            </a:r>
          </a:p>
          <a:p>
            <a:pPr lvl="1" algn="just">
              <a:lnSpc>
                <a:spcPct val="160000"/>
              </a:lnSpc>
            </a:pPr>
            <a:r>
              <a:rPr lang="pt-PT" sz="2900" dirty="0" smtClean="0"/>
              <a:t>Reach a diagnosis in case of menstraul disorders.</a:t>
            </a:r>
          </a:p>
          <a:p>
            <a:pPr lvl="1" algn="just">
              <a:lnSpc>
                <a:spcPct val="160000"/>
              </a:lnSpc>
            </a:pPr>
            <a:r>
              <a:rPr lang="pt-PT" sz="2900" dirty="0" smtClean="0"/>
              <a:t>Endometrial polyps, submucous fibroids and intrauterine and septae can be removed and endometrium ablated using this technique</a:t>
            </a:r>
          </a:p>
          <a:p>
            <a:endParaRPr lang="pt-PT" dirty="0"/>
          </a:p>
        </p:txBody>
      </p:sp>
      <p:pic>
        <p:nvPicPr>
          <p:cNvPr id="62466" name="Picture 2" descr="http://t3.gstatic.com/images?q=tbn:ANd9GcRfbWKA8-z12cVCVwPAyfNcJDO1N4Cf2wfpX5bkXrCjW6Qtg4Yw"/>
          <p:cNvPicPr>
            <a:picLocks noChangeAspect="1" noChangeArrowheads="1"/>
          </p:cNvPicPr>
          <p:nvPr/>
        </p:nvPicPr>
        <p:blipFill>
          <a:blip r:embed="rId2" cstate="print"/>
          <a:srcRect/>
          <a:stretch>
            <a:fillRect/>
          </a:stretch>
        </p:blipFill>
        <p:spPr bwMode="auto">
          <a:xfrm>
            <a:off x="0" y="2132856"/>
            <a:ext cx="5179183" cy="36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ipe(down)">
                                      <p:cBhvr>
                                        <p:cTn id="7" dur="580">
                                          <p:stCondLst>
                                            <p:cond delay="0"/>
                                          </p:stCondLst>
                                        </p:cTn>
                                        <p:tgtEl>
                                          <p:spTgt spid="62466"/>
                                        </p:tgtEl>
                                      </p:cBhvr>
                                    </p:animEffect>
                                    <p:anim calcmode="lin" valueType="num">
                                      <p:cBhvr>
                                        <p:cTn id="8" dur="1822" tmFilter="0,0; 0.14,0.36; 0.43,0.73; 0.71,0.91; 1.0,1.0">
                                          <p:stCondLst>
                                            <p:cond delay="0"/>
                                          </p:stCondLst>
                                        </p:cTn>
                                        <p:tgtEl>
                                          <p:spTgt spid="624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4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4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4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466"/>
                                        </p:tgtEl>
                                        <p:attrNameLst>
                                          <p:attrName>ppt_y</p:attrName>
                                        </p:attrNameLst>
                                      </p:cBhvr>
                                      <p:tavLst>
                                        <p:tav tm="0" fmla="#ppt_y-sin(pi*$)/81">
                                          <p:val>
                                            <p:fltVal val="0"/>
                                          </p:val>
                                        </p:tav>
                                        <p:tav tm="100000">
                                          <p:val>
                                            <p:fltVal val="1"/>
                                          </p:val>
                                        </p:tav>
                                      </p:tavLst>
                                    </p:anim>
                                    <p:animScale>
                                      <p:cBhvr>
                                        <p:cTn id="13" dur="26">
                                          <p:stCondLst>
                                            <p:cond delay="650"/>
                                          </p:stCondLst>
                                        </p:cTn>
                                        <p:tgtEl>
                                          <p:spTgt spid="62466"/>
                                        </p:tgtEl>
                                      </p:cBhvr>
                                      <p:to x="100000" y="60000"/>
                                    </p:animScale>
                                    <p:animScale>
                                      <p:cBhvr>
                                        <p:cTn id="14" dur="166" decel="50000">
                                          <p:stCondLst>
                                            <p:cond delay="676"/>
                                          </p:stCondLst>
                                        </p:cTn>
                                        <p:tgtEl>
                                          <p:spTgt spid="62466"/>
                                        </p:tgtEl>
                                      </p:cBhvr>
                                      <p:to x="100000" y="100000"/>
                                    </p:animScale>
                                    <p:animScale>
                                      <p:cBhvr>
                                        <p:cTn id="15" dur="26">
                                          <p:stCondLst>
                                            <p:cond delay="1312"/>
                                          </p:stCondLst>
                                        </p:cTn>
                                        <p:tgtEl>
                                          <p:spTgt spid="62466"/>
                                        </p:tgtEl>
                                      </p:cBhvr>
                                      <p:to x="100000" y="80000"/>
                                    </p:animScale>
                                    <p:animScale>
                                      <p:cBhvr>
                                        <p:cTn id="16" dur="166" decel="50000">
                                          <p:stCondLst>
                                            <p:cond delay="1338"/>
                                          </p:stCondLst>
                                        </p:cTn>
                                        <p:tgtEl>
                                          <p:spTgt spid="62466"/>
                                        </p:tgtEl>
                                      </p:cBhvr>
                                      <p:to x="100000" y="100000"/>
                                    </p:animScale>
                                    <p:animScale>
                                      <p:cBhvr>
                                        <p:cTn id="17" dur="26">
                                          <p:stCondLst>
                                            <p:cond delay="1642"/>
                                          </p:stCondLst>
                                        </p:cTn>
                                        <p:tgtEl>
                                          <p:spTgt spid="62466"/>
                                        </p:tgtEl>
                                      </p:cBhvr>
                                      <p:to x="100000" y="90000"/>
                                    </p:animScale>
                                    <p:animScale>
                                      <p:cBhvr>
                                        <p:cTn id="18" dur="166" decel="50000">
                                          <p:stCondLst>
                                            <p:cond delay="1668"/>
                                          </p:stCondLst>
                                        </p:cTn>
                                        <p:tgtEl>
                                          <p:spTgt spid="62466"/>
                                        </p:tgtEl>
                                      </p:cBhvr>
                                      <p:to x="100000" y="100000"/>
                                    </p:animScale>
                                    <p:animScale>
                                      <p:cBhvr>
                                        <p:cTn id="19" dur="26">
                                          <p:stCondLst>
                                            <p:cond delay="1808"/>
                                          </p:stCondLst>
                                        </p:cTn>
                                        <p:tgtEl>
                                          <p:spTgt spid="62466"/>
                                        </p:tgtEl>
                                      </p:cBhvr>
                                      <p:to x="100000" y="95000"/>
                                    </p:animScale>
                                    <p:animScale>
                                      <p:cBhvr>
                                        <p:cTn id="20" dur="166" decel="50000">
                                          <p:stCondLst>
                                            <p:cond delay="1834"/>
                                          </p:stCondLst>
                                        </p:cTn>
                                        <p:tgtEl>
                                          <p:spTgt spid="624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linds(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linds(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linds(horizont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linds(horizontal)">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Investigations</a:t>
            </a:r>
            <a:endParaRPr lang="pt-PT" dirty="0"/>
          </a:p>
        </p:txBody>
      </p:sp>
      <p:sp>
        <p:nvSpPr>
          <p:cNvPr id="3" name="Content Placeholder 2"/>
          <p:cNvSpPr>
            <a:spLocks noGrp="1"/>
          </p:cNvSpPr>
          <p:nvPr>
            <p:ph sz="quarter" idx="1"/>
          </p:nvPr>
        </p:nvSpPr>
        <p:spPr>
          <a:xfrm>
            <a:off x="179512" y="1600200"/>
            <a:ext cx="8586536" cy="1396752"/>
          </a:xfrm>
        </p:spPr>
        <p:txBody>
          <a:bodyPr>
            <a:normAutofit/>
          </a:bodyPr>
          <a:lstStyle/>
          <a:p>
            <a:r>
              <a:rPr lang="pt-PT" dirty="0" smtClean="0">
                <a:solidFill>
                  <a:schemeClr val="accent1">
                    <a:lumMod val="75000"/>
                  </a:schemeClr>
                </a:solidFill>
              </a:rPr>
              <a:t>CT and MRI</a:t>
            </a:r>
          </a:p>
          <a:p>
            <a:pPr lvl="1"/>
            <a:r>
              <a:rPr lang="pt-PT" sz="2000" dirty="0" smtClean="0"/>
              <a:t>Role in assessing the nature and spread of malignant disease in genital organs</a:t>
            </a:r>
          </a:p>
          <a:p>
            <a:pPr lvl="1">
              <a:buNone/>
            </a:pPr>
            <a:endParaRPr lang="pt-PT" dirty="0" smtClean="0"/>
          </a:p>
        </p:txBody>
      </p:sp>
      <p:pic>
        <p:nvPicPr>
          <p:cNvPr id="57346" name="Picture 2" descr="http://t3.gstatic.com/images?q=tbn:ANd9GcRNyS0J-0VO7R_VR4Z81pw23wxwIokAO5YKMBKD940Rmtyk2wMH"/>
          <p:cNvPicPr>
            <a:picLocks noChangeAspect="1" noChangeArrowheads="1"/>
          </p:cNvPicPr>
          <p:nvPr/>
        </p:nvPicPr>
        <p:blipFill>
          <a:blip r:embed="rId2" cstate="print"/>
          <a:srcRect/>
          <a:stretch>
            <a:fillRect/>
          </a:stretch>
        </p:blipFill>
        <p:spPr bwMode="auto">
          <a:xfrm>
            <a:off x="5148064" y="2780928"/>
            <a:ext cx="3635896" cy="3573920"/>
          </a:xfrm>
          <a:prstGeom prst="rect">
            <a:avLst/>
          </a:prstGeom>
          <a:noFill/>
        </p:spPr>
      </p:pic>
      <p:sp>
        <p:nvSpPr>
          <p:cNvPr id="5" name="Content Placeholder 2"/>
          <p:cNvSpPr txBox="1">
            <a:spLocks/>
          </p:cNvSpPr>
          <p:nvPr/>
        </p:nvSpPr>
        <p:spPr>
          <a:xfrm>
            <a:off x="179512" y="2996952"/>
            <a:ext cx="4680520" cy="386104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pt-PT" sz="2900" b="0" i="0" u="none" strike="noStrike" kern="1200" cap="none" spc="0" normalizeH="0" baseline="0" noProof="0" dirty="0" smtClean="0">
                <a:ln>
                  <a:noFill/>
                </a:ln>
                <a:solidFill>
                  <a:schemeClr val="accent1">
                    <a:lumMod val="75000"/>
                  </a:schemeClr>
                </a:solidFill>
                <a:effectLst/>
                <a:uLnTx/>
                <a:uFillTx/>
                <a:latin typeface="+mn-lt"/>
                <a:ea typeface="+mn-ea"/>
                <a:cs typeface="+mn-cs"/>
              </a:rPr>
              <a:t>Laparoscopy</a:t>
            </a:r>
          </a:p>
          <a:p>
            <a:pPr marL="640080" marR="0" lvl="1" indent="-274320" algn="just"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pt-PT" sz="2000" b="0" i="0" u="none" strike="noStrike" kern="1200" cap="none" spc="0" normalizeH="0" baseline="0" noProof="0" dirty="0" smtClean="0">
                <a:ln>
                  <a:noFill/>
                </a:ln>
                <a:solidFill>
                  <a:schemeClr val="tx1"/>
                </a:solidFill>
                <a:effectLst/>
                <a:uLnTx/>
                <a:uFillTx/>
                <a:latin typeface="+mn-lt"/>
                <a:ea typeface="+mn-ea"/>
                <a:cs typeface="+mn-cs"/>
              </a:rPr>
              <a:t>Inspection of the pelvic organs with a laparoscope inserted into the peritoneal cavity through a small subumbilical incision </a:t>
            </a:r>
          </a:p>
          <a:p>
            <a:pPr marL="640080" marR="0" lvl="1" indent="-274320" algn="just"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kumimoji="0" lang="pt-PT" sz="20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74320" algn="just"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pt-PT" sz="2000" b="0" i="0" u="none" strike="noStrike" kern="1200" cap="none" spc="0" normalizeH="0" baseline="0" noProof="0" dirty="0" smtClean="0">
                <a:ln>
                  <a:noFill/>
                </a:ln>
                <a:solidFill>
                  <a:schemeClr val="tx1"/>
                </a:solidFill>
                <a:effectLst/>
                <a:uLnTx/>
                <a:uFillTx/>
                <a:latin typeface="+mn-lt"/>
                <a:ea typeface="+mn-ea"/>
                <a:cs typeface="+mn-cs"/>
              </a:rPr>
              <a:t>Provides information about: pelvic organs, chronic pelvic pain, ectopic pregancy and cases of infertility</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pt-PT"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grpId="0" nodeType="clickEffect">
                                  <p:stCondLst>
                                    <p:cond delay="0"/>
                                  </p:stCondLst>
                                  <p:childTnLst>
                                    <p:set>
                                      <p:cBhvr>
                                        <p:cTn id="16" dur="1000">
                                          <p:stCondLst>
                                            <p:cond delay="0"/>
                                          </p:stCondLst>
                                        </p:cTn>
                                        <p:tgtEl>
                                          <p:spTgt spid="5"/>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57346"/>
                                        </p:tgtEl>
                                        <p:attrNameLst>
                                          <p:attrName>style.visibility</p:attrName>
                                        </p:attrNameLst>
                                      </p:cBhvr>
                                      <p:to>
                                        <p:strVal val="visible"/>
                                      </p:to>
                                    </p:set>
                                    <p:anim calcmode="lin" valueType="num">
                                      <p:cBhvr>
                                        <p:cTn id="19" dur="1000" fill="hold"/>
                                        <p:tgtEl>
                                          <p:spTgt spid="57346"/>
                                        </p:tgtEl>
                                        <p:attrNameLst>
                                          <p:attrName>ppt_w</p:attrName>
                                        </p:attrNameLst>
                                      </p:cBhvr>
                                      <p:tavLst>
                                        <p:tav tm="0">
                                          <p:val>
                                            <p:strVal val="#ppt_w*0.70"/>
                                          </p:val>
                                        </p:tav>
                                        <p:tav tm="100000">
                                          <p:val>
                                            <p:strVal val="#ppt_w"/>
                                          </p:val>
                                        </p:tav>
                                      </p:tavLst>
                                    </p:anim>
                                    <p:anim calcmode="lin" valueType="num">
                                      <p:cBhvr>
                                        <p:cTn id="20" dur="1000" fill="hold"/>
                                        <p:tgtEl>
                                          <p:spTgt spid="57346"/>
                                        </p:tgtEl>
                                        <p:attrNameLst>
                                          <p:attrName>ppt_h</p:attrName>
                                        </p:attrNameLst>
                                      </p:cBhvr>
                                      <p:tavLst>
                                        <p:tav tm="0">
                                          <p:val>
                                            <p:strVal val="#ppt_h"/>
                                          </p:val>
                                        </p:tav>
                                        <p:tav tm="100000">
                                          <p:val>
                                            <p:strVal val="#ppt_h"/>
                                          </p:val>
                                        </p:tav>
                                      </p:tavLst>
                                    </p:anim>
                                    <p:animEffect transition="in" filter="fade">
                                      <p:cBhvr>
                                        <p:cTn id="21" dur="1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Investigations</a:t>
            </a:r>
            <a:endParaRPr lang="pt-PT" dirty="0"/>
          </a:p>
        </p:txBody>
      </p:sp>
      <p:sp>
        <p:nvSpPr>
          <p:cNvPr id="3" name="Content Placeholder 2"/>
          <p:cNvSpPr>
            <a:spLocks noGrp="1"/>
          </p:cNvSpPr>
          <p:nvPr>
            <p:ph sz="quarter" idx="1"/>
          </p:nvPr>
        </p:nvSpPr>
        <p:spPr/>
        <p:txBody>
          <a:bodyPr/>
          <a:lstStyle/>
          <a:p>
            <a:r>
              <a:rPr lang="pt-PT" dirty="0" smtClean="0">
                <a:solidFill>
                  <a:schemeClr val="accent1">
                    <a:lumMod val="75000"/>
                  </a:schemeClr>
                </a:solidFill>
              </a:rPr>
              <a:t>Endometrial </a:t>
            </a:r>
            <a:r>
              <a:rPr lang="pt-PT" dirty="0" smtClean="0">
                <a:solidFill>
                  <a:schemeClr val="accent1">
                    <a:lumMod val="75000"/>
                  </a:schemeClr>
                </a:solidFill>
              </a:rPr>
              <a:t>Biopsy</a:t>
            </a:r>
          </a:p>
          <a:p>
            <a:pPr lvl="1" algn="just"/>
            <a:r>
              <a:rPr lang="pt-PT" dirty="0" smtClean="0"/>
              <a:t>To obtain a sample of endometrium for histological examination</a:t>
            </a:r>
          </a:p>
          <a:p>
            <a:pPr lvl="1" algn="just"/>
            <a:r>
              <a:rPr lang="pt-PT" dirty="0" smtClean="0"/>
              <a:t>Done by introducing a small curette through the cervix without anaesthesia.</a:t>
            </a:r>
          </a:p>
          <a:p>
            <a:pPr lvl="1" algn="just"/>
            <a:r>
              <a:rPr lang="pt-PT" dirty="0" smtClean="0"/>
              <a:t>Infertility and postmenopausal bleeding</a:t>
            </a:r>
            <a:endParaRPr lang="pt-PT" dirty="0" smtClean="0"/>
          </a:p>
          <a:p>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sz="quarter" idx="1"/>
          </p:nvPr>
        </p:nvSpPr>
        <p:spPr>
          <a:xfrm>
            <a:off x="612648" y="1600200"/>
            <a:ext cx="8153400" cy="5257800"/>
          </a:xfrm>
        </p:spPr>
        <p:txBody>
          <a:bodyPr>
            <a:normAutofit/>
          </a:bodyPr>
          <a:lstStyle/>
          <a:p>
            <a:pPr algn="ctr">
              <a:buNone/>
            </a:pPr>
            <a:r>
              <a:rPr lang="pt-PT" sz="4000" b="1" dirty="0" smtClean="0">
                <a:solidFill>
                  <a:schemeClr val="accent1">
                    <a:lumMod val="75000"/>
                  </a:schemeClr>
                </a:solidFill>
              </a:rPr>
              <a:t>Thank you for your attention!</a:t>
            </a:r>
          </a:p>
          <a:p>
            <a:endParaRPr lang="pt-PT" dirty="0" smtClean="0"/>
          </a:p>
          <a:p>
            <a:pPr lvl="1">
              <a:buNone/>
            </a:pPr>
            <a:endParaRPr lang="pt-PT" dirty="0" smtClean="0"/>
          </a:p>
          <a:p>
            <a:pPr lvl="1">
              <a:buNone/>
            </a:pPr>
            <a:endParaRPr lang="pt-PT" dirty="0" smtClean="0"/>
          </a:p>
          <a:p>
            <a:pPr lvl="1">
              <a:buNone/>
            </a:pPr>
            <a:endParaRPr lang="pt-PT" dirty="0" smtClean="0"/>
          </a:p>
          <a:p>
            <a:pPr lvl="1">
              <a:buNone/>
            </a:pPr>
            <a:endParaRPr lang="pt-PT" dirty="0" smtClean="0"/>
          </a:p>
          <a:p>
            <a:pPr lvl="1">
              <a:buNone/>
            </a:pPr>
            <a:endParaRPr lang="pt-PT" dirty="0" smtClean="0"/>
          </a:p>
          <a:p>
            <a:pPr lvl="1">
              <a:buNone/>
            </a:pPr>
            <a:endParaRPr lang="pt-PT" dirty="0" smtClean="0"/>
          </a:p>
          <a:p>
            <a:pPr lvl="1">
              <a:buNone/>
            </a:pPr>
            <a:endParaRPr lang="pt-PT" dirty="0" smtClean="0"/>
          </a:p>
          <a:p>
            <a:pPr lvl="1">
              <a:buNone/>
            </a:pPr>
            <a:r>
              <a:rPr lang="pt-PT" dirty="0" smtClean="0"/>
              <a:t>							Joana Almeida</a:t>
            </a:r>
            <a:endParaRPr lang="pt-PT" dirty="0"/>
          </a:p>
        </p:txBody>
      </p:sp>
      <p:pic>
        <p:nvPicPr>
          <p:cNvPr id="63490" name="Picture 2" descr="http://t1.gstatic.com/images?q=tbn:ANd9GcRIggLBy_4gIB4XsKjwLuyIXaMxISM4JxILTR4U8wdHnSiFYJCA"/>
          <p:cNvPicPr>
            <a:picLocks noChangeAspect="1" noChangeArrowheads="1"/>
          </p:cNvPicPr>
          <p:nvPr/>
        </p:nvPicPr>
        <p:blipFill>
          <a:blip r:embed="rId2" cstate="print"/>
          <a:srcRect/>
          <a:stretch>
            <a:fillRect/>
          </a:stretch>
        </p:blipFill>
        <p:spPr bwMode="auto">
          <a:xfrm>
            <a:off x="2123728" y="2564904"/>
            <a:ext cx="5280583" cy="31683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History	</a:t>
            </a:r>
            <a:endParaRPr lang="pt-PT" dirty="0"/>
          </a:p>
        </p:txBody>
      </p:sp>
      <p:sp>
        <p:nvSpPr>
          <p:cNvPr id="3" name="Content Placeholder 2"/>
          <p:cNvSpPr>
            <a:spLocks noGrp="1"/>
          </p:cNvSpPr>
          <p:nvPr>
            <p:ph sz="quarter" idx="1"/>
          </p:nvPr>
        </p:nvSpPr>
        <p:spPr/>
        <p:txBody>
          <a:bodyPr>
            <a:normAutofit fontScale="85000" lnSpcReduction="10000"/>
          </a:bodyPr>
          <a:lstStyle/>
          <a:p>
            <a:pPr>
              <a:buNone/>
            </a:pPr>
            <a:r>
              <a:rPr lang="pt-PT" dirty="0" smtClean="0"/>
              <a:t>The questions shoud seek information about woman’s:</a:t>
            </a:r>
          </a:p>
          <a:p>
            <a:pPr>
              <a:buNone/>
            </a:pPr>
            <a:endParaRPr lang="pt-PT" dirty="0" smtClean="0"/>
          </a:p>
          <a:p>
            <a:r>
              <a:rPr lang="pt-PT" dirty="0" smtClean="0"/>
              <a:t>Menstrual history;</a:t>
            </a:r>
          </a:p>
          <a:p>
            <a:r>
              <a:rPr lang="pt-PT" dirty="0" smtClean="0"/>
              <a:t>Obstetric history;</a:t>
            </a:r>
          </a:p>
          <a:p>
            <a:r>
              <a:rPr lang="pt-PT" dirty="0" smtClean="0"/>
              <a:t>Previous medical history (past illnesses and operations) and family history;</a:t>
            </a:r>
          </a:p>
          <a:p>
            <a:r>
              <a:rPr lang="pt-PT" dirty="0" smtClean="0"/>
              <a:t>Current medications;</a:t>
            </a:r>
          </a:p>
          <a:p>
            <a:r>
              <a:rPr lang="pt-PT" dirty="0" smtClean="0"/>
              <a:t>Sexual history;</a:t>
            </a:r>
          </a:p>
          <a:p>
            <a:r>
              <a:rPr lang="pt-PT" dirty="0" smtClean="0"/>
              <a:t>Details of contraceptive use, including any side-effects</a:t>
            </a:r>
          </a:p>
          <a:p>
            <a:r>
              <a:rPr lang="pt-PT" dirty="0" smtClean="0"/>
              <a:t>History of the main complaint;</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2"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History</a:t>
            </a:r>
            <a:endParaRPr lang="pt-PT" dirty="0"/>
          </a:p>
        </p:txBody>
      </p:sp>
      <p:sp>
        <p:nvSpPr>
          <p:cNvPr id="3" name="Content Placeholder 2"/>
          <p:cNvSpPr>
            <a:spLocks noGrp="1"/>
          </p:cNvSpPr>
          <p:nvPr>
            <p:ph sz="quarter" idx="1"/>
          </p:nvPr>
        </p:nvSpPr>
        <p:spPr/>
        <p:txBody>
          <a:bodyPr/>
          <a:lstStyle/>
          <a:p>
            <a:r>
              <a:rPr lang="pt-PT" b="1" dirty="0" smtClean="0"/>
              <a:t>Menstrual History:</a:t>
            </a:r>
          </a:p>
          <a:p>
            <a:endParaRPr lang="pt-PT" dirty="0" smtClean="0"/>
          </a:p>
          <a:p>
            <a:pPr lvl="1"/>
            <a:r>
              <a:rPr lang="pt-PT" dirty="0" smtClean="0"/>
              <a:t>Age at menarche</a:t>
            </a:r>
          </a:p>
          <a:p>
            <a:pPr lvl="1"/>
            <a:endParaRPr lang="pt-PT" dirty="0" smtClean="0"/>
          </a:p>
          <a:p>
            <a:pPr lvl="1"/>
            <a:r>
              <a:rPr lang="pt-PT" dirty="0" smtClean="0"/>
              <a:t>Duration of menstrual cycle</a:t>
            </a:r>
          </a:p>
          <a:p>
            <a:pPr lvl="1"/>
            <a:endParaRPr lang="pt-PT" dirty="0" smtClean="0"/>
          </a:p>
          <a:p>
            <a:pPr lvl="1"/>
            <a:r>
              <a:rPr lang="pt-PT" dirty="0" smtClean="0"/>
              <a:t>Menstrual pain</a:t>
            </a:r>
          </a:p>
          <a:p>
            <a:pPr lvl="1"/>
            <a:endParaRPr lang="pt-PT" dirty="0" smtClean="0"/>
          </a:p>
          <a:p>
            <a:pPr lvl="1"/>
            <a:r>
              <a:rPr lang="pt-PT" dirty="0" smtClean="0"/>
              <a:t>Durantion and severity of menstruation</a:t>
            </a:r>
          </a:p>
        </p:txBody>
      </p:sp>
      <p:pic>
        <p:nvPicPr>
          <p:cNvPr id="4" name="Picture 3" descr="menstruation.jpg"/>
          <p:cNvPicPr>
            <a:picLocks noChangeAspect="1"/>
          </p:cNvPicPr>
          <p:nvPr/>
        </p:nvPicPr>
        <p:blipFill>
          <a:blip r:embed="rId2" cstate="print"/>
          <a:stretch>
            <a:fillRect/>
          </a:stretch>
        </p:blipFill>
        <p:spPr>
          <a:xfrm>
            <a:off x="6156176" y="2204864"/>
            <a:ext cx="2394906"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heckerboard(across)">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History</a:t>
            </a:r>
            <a:endParaRPr lang="pt-PT" dirty="0"/>
          </a:p>
        </p:txBody>
      </p:sp>
      <p:sp>
        <p:nvSpPr>
          <p:cNvPr id="3" name="Content Placeholder 2"/>
          <p:cNvSpPr>
            <a:spLocks noGrp="1"/>
          </p:cNvSpPr>
          <p:nvPr>
            <p:ph sz="quarter" idx="1"/>
          </p:nvPr>
        </p:nvSpPr>
        <p:spPr/>
        <p:txBody>
          <a:bodyPr>
            <a:normAutofit lnSpcReduction="10000"/>
          </a:bodyPr>
          <a:lstStyle/>
          <a:p>
            <a:r>
              <a:rPr lang="pt-PT" b="1" dirty="0" smtClean="0"/>
              <a:t>Obstetric history (if any):</a:t>
            </a:r>
          </a:p>
          <a:p>
            <a:endParaRPr lang="pt-PT" dirty="0" smtClean="0"/>
          </a:p>
          <a:p>
            <a:pPr lvl="1"/>
            <a:r>
              <a:rPr lang="pt-PT" dirty="0" smtClean="0"/>
              <a:t>The number of pregnancies and the outcome (spontaneous miscarriages or induced aborptions);</a:t>
            </a:r>
          </a:p>
          <a:p>
            <a:pPr lvl="1"/>
            <a:r>
              <a:rPr lang="pt-PT" dirty="0" smtClean="0"/>
              <a:t>Ectopic gestation;</a:t>
            </a:r>
          </a:p>
          <a:p>
            <a:pPr lvl="1"/>
            <a:r>
              <a:rPr lang="pt-PT" dirty="0" smtClean="0"/>
              <a:t>Children born, thir birth weights and the year of birth of each;</a:t>
            </a:r>
          </a:p>
          <a:p>
            <a:pPr lvl="1"/>
            <a:r>
              <a:rPr lang="pt-PT" dirty="0" smtClean="0"/>
              <a:t>Complications occurring during pregnancy, labour or the puerperium (</a:t>
            </a:r>
            <a:r>
              <a:rPr lang="pt-PT" sz="1700" dirty="0" smtClean="0"/>
              <a:t>the end of the third stage of labour until involution of the uterus is complete, i.e. </a:t>
            </a:r>
            <a:r>
              <a:rPr lang="pt-PT" sz="1700" dirty="0" smtClean="0"/>
              <a:t>a</a:t>
            </a:r>
            <a:r>
              <a:rPr lang="pt-PT" sz="1700" dirty="0" smtClean="0"/>
              <a:t>pproximately 6 weeks)</a:t>
            </a:r>
          </a:p>
        </p:txBody>
      </p:sp>
      <p:pic>
        <p:nvPicPr>
          <p:cNvPr id="4" name="Picture 3" descr="Pregnancy.jpg"/>
          <p:cNvPicPr>
            <a:picLocks noChangeAspect="1"/>
          </p:cNvPicPr>
          <p:nvPr/>
        </p:nvPicPr>
        <p:blipFill>
          <a:blip r:embed="rId2" cstate="print"/>
          <a:stretch>
            <a:fillRect/>
          </a:stretch>
        </p:blipFill>
        <p:spPr>
          <a:xfrm>
            <a:off x="6516216" y="0"/>
            <a:ext cx="2627784" cy="2627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History</a:t>
            </a:r>
            <a:endParaRPr lang="pt-PT" dirty="0"/>
          </a:p>
        </p:txBody>
      </p:sp>
      <p:sp>
        <p:nvSpPr>
          <p:cNvPr id="3" name="Content Placeholder 2"/>
          <p:cNvSpPr>
            <a:spLocks noGrp="1"/>
          </p:cNvSpPr>
          <p:nvPr>
            <p:ph sz="quarter" idx="1"/>
          </p:nvPr>
        </p:nvSpPr>
        <p:spPr>
          <a:xfrm>
            <a:off x="0" y="1556792"/>
            <a:ext cx="8153400" cy="4495800"/>
          </a:xfrm>
        </p:spPr>
        <p:txBody>
          <a:bodyPr/>
          <a:lstStyle/>
          <a:p>
            <a:pPr>
              <a:buNone/>
            </a:pPr>
            <a:r>
              <a:rPr lang="pt-PT" dirty="0" smtClean="0"/>
              <a:t>Note:</a:t>
            </a:r>
            <a:endParaRPr lang="pt-PT" dirty="0" smtClean="0"/>
          </a:p>
          <a:p>
            <a:pPr>
              <a:buNone/>
            </a:pPr>
            <a:r>
              <a:rPr lang="pt-PT" dirty="0" smtClean="0"/>
              <a:t>		In an older women more emphasis should be placed on the </a:t>
            </a:r>
            <a:r>
              <a:rPr lang="pt-PT" b="1" dirty="0" smtClean="0"/>
              <a:t>menopausal history </a:t>
            </a:r>
            <a:r>
              <a:rPr lang="pt-PT" dirty="0" smtClean="0"/>
              <a:t>rather than menarche and menstruation</a:t>
            </a:r>
            <a:endParaRPr lang="pt-PT" dirty="0" smtClean="0"/>
          </a:p>
          <a:p>
            <a:pPr lvl="1"/>
            <a:endParaRPr lang="pt-PT" dirty="0" smtClean="0"/>
          </a:p>
        </p:txBody>
      </p:sp>
      <p:pic>
        <p:nvPicPr>
          <p:cNvPr id="4" name="Picture 3" descr="menopause_hot_flashes.jpg"/>
          <p:cNvPicPr>
            <a:picLocks noChangeAspect="1"/>
          </p:cNvPicPr>
          <p:nvPr/>
        </p:nvPicPr>
        <p:blipFill>
          <a:blip r:embed="rId2" cstate="print"/>
          <a:stretch>
            <a:fillRect/>
          </a:stretch>
        </p:blipFill>
        <p:spPr>
          <a:xfrm>
            <a:off x="4139952" y="4005064"/>
            <a:ext cx="3296394" cy="2590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0.70"/>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Examination</a:t>
            </a:r>
            <a:endParaRPr lang="pt-PT" dirty="0"/>
          </a:p>
        </p:txBody>
      </p:sp>
      <p:sp>
        <p:nvSpPr>
          <p:cNvPr id="3" name="Content Placeholder 2"/>
          <p:cNvSpPr>
            <a:spLocks noGrp="1"/>
          </p:cNvSpPr>
          <p:nvPr>
            <p:ph sz="quarter" idx="1"/>
          </p:nvPr>
        </p:nvSpPr>
        <p:spPr/>
        <p:txBody>
          <a:bodyPr>
            <a:normAutofit fontScale="92500" lnSpcReduction="10000"/>
          </a:bodyPr>
          <a:lstStyle/>
          <a:p>
            <a:pPr>
              <a:lnSpc>
                <a:spcPct val="150000"/>
              </a:lnSpc>
            </a:pPr>
            <a:r>
              <a:rPr lang="pt-PT" dirty="0" smtClean="0"/>
              <a:t>Breast examination;</a:t>
            </a:r>
          </a:p>
          <a:p>
            <a:pPr>
              <a:lnSpc>
                <a:spcPct val="150000"/>
              </a:lnSpc>
            </a:pPr>
            <a:r>
              <a:rPr lang="pt-PT" dirty="0" smtClean="0"/>
              <a:t>Abdominal examination;</a:t>
            </a:r>
          </a:p>
          <a:p>
            <a:pPr>
              <a:lnSpc>
                <a:spcPct val="150000"/>
              </a:lnSpc>
            </a:pPr>
            <a:r>
              <a:rPr lang="pt-PT" dirty="0" smtClean="0"/>
              <a:t>Inspection of external genitalia;</a:t>
            </a:r>
          </a:p>
          <a:p>
            <a:pPr>
              <a:lnSpc>
                <a:spcPct val="150000"/>
              </a:lnSpc>
            </a:pPr>
            <a:r>
              <a:rPr lang="pt-PT" dirty="0" smtClean="0"/>
              <a:t>Pelvic examination, by speculum, and then digitally as a bimanual vaginoabdominal examination;</a:t>
            </a:r>
          </a:p>
          <a:p>
            <a:pPr>
              <a:lnSpc>
                <a:spcPct val="150000"/>
              </a:lnSpc>
            </a:pPr>
            <a:r>
              <a:rPr lang="pt-PT" dirty="0" smtClean="0"/>
              <a:t>Rectal examination in certain instances.</a:t>
            </a:r>
            <a:endParaRPr lang="pt-PT" dirty="0"/>
          </a:p>
        </p:txBody>
      </p:sp>
      <p:pic>
        <p:nvPicPr>
          <p:cNvPr id="4" name="Picture 3" descr="cwan23l.jpg"/>
          <p:cNvPicPr>
            <a:picLocks noChangeAspect="1"/>
          </p:cNvPicPr>
          <p:nvPr/>
        </p:nvPicPr>
        <p:blipFill>
          <a:blip r:embed="rId2" cstate="print"/>
          <a:stretch>
            <a:fillRect/>
          </a:stretch>
        </p:blipFill>
        <p:spPr>
          <a:xfrm>
            <a:off x="5695950" y="0"/>
            <a:ext cx="344805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499</TotalTime>
  <Words>2220</Words>
  <Application>Microsoft Office PowerPoint</Application>
  <PresentationFormat>On-screen Show (4:3)</PresentationFormat>
  <Paragraphs>271</Paragraphs>
  <Slides>48</Slides>
  <Notes>0</Notes>
  <HiddenSlides>0</HiddenSlides>
  <MMClips>2</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Median</vt:lpstr>
      <vt:lpstr>Clinical Sessions</vt:lpstr>
      <vt:lpstr>Topics:</vt:lpstr>
      <vt:lpstr>Gynecology</vt:lpstr>
      <vt:lpstr>Main conditions:</vt:lpstr>
      <vt:lpstr>History </vt:lpstr>
      <vt:lpstr>History</vt:lpstr>
      <vt:lpstr>History</vt:lpstr>
      <vt:lpstr>History</vt:lpstr>
      <vt:lpstr>Examination</vt:lpstr>
      <vt:lpstr>Breast Examination</vt:lpstr>
      <vt:lpstr>Note</vt:lpstr>
      <vt:lpstr>http://www.youtube.com/watch?v=YC0VZzOxIlY</vt:lpstr>
      <vt:lpstr>Slide 13</vt:lpstr>
      <vt:lpstr>Breast Pain Chart</vt:lpstr>
      <vt:lpstr>Slide 15</vt:lpstr>
      <vt:lpstr>Breast self-examination</vt:lpstr>
      <vt:lpstr>Breast self-examination</vt:lpstr>
      <vt:lpstr>Abdominal examination</vt:lpstr>
      <vt:lpstr>Pelvic Examination</vt:lpstr>
      <vt:lpstr>Pelvic Examination</vt:lpstr>
      <vt:lpstr>Pelvic Examination – Bivalve Speculum</vt:lpstr>
      <vt:lpstr>How to use a speculum?</vt:lpstr>
      <vt:lpstr>Pelvic Examination – Bivalve Speculum</vt:lpstr>
      <vt:lpstr>Cervical (pap) Smear</vt:lpstr>
      <vt:lpstr>Cervical (pap) Smear</vt:lpstr>
      <vt:lpstr>Cervical (pap) Smear</vt:lpstr>
      <vt:lpstr>Cervical (pap) Smear</vt:lpstr>
      <vt:lpstr>Cervical (pap) Smear</vt:lpstr>
      <vt:lpstr>Cervical (pap) Smear</vt:lpstr>
      <vt:lpstr>Procedure</vt:lpstr>
      <vt:lpstr>Cervical (pap) Smear</vt:lpstr>
      <vt:lpstr>Notes:</vt:lpstr>
      <vt:lpstr>Liquid-based Pap test</vt:lpstr>
      <vt:lpstr>Pelvic examination</vt:lpstr>
      <vt:lpstr>Pelvic examination  Bimanual examination</vt:lpstr>
      <vt:lpstr>http://www.youtube.com/watch?v=dhbOELmVkTc</vt:lpstr>
      <vt:lpstr>Pelvic examination  Bimanual examination</vt:lpstr>
      <vt:lpstr>Pelvic examination  Bimanual examination</vt:lpstr>
      <vt:lpstr>Pelvic examination  Bimanual examination</vt:lpstr>
      <vt:lpstr>Rectal examination</vt:lpstr>
      <vt:lpstr>Tests</vt:lpstr>
      <vt:lpstr>Investigations</vt:lpstr>
      <vt:lpstr>Investigations</vt:lpstr>
      <vt:lpstr>Investigations</vt:lpstr>
      <vt:lpstr>Investigations</vt:lpstr>
      <vt:lpstr>Investigations</vt:lpstr>
      <vt:lpstr>Investigations</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Sessions</dc:title>
  <dc:creator>Piolho</dc:creator>
  <cp:lastModifiedBy>Piolho</cp:lastModifiedBy>
  <cp:revision>52</cp:revision>
  <dcterms:created xsi:type="dcterms:W3CDTF">2011-04-04T18:54:48Z</dcterms:created>
  <dcterms:modified xsi:type="dcterms:W3CDTF">2011-04-05T16:05:58Z</dcterms:modified>
</cp:coreProperties>
</file>