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5" r:id="rId10"/>
    <p:sldId id="264" r:id="rId11"/>
    <p:sldId id="271" r:id="rId12"/>
    <p:sldId id="265" r:id="rId13"/>
    <p:sldId id="272" r:id="rId14"/>
    <p:sldId id="267" r:id="rId15"/>
    <p:sldId id="276" r:id="rId16"/>
    <p:sldId id="268" r:id="rId17"/>
    <p:sldId id="269" r:id="rId18"/>
    <p:sldId id="270" r:id="rId19"/>
    <p:sldId id="273" r:id="rId20"/>
    <p:sldId id="274" r:id="rId21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Posição d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ABBFAE-BF78-43FA-AA36-DBC186EB94A1}" type="datetimeFigureOut">
              <a:rPr lang="pt-PT" smtClean="0"/>
              <a:pPr/>
              <a:t>19-04-2011</a:t>
            </a:fld>
            <a:endParaRPr lang="pt-PT"/>
          </a:p>
        </p:txBody>
      </p:sp>
      <p:sp>
        <p:nvSpPr>
          <p:cNvPr id="17" name="Marcador de Posição do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29" name="Marcador de Posição do Número do Diapositivo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62C440-5B07-4B21-A8FF-B707EF5C6493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32" name="Rectângulo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ângulo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ângulo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ângulo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ângulo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PT" smtClean="0"/>
              <a:t>Faça clique para editar o estilo</a:t>
            </a:r>
            <a:endParaRPr kumimoji="0" lang="en-US"/>
          </a:p>
        </p:txBody>
      </p:sp>
      <p:sp>
        <p:nvSpPr>
          <p:cNvPr id="56" name="Rectângulo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ângulo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ângulo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ângulo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ABBFAE-BF78-43FA-AA36-DBC186EB94A1}" type="datetimeFigureOut">
              <a:rPr lang="pt-PT" smtClean="0"/>
              <a:pPr/>
              <a:t>19-04-2011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62C440-5B07-4B21-A8FF-B707EF5C6493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ABBFAE-BF78-43FA-AA36-DBC186EB94A1}" type="datetimeFigureOut">
              <a:rPr lang="pt-PT" smtClean="0"/>
              <a:pPr/>
              <a:t>19-04-2011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62C440-5B07-4B21-A8FF-B707EF5C6493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ABBFAE-BF78-43FA-AA36-DBC186EB94A1}" type="datetimeFigureOut">
              <a:rPr lang="pt-PT" smtClean="0"/>
              <a:pPr/>
              <a:t>19-04-2011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62C440-5B07-4B21-A8FF-B707EF5C6493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rma livre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orma livre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orma livre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orma livre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orma livre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orma livre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orma livre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orma livre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orma livre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orma livre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orma livre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orma livre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orma livre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orma livre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ABBFAE-BF78-43FA-AA36-DBC186EB94A1}" type="datetimeFigureOut">
              <a:rPr lang="pt-PT" smtClean="0"/>
              <a:pPr/>
              <a:t>19-04-2011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62C440-5B07-4B21-A8FF-B707EF5C6493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7" name="Rectângulo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8" name="Rectângulo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ângulo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ângulo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ângulo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ângulo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ABBFAE-BF78-43FA-AA36-DBC186EB94A1}" type="datetimeFigureOut">
              <a:rPr lang="pt-PT" smtClean="0"/>
              <a:pPr/>
              <a:t>19-04-2011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62C440-5B07-4B21-A8FF-B707EF5C6493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ângulo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e Conteúdo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ABBFAE-BF78-43FA-AA36-DBC186EB94A1}" type="datetimeFigureOut">
              <a:rPr lang="pt-PT" smtClean="0"/>
              <a:pPr/>
              <a:t>19-04-2011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62C440-5B07-4B21-A8FF-B707EF5C6493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16" name="Rectângulo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ângulo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ângulo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ângulo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ângulo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ângulo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ângulo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ângulo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ângulo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ABBFAE-BF78-43FA-AA36-DBC186EB94A1}" type="datetimeFigureOut">
              <a:rPr lang="pt-PT" smtClean="0"/>
              <a:pPr/>
              <a:t>19-04-2011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62C440-5B07-4B21-A8FF-B707EF5C6493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ABBFAE-BF78-43FA-AA36-DBC186EB94A1}" type="datetimeFigureOut">
              <a:rPr lang="pt-PT" smtClean="0"/>
              <a:pPr/>
              <a:t>19-04-2011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62C440-5B07-4B21-A8FF-B707EF5C6493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ABBFAE-BF78-43FA-AA36-DBC186EB94A1}" type="datetimeFigureOut">
              <a:rPr lang="pt-PT" smtClean="0"/>
              <a:pPr/>
              <a:t>19-04-2011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F62C440-5B07-4B21-A8FF-B707EF5C6493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ângulo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Conexão recta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upo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Conexão recta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xão recta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exão recta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PT" smtClean="0"/>
              <a:t>Clique no ícone para adicionar uma imagem</a:t>
            </a:r>
            <a:endParaRPr kumimoji="0" lang="en-US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grpSp>
        <p:nvGrpSpPr>
          <p:cNvPr id="14" name="Grupo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Conexão recta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xão recta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xão recta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upo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Conexão recta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xão recta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exão recta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04ABBFAE-BF78-43FA-AA36-DBC186EB94A1}" type="datetimeFigureOut">
              <a:rPr lang="pt-PT" smtClean="0"/>
              <a:pPr/>
              <a:t>19-04-2011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1F62C440-5B07-4B21-A8FF-B707EF5C6493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ângulo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ângulo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ângulo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ângulo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ângulo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ângulo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ângulo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ângulo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ângulo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Marcador de Posição do Título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13" name="Marcador de Posição do Texto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  <a:p>
            <a:pPr lvl="1" eaLnBrk="1" latinLnBrk="0" hangingPunct="1"/>
            <a:r>
              <a:rPr kumimoji="0" lang="pt-PT" smtClean="0"/>
              <a:t>Segundo nível</a:t>
            </a:r>
          </a:p>
          <a:p>
            <a:pPr lvl="2" eaLnBrk="1" latinLnBrk="0" hangingPunct="1"/>
            <a:r>
              <a:rPr kumimoji="0" lang="pt-PT" smtClean="0"/>
              <a:t>Terceiro nível</a:t>
            </a:r>
          </a:p>
          <a:p>
            <a:pPr lvl="3" eaLnBrk="1" latinLnBrk="0" hangingPunct="1"/>
            <a:r>
              <a:rPr kumimoji="0" lang="pt-PT" smtClean="0"/>
              <a:t>Quarto nível</a:t>
            </a:r>
          </a:p>
          <a:p>
            <a:pPr lvl="4" eaLnBrk="1" latinLnBrk="0" hangingPunct="1"/>
            <a:r>
              <a:rPr kumimoji="0" lang="pt-PT" smtClean="0"/>
              <a:t>Quinto nível</a:t>
            </a:r>
            <a:endParaRPr kumimoji="0" lang="en-US"/>
          </a:p>
        </p:txBody>
      </p:sp>
      <p:sp>
        <p:nvSpPr>
          <p:cNvPr id="14" name="Marcador de Posição da Data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4ABBFAE-BF78-43FA-AA36-DBC186EB94A1}" type="datetimeFigureOut">
              <a:rPr lang="pt-PT" smtClean="0"/>
              <a:pPr/>
              <a:t>19-04-2011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pt-PT"/>
          </a:p>
        </p:txBody>
      </p:sp>
      <p:sp>
        <p:nvSpPr>
          <p:cNvPr id="23" name="Marcador de Posição do Número do Diapositivo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1F62C440-5B07-4B21-A8FF-B707EF5C6493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medind.nic.in/jac/t01/i3/jact01i3p178.pdf" TargetMode="External"/><Relationship Id="rId2" Type="http://schemas.openxmlformats.org/officeDocument/2006/relationships/hyperlink" Target="http://en.wikipedia.org/wiki/Oxygen_therapy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ieuduongviet.net/diendan/showthread.php?t=1178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Oxygen</a:t>
            </a:r>
            <a:r>
              <a:rPr lang="pt-PT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Therapy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PT" dirty="0"/>
          </a:p>
        </p:txBody>
      </p:sp>
      <p:pic>
        <p:nvPicPr>
          <p:cNvPr id="4" name="Imagem 3" descr="Home__1B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23728" y="476672"/>
            <a:ext cx="5184576" cy="36004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63688" y="260648"/>
            <a:ext cx="7772400" cy="914400"/>
          </a:xfrm>
        </p:spPr>
        <p:txBody>
          <a:bodyPr>
            <a:normAutofit fontScale="90000"/>
          </a:bodyPr>
          <a:lstStyle/>
          <a:p>
            <a:r>
              <a:rPr lang="pt-PT" b="1" dirty="0" smtClean="0"/>
              <a:t/>
            </a:r>
            <a:br>
              <a:rPr lang="pt-PT" b="1" dirty="0" smtClean="0"/>
            </a:br>
            <a:r>
              <a:rPr lang="en-US" dirty="0" smtClean="0">
                <a:solidFill>
                  <a:srgbClr val="92D050"/>
                </a:solidFill>
              </a:rPr>
              <a:t>High flow oxygen delivery</a:t>
            </a:r>
            <a:r>
              <a:rPr lang="pt-PT" b="1" dirty="0" smtClean="0"/>
              <a:t/>
            </a:r>
            <a:br>
              <a:rPr lang="pt-PT" b="1" dirty="0" smtClean="0"/>
            </a:br>
            <a:endParaRPr lang="en-US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When patient requires a flow of up to 100% </a:t>
            </a:r>
            <a:r>
              <a:rPr lang="en-US" dirty="0" smtClean="0"/>
              <a:t>oxygen.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*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N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on-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rebreather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mask </a:t>
            </a:r>
            <a:r>
              <a:rPr lang="en-US" dirty="0" smtClean="0"/>
              <a:t>(or reservoir mask), similar to the partial </a:t>
            </a:r>
            <a:r>
              <a:rPr lang="en-US" dirty="0" err="1" smtClean="0"/>
              <a:t>rebreathing</a:t>
            </a:r>
            <a:r>
              <a:rPr lang="en-US" dirty="0" smtClean="0"/>
              <a:t> but  has a series of one-way valves preventing exhaled air from returning to the bag – most commonly used</a:t>
            </a:r>
            <a:r>
              <a:rPr lang="en-US" dirty="0" smtClean="0"/>
              <a:t>.</a:t>
            </a: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r>
              <a:rPr lang="en-US" dirty="0" smtClean="0"/>
              <a:t>	*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Incubator </a:t>
            </a: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4" name="Imagem 3" descr="200px-Neonatal_Jacoplan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32040" y="4769768"/>
            <a:ext cx="2592288" cy="208823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pic>
        <p:nvPicPr>
          <p:cNvPr id="4" name="Marcador de Posição de Conteúdo 3" descr="DieuDuongViet.Net---1000_o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37727" y="1052737"/>
            <a:ext cx="5025035" cy="511787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92D050"/>
                </a:solidFill>
              </a:rPr>
              <a:t>Positive pressure delivery</a:t>
            </a:r>
            <a:r>
              <a:rPr lang="pt-PT" b="1" dirty="0" smtClean="0"/>
              <a:t/>
            </a:r>
            <a:br>
              <a:rPr lang="pt-PT" b="1" dirty="0" smtClean="0"/>
            </a:br>
            <a:endParaRPr lang="en-US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Patients who are unable to breathe on their own will require positive pressure to move oxygen in to their lungs for gaseous exchange to take place.</a:t>
            </a:r>
          </a:p>
          <a:p>
            <a:pPr>
              <a:buNone/>
            </a:pPr>
            <a:r>
              <a:rPr lang="en-US" dirty="0" smtClean="0"/>
              <a:t>	*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B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ag-valve-mask </a:t>
            </a:r>
            <a:r>
              <a:rPr lang="en-US" dirty="0" smtClean="0"/>
              <a:t>(BVM), which is a </a:t>
            </a:r>
            <a:r>
              <a:rPr lang="en-US" dirty="0" err="1" smtClean="0"/>
              <a:t>maleable</a:t>
            </a:r>
            <a:r>
              <a:rPr lang="en-US" dirty="0" smtClean="0"/>
              <a:t> bag attached to a face mask </a:t>
            </a:r>
          </a:p>
          <a:p>
            <a:pPr>
              <a:buNone/>
            </a:pPr>
            <a:r>
              <a:rPr lang="en-US" dirty="0" smtClean="0"/>
              <a:t>	*Automated </a:t>
            </a:r>
            <a:r>
              <a:rPr lang="en-US" dirty="0" smtClean="0"/>
              <a:t>versions of the BVM system, known as a </a:t>
            </a:r>
            <a:r>
              <a:rPr lang="en-US" u="sng" dirty="0" smtClean="0"/>
              <a:t>resuscitator</a:t>
            </a:r>
            <a:r>
              <a:rPr lang="en-US" dirty="0" smtClean="0"/>
              <a:t> or </a:t>
            </a:r>
            <a:r>
              <a:rPr lang="en-US" dirty="0" err="1" smtClean="0"/>
              <a:t>pneupac</a:t>
            </a:r>
            <a:r>
              <a:rPr lang="en-US" dirty="0" smtClean="0"/>
              <a:t>, </a:t>
            </a:r>
            <a:r>
              <a:rPr lang="en-US" dirty="0" smtClean="0"/>
              <a:t>deliver measured and timed doses of oxygen </a:t>
            </a:r>
            <a:r>
              <a:rPr lang="en-US" dirty="0" smtClean="0"/>
              <a:t>directly </a:t>
            </a:r>
            <a:r>
              <a:rPr lang="en-US" dirty="0" smtClean="0"/>
              <a:t>to patient through a </a:t>
            </a:r>
            <a:r>
              <a:rPr lang="en-US" dirty="0" smtClean="0"/>
              <a:t>facemask. 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pic>
        <p:nvPicPr>
          <p:cNvPr id="4" name="Marcador de Posição de Conteúdo 3" descr="BagValveMask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35696" y="1484784"/>
            <a:ext cx="6120680" cy="460851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92D050"/>
                </a:solidFill>
              </a:rPr>
              <a:t>Filtered oxygen masks</a:t>
            </a:r>
            <a:r>
              <a:rPr lang="pt-PT" b="1" dirty="0" smtClean="0"/>
              <a:t/>
            </a:r>
            <a:br>
              <a:rPr lang="pt-PT" b="1" dirty="0" smtClean="0"/>
            </a:b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H</a:t>
            </a:r>
            <a:r>
              <a:rPr lang="en-US" dirty="0" smtClean="0"/>
              <a:t>ave </a:t>
            </a:r>
            <a:r>
              <a:rPr lang="en-US" dirty="0" smtClean="0"/>
              <a:t>the ability to prevent exhaled, potentially infectious particles from being released into the surrounding environment.</a:t>
            </a:r>
            <a:endParaRPr lang="en-US" dirty="0"/>
          </a:p>
        </p:txBody>
      </p:sp>
      <p:pic>
        <p:nvPicPr>
          <p:cNvPr id="4" name="Imagem 3" descr="13090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24128" y="3657600"/>
            <a:ext cx="3200400" cy="32004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Therapeutic Benefits 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914400" y="1412776"/>
            <a:ext cx="7772400" cy="4942784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b="1" dirty="0" smtClean="0"/>
              <a:t>Additional Benefits of Oxygen Therapy</a:t>
            </a:r>
            <a:r>
              <a:rPr lang="en-US" sz="2400" b="1" dirty="0" smtClean="0"/>
              <a:t>: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dirty="0" smtClean="0"/>
              <a:t>* Increased clarity</a:t>
            </a:r>
            <a:br>
              <a:rPr lang="en-US" sz="2400" dirty="0" smtClean="0"/>
            </a:br>
            <a:r>
              <a:rPr lang="en-US" sz="2400" dirty="0" smtClean="0"/>
              <a:t>* Relieves nausea</a:t>
            </a:r>
            <a:br>
              <a:rPr lang="en-US" sz="2400" dirty="0" smtClean="0"/>
            </a:br>
            <a:r>
              <a:rPr lang="en-US" sz="2400" dirty="0" smtClean="0"/>
              <a:t>* Can prevent heart failure in people with severe lung disease</a:t>
            </a:r>
            <a:br>
              <a:rPr lang="en-US" sz="2400" dirty="0" smtClean="0"/>
            </a:br>
            <a:r>
              <a:rPr lang="en-US" sz="2400" dirty="0" smtClean="0"/>
              <a:t> *Allows the bodies organs to carry out normal functions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b="1" dirty="0" smtClean="0"/>
              <a:t>Long-Term </a:t>
            </a:r>
            <a:r>
              <a:rPr lang="en-US" sz="2400" b="1" dirty="0" smtClean="0"/>
              <a:t>Benefits of Oxygen Therapy</a:t>
            </a:r>
            <a:r>
              <a:rPr lang="en-US" sz="2400" b="1" dirty="0" smtClean="0"/>
              <a:t>: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dirty="0" smtClean="0"/>
              <a:t>* </a:t>
            </a:r>
            <a:r>
              <a:rPr lang="en-US" sz="2400" dirty="0" smtClean="0"/>
              <a:t>Prolongs life by reducing heart strain</a:t>
            </a:r>
            <a:br>
              <a:rPr lang="en-US" sz="2400" dirty="0" smtClean="0"/>
            </a:br>
            <a:r>
              <a:rPr lang="en-US" sz="2400" dirty="0" smtClean="0"/>
              <a:t>* </a:t>
            </a:r>
            <a:r>
              <a:rPr lang="en-US" sz="2400" dirty="0" smtClean="0"/>
              <a:t>Decreases shortness of breath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*</a:t>
            </a:r>
            <a:r>
              <a:rPr lang="en-US" sz="2400" dirty="0" smtClean="0"/>
              <a:t> </a:t>
            </a:r>
            <a:r>
              <a:rPr lang="en-US" sz="2400" dirty="0" smtClean="0"/>
              <a:t>Makes exercise more tolerable</a:t>
            </a:r>
            <a:br>
              <a:rPr lang="en-US" sz="2400" dirty="0" smtClean="0"/>
            </a:br>
            <a:r>
              <a:rPr lang="en-US" sz="2400" dirty="0" smtClean="0"/>
              <a:t>* </a:t>
            </a:r>
            <a:r>
              <a:rPr lang="en-US" sz="2400" dirty="0" smtClean="0"/>
              <a:t>Results in fewer days of hospitalization</a:t>
            </a:r>
            <a:endParaRPr lang="pt-PT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92D050"/>
                </a:solidFill>
              </a:rPr>
              <a:t>Dangers of oxygen therapy</a:t>
            </a:r>
            <a:r>
              <a:rPr lang="pt-PT" dirty="0" smtClean="0"/>
              <a:t/>
            </a:r>
            <a:br>
              <a:rPr lang="pt-PT" dirty="0" smtClean="0"/>
            </a:b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914400" y="1340768"/>
            <a:ext cx="7772400" cy="501479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1. Physical risks</a:t>
            </a:r>
            <a:endParaRPr lang="pt-PT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Oxygen being combustible, there is always </a:t>
            </a:r>
          </a:p>
          <a:p>
            <a:pPr>
              <a:buNone/>
            </a:pPr>
            <a:r>
              <a:rPr lang="en-US" dirty="0" smtClean="0"/>
              <a:t>risk of fire hazard and tank explosion.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Catheters and masks</a:t>
            </a:r>
            <a:r>
              <a:rPr lang="pt-PT" dirty="0" smtClean="0"/>
              <a:t> </a:t>
            </a:r>
            <a:r>
              <a:rPr lang="en-US" dirty="0" smtClean="0"/>
              <a:t>can cause injury to the</a:t>
            </a:r>
          </a:p>
          <a:p>
            <a:pPr>
              <a:buNone/>
            </a:pPr>
            <a:r>
              <a:rPr lang="en-US" dirty="0" smtClean="0"/>
              <a:t>nose and mouth.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Dry and</a:t>
            </a:r>
            <a:r>
              <a:rPr lang="pt-PT" dirty="0" smtClean="0"/>
              <a:t> </a:t>
            </a:r>
            <a:r>
              <a:rPr lang="en-US" dirty="0" smtClean="0"/>
              <a:t>non-humidified gas can cause dryness and</a:t>
            </a:r>
            <a:endParaRPr lang="pt-PT" dirty="0" smtClean="0"/>
          </a:p>
          <a:p>
            <a:pPr>
              <a:buNone/>
            </a:pPr>
            <a:r>
              <a:rPr lang="en-US" dirty="0" smtClean="0"/>
              <a:t>crusting.</a:t>
            </a:r>
            <a:endParaRPr lang="pt-PT" dirty="0" smtClean="0"/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914400" y="1124744"/>
            <a:ext cx="7772400" cy="5230816"/>
          </a:xfrm>
        </p:spPr>
        <p:txBody>
          <a:bodyPr>
            <a:normAutofit/>
          </a:bodyPr>
          <a:lstStyle/>
          <a:p>
            <a:r>
              <a:rPr lang="en-US" dirty="0" smtClean="0"/>
              <a:t>2. Functional risks</a:t>
            </a:r>
          </a:p>
          <a:p>
            <a:pPr>
              <a:buNone/>
            </a:pPr>
            <a:endParaRPr lang="pt-PT" dirty="0" smtClean="0"/>
          </a:p>
          <a:p>
            <a:pPr>
              <a:buNone/>
            </a:pPr>
            <a:r>
              <a:rPr lang="en-US" dirty="0" smtClean="0"/>
              <a:t>	Hypoventilation can lead to </a:t>
            </a:r>
            <a:r>
              <a:rPr lang="en-US" dirty="0" err="1" smtClean="0"/>
              <a:t>hypercapnia</a:t>
            </a:r>
            <a:r>
              <a:rPr lang="en-US" dirty="0" smtClean="0"/>
              <a:t> and CO2 narcosis although the risk is small with low flow</a:t>
            </a:r>
            <a:r>
              <a:rPr lang="pt-PT" dirty="0" smtClean="0"/>
              <a:t> </a:t>
            </a:r>
            <a:r>
              <a:rPr lang="en-US" dirty="0" smtClean="0"/>
              <a:t>oxygen therapy. </a:t>
            </a:r>
            <a:endParaRPr lang="pt-PT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914400" y="1412776"/>
            <a:ext cx="7772400" cy="4942784"/>
          </a:xfrm>
        </p:spPr>
        <p:txBody>
          <a:bodyPr>
            <a:normAutofit/>
          </a:bodyPr>
          <a:lstStyle/>
          <a:p>
            <a:r>
              <a:rPr lang="en-US" dirty="0" smtClean="0"/>
              <a:t>3. </a:t>
            </a:r>
            <a:r>
              <a:rPr lang="en-US" dirty="0" err="1" smtClean="0"/>
              <a:t>Cytotoxic</a:t>
            </a:r>
            <a:r>
              <a:rPr lang="en-US" dirty="0" smtClean="0"/>
              <a:t> damage</a:t>
            </a:r>
            <a:endParaRPr lang="pt-PT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COPD </a:t>
            </a:r>
            <a:r>
              <a:rPr lang="en-US" dirty="0" smtClean="0"/>
              <a:t>patients on long term oxygen </a:t>
            </a:r>
            <a:r>
              <a:rPr lang="en-US" dirty="0" smtClean="0"/>
              <a:t>therapy, on autopsy</a:t>
            </a:r>
            <a:r>
              <a:rPr lang="en-US" dirty="0" smtClean="0"/>
              <a:t>, show proliferative and </a:t>
            </a:r>
            <a:r>
              <a:rPr lang="en-US" dirty="0" smtClean="0"/>
              <a:t>fibrotic changes</a:t>
            </a:r>
            <a:r>
              <a:rPr lang="pt-PT" dirty="0" smtClean="0"/>
              <a:t> </a:t>
            </a:r>
            <a:r>
              <a:rPr lang="en-US" dirty="0" smtClean="0"/>
              <a:t>in </a:t>
            </a:r>
            <a:r>
              <a:rPr lang="en-US" dirty="0" smtClean="0"/>
              <a:t>their lungs. </a:t>
            </a:r>
            <a:endParaRPr lang="pt-PT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Oxygen </a:t>
            </a:r>
            <a:r>
              <a:rPr lang="en-US" dirty="0" smtClean="0"/>
              <a:t>can lead to the release of various </a:t>
            </a:r>
            <a:r>
              <a:rPr lang="en-US" dirty="0" smtClean="0"/>
              <a:t>reactive species </a:t>
            </a:r>
            <a:r>
              <a:rPr lang="en-US" dirty="0" smtClean="0"/>
              <a:t>which attack the DNA, lipids, and </a:t>
            </a:r>
            <a:r>
              <a:rPr lang="en-US" dirty="0" err="1" smtClean="0"/>
              <a:t>Sh</a:t>
            </a:r>
            <a:r>
              <a:rPr lang="en-US" dirty="0" smtClean="0"/>
              <a:t> containing</a:t>
            </a:r>
            <a:r>
              <a:rPr lang="pt-PT" dirty="0" smtClean="0"/>
              <a:t> </a:t>
            </a:r>
            <a:r>
              <a:rPr lang="en-US" dirty="0" smtClean="0"/>
              <a:t>proteins.</a:t>
            </a:r>
            <a:endParaRPr lang="pt-PT" dirty="0" smtClean="0"/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err="1" smtClean="0"/>
              <a:t>References</a:t>
            </a:r>
            <a:r>
              <a:rPr lang="pt-PT" dirty="0" smtClean="0"/>
              <a:t> :</a:t>
            </a:r>
          </a:p>
          <a:p>
            <a:pPr>
              <a:buNone/>
            </a:pPr>
            <a:r>
              <a:rPr lang="pt-PT" dirty="0" smtClean="0"/>
              <a:t> </a:t>
            </a:r>
            <a:r>
              <a:rPr lang="pt-PT" dirty="0" smtClean="0">
                <a:hlinkClick r:id="rId2"/>
              </a:rPr>
              <a:t>http://en.wikipedia.org/wiki/Oxygen_therapy</a:t>
            </a:r>
            <a:endParaRPr lang="pt-PT" dirty="0" smtClean="0"/>
          </a:p>
          <a:p>
            <a:pPr>
              <a:buNone/>
            </a:pPr>
            <a:endParaRPr lang="pt-PT" dirty="0" smtClean="0"/>
          </a:p>
          <a:p>
            <a:pPr>
              <a:buNone/>
            </a:pPr>
            <a:r>
              <a:rPr lang="pt-PT" dirty="0" smtClean="0">
                <a:hlinkClick r:id="rId3"/>
              </a:rPr>
              <a:t>http://medind.nic.in/jac/t01/i3/jact01i3p178.pdf</a:t>
            </a:r>
            <a:endParaRPr lang="pt-PT" dirty="0" smtClean="0"/>
          </a:p>
          <a:p>
            <a:pPr>
              <a:buNone/>
            </a:pPr>
            <a:endParaRPr lang="pt-PT" dirty="0" smtClean="0"/>
          </a:p>
          <a:p>
            <a:pPr>
              <a:buNone/>
            </a:pPr>
            <a:r>
              <a:rPr lang="pt-PT" dirty="0" smtClean="0">
                <a:hlinkClick r:id="rId4"/>
              </a:rPr>
              <a:t>http://dieuduongviet.net/diendan/showthread.php?t=1178</a:t>
            </a:r>
            <a:endParaRPr lang="pt-PT" dirty="0" smtClean="0"/>
          </a:p>
          <a:p>
            <a:pPr>
              <a:buNone/>
            </a:pP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Definition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Administration of oxygen as a medical intervention.</a:t>
            </a:r>
          </a:p>
          <a:p>
            <a:r>
              <a:rPr lang="en-US" dirty="0" smtClean="0"/>
              <a:t>The main indication for this therapy is respiratory failure.</a:t>
            </a:r>
          </a:p>
          <a:p>
            <a:r>
              <a:rPr lang="en-US" dirty="0" smtClean="0"/>
              <a:t>Also, used in chronic or acute patient care.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9592" y="476672"/>
            <a:ext cx="7772400" cy="914400"/>
          </a:xfrm>
        </p:spPr>
        <p:txBody>
          <a:bodyPr/>
          <a:lstStyle/>
          <a:p>
            <a:r>
              <a:rPr lang="pt-PT" sz="3600" dirty="0" err="1" smtClean="0"/>
              <a:t>Thank</a:t>
            </a:r>
            <a:r>
              <a:rPr lang="pt-PT" sz="3600" dirty="0" smtClean="0"/>
              <a:t> </a:t>
            </a:r>
            <a:r>
              <a:rPr lang="pt-PT" sz="3600" dirty="0" err="1" smtClean="0"/>
              <a:t>you</a:t>
            </a:r>
            <a:r>
              <a:rPr lang="pt-PT" sz="3600" dirty="0" smtClean="0"/>
              <a:t> for </a:t>
            </a:r>
            <a:r>
              <a:rPr lang="pt-PT" sz="3600" dirty="0" err="1" smtClean="0"/>
              <a:t>your</a:t>
            </a:r>
            <a:r>
              <a:rPr lang="pt-PT" sz="3600" dirty="0" smtClean="0"/>
              <a:t> </a:t>
            </a:r>
            <a:r>
              <a:rPr lang="pt-PT" sz="3600" dirty="0" err="1" smtClean="0"/>
              <a:t>attention</a:t>
            </a:r>
            <a:r>
              <a:rPr lang="pt-PT" sz="3600" dirty="0" smtClean="0"/>
              <a:t>!!</a:t>
            </a:r>
            <a:endParaRPr lang="pt-PT" sz="3600" dirty="0"/>
          </a:p>
        </p:txBody>
      </p:sp>
      <p:pic>
        <p:nvPicPr>
          <p:cNvPr id="4" name="Marcador de Posição de Conteúdo 3" descr="6268-middle-aged-man-on-oxygen-therapy-clipart-picture-by-dennis-cox-at-wackystock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14600" y="1784350"/>
            <a:ext cx="4572000" cy="4572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Respiratory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failure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Inadequate gas exchange by the respiratory system</a:t>
            </a:r>
          </a:p>
          <a:p>
            <a:r>
              <a:rPr lang="en-US" dirty="0" smtClean="0"/>
              <a:t>Result: arterial oxygen and/or carbon dioxide levels cannot be maintained within their normal ranges.</a:t>
            </a:r>
          </a:p>
          <a:p>
            <a:r>
              <a:rPr lang="en-US" dirty="0" smtClean="0"/>
              <a:t>Can be acute or chronic</a:t>
            </a:r>
          </a:p>
          <a:p>
            <a:r>
              <a:rPr lang="en-US" dirty="0" smtClean="0"/>
              <a:t>Type -1: hypoxemia without </a:t>
            </a:r>
            <a:r>
              <a:rPr lang="en-US" dirty="0" err="1" smtClean="0"/>
              <a:t>hypercapnea</a:t>
            </a:r>
            <a:r>
              <a:rPr lang="en-US" dirty="0" smtClean="0"/>
              <a:t> </a:t>
            </a:r>
          </a:p>
          <a:p>
            <a:r>
              <a:rPr lang="en-US" dirty="0" smtClean="0"/>
              <a:t>Type-2: hypoxemia and </a:t>
            </a:r>
            <a:r>
              <a:rPr lang="en-US" dirty="0" err="1" smtClean="0"/>
              <a:t>hypercapea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Indications for use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In chronic conditions such as COPD (chronic obstructive pulmonary disease)</a:t>
            </a:r>
          </a:p>
          <a:p>
            <a:r>
              <a:rPr lang="en-US" dirty="0" smtClean="0"/>
              <a:t>In acute conditions such as resuscitation, major trauma, anaphylaxis, major hemorrhage, shock, active convulsions and hypothermia.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92D050"/>
                </a:solidFill>
              </a:rPr>
              <a:t>Considerations</a:t>
            </a:r>
            <a:r>
              <a:rPr lang="pt-PT" dirty="0" smtClean="0"/>
              <a:t> 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Oxygen can be given in high or low concentration in all the conditions associated with </a:t>
            </a:r>
            <a:r>
              <a:rPr lang="en-US" dirty="0" err="1" smtClean="0"/>
              <a:t>hypoxaemia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 conditions like COPD in which there is a risk for </a:t>
            </a:r>
            <a:r>
              <a:rPr lang="en-US" dirty="0" err="1" smtClean="0"/>
              <a:t>hypercapnea</a:t>
            </a:r>
            <a:r>
              <a:rPr lang="en-US" dirty="0" smtClean="0"/>
              <a:t>, low concentration should be used. </a:t>
            </a:r>
          </a:p>
          <a:p>
            <a:r>
              <a:rPr lang="en-US" dirty="0" smtClean="0"/>
              <a:t>Room air only contains 21% oxygen. It is often only required to raise the fraction of oxygen delivered to 30–35%</a:t>
            </a:r>
          </a:p>
          <a:p>
            <a:endParaRPr lang="en-US" dirty="0" smtClean="0"/>
          </a:p>
          <a:p>
            <a:endParaRPr lang="pt-PT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92D050"/>
                </a:solidFill>
              </a:rPr>
              <a:t>Oxygen delivery systems </a:t>
            </a:r>
            <a:endParaRPr lang="en-US" dirty="0">
              <a:solidFill>
                <a:srgbClr val="92D050"/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92D050"/>
                </a:solidFill>
              </a:rPr>
              <a:t>Supplemental oxygen  </a:t>
            </a:r>
            <a:endParaRPr lang="en-US" dirty="0">
              <a:solidFill>
                <a:srgbClr val="92D050"/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Many patients require only a supplementary level of oxygen in the room air they are breathing.</a:t>
            </a:r>
          </a:p>
          <a:p>
            <a:pPr marL="582930" indent="-514350">
              <a:buNone/>
            </a:pPr>
            <a:r>
              <a:rPr lang="en-US" dirty="0" smtClean="0"/>
              <a:t>	*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N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asal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cannula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smtClean="0"/>
              <a:t>(NC) is a thin tube with two small nozzles that protrude into                             the patient's nostrils.</a:t>
            </a:r>
          </a:p>
          <a:p>
            <a:pPr marL="582930" indent="-514350">
              <a:buNone/>
            </a:pPr>
            <a:r>
              <a:rPr lang="en-US" dirty="0" smtClean="0"/>
              <a:t>	</a:t>
            </a:r>
          </a:p>
          <a:p>
            <a:pPr marL="582930" indent="-514350">
              <a:buNone/>
            </a:pPr>
            <a:r>
              <a:rPr lang="en-US" dirty="0" smtClean="0"/>
              <a:t>	 Provides oxygen at low flow rates,2-6</a:t>
            </a:r>
          </a:p>
          <a:p>
            <a:pPr marL="582930" indent="-514350">
              <a:buNone/>
            </a:pPr>
            <a:r>
              <a:rPr lang="en-US" dirty="0" smtClean="0"/>
              <a:t> 	liters per minute (LPM), delivering a concentration of 24-40%</a:t>
            </a:r>
            <a:endParaRPr lang="pt-PT" dirty="0"/>
          </a:p>
        </p:txBody>
      </p:sp>
      <p:pic>
        <p:nvPicPr>
          <p:cNvPr id="4" name="Imagem 3" descr="i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99784" y="3789040"/>
            <a:ext cx="1944216" cy="2448272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92500" lnSpcReduction="20000"/>
          </a:bodyPr>
          <a:lstStyle/>
          <a:p>
            <a:pPr marL="582930" indent="-514350">
              <a:buNone/>
            </a:pPr>
            <a:r>
              <a:rPr lang="en-US" dirty="0" smtClean="0"/>
              <a:t>	*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simple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face mask</a:t>
            </a:r>
            <a:r>
              <a:rPr lang="en-US" dirty="0" smtClean="0"/>
              <a:t>, often used at between 6 and 12 LPM, with a concentration of oxygen to the patient of between 28% and 50%.</a:t>
            </a:r>
          </a:p>
          <a:p>
            <a:pPr marL="582930" indent="-514350">
              <a:buFont typeface="Wingdings" pitchFamily="2" charset="2"/>
              <a:buChar char="Ø"/>
            </a:pPr>
            <a:endParaRPr lang="en-US" dirty="0" smtClean="0"/>
          </a:p>
          <a:p>
            <a:pPr marL="582930" indent="-514350">
              <a:buNone/>
            </a:pPr>
            <a:r>
              <a:rPr lang="en-US" dirty="0" smtClean="0"/>
              <a:t>	*air-entrainment </a:t>
            </a:r>
            <a:r>
              <a:rPr lang="en-US" dirty="0" smtClean="0"/>
              <a:t>masks, also known as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Venturi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masks</a:t>
            </a:r>
            <a:r>
              <a:rPr lang="en-US" dirty="0" smtClean="0"/>
              <a:t>, which can accurately deliver a predetermined oxygen concentration to the trachea up to 40%</a:t>
            </a:r>
          </a:p>
          <a:p>
            <a:pPr marL="582930" indent="-514350">
              <a:buFont typeface="Wingdings" pitchFamily="2" charset="2"/>
              <a:buChar char="Ø"/>
            </a:pP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582930" indent="-514350">
              <a:buNone/>
            </a:pPr>
            <a:r>
              <a:rPr lang="en-US" dirty="0" smtClean="0"/>
              <a:t>	*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partial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rebreathing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mask</a:t>
            </a:r>
            <a:r>
              <a:rPr lang="en-US" dirty="0" smtClean="0"/>
              <a:t>, which is based on a simple mask, but featuring a reservoir bag, which increases the provided oxygen rate to 40-70% oxygen at 5 to 15 LPM.</a:t>
            </a:r>
          </a:p>
          <a:p>
            <a:endParaRPr lang="pt-PT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914400" y="980728"/>
            <a:ext cx="7772400" cy="5374832"/>
          </a:xfrm>
        </p:spPr>
        <p:txBody>
          <a:bodyPr/>
          <a:lstStyle/>
          <a:p>
            <a:r>
              <a:rPr lang="pt-PT" dirty="0" smtClean="0">
                <a:solidFill>
                  <a:schemeClr val="accent1">
                    <a:lumMod val="75000"/>
                  </a:schemeClr>
                </a:solidFill>
              </a:rPr>
              <a:t>Face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tent </a:t>
            </a:r>
            <a:r>
              <a:rPr lang="en-US" dirty="0" smtClean="0"/>
              <a:t>can replace oxygen masks when masks are poorly tolerated by patients.</a:t>
            </a:r>
            <a:br>
              <a:rPr lang="en-US" dirty="0" smtClean="0"/>
            </a:br>
            <a:endParaRPr lang="en-US" dirty="0" smtClean="0"/>
          </a:p>
          <a:p>
            <a:pPr>
              <a:buNone/>
            </a:pPr>
            <a:r>
              <a:rPr lang="en-US" dirty="0" smtClean="0"/>
              <a:t>	 Provides varying concentrations of oxygen such as</a:t>
            </a:r>
            <a:r>
              <a:rPr lang="en-US" b="1" i="1" dirty="0" smtClean="0"/>
              <a:t> </a:t>
            </a:r>
            <a:r>
              <a:rPr lang="en-US" dirty="0" smtClean="0"/>
              <a:t>30% to 50% concentration of oxygen at 4 to 8 liters per minute.</a:t>
            </a:r>
            <a:endParaRPr lang="pt-PT" dirty="0"/>
          </a:p>
        </p:txBody>
      </p:sp>
      <p:pic>
        <p:nvPicPr>
          <p:cNvPr id="5" name="Imagem 4" descr="DieuDuongViet.Net---786_f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12160" y="3789040"/>
            <a:ext cx="2714625" cy="27051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ívico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1419</TotalTime>
  <Words>349</Words>
  <Application>Microsoft Office PowerPoint</Application>
  <PresentationFormat>Apresentação no Ecrã (4:3)</PresentationFormat>
  <Paragraphs>73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20</vt:i4>
      </vt:variant>
    </vt:vector>
  </HeadingPairs>
  <TitlesOfParts>
    <vt:vector size="21" baseType="lpstr">
      <vt:lpstr>Metro</vt:lpstr>
      <vt:lpstr>Oxygen Therapy</vt:lpstr>
      <vt:lpstr>Definition </vt:lpstr>
      <vt:lpstr>Respiratory failure</vt:lpstr>
      <vt:lpstr>Indications for use</vt:lpstr>
      <vt:lpstr>Considerations </vt:lpstr>
      <vt:lpstr>Oxygen delivery systems </vt:lpstr>
      <vt:lpstr>Supplemental oxygen  </vt:lpstr>
      <vt:lpstr>Diapositivo 8</vt:lpstr>
      <vt:lpstr>Diapositivo 9</vt:lpstr>
      <vt:lpstr> High flow oxygen delivery </vt:lpstr>
      <vt:lpstr>Diapositivo 11</vt:lpstr>
      <vt:lpstr>Positive pressure delivery </vt:lpstr>
      <vt:lpstr>Diapositivo 13</vt:lpstr>
      <vt:lpstr>Filtered oxygen masks </vt:lpstr>
      <vt:lpstr>Therapeutic Benefits </vt:lpstr>
      <vt:lpstr>Dangers of oxygen therapy </vt:lpstr>
      <vt:lpstr>Diapositivo 17</vt:lpstr>
      <vt:lpstr>Diapositivo 18</vt:lpstr>
      <vt:lpstr>Diapositivo 19</vt:lpstr>
      <vt:lpstr>Thank you for your attention!!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Oxygen Therapy</dc:title>
  <dc:creator>Vanessa Mansoa</dc:creator>
  <cp:lastModifiedBy>Vanessa Mansoa</cp:lastModifiedBy>
  <cp:revision>66</cp:revision>
  <dcterms:created xsi:type="dcterms:W3CDTF">2011-04-16T17:44:37Z</dcterms:created>
  <dcterms:modified xsi:type="dcterms:W3CDTF">2011-04-19T12:23:39Z</dcterms:modified>
</cp:coreProperties>
</file>