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7" r:id="rId4"/>
    <p:sldId id="259" r:id="rId5"/>
    <p:sldId id="260" r:id="rId6"/>
    <p:sldId id="261" r:id="rId7"/>
    <p:sldId id="262" r:id="rId8"/>
    <p:sldId id="263" r:id="rId9"/>
    <p:sldId id="264" r:id="rId10"/>
    <p:sldId id="265" r:id="rId11"/>
    <p:sldId id="266" r:id="rId12"/>
    <p:sldId id="268" r:id="rId13"/>
    <p:sldId id="276" r:id="rId14"/>
    <p:sldId id="319" r:id="rId15"/>
    <p:sldId id="318" r:id="rId16"/>
    <p:sldId id="320" r:id="rId17"/>
    <p:sldId id="269" r:id="rId18"/>
    <p:sldId id="270" r:id="rId19"/>
    <p:sldId id="274" r:id="rId20"/>
    <p:sldId id="271" r:id="rId21"/>
    <p:sldId id="275" r:id="rId22"/>
    <p:sldId id="272" r:id="rId23"/>
    <p:sldId id="273" r:id="rId24"/>
    <p:sldId id="277" r:id="rId25"/>
    <p:sldId id="278" r:id="rId26"/>
    <p:sldId id="279" r:id="rId27"/>
    <p:sldId id="280" r:id="rId28"/>
    <p:sldId id="281" r:id="rId29"/>
    <p:sldId id="282" r:id="rId30"/>
    <p:sldId id="286" r:id="rId31"/>
    <p:sldId id="283" r:id="rId32"/>
    <p:sldId id="284" r:id="rId33"/>
    <p:sldId id="285" r:id="rId34"/>
    <p:sldId id="287" r:id="rId35"/>
    <p:sldId id="309" r:id="rId36"/>
    <p:sldId id="310" r:id="rId37"/>
    <p:sldId id="311" r:id="rId38"/>
    <p:sldId id="312" r:id="rId39"/>
    <p:sldId id="315" r:id="rId40"/>
    <p:sldId id="313" r:id="rId41"/>
    <p:sldId id="314" r:id="rId42"/>
    <p:sldId id="288" r:id="rId43"/>
    <p:sldId id="289" r:id="rId44"/>
    <p:sldId id="290" r:id="rId45"/>
    <p:sldId id="291" r:id="rId46"/>
    <p:sldId id="292" r:id="rId47"/>
    <p:sldId id="316" r:id="rId48"/>
    <p:sldId id="307" r:id="rId49"/>
    <p:sldId id="293" r:id="rId50"/>
    <p:sldId id="296" r:id="rId51"/>
    <p:sldId id="297" r:id="rId52"/>
    <p:sldId id="298" r:id="rId53"/>
    <p:sldId id="299" r:id="rId54"/>
    <p:sldId id="300" r:id="rId55"/>
    <p:sldId id="301" r:id="rId56"/>
    <p:sldId id="302" r:id="rId57"/>
    <p:sldId id="303" r:id="rId58"/>
    <p:sldId id="304" r:id="rId59"/>
    <p:sldId id="306" r:id="rId60"/>
    <p:sldId id="317" r:id="rId61"/>
    <p:sldId id="308" r:id="rId6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řední styl 2 – zvýraznění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D10E3E75-5FF2-4A9C-ADFA-F2695EB5B604}" type="datetimeFigureOut">
              <a:rPr lang="cs-CZ" smtClean="0"/>
              <a:t>30.11.2013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E6CA46A-67DE-4C04-A286-7DC6D863EDBE}" type="slidenum">
              <a:rPr lang="cs-CZ" smtClean="0"/>
              <a:t>‹#›</a:t>
            </a:fld>
            <a:endParaRPr lang="cs-CZ"/>
          </a:p>
        </p:txBody>
      </p:sp>
    </p:spTree>
    <p:extLst>
      <p:ext uri="{BB962C8B-B14F-4D97-AF65-F5344CB8AC3E}">
        <p14:creationId xmlns:p14="http://schemas.microsoft.com/office/powerpoint/2010/main" val="826840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10E3E75-5FF2-4A9C-ADFA-F2695EB5B604}" type="datetimeFigureOut">
              <a:rPr lang="cs-CZ" smtClean="0"/>
              <a:t>30.11.2013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E6CA46A-67DE-4C04-A286-7DC6D863EDBE}" type="slidenum">
              <a:rPr lang="cs-CZ" smtClean="0"/>
              <a:t>‹#›</a:t>
            </a:fld>
            <a:endParaRPr lang="cs-CZ"/>
          </a:p>
        </p:txBody>
      </p:sp>
    </p:spTree>
    <p:extLst>
      <p:ext uri="{BB962C8B-B14F-4D97-AF65-F5344CB8AC3E}">
        <p14:creationId xmlns:p14="http://schemas.microsoft.com/office/powerpoint/2010/main" val="2449531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10E3E75-5FF2-4A9C-ADFA-F2695EB5B604}" type="datetimeFigureOut">
              <a:rPr lang="cs-CZ" smtClean="0"/>
              <a:t>30.11.2013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E6CA46A-67DE-4C04-A286-7DC6D863EDBE}" type="slidenum">
              <a:rPr lang="cs-CZ" smtClean="0"/>
              <a:t>‹#›</a:t>
            </a:fld>
            <a:endParaRPr lang="cs-CZ"/>
          </a:p>
        </p:txBody>
      </p:sp>
    </p:spTree>
    <p:extLst>
      <p:ext uri="{BB962C8B-B14F-4D97-AF65-F5344CB8AC3E}">
        <p14:creationId xmlns:p14="http://schemas.microsoft.com/office/powerpoint/2010/main" val="2616801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10E3E75-5FF2-4A9C-ADFA-F2695EB5B604}" type="datetimeFigureOut">
              <a:rPr lang="cs-CZ" smtClean="0"/>
              <a:t>30.11.2013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E6CA46A-67DE-4C04-A286-7DC6D863EDBE}" type="slidenum">
              <a:rPr lang="cs-CZ" smtClean="0"/>
              <a:t>‹#›</a:t>
            </a:fld>
            <a:endParaRPr lang="cs-CZ"/>
          </a:p>
        </p:txBody>
      </p:sp>
    </p:spTree>
    <p:extLst>
      <p:ext uri="{BB962C8B-B14F-4D97-AF65-F5344CB8AC3E}">
        <p14:creationId xmlns:p14="http://schemas.microsoft.com/office/powerpoint/2010/main" val="3958328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D10E3E75-5FF2-4A9C-ADFA-F2695EB5B604}" type="datetimeFigureOut">
              <a:rPr lang="cs-CZ" smtClean="0"/>
              <a:t>30.11.2013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E6CA46A-67DE-4C04-A286-7DC6D863EDBE}" type="slidenum">
              <a:rPr lang="cs-CZ" smtClean="0"/>
              <a:t>‹#›</a:t>
            </a:fld>
            <a:endParaRPr lang="cs-CZ"/>
          </a:p>
        </p:txBody>
      </p:sp>
    </p:spTree>
    <p:extLst>
      <p:ext uri="{BB962C8B-B14F-4D97-AF65-F5344CB8AC3E}">
        <p14:creationId xmlns:p14="http://schemas.microsoft.com/office/powerpoint/2010/main" val="662050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D10E3E75-5FF2-4A9C-ADFA-F2695EB5B604}" type="datetimeFigureOut">
              <a:rPr lang="cs-CZ" smtClean="0"/>
              <a:t>30.11.2013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E6CA46A-67DE-4C04-A286-7DC6D863EDBE}" type="slidenum">
              <a:rPr lang="cs-CZ" smtClean="0"/>
              <a:t>‹#›</a:t>
            </a:fld>
            <a:endParaRPr lang="cs-CZ"/>
          </a:p>
        </p:txBody>
      </p:sp>
    </p:spTree>
    <p:extLst>
      <p:ext uri="{BB962C8B-B14F-4D97-AF65-F5344CB8AC3E}">
        <p14:creationId xmlns:p14="http://schemas.microsoft.com/office/powerpoint/2010/main" val="1073399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D10E3E75-5FF2-4A9C-ADFA-F2695EB5B604}" type="datetimeFigureOut">
              <a:rPr lang="cs-CZ" smtClean="0"/>
              <a:t>30.11.2013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1E6CA46A-67DE-4C04-A286-7DC6D863EDBE}" type="slidenum">
              <a:rPr lang="cs-CZ" smtClean="0"/>
              <a:t>‹#›</a:t>
            </a:fld>
            <a:endParaRPr lang="cs-CZ"/>
          </a:p>
        </p:txBody>
      </p:sp>
    </p:spTree>
    <p:extLst>
      <p:ext uri="{BB962C8B-B14F-4D97-AF65-F5344CB8AC3E}">
        <p14:creationId xmlns:p14="http://schemas.microsoft.com/office/powerpoint/2010/main" val="3931737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D10E3E75-5FF2-4A9C-ADFA-F2695EB5B604}" type="datetimeFigureOut">
              <a:rPr lang="cs-CZ" smtClean="0"/>
              <a:t>30.11.2013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1E6CA46A-67DE-4C04-A286-7DC6D863EDBE}" type="slidenum">
              <a:rPr lang="cs-CZ" smtClean="0"/>
              <a:t>‹#›</a:t>
            </a:fld>
            <a:endParaRPr lang="cs-CZ"/>
          </a:p>
        </p:txBody>
      </p:sp>
    </p:spTree>
    <p:extLst>
      <p:ext uri="{BB962C8B-B14F-4D97-AF65-F5344CB8AC3E}">
        <p14:creationId xmlns:p14="http://schemas.microsoft.com/office/powerpoint/2010/main" val="1999468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10E3E75-5FF2-4A9C-ADFA-F2695EB5B604}" type="datetimeFigureOut">
              <a:rPr lang="cs-CZ" smtClean="0"/>
              <a:t>30.11.2013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1E6CA46A-67DE-4C04-A286-7DC6D863EDBE}" type="slidenum">
              <a:rPr lang="cs-CZ" smtClean="0"/>
              <a:t>‹#›</a:t>
            </a:fld>
            <a:endParaRPr lang="cs-CZ"/>
          </a:p>
        </p:txBody>
      </p:sp>
    </p:spTree>
    <p:extLst>
      <p:ext uri="{BB962C8B-B14F-4D97-AF65-F5344CB8AC3E}">
        <p14:creationId xmlns:p14="http://schemas.microsoft.com/office/powerpoint/2010/main" val="2294664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10E3E75-5FF2-4A9C-ADFA-F2695EB5B604}" type="datetimeFigureOut">
              <a:rPr lang="cs-CZ" smtClean="0"/>
              <a:t>30.11.2013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E6CA46A-67DE-4C04-A286-7DC6D863EDBE}" type="slidenum">
              <a:rPr lang="cs-CZ" smtClean="0"/>
              <a:t>‹#›</a:t>
            </a:fld>
            <a:endParaRPr lang="cs-CZ"/>
          </a:p>
        </p:txBody>
      </p:sp>
    </p:spTree>
    <p:extLst>
      <p:ext uri="{BB962C8B-B14F-4D97-AF65-F5344CB8AC3E}">
        <p14:creationId xmlns:p14="http://schemas.microsoft.com/office/powerpoint/2010/main" val="266045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10E3E75-5FF2-4A9C-ADFA-F2695EB5B604}" type="datetimeFigureOut">
              <a:rPr lang="cs-CZ" smtClean="0"/>
              <a:t>30.11.2013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E6CA46A-67DE-4C04-A286-7DC6D863EDBE}" type="slidenum">
              <a:rPr lang="cs-CZ" smtClean="0"/>
              <a:t>‹#›</a:t>
            </a:fld>
            <a:endParaRPr lang="cs-CZ"/>
          </a:p>
        </p:txBody>
      </p:sp>
    </p:spTree>
    <p:extLst>
      <p:ext uri="{BB962C8B-B14F-4D97-AF65-F5344CB8AC3E}">
        <p14:creationId xmlns:p14="http://schemas.microsoft.com/office/powerpoint/2010/main" val="2995375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0E3E75-5FF2-4A9C-ADFA-F2695EB5B604}" type="datetimeFigureOut">
              <a:rPr lang="cs-CZ" smtClean="0"/>
              <a:t>30.11.2013</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6CA46A-67DE-4C04-A286-7DC6D863EDBE}" type="slidenum">
              <a:rPr lang="cs-CZ" smtClean="0"/>
              <a:t>‹#›</a:t>
            </a:fld>
            <a:endParaRPr lang="cs-CZ"/>
          </a:p>
        </p:txBody>
      </p:sp>
    </p:spTree>
    <p:extLst>
      <p:ext uri="{BB962C8B-B14F-4D97-AF65-F5344CB8AC3E}">
        <p14:creationId xmlns:p14="http://schemas.microsoft.com/office/powerpoint/2010/main" val="3969238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en.wikipedia.org/wiki/Direct_inguinal_hernia" TargetMode="External"/><Relationship Id="rId13" Type="http://schemas.openxmlformats.org/officeDocument/2006/relationships/image" Target="../media/image18.jpeg"/><Relationship Id="rId3" Type="http://schemas.openxmlformats.org/officeDocument/2006/relationships/hyperlink" Target="http://en.wikipedia.org/wiki/Urachus" TargetMode="External"/><Relationship Id="rId7" Type="http://schemas.openxmlformats.org/officeDocument/2006/relationships/hyperlink" Target="http://en.wikipedia.org/wiki/Medial_inguinal_fossa" TargetMode="External"/><Relationship Id="rId12" Type="http://schemas.openxmlformats.org/officeDocument/2006/relationships/image" Target="../media/image17.gif"/><Relationship Id="rId2" Type="http://schemas.openxmlformats.org/officeDocument/2006/relationships/hyperlink" Target="http://en.wikipedia.org/wiki/Median_umbilical_ligament" TargetMode="External"/><Relationship Id="rId1" Type="http://schemas.openxmlformats.org/officeDocument/2006/relationships/slideLayout" Target="../slideLayouts/slideLayout2.xml"/><Relationship Id="rId6" Type="http://schemas.openxmlformats.org/officeDocument/2006/relationships/hyperlink" Target="http://en.wikipedia.org/wiki/Umbilical_artery" TargetMode="External"/><Relationship Id="rId11" Type="http://schemas.openxmlformats.org/officeDocument/2006/relationships/hyperlink" Target="http://en.wikipedia.org/wiki/Indirect_inguinal_hernia" TargetMode="External"/><Relationship Id="rId5" Type="http://schemas.openxmlformats.org/officeDocument/2006/relationships/hyperlink" Target="http://en.wikipedia.org/wiki/Medial_umbilical_ligament" TargetMode="External"/><Relationship Id="rId10" Type="http://schemas.openxmlformats.org/officeDocument/2006/relationships/hyperlink" Target="http://en.wikipedia.org/wiki/Lateral_inguinal_fossa" TargetMode="External"/><Relationship Id="rId4" Type="http://schemas.openxmlformats.org/officeDocument/2006/relationships/hyperlink" Target="http://en.wikipedia.org/wiki/Supravesical_fossa" TargetMode="External"/><Relationship Id="rId9" Type="http://schemas.openxmlformats.org/officeDocument/2006/relationships/hyperlink" Target="http://en.wikipedia.org/wiki/Lateral_umbilical_fol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gif"/><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55.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gif"/><Relationship Id="rId5" Type="http://schemas.openxmlformats.org/officeDocument/2006/relationships/image" Target="../media/image100.jpeg"/><Relationship Id="rId4" Type="http://schemas.openxmlformats.org/officeDocument/2006/relationships/image" Target="../media/image99.jpeg"/></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15914" y="214184"/>
            <a:ext cx="1392195" cy="369332"/>
          </a:xfrm>
          <a:prstGeom prst="rect">
            <a:avLst/>
          </a:prstGeom>
          <a:noFill/>
        </p:spPr>
        <p:txBody>
          <a:bodyPr wrap="square" rtlCol="0">
            <a:spAutoFit/>
          </a:bodyPr>
          <a:lstStyle/>
          <a:p>
            <a:r>
              <a:rPr lang="cs-CZ" dirty="0" smtClean="0"/>
              <a:t>Abdomen</a:t>
            </a:r>
            <a:endParaRPr lang="cs-CZ" dirty="0"/>
          </a:p>
        </p:txBody>
      </p:sp>
      <p:sp>
        <p:nvSpPr>
          <p:cNvPr id="5" name="TextovéPole 4"/>
          <p:cNvSpPr txBox="1"/>
          <p:nvPr/>
        </p:nvSpPr>
        <p:spPr>
          <a:xfrm>
            <a:off x="362465" y="1070918"/>
            <a:ext cx="6656173" cy="1477328"/>
          </a:xfrm>
          <a:prstGeom prst="rect">
            <a:avLst/>
          </a:prstGeom>
          <a:noFill/>
        </p:spPr>
        <p:txBody>
          <a:bodyPr wrap="square" rtlCol="0">
            <a:spAutoFit/>
          </a:bodyPr>
          <a:lstStyle/>
          <a:p>
            <a:r>
              <a:rPr lang="cs-CZ" dirty="0" err="1" smtClean="0"/>
              <a:t>Borders</a:t>
            </a:r>
            <a:r>
              <a:rPr lang="en-US" dirty="0" smtClean="0"/>
              <a:t>: </a:t>
            </a:r>
          </a:p>
          <a:p>
            <a:pPr marL="285750" indent="-285750">
              <a:buFont typeface="Arial" panose="020B0604020202020204" pitchFamily="34" charset="0"/>
              <a:buChar char="•"/>
            </a:pPr>
            <a:r>
              <a:rPr lang="en-US" dirty="0" smtClean="0"/>
              <a:t>Superiorly: xiphoid process, the lower six costal cartilages, and the anterior ends of the lower six ribs</a:t>
            </a:r>
          </a:p>
          <a:p>
            <a:pPr marL="285750" indent="-285750">
              <a:buFont typeface="Arial" panose="020B0604020202020204" pitchFamily="34" charset="0"/>
              <a:buChar char="•"/>
            </a:pPr>
            <a:r>
              <a:rPr lang="en-US" dirty="0" smtClean="0"/>
              <a:t>Inferiorly: pubic symphysis and the pubic crest, the anterior superior iliac spine, and the iliac crest.</a:t>
            </a:r>
            <a:endParaRPr lang="cs-CZ" dirty="0"/>
          </a:p>
        </p:txBody>
      </p:sp>
      <p:sp>
        <p:nvSpPr>
          <p:cNvPr id="7" name="TextovéPole 6"/>
          <p:cNvSpPr txBox="1"/>
          <p:nvPr/>
        </p:nvSpPr>
        <p:spPr>
          <a:xfrm>
            <a:off x="444843" y="3130378"/>
            <a:ext cx="9209903" cy="3416320"/>
          </a:xfrm>
          <a:prstGeom prst="rect">
            <a:avLst/>
          </a:prstGeom>
          <a:noFill/>
        </p:spPr>
        <p:txBody>
          <a:bodyPr wrap="square" rtlCol="0">
            <a:spAutoFit/>
          </a:bodyPr>
          <a:lstStyle/>
          <a:p>
            <a:r>
              <a:rPr lang="en-US" dirty="0" smtClean="0"/>
              <a:t>Regions:</a:t>
            </a:r>
          </a:p>
          <a:p>
            <a:pPr marL="342900" indent="-342900">
              <a:buFont typeface="+mj-lt"/>
              <a:buAutoNum type="arabicPeriod"/>
            </a:pPr>
            <a:r>
              <a:rPr lang="en-US" dirty="0" smtClean="0"/>
              <a:t>Epigastric</a:t>
            </a:r>
          </a:p>
          <a:p>
            <a:pPr marL="342900" indent="-342900">
              <a:buFont typeface="+mj-lt"/>
              <a:buAutoNum type="arabicPeriod"/>
            </a:pPr>
            <a:r>
              <a:rPr lang="en-US" dirty="0" smtClean="0"/>
              <a:t>Hypochondriac (2)</a:t>
            </a:r>
          </a:p>
          <a:p>
            <a:pPr marL="342900" indent="-342900">
              <a:buFont typeface="+mj-lt"/>
              <a:buAutoNum type="arabicPeriod"/>
            </a:pPr>
            <a:r>
              <a:rPr lang="en-US" dirty="0" err="1" smtClean="0"/>
              <a:t>Umpilical</a:t>
            </a:r>
            <a:endParaRPr lang="en-US" dirty="0" smtClean="0"/>
          </a:p>
          <a:p>
            <a:pPr marL="342900" indent="-342900">
              <a:buFont typeface="+mj-lt"/>
              <a:buAutoNum type="arabicPeriod"/>
            </a:pPr>
            <a:r>
              <a:rPr lang="en-US" dirty="0" smtClean="0"/>
              <a:t>Lumbar (2)</a:t>
            </a:r>
          </a:p>
          <a:p>
            <a:pPr marL="342900" indent="-342900">
              <a:buFont typeface="+mj-lt"/>
              <a:buAutoNum type="arabicPeriod"/>
            </a:pPr>
            <a:r>
              <a:rPr lang="en-US" dirty="0" err="1" smtClean="0"/>
              <a:t>Hypogastric</a:t>
            </a:r>
            <a:endParaRPr lang="en-US" dirty="0" smtClean="0"/>
          </a:p>
          <a:p>
            <a:pPr marL="342900" indent="-342900">
              <a:buFont typeface="+mj-lt"/>
              <a:buAutoNum type="arabicPeriod"/>
            </a:pPr>
            <a:r>
              <a:rPr lang="en-US" dirty="0" smtClean="0"/>
              <a:t>Iliac (2)</a:t>
            </a:r>
          </a:p>
          <a:p>
            <a:endParaRPr lang="en-US" dirty="0"/>
          </a:p>
          <a:p>
            <a:r>
              <a:rPr lang="en-US" dirty="0" smtClean="0"/>
              <a:t>These regions are </a:t>
            </a:r>
            <a:r>
              <a:rPr lang="en-US" dirty="0" err="1" smtClean="0"/>
              <a:t>devided</a:t>
            </a:r>
            <a:r>
              <a:rPr lang="en-US" dirty="0" smtClean="0"/>
              <a:t> by the following lines</a:t>
            </a:r>
          </a:p>
          <a:p>
            <a:pPr marL="285750" indent="-285750">
              <a:buFont typeface="Arial" panose="020B0604020202020204" pitchFamily="34" charset="0"/>
              <a:buChar char="•"/>
            </a:pPr>
            <a:r>
              <a:rPr lang="en-US" dirty="0" smtClean="0"/>
              <a:t>Mid </a:t>
            </a:r>
            <a:r>
              <a:rPr lang="en-US" dirty="0" err="1" smtClean="0"/>
              <a:t>clavicular</a:t>
            </a:r>
            <a:r>
              <a:rPr lang="en-US" dirty="0" smtClean="0"/>
              <a:t> lines</a:t>
            </a:r>
          </a:p>
          <a:p>
            <a:pPr marL="285750" indent="-285750">
              <a:buFont typeface="Arial" panose="020B0604020202020204" pitchFamily="34" charset="0"/>
              <a:buChar char="•"/>
            </a:pPr>
            <a:r>
              <a:rPr lang="en-US" dirty="0" err="1" smtClean="0"/>
              <a:t>Transpyloric</a:t>
            </a:r>
            <a:r>
              <a:rPr lang="en-US" dirty="0" smtClean="0"/>
              <a:t> line- 1/2 of the distance between the jugular notch and the pubic crest</a:t>
            </a:r>
          </a:p>
          <a:p>
            <a:pPr marL="285750" indent="-285750">
              <a:buFont typeface="Arial" panose="020B0604020202020204" pitchFamily="34" charset="0"/>
              <a:buChar char="•"/>
            </a:pPr>
            <a:r>
              <a:rPr lang="en-US" dirty="0" err="1" smtClean="0"/>
              <a:t>Intertubercular</a:t>
            </a:r>
            <a:r>
              <a:rPr lang="en-US" dirty="0" smtClean="0"/>
              <a:t> line</a:t>
            </a:r>
            <a:endParaRPr lang="cs-CZ" dirty="0"/>
          </a:p>
        </p:txBody>
      </p:sp>
      <p:pic>
        <p:nvPicPr>
          <p:cNvPr id="1028" name="Picture 4" descr="http://www.bartleby.com/107/Images/large/image122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9575" y="1165648"/>
            <a:ext cx="51149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280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extLst>
              <p:ext uri="{D42A27DB-BD31-4B8C-83A1-F6EECF244321}">
                <p14:modId xmlns:p14="http://schemas.microsoft.com/office/powerpoint/2010/main" val="1226258717"/>
              </p:ext>
            </p:extLst>
          </p:nvPr>
        </p:nvGraphicFramePr>
        <p:xfrm>
          <a:off x="645253" y="998290"/>
          <a:ext cx="10515600" cy="1737360"/>
        </p:xfrm>
        <a:graphic>
          <a:graphicData uri="http://schemas.openxmlformats.org/drawingml/2006/table">
            <a:tbl>
              <a:tblPr>
                <a:tableStyleId>{616DA210-FB5B-4158-B5E0-FEB733F419BA}</a:tableStyleId>
              </a:tblPr>
              <a:tblGrid>
                <a:gridCol w="2628900"/>
                <a:gridCol w="2628900"/>
                <a:gridCol w="2628900"/>
                <a:gridCol w="2628900"/>
              </a:tblGrid>
              <a:tr h="348982">
                <a:tc>
                  <a:txBody>
                    <a:bodyPr/>
                    <a:lstStyle/>
                    <a:p>
                      <a:r>
                        <a:rPr lang="cs-CZ" dirty="0" err="1"/>
                        <a:t>Ligament</a:t>
                      </a:r>
                      <a:r>
                        <a:rPr lang="cs-CZ" dirty="0"/>
                        <a:t>/</a:t>
                      </a:r>
                      <a:r>
                        <a:rPr lang="cs-CZ" dirty="0" err="1"/>
                        <a:t>fold</a:t>
                      </a:r>
                      <a:endParaRPr lang="cs-CZ" dirty="0"/>
                    </a:p>
                  </a:txBody>
                  <a:tcPr anchor="ctr"/>
                </a:tc>
                <a:tc>
                  <a:txBody>
                    <a:bodyPr/>
                    <a:lstStyle/>
                    <a:p>
                      <a:r>
                        <a:rPr lang="cs-CZ"/>
                        <a:t>Remnant of</a:t>
                      </a:r>
                    </a:p>
                  </a:txBody>
                  <a:tcPr anchor="ctr"/>
                </a:tc>
                <a:tc>
                  <a:txBody>
                    <a:bodyPr/>
                    <a:lstStyle/>
                    <a:p>
                      <a:r>
                        <a:rPr lang="cs-CZ"/>
                        <a:t>Lateral fossa</a:t>
                      </a:r>
                    </a:p>
                  </a:txBody>
                  <a:tcPr anchor="ctr"/>
                </a:tc>
                <a:tc>
                  <a:txBody>
                    <a:bodyPr/>
                    <a:lstStyle/>
                    <a:p>
                      <a:r>
                        <a:rPr lang="cs-CZ"/>
                        <a:t>Hernia</a:t>
                      </a:r>
                    </a:p>
                  </a:txBody>
                  <a:tcPr anchor="ctr"/>
                </a:tc>
              </a:tr>
              <a:tr h="0">
                <a:tc>
                  <a:txBody>
                    <a:bodyPr/>
                    <a:lstStyle/>
                    <a:p>
                      <a:r>
                        <a:rPr lang="cs-CZ" u="none" dirty="0" err="1">
                          <a:solidFill>
                            <a:schemeClr val="tx1"/>
                          </a:solidFill>
                          <a:hlinkClick r:id="rId2" tooltip="Median umbilical ligament"/>
                        </a:rPr>
                        <a:t>median</a:t>
                      </a:r>
                      <a:r>
                        <a:rPr lang="cs-CZ" u="none" dirty="0">
                          <a:solidFill>
                            <a:schemeClr val="tx1"/>
                          </a:solidFill>
                          <a:hlinkClick r:id="rId2" tooltip="Median umbilical ligament"/>
                        </a:rPr>
                        <a:t> </a:t>
                      </a:r>
                      <a:r>
                        <a:rPr lang="cs-CZ" u="none" dirty="0" err="1">
                          <a:solidFill>
                            <a:schemeClr val="tx1"/>
                          </a:solidFill>
                          <a:hlinkClick r:id="rId2" tooltip="Median umbilical ligament"/>
                        </a:rPr>
                        <a:t>umbilical</a:t>
                      </a:r>
                      <a:r>
                        <a:rPr lang="cs-CZ" u="none" dirty="0">
                          <a:solidFill>
                            <a:schemeClr val="tx1"/>
                          </a:solidFill>
                          <a:hlinkClick r:id="rId2" tooltip="Median umbilical ligament"/>
                        </a:rPr>
                        <a:t> </a:t>
                      </a:r>
                      <a:r>
                        <a:rPr lang="cs-CZ" u="none" dirty="0" err="1">
                          <a:solidFill>
                            <a:schemeClr val="tx1"/>
                          </a:solidFill>
                          <a:hlinkClick r:id="rId2" tooltip="Median umbilical ligament"/>
                        </a:rPr>
                        <a:t>ligament</a:t>
                      </a:r>
                      <a:endParaRPr lang="cs-CZ" u="none" dirty="0">
                        <a:solidFill>
                          <a:schemeClr val="tx1"/>
                        </a:solidFill>
                      </a:endParaRPr>
                    </a:p>
                  </a:txBody>
                  <a:tcPr anchor="ctr"/>
                </a:tc>
                <a:tc>
                  <a:txBody>
                    <a:bodyPr/>
                    <a:lstStyle/>
                    <a:p>
                      <a:r>
                        <a:rPr lang="cs-CZ" u="none" dirty="0" err="1">
                          <a:solidFill>
                            <a:schemeClr val="tx1"/>
                          </a:solidFill>
                          <a:hlinkClick r:id="rId3" tooltip="Urachus"/>
                        </a:rPr>
                        <a:t>urachus</a:t>
                      </a:r>
                      <a:endParaRPr lang="cs-CZ" u="none" dirty="0">
                        <a:solidFill>
                          <a:schemeClr val="tx1"/>
                        </a:solidFill>
                      </a:endParaRPr>
                    </a:p>
                  </a:txBody>
                  <a:tcPr anchor="ctr"/>
                </a:tc>
                <a:tc>
                  <a:txBody>
                    <a:bodyPr/>
                    <a:lstStyle/>
                    <a:p>
                      <a:r>
                        <a:rPr lang="cs-CZ" u="none">
                          <a:solidFill>
                            <a:schemeClr val="tx1"/>
                          </a:solidFill>
                          <a:hlinkClick r:id="rId4" tooltip="Supravesical fossa"/>
                        </a:rPr>
                        <a:t>supravesical fossa</a:t>
                      </a:r>
                      <a:endParaRPr lang="cs-CZ" u="none">
                        <a:solidFill>
                          <a:schemeClr val="tx1"/>
                        </a:solidFill>
                      </a:endParaRPr>
                    </a:p>
                  </a:txBody>
                  <a:tcPr anchor="ctr"/>
                </a:tc>
                <a:tc>
                  <a:txBody>
                    <a:bodyPr/>
                    <a:lstStyle/>
                    <a:p>
                      <a:r>
                        <a:rPr lang="cs-CZ" u="none">
                          <a:solidFill>
                            <a:schemeClr val="tx1"/>
                          </a:solidFill>
                        </a:rPr>
                        <a:t>-</a:t>
                      </a:r>
                    </a:p>
                  </a:txBody>
                  <a:tcPr anchor="ctr"/>
                </a:tc>
              </a:tr>
              <a:tr h="0">
                <a:tc>
                  <a:txBody>
                    <a:bodyPr/>
                    <a:lstStyle/>
                    <a:p>
                      <a:r>
                        <a:rPr lang="cs-CZ" u="none">
                          <a:solidFill>
                            <a:schemeClr val="tx1"/>
                          </a:solidFill>
                          <a:hlinkClick r:id="rId5" tooltip="Medial umbilical ligament"/>
                        </a:rPr>
                        <a:t>medial umbilical ligament</a:t>
                      </a:r>
                      <a:endParaRPr lang="cs-CZ" u="none">
                        <a:solidFill>
                          <a:schemeClr val="tx1"/>
                        </a:solidFill>
                      </a:endParaRPr>
                    </a:p>
                  </a:txBody>
                  <a:tcPr anchor="ctr"/>
                </a:tc>
                <a:tc>
                  <a:txBody>
                    <a:bodyPr/>
                    <a:lstStyle/>
                    <a:p>
                      <a:r>
                        <a:rPr lang="cs-CZ" u="none" dirty="0" err="1">
                          <a:solidFill>
                            <a:schemeClr val="tx1"/>
                          </a:solidFill>
                          <a:hlinkClick r:id="rId6" tooltip="Umbilical artery"/>
                        </a:rPr>
                        <a:t>umbilical</a:t>
                      </a:r>
                      <a:r>
                        <a:rPr lang="cs-CZ" u="none" dirty="0">
                          <a:solidFill>
                            <a:schemeClr val="tx1"/>
                          </a:solidFill>
                          <a:hlinkClick r:id="rId6" tooltip="Umbilical artery"/>
                        </a:rPr>
                        <a:t> </a:t>
                      </a:r>
                      <a:r>
                        <a:rPr lang="cs-CZ" u="none" dirty="0" err="1">
                          <a:solidFill>
                            <a:schemeClr val="tx1"/>
                          </a:solidFill>
                          <a:hlinkClick r:id="rId6" tooltip="Umbilical artery"/>
                        </a:rPr>
                        <a:t>artery</a:t>
                      </a:r>
                      <a:endParaRPr lang="cs-CZ" u="none" dirty="0">
                        <a:solidFill>
                          <a:schemeClr val="tx1"/>
                        </a:solidFill>
                      </a:endParaRPr>
                    </a:p>
                  </a:txBody>
                  <a:tcPr anchor="ctr"/>
                </a:tc>
                <a:tc>
                  <a:txBody>
                    <a:bodyPr/>
                    <a:lstStyle/>
                    <a:p>
                      <a:r>
                        <a:rPr lang="cs-CZ" u="none" dirty="0" err="1">
                          <a:solidFill>
                            <a:schemeClr val="tx1"/>
                          </a:solidFill>
                          <a:hlinkClick r:id="rId7" tooltip="Medial inguinal fossa"/>
                        </a:rPr>
                        <a:t>medial</a:t>
                      </a:r>
                      <a:r>
                        <a:rPr lang="cs-CZ" u="none" dirty="0">
                          <a:solidFill>
                            <a:schemeClr val="tx1"/>
                          </a:solidFill>
                          <a:hlinkClick r:id="rId7" tooltip="Medial inguinal fossa"/>
                        </a:rPr>
                        <a:t> </a:t>
                      </a:r>
                      <a:r>
                        <a:rPr lang="cs-CZ" u="none" dirty="0" err="1">
                          <a:solidFill>
                            <a:schemeClr val="tx1"/>
                          </a:solidFill>
                          <a:hlinkClick r:id="rId7" tooltip="Medial inguinal fossa"/>
                        </a:rPr>
                        <a:t>inguinal</a:t>
                      </a:r>
                      <a:r>
                        <a:rPr lang="cs-CZ" u="none" dirty="0">
                          <a:solidFill>
                            <a:schemeClr val="tx1"/>
                          </a:solidFill>
                          <a:hlinkClick r:id="rId7" tooltip="Medial inguinal fossa"/>
                        </a:rPr>
                        <a:t> </a:t>
                      </a:r>
                      <a:r>
                        <a:rPr lang="cs-CZ" u="none" dirty="0" err="1">
                          <a:solidFill>
                            <a:schemeClr val="tx1"/>
                          </a:solidFill>
                          <a:hlinkClick r:id="rId7" tooltip="Medial inguinal fossa"/>
                        </a:rPr>
                        <a:t>fossa</a:t>
                      </a:r>
                      <a:endParaRPr lang="cs-CZ" u="none" dirty="0">
                        <a:solidFill>
                          <a:schemeClr val="tx1"/>
                        </a:solidFill>
                      </a:endParaRPr>
                    </a:p>
                  </a:txBody>
                  <a:tcPr anchor="ctr"/>
                </a:tc>
                <a:tc>
                  <a:txBody>
                    <a:bodyPr/>
                    <a:lstStyle/>
                    <a:p>
                      <a:r>
                        <a:rPr lang="cs-CZ" u="none">
                          <a:solidFill>
                            <a:schemeClr val="tx1"/>
                          </a:solidFill>
                          <a:hlinkClick r:id="rId8" tooltip="Direct inguinal hernia"/>
                        </a:rPr>
                        <a:t>direct inguinal hernia</a:t>
                      </a:r>
                      <a:endParaRPr lang="cs-CZ" u="none">
                        <a:solidFill>
                          <a:schemeClr val="tx1"/>
                        </a:solidFill>
                      </a:endParaRPr>
                    </a:p>
                  </a:txBody>
                  <a:tcPr anchor="ctr"/>
                </a:tc>
              </a:tr>
              <a:tr h="0">
                <a:tc>
                  <a:txBody>
                    <a:bodyPr/>
                    <a:lstStyle/>
                    <a:p>
                      <a:r>
                        <a:rPr lang="cs-CZ" u="none" dirty="0" err="1">
                          <a:solidFill>
                            <a:schemeClr val="tx1"/>
                          </a:solidFill>
                          <a:hlinkClick r:id="rId9" tooltip="Lateral umbilical fold"/>
                        </a:rPr>
                        <a:t>lateral</a:t>
                      </a:r>
                      <a:r>
                        <a:rPr lang="cs-CZ" u="none" dirty="0">
                          <a:solidFill>
                            <a:schemeClr val="tx1"/>
                          </a:solidFill>
                          <a:hlinkClick r:id="rId9" tooltip="Lateral umbilical fold"/>
                        </a:rPr>
                        <a:t> </a:t>
                      </a:r>
                      <a:r>
                        <a:rPr lang="cs-CZ" u="none" dirty="0" err="1">
                          <a:solidFill>
                            <a:schemeClr val="tx1"/>
                          </a:solidFill>
                          <a:hlinkClick r:id="rId9" tooltip="Lateral umbilical fold"/>
                        </a:rPr>
                        <a:t>umbilical</a:t>
                      </a:r>
                      <a:r>
                        <a:rPr lang="cs-CZ" u="none" dirty="0">
                          <a:solidFill>
                            <a:schemeClr val="tx1"/>
                          </a:solidFill>
                          <a:hlinkClick r:id="rId9" tooltip="Lateral umbilical fold"/>
                        </a:rPr>
                        <a:t> </a:t>
                      </a:r>
                      <a:r>
                        <a:rPr lang="cs-CZ" u="none" dirty="0" err="1">
                          <a:solidFill>
                            <a:schemeClr val="tx1"/>
                          </a:solidFill>
                          <a:hlinkClick r:id="rId9" tooltip="Lateral umbilical fold"/>
                        </a:rPr>
                        <a:t>fold</a:t>
                      </a:r>
                      <a:endParaRPr lang="cs-CZ" u="none" dirty="0">
                        <a:solidFill>
                          <a:schemeClr val="tx1"/>
                        </a:solidFill>
                      </a:endParaRPr>
                    </a:p>
                  </a:txBody>
                  <a:tcPr anchor="ctr"/>
                </a:tc>
                <a:tc>
                  <a:txBody>
                    <a:bodyPr/>
                    <a:lstStyle/>
                    <a:p>
                      <a:r>
                        <a:rPr lang="cs-CZ" u="none">
                          <a:solidFill>
                            <a:schemeClr val="tx1"/>
                          </a:solidFill>
                        </a:rPr>
                        <a:t>inferior epigastric vessels</a:t>
                      </a:r>
                    </a:p>
                  </a:txBody>
                  <a:tcPr anchor="ctr"/>
                </a:tc>
                <a:tc>
                  <a:txBody>
                    <a:bodyPr/>
                    <a:lstStyle/>
                    <a:p>
                      <a:r>
                        <a:rPr lang="cs-CZ" u="none" dirty="0" err="1">
                          <a:solidFill>
                            <a:schemeClr val="tx1"/>
                          </a:solidFill>
                          <a:hlinkClick r:id="rId10" tooltip="Lateral inguinal fossa"/>
                        </a:rPr>
                        <a:t>lateral</a:t>
                      </a:r>
                      <a:r>
                        <a:rPr lang="cs-CZ" u="none" dirty="0">
                          <a:solidFill>
                            <a:schemeClr val="tx1"/>
                          </a:solidFill>
                          <a:hlinkClick r:id="rId10" tooltip="Lateral inguinal fossa"/>
                        </a:rPr>
                        <a:t> </a:t>
                      </a:r>
                      <a:r>
                        <a:rPr lang="cs-CZ" u="none" dirty="0" err="1">
                          <a:solidFill>
                            <a:schemeClr val="tx1"/>
                          </a:solidFill>
                          <a:hlinkClick r:id="rId10" tooltip="Lateral inguinal fossa"/>
                        </a:rPr>
                        <a:t>inguinal</a:t>
                      </a:r>
                      <a:r>
                        <a:rPr lang="cs-CZ" u="none" dirty="0">
                          <a:solidFill>
                            <a:schemeClr val="tx1"/>
                          </a:solidFill>
                          <a:hlinkClick r:id="rId10" tooltip="Lateral inguinal fossa"/>
                        </a:rPr>
                        <a:t> </a:t>
                      </a:r>
                      <a:r>
                        <a:rPr lang="cs-CZ" u="none" dirty="0" err="1">
                          <a:solidFill>
                            <a:schemeClr val="tx1"/>
                          </a:solidFill>
                          <a:hlinkClick r:id="rId10" tooltip="Lateral inguinal fossa"/>
                        </a:rPr>
                        <a:t>fossa</a:t>
                      </a:r>
                      <a:endParaRPr lang="cs-CZ" u="none" dirty="0">
                        <a:solidFill>
                          <a:schemeClr val="tx1"/>
                        </a:solidFill>
                      </a:endParaRPr>
                    </a:p>
                  </a:txBody>
                  <a:tcPr anchor="ctr"/>
                </a:tc>
                <a:tc>
                  <a:txBody>
                    <a:bodyPr/>
                    <a:lstStyle/>
                    <a:p>
                      <a:r>
                        <a:rPr lang="cs-CZ" u="none" dirty="0" err="1">
                          <a:solidFill>
                            <a:schemeClr val="tx1"/>
                          </a:solidFill>
                          <a:hlinkClick r:id="rId11" tooltip="Indirect inguinal hernia"/>
                        </a:rPr>
                        <a:t>indirect</a:t>
                      </a:r>
                      <a:r>
                        <a:rPr lang="cs-CZ" u="none" dirty="0">
                          <a:solidFill>
                            <a:schemeClr val="tx1"/>
                          </a:solidFill>
                          <a:hlinkClick r:id="rId11" tooltip="Indirect inguinal hernia"/>
                        </a:rPr>
                        <a:t> </a:t>
                      </a:r>
                      <a:r>
                        <a:rPr lang="cs-CZ" u="none" dirty="0" err="1">
                          <a:solidFill>
                            <a:schemeClr val="tx1"/>
                          </a:solidFill>
                          <a:hlinkClick r:id="rId11" tooltip="Indirect inguinal hernia"/>
                        </a:rPr>
                        <a:t>inguinal</a:t>
                      </a:r>
                      <a:r>
                        <a:rPr lang="cs-CZ" u="none" dirty="0">
                          <a:solidFill>
                            <a:schemeClr val="tx1"/>
                          </a:solidFill>
                          <a:hlinkClick r:id="rId11" tooltip="Indirect inguinal hernia"/>
                        </a:rPr>
                        <a:t> </a:t>
                      </a:r>
                      <a:r>
                        <a:rPr lang="cs-CZ" u="none" dirty="0" err="1">
                          <a:solidFill>
                            <a:schemeClr val="tx1"/>
                          </a:solidFill>
                          <a:hlinkClick r:id="rId11" tooltip="Indirect inguinal hernia"/>
                        </a:rPr>
                        <a:t>hernia</a:t>
                      </a:r>
                      <a:endParaRPr lang="cs-CZ" u="none" dirty="0">
                        <a:solidFill>
                          <a:schemeClr val="tx1"/>
                        </a:solidFill>
                      </a:endParaRPr>
                    </a:p>
                  </a:txBody>
                  <a:tcPr anchor="ctr"/>
                </a:tc>
              </a:tr>
            </a:tbl>
          </a:graphicData>
        </a:graphic>
      </p:graphicFrame>
      <p:sp>
        <p:nvSpPr>
          <p:cNvPr id="5" name="Rectangle 1"/>
          <p:cNvSpPr>
            <a:spLocks noChangeArrowheads="1"/>
          </p:cNvSpPr>
          <p:nvPr/>
        </p:nvSpPr>
        <p:spPr bwMode="auto">
          <a:xfrm>
            <a:off x="845078" y="269399"/>
            <a:ext cx="88152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sz="1800" b="0" i="0" u="none" strike="noStrike" cap="none" normalizeH="0" baseline="0" dirty="0" smtClean="0">
                <a:ln>
                  <a:noFill/>
                </a:ln>
                <a:solidFill>
                  <a:schemeClr val="tx1"/>
                </a:solidFill>
                <a:effectLst/>
                <a:latin typeface="Arial" panose="020B0604020202020204" pitchFamily="34" charset="0"/>
              </a:rPr>
              <a:t>The</a:t>
            </a:r>
            <a:r>
              <a:rPr kumimoji="0" lang="en-US" sz="1800" b="0" i="0" u="none" strike="noStrike" cap="none" normalizeH="0" baseline="0" dirty="0" smtClean="0">
                <a:ln>
                  <a:noFill/>
                </a:ln>
                <a:solidFill>
                  <a:schemeClr val="tx1"/>
                </a:solidFill>
                <a:effectLst/>
                <a:latin typeface="Arial" panose="020B0604020202020204" pitchFamily="34" charset="0"/>
              </a:rPr>
              <a:t> inner</a:t>
            </a:r>
            <a:r>
              <a:rPr kumimoji="0" lang="cs-CZ" sz="1800" b="0" i="0" u="none" strike="noStrike" cap="none" normalizeH="0" baseline="0" dirty="0" smtClean="0">
                <a:ln>
                  <a:noFill/>
                </a:ln>
                <a:solidFill>
                  <a:schemeClr val="tx1"/>
                </a:solidFill>
                <a:effectLst/>
                <a:latin typeface="Arial" panose="020B0604020202020204" pitchFamily="34" charset="0"/>
              </a:rPr>
              <a:t> </a:t>
            </a:r>
            <a:r>
              <a:rPr kumimoji="0" lang="cs-CZ" sz="1800" b="0" i="0" u="none" strike="noStrike" cap="none" normalizeH="0" baseline="0" dirty="0" err="1" smtClean="0">
                <a:ln>
                  <a:noFill/>
                </a:ln>
                <a:solidFill>
                  <a:schemeClr val="tx1"/>
                </a:solidFill>
                <a:effectLst/>
                <a:latin typeface="Arial" panose="020B0604020202020204" pitchFamily="34" charset="0"/>
              </a:rPr>
              <a:t>surface</a:t>
            </a:r>
            <a:r>
              <a:rPr kumimoji="0" lang="en-US" sz="1800" b="0" i="0" u="none" strike="noStrike" cap="none" normalizeH="0" baseline="0" dirty="0" smtClean="0">
                <a:ln>
                  <a:noFill/>
                </a:ln>
                <a:solidFill>
                  <a:schemeClr val="tx1"/>
                </a:solidFill>
                <a:effectLst/>
                <a:latin typeface="Arial" panose="020B0604020202020204" pitchFamily="34" charset="0"/>
              </a:rPr>
              <a:t> of abdominal wall</a:t>
            </a:r>
            <a:r>
              <a:rPr kumimoji="0" lang="cs-CZ" sz="1800" b="0" i="0" u="none" strike="noStrike" cap="none" normalizeH="0" baseline="0" dirty="0" smtClean="0">
                <a:ln>
                  <a:noFill/>
                </a:ln>
                <a:solidFill>
                  <a:schemeClr val="tx1"/>
                </a:solidFill>
                <a:effectLst/>
                <a:latin typeface="Arial" panose="020B0604020202020204" pitchFamily="34" charset="0"/>
              </a:rPr>
              <a:t> </a:t>
            </a:r>
            <a:r>
              <a:rPr kumimoji="0" lang="cs-CZ" sz="1800" b="0" i="0" u="none" strike="noStrike" cap="none" normalizeH="0" baseline="0" dirty="0" err="1" smtClean="0">
                <a:ln>
                  <a:noFill/>
                </a:ln>
                <a:solidFill>
                  <a:schemeClr val="tx1"/>
                </a:solidFill>
                <a:effectLst/>
                <a:latin typeface="Arial" panose="020B0604020202020204" pitchFamily="34" charset="0"/>
              </a:rPr>
              <a:t>contains</a:t>
            </a:r>
            <a:r>
              <a:rPr kumimoji="0" lang="cs-CZ" sz="1800" b="0" i="0" u="none" strike="noStrike" cap="none" normalizeH="0" baseline="0" dirty="0" smtClean="0">
                <a:ln>
                  <a:noFill/>
                </a:ln>
                <a:solidFill>
                  <a:schemeClr val="tx1"/>
                </a:solidFill>
                <a:effectLst/>
                <a:latin typeface="Arial" panose="020B0604020202020204" pitchFamily="34" charset="0"/>
              </a:rPr>
              <a:t> </a:t>
            </a:r>
            <a:r>
              <a:rPr kumimoji="0" lang="cs-CZ" sz="1800" b="0" i="0" u="none" strike="noStrike" cap="none" normalizeH="0" baseline="0" dirty="0" err="1" smtClean="0">
                <a:ln>
                  <a:noFill/>
                </a:ln>
                <a:solidFill>
                  <a:schemeClr val="tx1"/>
                </a:solidFill>
                <a:effectLst/>
                <a:latin typeface="Arial" panose="020B0604020202020204" pitchFamily="34" charset="0"/>
              </a:rPr>
              <a:t>several</a:t>
            </a:r>
            <a:r>
              <a:rPr kumimoji="0" lang="cs-CZ" sz="1800" b="0" i="0" u="none" strike="noStrike" cap="none" normalizeH="0" baseline="0" dirty="0" smtClean="0">
                <a:ln>
                  <a:noFill/>
                </a:ln>
                <a:solidFill>
                  <a:schemeClr val="tx1"/>
                </a:solidFill>
                <a:effectLst/>
                <a:latin typeface="Arial" panose="020B0604020202020204" pitchFamily="34" charset="0"/>
              </a:rPr>
              <a:t> </a:t>
            </a:r>
            <a:r>
              <a:rPr kumimoji="0" lang="cs-CZ" sz="1800" b="0" i="0" u="none" strike="noStrike" cap="none" normalizeH="0" baseline="0" dirty="0" err="1" smtClean="0">
                <a:ln>
                  <a:noFill/>
                </a:ln>
                <a:solidFill>
                  <a:schemeClr val="tx1"/>
                </a:solidFill>
                <a:effectLst/>
                <a:latin typeface="Arial" panose="020B0604020202020204" pitchFamily="34" charset="0"/>
              </a:rPr>
              <a:t>ligaments</a:t>
            </a:r>
            <a:r>
              <a:rPr kumimoji="0" lang="cs-CZ" sz="1800" b="0" i="0" u="none" strike="noStrike" cap="none" normalizeH="0" baseline="0" dirty="0" smtClean="0">
                <a:ln>
                  <a:noFill/>
                </a:ln>
                <a:solidFill>
                  <a:schemeClr val="tx1"/>
                </a:solidFill>
                <a:effectLst/>
                <a:latin typeface="Arial" panose="020B0604020202020204" pitchFamily="34" charset="0"/>
              </a:rPr>
              <a:t> </a:t>
            </a:r>
            <a:r>
              <a:rPr kumimoji="0" lang="cs-CZ" sz="1800" b="0" i="0" u="none" strike="noStrike" cap="none" normalizeH="0" baseline="0" dirty="0" err="1" smtClean="0">
                <a:ln>
                  <a:noFill/>
                </a:ln>
                <a:solidFill>
                  <a:schemeClr val="tx1"/>
                </a:solidFill>
                <a:effectLst/>
                <a:latin typeface="Arial" panose="020B0604020202020204" pitchFamily="34" charset="0"/>
              </a:rPr>
              <a:t>separated</a:t>
            </a:r>
            <a:r>
              <a:rPr kumimoji="0" lang="cs-CZ" sz="1800" b="0" i="0" u="none" strike="noStrike" cap="none" normalizeH="0" baseline="0" dirty="0" smtClean="0">
                <a:ln>
                  <a:noFill/>
                </a:ln>
                <a:solidFill>
                  <a:schemeClr val="tx1"/>
                </a:solidFill>
                <a:effectLst/>
                <a:latin typeface="Arial" panose="020B0604020202020204" pitchFamily="34" charset="0"/>
              </a:rPr>
              <a:t> by </a:t>
            </a:r>
            <a:r>
              <a:rPr kumimoji="0" lang="cs-CZ" sz="1800" b="0" i="0" u="none" strike="noStrike" cap="none" normalizeH="0" baseline="0" dirty="0" err="1" smtClean="0">
                <a:ln>
                  <a:noFill/>
                </a:ln>
                <a:solidFill>
                  <a:schemeClr val="tx1"/>
                </a:solidFill>
                <a:effectLst/>
                <a:latin typeface="Arial" panose="020B0604020202020204" pitchFamily="34" charset="0"/>
              </a:rPr>
              <a:t>fossae</a:t>
            </a:r>
            <a:r>
              <a:rPr kumimoji="0" lang="cs-CZ" sz="1800" b="0" i="0" u="none" strike="noStrike" cap="none" normalizeH="0" baseline="0" dirty="0" smtClean="0">
                <a:ln>
                  <a:noFill/>
                </a:ln>
                <a:solidFill>
                  <a:schemeClr val="tx1"/>
                </a:solidFill>
                <a:effectLst/>
                <a:latin typeface="Arial" panose="020B0604020202020204" pitchFamily="34" charset="0"/>
              </a:rPr>
              <a:t>:</a:t>
            </a:r>
          </a:p>
        </p:txBody>
      </p:sp>
      <p:pic>
        <p:nvPicPr>
          <p:cNvPr id="8194" name="Picture 2" descr="http://ect.downstate.edu/courseware/haonline/figimgs/36_3.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5078" y="2958791"/>
            <a:ext cx="3967993" cy="378507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ect.downstate.edu/courseware/haonline/imgs/00000/7000/500/7576.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30540" y="3277481"/>
            <a:ext cx="4122810" cy="3092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338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058033" y="0"/>
            <a:ext cx="1738184" cy="369332"/>
          </a:xfrm>
          <a:prstGeom prst="rect">
            <a:avLst/>
          </a:prstGeom>
          <a:noFill/>
        </p:spPr>
        <p:txBody>
          <a:bodyPr wrap="square" rtlCol="0">
            <a:spAutoFit/>
          </a:bodyPr>
          <a:lstStyle/>
          <a:p>
            <a:r>
              <a:rPr lang="en-US" dirty="0" smtClean="0"/>
              <a:t>Inguinal Canal</a:t>
            </a:r>
            <a:endParaRPr lang="cs-CZ" dirty="0"/>
          </a:p>
        </p:txBody>
      </p:sp>
      <p:sp>
        <p:nvSpPr>
          <p:cNvPr id="5" name="TextovéPole 4"/>
          <p:cNvSpPr txBox="1"/>
          <p:nvPr/>
        </p:nvSpPr>
        <p:spPr>
          <a:xfrm>
            <a:off x="856734" y="502508"/>
            <a:ext cx="10445580" cy="1477328"/>
          </a:xfrm>
          <a:prstGeom prst="rect">
            <a:avLst/>
          </a:prstGeom>
          <a:noFill/>
        </p:spPr>
        <p:txBody>
          <a:bodyPr wrap="square" rtlCol="0">
            <a:spAutoFit/>
          </a:bodyPr>
          <a:lstStyle/>
          <a:p>
            <a:r>
              <a:rPr lang="en-US" dirty="0" smtClean="0"/>
              <a:t>It opens medially under the abdominal skin as Superficial inguinal ring and laterally as deep inguinal ring which leads to peritoneal cavity. Superficial inguinal ring is in the aponeurosis of external oblique muscle and it is demarcated by crus </a:t>
            </a:r>
            <a:r>
              <a:rPr lang="en-US" dirty="0" err="1" smtClean="0"/>
              <a:t>mediale</a:t>
            </a:r>
            <a:r>
              <a:rPr lang="en-US" dirty="0" smtClean="0"/>
              <a:t> and crus </a:t>
            </a:r>
            <a:r>
              <a:rPr lang="en-US" dirty="0" err="1" smtClean="0"/>
              <a:t>laterale</a:t>
            </a:r>
            <a:r>
              <a:rPr lang="en-US" dirty="0" smtClean="0"/>
              <a:t> which are crossed by intercrural fibers.</a:t>
            </a:r>
          </a:p>
          <a:p>
            <a:r>
              <a:rPr lang="en-US" dirty="0" smtClean="0"/>
              <a:t>Deep inguinal ring is an opening located in aponeurosis of transversus abdominis muscle and internal oblique muscle. Its medial border is formed by interfoveolar ligament. It serves for passing of spermatic cord. </a:t>
            </a:r>
          </a:p>
        </p:txBody>
      </p:sp>
      <p:pic>
        <p:nvPicPr>
          <p:cNvPr id="10244" name="Picture 4" descr="http://static.emedlas.com/media/1/4/5/8/1458_W_280x4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734" y="2286007"/>
            <a:ext cx="2929864" cy="44889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dermatologic.com.ar/c2ff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8033" y="2612620"/>
            <a:ext cx="5667375"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948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514335" y="222421"/>
            <a:ext cx="2677298" cy="369332"/>
          </a:xfrm>
          <a:prstGeom prst="rect">
            <a:avLst/>
          </a:prstGeom>
          <a:noFill/>
        </p:spPr>
        <p:txBody>
          <a:bodyPr wrap="square" rtlCol="0">
            <a:spAutoFit/>
          </a:bodyPr>
          <a:lstStyle/>
          <a:p>
            <a:r>
              <a:rPr lang="cs-CZ" dirty="0" err="1" smtClean="0"/>
              <a:t>Inguinal</a:t>
            </a:r>
            <a:r>
              <a:rPr lang="cs-CZ" dirty="0" smtClean="0"/>
              <a:t> </a:t>
            </a:r>
            <a:r>
              <a:rPr lang="cs-CZ" dirty="0" err="1" smtClean="0"/>
              <a:t>Canal</a:t>
            </a:r>
            <a:r>
              <a:rPr lang="cs-CZ" dirty="0" smtClean="0"/>
              <a:t> </a:t>
            </a:r>
            <a:r>
              <a:rPr lang="cs-CZ" dirty="0" err="1" smtClean="0"/>
              <a:t>walls</a:t>
            </a:r>
            <a:endParaRPr lang="cs-CZ" dirty="0"/>
          </a:p>
        </p:txBody>
      </p:sp>
      <p:sp>
        <p:nvSpPr>
          <p:cNvPr id="5" name="TextovéPole 4"/>
          <p:cNvSpPr txBox="1"/>
          <p:nvPr/>
        </p:nvSpPr>
        <p:spPr>
          <a:xfrm>
            <a:off x="584886" y="939114"/>
            <a:ext cx="6779741" cy="923330"/>
          </a:xfrm>
          <a:prstGeom prst="rect">
            <a:avLst/>
          </a:prstGeom>
          <a:noFill/>
        </p:spPr>
        <p:txBody>
          <a:bodyPr wrap="square" rtlCol="0">
            <a:spAutoFit/>
          </a:bodyPr>
          <a:lstStyle/>
          <a:p>
            <a:r>
              <a:rPr lang="cs-CZ" dirty="0" err="1" smtClean="0"/>
              <a:t>Anterior</a:t>
            </a:r>
            <a:r>
              <a:rPr lang="en-US" dirty="0" smtClean="0"/>
              <a:t>: Aponeurosis of external oblique M.</a:t>
            </a:r>
          </a:p>
          <a:p>
            <a:r>
              <a:rPr lang="en-US" dirty="0" smtClean="0"/>
              <a:t>Superior: Internal Oblique M. and Transversus abdominis M.</a:t>
            </a:r>
          </a:p>
          <a:p>
            <a:r>
              <a:rPr lang="en-US" dirty="0" smtClean="0"/>
              <a:t>Inferior: Inguinal ligament</a:t>
            </a:r>
            <a:endParaRPr lang="cs-CZ" dirty="0"/>
          </a:p>
        </p:txBody>
      </p:sp>
      <p:pic>
        <p:nvPicPr>
          <p:cNvPr id="2052" name="Picture 4" descr="http://www.elsevierimages.com/images/vpv/000/000/024/24654-0550x04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409" y="498903"/>
            <a:ext cx="5224591" cy="60495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aclandanatomy.com/images/videoTnails/abstract_3-3-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217" y="2467876"/>
            <a:ext cx="3632372" cy="272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008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ect.downstate.edu/courseware/haonline/imgs/00000/7000/500/75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618" y="1313634"/>
            <a:ext cx="5486400" cy="411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972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2050" name="Picture 2" descr="http://wallsave.com/wallpapers/1920x1440/brazzers/85685/brazzers-logo-856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33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i0.twimg.com/profile_images/2404480287/gg3ctl17ig01rvs6fay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4134060" cy="26706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assets.nydailynews.com/polopoly_fs/1.1160475%21/img/httpImage/image.jpg_gen/derivatives/landscape_635/scorehears16s-2-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259" y="-202989"/>
            <a:ext cx="4065116" cy="3076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yocelebs.com/images/Aletta-Ocean-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09592"/>
            <a:ext cx="5031260" cy="31445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upload.wikimedia.org/wikipedia/commons/6/66/Nicole_Aniston_20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3375" y="0"/>
            <a:ext cx="4238625" cy="63627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tvi24.iol.pt/multimedia/oratvi/multimedia/imagem/id/13783980/5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5005" y="2790824"/>
            <a:ext cx="2714625" cy="406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074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log.gr/content/data/multimedia/images/LIFESTYLE/marianna-ntouvli-hot-dv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3714750" cy="24860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neolaia.gr/wp-content/uploads/2010/06/tzoulia-alexandrato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9273" y="163512"/>
            <a:ext cx="3810000" cy="22669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2.bp.blogspot.com/_5bAc3kgKZfk/S8OiMmeaPmI/AAAAAAAAAVw/nwRyER5BAtQ/s1600/image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424" y="163512"/>
            <a:ext cx="4067175" cy="58674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ekorinthos.gr/wp-content/uploads/2013/02/adonis-georgiadis-thumb-l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15749"/>
            <a:ext cx="4045722" cy="303429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enetenglish.gr/resources/2013-09/adonis-thumb-large-1-thumb-lar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6533" y="2574518"/>
            <a:ext cx="4322740" cy="3075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801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025081" y="123567"/>
            <a:ext cx="5140411" cy="369332"/>
          </a:xfrm>
          <a:prstGeom prst="rect">
            <a:avLst/>
          </a:prstGeom>
          <a:noFill/>
        </p:spPr>
        <p:txBody>
          <a:bodyPr wrap="square" rtlCol="0">
            <a:spAutoFit/>
          </a:bodyPr>
          <a:lstStyle/>
          <a:p>
            <a:r>
              <a:rPr lang="en-US" dirty="0" smtClean="0"/>
              <a:t>Dissection</a:t>
            </a:r>
            <a:endParaRPr lang="cs-CZ" dirty="0"/>
          </a:p>
        </p:txBody>
      </p:sp>
      <p:pic>
        <p:nvPicPr>
          <p:cNvPr id="3074" name="Picture 2" descr="http://www.med.umich.edu/lrc/coursepages/m1/anatomy2010/html/surface/abdomen/abdome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012" y="2324398"/>
            <a:ext cx="4572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601362" y="832022"/>
            <a:ext cx="2685535" cy="646331"/>
          </a:xfrm>
          <a:prstGeom prst="rect">
            <a:avLst/>
          </a:prstGeom>
          <a:noFill/>
        </p:spPr>
        <p:txBody>
          <a:bodyPr wrap="square" rtlCol="0">
            <a:spAutoFit/>
          </a:bodyPr>
          <a:lstStyle/>
          <a:p>
            <a:r>
              <a:rPr lang="en-US" dirty="0" smtClean="0"/>
              <a:t>Step 1</a:t>
            </a:r>
          </a:p>
          <a:p>
            <a:r>
              <a:rPr lang="en-US" dirty="0" smtClean="0"/>
              <a:t>Skin </a:t>
            </a:r>
            <a:r>
              <a:rPr lang="en-US" dirty="0" err="1" smtClean="0"/>
              <a:t>insicion</a:t>
            </a:r>
            <a:r>
              <a:rPr lang="en-US" dirty="0" smtClean="0"/>
              <a:t> </a:t>
            </a:r>
            <a:endParaRPr lang="cs-CZ" dirty="0"/>
          </a:p>
        </p:txBody>
      </p:sp>
      <p:cxnSp>
        <p:nvCxnSpPr>
          <p:cNvPr id="7" name="Přímá spojnice 6"/>
          <p:cNvCxnSpPr/>
          <p:nvPr/>
        </p:nvCxnSpPr>
        <p:spPr>
          <a:xfrm flipH="1">
            <a:off x="5313405" y="3286897"/>
            <a:ext cx="1" cy="1276865"/>
          </a:xfrm>
          <a:prstGeom prst="line">
            <a:avLst/>
          </a:prstGeom>
        </p:spPr>
        <p:style>
          <a:lnRef idx="3">
            <a:schemeClr val="dk1"/>
          </a:lnRef>
          <a:fillRef idx="0">
            <a:schemeClr val="dk1"/>
          </a:fillRef>
          <a:effectRef idx="2">
            <a:schemeClr val="dk1"/>
          </a:effectRef>
          <a:fontRef idx="minor">
            <a:schemeClr val="tx1"/>
          </a:fontRef>
        </p:style>
      </p:cxnSp>
      <p:sp>
        <p:nvSpPr>
          <p:cNvPr id="9" name="Oblouk 8"/>
          <p:cNvSpPr/>
          <p:nvPr/>
        </p:nvSpPr>
        <p:spPr>
          <a:xfrm flipV="1">
            <a:off x="3475323" y="2697891"/>
            <a:ext cx="1733120" cy="1178012"/>
          </a:xfrm>
          <a:prstGeom prst="arc">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cs-CZ"/>
          </a:p>
        </p:txBody>
      </p:sp>
      <p:sp>
        <p:nvSpPr>
          <p:cNvPr id="11" name="Oblouk 10"/>
          <p:cNvSpPr/>
          <p:nvPr/>
        </p:nvSpPr>
        <p:spPr>
          <a:xfrm rot="3812259" flipV="1">
            <a:off x="5020962" y="2444634"/>
            <a:ext cx="1733120" cy="1178012"/>
          </a:xfrm>
          <a:prstGeom prst="arc">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cs-CZ"/>
          </a:p>
        </p:txBody>
      </p:sp>
      <p:cxnSp>
        <p:nvCxnSpPr>
          <p:cNvPr id="12" name="Přímá spojnice 11"/>
          <p:cNvCxnSpPr/>
          <p:nvPr/>
        </p:nvCxnSpPr>
        <p:spPr>
          <a:xfrm>
            <a:off x="5313405" y="4732585"/>
            <a:ext cx="1" cy="771722"/>
          </a:xfrm>
          <a:prstGeom prst="line">
            <a:avLst/>
          </a:prstGeom>
        </p:spPr>
        <p:style>
          <a:lnRef idx="3">
            <a:schemeClr val="dk1"/>
          </a:lnRef>
          <a:fillRef idx="0">
            <a:schemeClr val="dk1"/>
          </a:fillRef>
          <a:effectRef idx="2">
            <a:schemeClr val="dk1"/>
          </a:effectRef>
          <a:fontRef idx="minor">
            <a:schemeClr val="tx1"/>
          </a:fontRef>
        </p:style>
      </p:cxnSp>
      <p:cxnSp>
        <p:nvCxnSpPr>
          <p:cNvPr id="14" name="Přímá spojnice 13"/>
          <p:cNvCxnSpPr/>
          <p:nvPr/>
        </p:nvCxnSpPr>
        <p:spPr>
          <a:xfrm flipH="1">
            <a:off x="5887522" y="4655205"/>
            <a:ext cx="663144" cy="770101"/>
          </a:xfrm>
          <a:prstGeom prst="line">
            <a:avLst/>
          </a:prstGeom>
        </p:spPr>
        <p:style>
          <a:lnRef idx="3">
            <a:schemeClr val="dk1"/>
          </a:lnRef>
          <a:fillRef idx="0">
            <a:schemeClr val="dk1"/>
          </a:fillRef>
          <a:effectRef idx="2">
            <a:schemeClr val="dk1"/>
          </a:effectRef>
          <a:fontRef idx="minor">
            <a:schemeClr val="tx1"/>
          </a:fontRef>
        </p:style>
      </p:cxnSp>
      <p:cxnSp>
        <p:nvCxnSpPr>
          <p:cNvPr id="17" name="Přímá spojnice 16"/>
          <p:cNvCxnSpPr/>
          <p:nvPr/>
        </p:nvCxnSpPr>
        <p:spPr>
          <a:xfrm>
            <a:off x="4341883" y="4721948"/>
            <a:ext cx="632197" cy="723638"/>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31161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18984" y="370703"/>
            <a:ext cx="11673016" cy="2308324"/>
          </a:xfrm>
          <a:prstGeom prst="rect">
            <a:avLst/>
          </a:prstGeom>
          <a:noFill/>
        </p:spPr>
        <p:txBody>
          <a:bodyPr wrap="square" rtlCol="0">
            <a:spAutoFit/>
          </a:bodyPr>
          <a:lstStyle/>
          <a:p>
            <a:r>
              <a:rPr lang="en-US" dirty="0" smtClean="0"/>
              <a:t>Step 2 </a:t>
            </a:r>
          </a:p>
          <a:p>
            <a:r>
              <a:rPr lang="en-US" dirty="0" smtClean="0"/>
              <a:t>Skin</a:t>
            </a:r>
          </a:p>
          <a:p>
            <a:r>
              <a:rPr lang="en-US" dirty="0" smtClean="0"/>
              <a:t>Subcutaneous Layer: Camper’s and </a:t>
            </a:r>
            <a:r>
              <a:rPr lang="en-US" dirty="0" err="1" smtClean="0"/>
              <a:t>Scarpa’s</a:t>
            </a:r>
            <a:r>
              <a:rPr lang="en-US" dirty="0" smtClean="0"/>
              <a:t> fascia</a:t>
            </a:r>
          </a:p>
          <a:p>
            <a:r>
              <a:rPr lang="en-US" dirty="0" smtClean="0"/>
              <a:t>Find and clean anterior and lateral cutaneous nerves (&lt;intercostal nerves)</a:t>
            </a:r>
          </a:p>
          <a:p>
            <a:r>
              <a:rPr lang="en-US" dirty="0" smtClean="0"/>
              <a:t>Find and clean Superficial </a:t>
            </a:r>
            <a:r>
              <a:rPr lang="en-US" dirty="0" err="1" smtClean="0"/>
              <a:t>epigastric</a:t>
            </a:r>
            <a:r>
              <a:rPr lang="en-US" dirty="0" smtClean="0"/>
              <a:t> vessels, Superficial </a:t>
            </a:r>
            <a:r>
              <a:rPr lang="en-US" dirty="0"/>
              <a:t>iliac</a:t>
            </a:r>
            <a:r>
              <a:rPr lang="en-US" dirty="0" smtClean="0"/>
              <a:t> Circumflex vessels and External </a:t>
            </a:r>
            <a:r>
              <a:rPr lang="en-US" dirty="0" err="1" smtClean="0"/>
              <a:t>pudendal</a:t>
            </a:r>
            <a:r>
              <a:rPr lang="en-US" dirty="0" smtClean="0"/>
              <a:t> vessels</a:t>
            </a:r>
          </a:p>
          <a:p>
            <a:r>
              <a:rPr lang="en-US" dirty="0" smtClean="0"/>
              <a:t> </a:t>
            </a:r>
          </a:p>
          <a:p>
            <a:endParaRPr lang="en-US" dirty="0" smtClean="0"/>
          </a:p>
          <a:p>
            <a:endParaRPr lang="cs-CZ" dirty="0"/>
          </a:p>
        </p:txBody>
      </p:sp>
      <p:pic>
        <p:nvPicPr>
          <p:cNvPr id="4098" name="Picture 2" descr="http://www.netterimages.com/images/vpv/000/000/020/20897-0550x04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657" y="1954092"/>
            <a:ext cx="4235193" cy="4903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academicobgyn.files.wordpress.com/2010/11/abdominal-w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2679375"/>
            <a:ext cx="767715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714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lick for Full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95" y="1769803"/>
            <a:ext cx="4216829" cy="3162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210961" y="914400"/>
            <a:ext cx="4604952" cy="369332"/>
          </a:xfrm>
          <a:prstGeom prst="rect">
            <a:avLst/>
          </a:prstGeom>
          <a:noFill/>
        </p:spPr>
        <p:txBody>
          <a:bodyPr wrap="square" rtlCol="0">
            <a:spAutoFit/>
          </a:bodyPr>
          <a:lstStyle/>
          <a:p>
            <a:r>
              <a:rPr lang="en-US" dirty="0" smtClean="0"/>
              <a:t>Camper’s Fascia</a:t>
            </a:r>
            <a:endParaRPr lang="cs-CZ" dirty="0"/>
          </a:p>
        </p:txBody>
      </p:sp>
      <p:sp>
        <p:nvSpPr>
          <p:cNvPr id="6" name="TextovéPole 5"/>
          <p:cNvSpPr txBox="1"/>
          <p:nvPr/>
        </p:nvSpPr>
        <p:spPr>
          <a:xfrm>
            <a:off x="6606746" y="914400"/>
            <a:ext cx="3888260" cy="369332"/>
          </a:xfrm>
          <a:prstGeom prst="rect">
            <a:avLst/>
          </a:prstGeom>
          <a:noFill/>
        </p:spPr>
        <p:txBody>
          <a:bodyPr wrap="square" rtlCol="0">
            <a:spAutoFit/>
          </a:bodyPr>
          <a:lstStyle/>
          <a:p>
            <a:r>
              <a:rPr lang="en-US" dirty="0" err="1" smtClean="0"/>
              <a:t>Scarpa’s</a:t>
            </a:r>
            <a:r>
              <a:rPr lang="en-US" dirty="0" smtClean="0"/>
              <a:t> Fascia</a:t>
            </a:r>
            <a:endParaRPr lang="cs-CZ" dirty="0"/>
          </a:p>
        </p:txBody>
      </p:sp>
      <p:pic>
        <p:nvPicPr>
          <p:cNvPr id="7172" name="Picture 4" descr="Click for Full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335" y="1769803"/>
            <a:ext cx="4216829" cy="3162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910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247504" y="156518"/>
            <a:ext cx="1054444" cy="369332"/>
          </a:xfrm>
          <a:prstGeom prst="rect">
            <a:avLst/>
          </a:prstGeom>
          <a:noFill/>
        </p:spPr>
        <p:txBody>
          <a:bodyPr wrap="square" rtlCol="0">
            <a:spAutoFit/>
          </a:bodyPr>
          <a:lstStyle/>
          <a:p>
            <a:r>
              <a:rPr lang="cs-CZ" dirty="0" err="1" smtClean="0"/>
              <a:t>Muscles</a:t>
            </a:r>
            <a:endParaRPr lang="cs-CZ" dirty="0"/>
          </a:p>
        </p:txBody>
      </p:sp>
      <p:graphicFrame>
        <p:nvGraphicFramePr>
          <p:cNvPr id="6" name="Tabulka 5"/>
          <p:cNvGraphicFramePr>
            <a:graphicFrameLocks noGrp="1"/>
          </p:cNvGraphicFramePr>
          <p:nvPr>
            <p:extLst>
              <p:ext uri="{D42A27DB-BD31-4B8C-83A1-F6EECF244321}">
                <p14:modId xmlns:p14="http://schemas.microsoft.com/office/powerpoint/2010/main" val="1859817286"/>
              </p:ext>
            </p:extLst>
          </p:nvPr>
        </p:nvGraphicFramePr>
        <p:xfrm>
          <a:off x="345990" y="859709"/>
          <a:ext cx="11219936" cy="1854200"/>
        </p:xfrm>
        <a:graphic>
          <a:graphicData uri="http://schemas.openxmlformats.org/drawingml/2006/table">
            <a:tbl>
              <a:tblPr firstRow="1" bandRow="1">
                <a:tableStyleId>{5C22544A-7EE6-4342-B048-85BDC9FD1C3A}</a:tableStyleId>
              </a:tblPr>
              <a:tblGrid>
                <a:gridCol w="2804984"/>
                <a:gridCol w="2804984"/>
                <a:gridCol w="2804984"/>
                <a:gridCol w="2804984"/>
              </a:tblGrid>
              <a:tr h="370840">
                <a:tc>
                  <a:txBody>
                    <a:bodyPr/>
                    <a:lstStyle/>
                    <a:p>
                      <a:r>
                        <a:rPr lang="cs-CZ" dirty="0" err="1" smtClean="0"/>
                        <a:t>External</a:t>
                      </a:r>
                      <a:r>
                        <a:rPr lang="cs-CZ" baseline="0" dirty="0" smtClean="0"/>
                        <a:t> </a:t>
                      </a:r>
                      <a:r>
                        <a:rPr lang="cs-CZ" baseline="0" dirty="0" err="1" smtClean="0"/>
                        <a:t>Oblique</a:t>
                      </a:r>
                      <a:r>
                        <a:rPr lang="cs-CZ" baseline="0" dirty="0" smtClean="0"/>
                        <a:t> M.</a:t>
                      </a:r>
                      <a:endParaRPr lang="cs-CZ" dirty="0"/>
                    </a:p>
                  </a:txBody>
                  <a:tcPr>
                    <a:solidFill>
                      <a:srgbClr val="C00000"/>
                    </a:solidFill>
                  </a:tcPr>
                </a:tc>
                <a:tc>
                  <a:txBody>
                    <a:bodyPr/>
                    <a:lstStyle/>
                    <a:p>
                      <a:r>
                        <a:rPr lang="cs-CZ" dirty="0" err="1" smtClean="0"/>
                        <a:t>Internal</a:t>
                      </a:r>
                      <a:r>
                        <a:rPr lang="cs-CZ" dirty="0" smtClean="0"/>
                        <a:t> </a:t>
                      </a:r>
                      <a:r>
                        <a:rPr lang="cs-CZ" dirty="0" err="1" smtClean="0"/>
                        <a:t>Oblique</a:t>
                      </a:r>
                      <a:r>
                        <a:rPr lang="cs-CZ" dirty="0" smtClean="0"/>
                        <a:t> M.</a:t>
                      </a:r>
                      <a:endParaRPr lang="cs-CZ" dirty="0"/>
                    </a:p>
                  </a:txBody>
                  <a:tcPr>
                    <a:solidFill>
                      <a:srgbClr val="C00000"/>
                    </a:solidFill>
                  </a:tcPr>
                </a:tc>
                <a:tc>
                  <a:txBody>
                    <a:bodyPr/>
                    <a:lstStyle/>
                    <a:p>
                      <a:r>
                        <a:rPr lang="cs-CZ" dirty="0" err="1" smtClean="0"/>
                        <a:t>Transversus</a:t>
                      </a:r>
                      <a:r>
                        <a:rPr lang="cs-CZ" dirty="0" smtClean="0"/>
                        <a:t> </a:t>
                      </a:r>
                      <a:r>
                        <a:rPr lang="cs-CZ" dirty="0" err="1" smtClean="0"/>
                        <a:t>Abdominis</a:t>
                      </a:r>
                      <a:r>
                        <a:rPr lang="cs-CZ" dirty="0" smtClean="0"/>
                        <a:t> M.</a:t>
                      </a:r>
                      <a:endParaRPr lang="cs-CZ" dirty="0"/>
                    </a:p>
                  </a:txBody>
                  <a:tcPr>
                    <a:solidFill>
                      <a:srgbClr val="C00000"/>
                    </a:solidFill>
                  </a:tcPr>
                </a:tc>
                <a:tc>
                  <a:txBody>
                    <a:bodyPr/>
                    <a:lstStyle/>
                    <a:p>
                      <a:r>
                        <a:rPr lang="cs-CZ" dirty="0" err="1" smtClean="0"/>
                        <a:t>Rectus</a:t>
                      </a:r>
                      <a:r>
                        <a:rPr lang="cs-CZ" dirty="0" smtClean="0"/>
                        <a:t> </a:t>
                      </a:r>
                      <a:r>
                        <a:rPr lang="cs-CZ" dirty="0" err="1" smtClean="0"/>
                        <a:t>Abdominis</a:t>
                      </a:r>
                      <a:r>
                        <a:rPr lang="cs-CZ" dirty="0" smtClean="0"/>
                        <a:t> M.</a:t>
                      </a:r>
                      <a:endParaRPr lang="cs-CZ" dirty="0"/>
                    </a:p>
                  </a:txBody>
                  <a:tcPr>
                    <a:solidFill>
                      <a:srgbClr val="C00000"/>
                    </a:solidFill>
                  </a:tcPr>
                </a:tc>
              </a:tr>
              <a:tr h="370840">
                <a:tc>
                  <a:txBody>
                    <a:bodyPr/>
                    <a:lstStyle/>
                    <a:p>
                      <a:r>
                        <a:rPr lang="cs-CZ" dirty="0" smtClean="0"/>
                        <a:t>O</a:t>
                      </a:r>
                      <a:r>
                        <a:rPr lang="en-US" dirty="0" smtClean="0"/>
                        <a:t>:</a:t>
                      </a:r>
                      <a:endParaRPr lang="cs-CZ" dirty="0"/>
                    </a:p>
                  </a:txBody>
                  <a:tcPr>
                    <a:solidFill>
                      <a:srgbClr val="C00000"/>
                    </a:solidFill>
                  </a:tcPr>
                </a:tc>
                <a:tc>
                  <a:txBody>
                    <a:bodyPr/>
                    <a:lstStyle/>
                    <a:p>
                      <a:endParaRPr lang="cs-CZ"/>
                    </a:p>
                  </a:txBody>
                  <a:tcPr>
                    <a:solidFill>
                      <a:srgbClr val="C00000"/>
                    </a:solidFill>
                  </a:tcPr>
                </a:tc>
                <a:tc>
                  <a:txBody>
                    <a:bodyPr/>
                    <a:lstStyle/>
                    <a:p>
                      <a:endParaRPr lang="cs-CZ"/>
                    </a:p>
                  </a:txBody>
                  <a:tcPr>
                    <a:solidFill>
                      <a:srgbClr val="C00000"/>
                    </a:solidFill>
                  </a:tcPr>
                </a:tc>
                <a:tc>
                  <a:txBody>
                    <a:bodyPr/>
                    <a:lstStyle/>
                    <a:p>
                      <a:endParaRPr lang="cs-CZ"/>
                    </a:p>
                  </a:txBody>
                  <a:tcPr>
                    <a:solidFill>
                      <a:srgbClr val="C00000"/>
                    </a:solidFill>
                  </a:tcPr>
                </a:tc>
              </a:tr>
              <a:tr h="370840">
                <a:tc>
                  <a:txBody>
                    <a:bodyPr/>
                    <a:lstStyle/>
                    <a:p>
                      <a:r>
                        <a:rPr lang="cs-CZ" dirty="0" smtClean="0"/>
                        <a:t>I</a:t>
                      </a:r>
                      <a:r>
                        <a:rPr lang="en-US" dirty="0" smtClean="0"/>
                        <a:t>:</a:t>
                      </a:r>
                      <a:endParaRPr lang="cs-CZ" dirty="0"/>
                    </a:p>
                  </a:txBody>
                  <a:tcPr>
                    <a:solidFill>
                      <a:srgbClr val="C00000"/>
                    </a:solidFill>
                  </a:tcPr>
                </a:tc>
                <a:tc>
                  <a:txBody>
                    <a:bodyPr/>
                    <a:lstStyle/>
                    <a:p>
                      <a:endParaRPr lang="cs-CZ" dirty="0"/>
                    </a:p>
                  </a:txBody>
                  <a:tcPr>
                    <a:solidFill>
                      <a:srgbClr val="C00000"/>
                    </a:solidFill>
                  </a:tcPr>
                </a:tc>
                <a:tc>
                  <a:txBody>
                    <a:bodyPr/>
                    <a:lstStyle/>
                    <a:p>
                      <a:endParaRPr lang="cs-CZ"/>
                    </a:p>
                  </a:txBody>
                  <a:tcPr>
                    <a:solidFill>
                      <a:srgbClr val="C00000"/>
                    </a:solidFill>
                  </a:tcPr>
                </a:tc>
                <a:tc>
                  <a:txBody>
                    <a:bodyPr/>
                    <a:lstStyle/>
                    <a:p>
                      <a:endParaRPr lang="cs-CZ"/>
                    </a:p>
                  </a:txBody>
                  <a:tcPr>
                    <a:solidFill>
                      <a:srgbClr val="C00000"/>
                    </a:solidFill>
                  </a:tcPr>
                </a:tc>
              </a:tr>
              <a:tr h="370840">
                <a:tc>
                  <a:txBody>
                    <a:bodyPr/>
                    <a:lstStyle/>
                    <a:p>
                      <a:r>
                        <a:rPr lang="cs-CZ" dirty="0" smtClean="0"/>
                        <a:t>Inn</a:t>
                      </a:r>
                      <a:r>
                        <a:rPr lang="en-US" dirty="0" smtClean="0"/>
                        <a:t>:</a:t>
                      </a:r>
                      <a:endParaRPr lang="cs-CZ" dirty="0"/>
                    </a:p>
                  </a:txBody>
                  <a:tcPr>
                    <a:solidFill>
                      <a:srgbClr val="C00000"/>
                    </a:solidFill>
                  </a:tcPr>
                </a:tc>
                <a:tc>
                  <a:txBody>
                    <a:bodyPr/>
                    <a:lstStyle/>
                    <a:p>
                      <a:endParaRPr lang="cs-CZ" dirty="0"/>
                    </a:p>
                  </a:txBody>
                  <a:tcPr>
                    <a:solidFill>
                      <a:srgbClr val="C00000"/>
                    </a:solidFill>
                  </a:tcPr>
                </a:tc>
                <a:tc>
                  <a:txBody>
                    <a:bodyPr/>
                    <a:lstStyle/>
                    <a:p>
                      <a:endParaRPr lang="cs-CZ"/>
                    </a:p>
                  </a:txBody>
                  <a:tcPr>
                    <a:solidFill>
                      <a:srgbClr val="C00000"/>
                    </a:solidFill>
                  </a:tcPr>
                </a:tc>
                <a:tc>
                  <a:txBody>
                    <a:bodyPr/>
                    <a:lstStyle/>
                    <a:p>
                      <a:endParaRPr lang="cs-CZ"/>
                    </a:p>
                  </a:txBody>
                  <a:tcPr>
                    <a:solidFill>
                      <a:srgbClr val="C00000"/>
                    </a:solidFill>
                  </a:tcPr>
                </a:tc>
              </a:tr>
              <a:tr h="370840">
                <a:tc>
                  <a:txBody>
                    <a:bodyPr/>
                    <a:lstStyle/>
                    <a:p>
                      <a:r>
                        <a:rPr lang="cs-CZ" dirty="0" smtClean="0"/>
                        <a:t>F</a:t>
                      </a:r>
                      <a:r>
                        <a:rPr lang="en-US" dirty="0" smtClean="0"/>
                        <a:t>:</a:t>
                      </a:r>
                      <a:endParaRPr lang="cs-CZ" dirty="0"/>
                    </a:p>
                  </a:txBody>
                  <a:tcPr>
                    <a:solidFill>
                      <a:srgbClr val="C00000"/>
                    </a:solidFill>
                  </a:tcPr>
                </a:tc>
                <a:tc>
                  <a:txBody>
                    <a:bodyPr/>
                    <a:lstStyle/>
                    <a:p>
                      <a:endParaRPr lang="cs-CZ"/>
                    </a:p>
                  </a:txBody>
                  <a:tcPr>
                    <a:solidFill>
                      <a:srgbClr val="C00000"/>
                    </a:solidFill>
                  </a:tcPr>
                </a:tc>
                <a:tc>
                  <a:txBody>
                    <a:bodyPr/>
                    <a:lstStyle/>
                    <a:p>
                      <a:endParaRPr lang="cs-CZ" dirty="0"/>
                    </a:p>
                  </a:txBody>
                  <a:tcPr>
                    <a:solidFill>
                      <a:srgbClr val="C00000"/>
                    </a:solidFill>
                  </a:tcPr>
                </a:tc>
                <a:tc>
                  <a:txBody>
                    <a:bodyPr/>
                    <a:lstStyle/>
                    <a:p>
                      <a:endParaRPr lang="cs-CZ" dirty="0"/>
                    </a:p>
                  </a:txBody>
                  <a:tcPr>
                    <a:solidFill>
                      <a:srgbClr val="C00000"/>
                    </a:solidFill>
                  </a:tcPr>
                </a:tc>
              </a:tr>
            </a:tbl>
          </a:graphicData>
        </a:graphic>
      </p:graphicFrame>
      <p:pic>
        <p:nvPicPr>
          <p:cNvPr id="1026" name="Picture 2" descr="http://classconnection.s3.amazonaws.com/462/flashcards/2594462/jpg/cadaver_external_obliques13669177211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33" y="2809103"/>
            <a:ext cx="3194701" cy="3287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lassconnection.s3.amazonaws.com/462/flashcards/2594462/jpg/cadaver_internal_abdominal_oblique136691785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195" y="2809103"/>
            <a:ext cx="3106473" cy="32871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o.quizlet.com/i/KxIaxiP95ULgWYoM9Xf2Bg_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8429" y="2809103"/>
            <a:ext cx="3017009" cy="32871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lassconnection.s3.amazonaws.com/462/flashcards/2594462/jpg/cadaver_transversus_abdominis136691830082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5101" y="2809104"/>
            <a:ext cx="3153328" cy="328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879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02508" y="280086"/>
            <a:ext cx="6376087" cy="646331"/>
          </a:xfrm>
          <a:prstGeom prst="rect">
            <a:avLst/>
          </a:prstGeom>
          <a:noFill/>
        </p:spPr>
        <p:txBody>
          <a:bodyPr wrap="square" rtlCol="0">
            <a:spAutoFit/>
          </a:bodyPr>
          <a:lstStyle/>
          <a:p>
            <a:r>
              <a:rPr lang="en-US" dirty="0" smtClean="0"/>
              <a:t>Superficial Epigastric artery and vein (&lt;Femoral artery/vein)</a:t>
            </a:r>
          </a:p>
          <a:p>
            <a:r>
              <a:rPr lang="en-US" dirty="0" smtClean="0"/>
              <a:t>Superficial iliac circumflex artery and vein (&lt;</a:t>
            </a:r>
            <a:r>
              <a:rPr lang="en-US" dirty="0"/>
              <a:t> Femoral </a:t>
            </a:r>
            <a:r>
              <a:rPr lang="en-US" dirty="0" smtClean="0"/>
              <a:t>artery/vein)  </a:t>
            </a:r>
            <a:endParaRPr lang="cs-CZ" dirty="0"/>
          </a:p>
        </p:txBody>
      </p:sp>
      <p:pic>
        <p:nvPicPr>
          <p:cNvPr id="5122" name="Picture 2" descr="File:Gray58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651" y="1414849"/>
            <a:ext cx="4181475" cy="5238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502508" y="801301"/>
            <a:ext cx="7125730" cy="369332"/>
          </a:xfrm>
          <a:prstGeom prst="rect">
            <a:avLst/>
          </a:prstGeom>
          <a:noFill/>
        </p:spPr>
        <p:txBody>
          <a:bodyPr wrap="square" rtlCol="0">
            <a:spAutoFit/>
          </a:bodyPr>
          <a:lstStyle/>
          <a:p>
            <a:r>
              <a:rPr lang="en-US" dirty="0" smtClean="0"/>
              <a:t>Superficial External </a:t>
            </a:r>
            <a:r>
              <a:rPr lang="en-US" dirty="0" err="1" smtClean="0"/>
              <a:t>Pudendal</a:t>
            </a:r>
            <a:r>
              <a:rPr lang="en-US" dirty="0" smtClean="0"/>
              <a:t> artery and vein </a:t>
            </a:r>
            <a:r>
              <a:rPr lang="en-US" dirty="0"/>
              <a:t>(&lt; Femoral artery/vein)</a:t>
            </a:r>
            <a:r>
              <a:rPr lang="en-US" dirty="0" smtClean="0"/>
              <a:t> </a:t>
            </a:r>
            <a:endParaRPr lang="cs-CZ" dirty="0"/>
          </a:p>
        </p:txBody>
      </p:sp>
      <p:sp>
        <p:nvSpPr>
          <p:cNvPr id="7" name="TextovéPole 6"/>
          <p:cNvSpPr txBox="1"/>
          <p:nvPr/>
        </p:nvSpPr>
        <p:spPr>
          <a:xfrm>
            <a:off x="8427308" y="345989"/>
            <a:ext cx="3937686" cy="646331"/>
          </a:xfrm>
          <a:prstGeom prst="rect">
            <a:avLst/>
          </a:prstGeom>
          <a:noFill/>
        </p:spPr>
        <p:txBody>
          <a:bodyPr wrap="square" rtlCol="0">
            <a:spAutoFit/>
          </a:bodyPr>
          <a:lstStyle/>
          <a:p>
            <a:r>
              <a:rPr lang="en-US" dirty="0" smtClean="0"/>
              <a:t>Anterior and Lateral Cutaneous nerves (&lt;Intercostal Nerves)</a:t>
            </a:r>
            <a:endParaRPr lang="cs-CZ" dirty="0"/>
          </a:p>
        </p:txBody>
      </p:sp>
      <p:pic>
        <p:nvPicPr>
          <p:cNvPr id="5126" name="Picture 6" descr="http://www.dartmouth.edu/%7Ehumananatomy/figures/chapter_25/25-12_files/IMAGE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8968" y="1128115"/>
            <a:ext cx="4162425" cy="612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365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lick for Full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71" y="1794518"/>
            <a:ext cx="5213607" cy="391020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777946" y="881448"/>
            <a:ext cx="2281881" cy="369332"/>
          </a:xfrm>
          <a:prstGeom prst="rect">
            <a:avLst/>
          </a:prstGeom>
          <a:noFill/>
        </p:spPr>
        <p:txBody>
          <a:bodyPr wrap="square" rtlCol="0">
            <a:spAutoFit/>
          </a:bodyPr>
          <a:lstStyle/>
          <a:p>
            <a:r>
              <a:rPr lang="en-US" dirty="0" smtClean="0"/>
              <a:t>Cutaneous branches</a:t>
            </a:r>
            <a:endParaRPr lang="cs-CZ" dirty="0"/>
          </a:p>
        </p:txBody>
      </p:sp>
      <p:pic>
        <p:nvPicPr>
          <p:cNvPr id="8196" name="Picture 4" descr="http://ect.downstate.edu/courseware/haonline/imgs/00000/7000/000/70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984" y="1794518"/>
            <a:ext cx="5188894" cy="389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823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75704" y="263612"/>
            <a:ext cx="10742139" cy="2585323"/>
          </a:xfrm>
          <a:prstGeom prst="rect">
            <a:avLst/>
          </a:prstGeom>
          <a:noFill/>
        </p:spPr>
        <p:txBody>
          <a:bodyPr wrap="square" rtlCol="0">
            <a:spAutoFit/>
          </a:bodyPr>
          <a:lstStyle/>
          <a:p>
            <a:r>
              <a:rPr lang="en-US" dirty="0" smtClean="0"/>
              <a:t>Step 3</a:t>
            </a:r>
          </a:p>
          <a:p>
            <a:r>
              <a:rPr lang="en-US" dirty="0" smtClean="0"/>
              <a:t>Clean the surface of external Oblique M.</a:t>
            </a:r>
          </a:p>
          <a:p>
            <a:r>
              <a:rPr lang="en-US" dirty="0" smtClean="0"/>
              <a:t>Find and clean Superficial ring of inguinal canal</a:t>
            </a:r>
          </a:p>
          <a:p>
            <a:r>
              <a:rPr lang="en-US" dirty="0" smtClean="0"/>
              <a:t>Identify the spermatic cord/</a:t>
            </a:r>
            <a:r>
              <a:rPr lang="en-US" dirty="0"/>
              <a:t> </a:t>
            </a:r>
            <a:r>
              <a:rPr lang="en-US" dirty="0" smtClean="0"/>
              <a:t>round ligament</a:t>
            </a:r>
          </a:p>
          <a:p>
            <a:r>
              <a:rPr lang="en-US" dirty="0" smtClean="0"/>
              <a:t>Find and clean </a:t>
            </a:r>
            <a:r>
              <a:rPr lang="en-US" dirty="0" err="1" smtClean="0"/>
              <a:t>Ilioinguinal</a:t>
            </a:r>
            <a:r>
              <a:rPr lang="en-US" dirty="0" smtClean="0"/>
              <a:t> nerve (laterally of spermatic cord) and</a:t>
            </a:r>
          </a:p>
          <a:p>
            <a:r>
              <a:rPr lang="en-US" dirty="0" smtClean="0"/>
              <a:t>the genital branch of </a:t>
            </a:r>
            <a:r>
              <a:rPr lang="en-US" dirty="0" err="1" smtClean="0"/>
              <a:t>genitofemoral</a:t>
            </a:r>
            <a:r>
              <a:rPr lang="en-US" dirty="0" smtClean="0"/>
              <a:t> nerve( medially to spermatic cord)</a:t>
            </a:r>
          </a:p>
          <a:p>
            <a:endParaRPr lang="en-US" dirty="0" smtClean="0"/>
          </a:p>
          <a:p>
            <a:r>
              <a:rPr lang="en-US" dirty="0" err="1" smtClean="0"/>
              <a:t>Ilioinguinal</a:t>
            </a:r>
            <a:r>
              <a:rPr lang="en-US" dirty="0" smtClean="0"/>
              <a:t> Nerve</a:t>
            </a:r>
          </a:p>
          <a:p>
            <a:endParaRPr lang="cs-CZ" dirty="0"/>
          </a:p>
        </p:txBody>
      </p:sp>
      <p:pic>
        <p:nvPicPr>
          <p:cNvPr id="9218" name="Picture 2" descr="http://ect.downstate.edu/courseware/haonline/imgs/00000/7000/500/75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04" y="2565786"/>
            <a:ext cx="5486400" cy="411480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Přímá spojnice se šipkou 5"/>
          <p:cNvCxnSpPr/>
          <p:nvPr/>
        </p:nvCxnSpPr>
        <p:spPr>
          <a:xfrm>
            <a:off x="1334530" y="2496065"/>
            <a:ext cx="1614616" cy="2339546"/>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8" name="Přímá spojnice se šipkou 7"/>
          <p:cNvCxnSpPr/>
          <p:nvPr/>
        </p:nvCxnSpPr>
        <p:spPr>
          <a:xfrm>
            <a:off x="1416908" y="3855308"/>
            <a:ext cx="980303" cy="58488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0" name="TextovéPole 9"/>
          <p:cNvSpPr txBox="1"/>
          <p:nvPr/>
        </p:nvSpPr>
        <p:spPr>
          <a:xfrm>
            <a:off x="20594" y="3485976"/>
            <a:ext cx="1688757" cy="369332"/>
          </a:xfrm>
          <a:prstGeom prst="rect">
            <a:avLst/>
          </a:prstGeom>
          <a:noFill/>
        </p:spPr>
        <p:txBody>
          <a:bodyPr wrap="square" rtlCol="0">
            <a:spAutoFit/>
          </a:bodyPr>
          <a:lstStyle/>
          <a:p>
            <a:r>
              <a:rPr lang="en-US" dirty="0" err="1" smtClean="0">
                <a:solidFill>
                  <a:schemeClr val="accent5"/>
                </a:solidFill>
              </a:rPr>
              <a:t>Iliohypogastric</a:t>
            </a:r>
            <a:endParaRPr lang="cs-CZ" dirty="0">
              <a:solidFill>
                <a:schemeClr val="accent5"/>
              </a:solidFill>
            </a:endParaRPr>
          </a:p>
        </p:txBody>
      </p:sp>
      <p:pic>
        <p:nvPicPr>
          <p:cNvPr id="9222" name="Picture 6" descr="http://www.elsevierimages.com/images/vpv/000/000/017/17639-0550x04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578" y="1046463"/>
            <a:ext cx="452437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763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205945" y="57665"/>
            <a:ext cx="10750379" cy="1200329"/>
          </a:xfrm>
          <a:prstGeom prst="rect">
            <a:avLst/>
          </a:prstGeom>
          <a:noFill/>
        </p:spPr>
        <p:txBody>
          <a:bodyPr wrap="square" rtlCol="0">
            <a:spAutoFit/>
          </a:bodyPr>
          <a:lstStyle/>
          <a:p>
            <a:r>
              <a:rPr lang="en-US" dirty="0" smtClean="0"/>
              <a:t>Step 4</a:t>
            </a:r>
          </a:p>
          <a:p>
            <a:r>
              <a:rPr lang="en-US" dirty="0" smtClean="0"/>
              <a:t>Cut the external Oblique M. in the mid axillary line to the anterior iliac spine</a:t>
            </a:r>
          </a:p>
          <a:p>
            <a:r>
              <a:rPr lang="en-US" dirty="0" smtClean="0"/>
              <a:t>Separate the external oblique from the internal oblique with your fingers but preserve the nerves and the vessels</a:t>
            </a:r>
          </a:p>
          <a:p>
            <a:r>
              <a:rPr lang="en-US" dirty="0" smtClean="0"/>
              <a:t>Find and clean the subcostal , </a:t>
            </a:r>
            <a:r>
              <a:rPr lang="en-US" dirty="0" err="1" smtClean="0"/>
              <a:t>ilioinguinal</a:t>
            </a:r>
            <a:r>
              <a:rPr lang="en-US" dirty="0" smtClean="0"/>
              <a:t> and </a:t>
            </a:r>
            <a:r>
              <a:rPr lang="en-US" dirty="0" err="1" smtClean="0"/>
              <a:t>iliohypogastric</a:t>
            </a:r>
            <a:r>
              <a:rPr lang="en-US" dirty="0" smtClean="0"/>
              <a:t> nerves and the deep iliac circumflex vessels </a:t>
            </a:r>
            <a:endParaRPr lang="cs-CZ" dirty="0"/>
          </a:p>
        </p:txBody>
      </p:sp>
      <p:pic>
        <p:nvPicPr>
          <p:cNvPr id="6148" name="Picture 4" descr="http://ect.downstate.edu/courseware/haonline/imgs/00000/7000/200/72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945" y="2557548"/>
            <a:ext cx="5486400" cy="4114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486032" y="2158314"/>
            <a:ext cx="3583460" cy="369332"/>
          </a:xfrm>
          <a:prstGeom prst="rect">
            <a:avLst/>
          </a:prstGeom>
          <a:noFill/>
        </p:spPr>
        <p:txBody>
          <a:bodyPr wrap="square" rtlCol="0">
            <a:spAutoFit/>
          </a:bodyPr>
          <a:lstStyle/>
          <a:p>
            <a:r>
              <a:rPr lang="en-US" dirty="0" err="1" smtClean="0"/>
              <a:t>Iliohypogastric</a:t>
            </a:r>
            <a:endParaRPr lang="cs-CZ" dirty="0"/>
          </a:p>
        </p:txBody>
      </p:sp>
      <p:pic>
        <p:nvPicPr>
          <p:cNvPr id="6152" name="Picture 8" descr="http://25.media.tumblr.com/tumblr_lqthwzv6G31qzcf71o1_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841" y="1652673"/>
            <a:ext cx="3833065" cy="501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175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academicobgyn.files.wordpress.com/2010/11/nerv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699" y="1243913"/>
            <a:ext cx="10894244" cy="4555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034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87178" y="140044"/>
            <a:ext cx="6903308" cy="1477328"/>
          </a:xfrm>
          <a:prstGeom prst="rect">
            <a:avLst/>
          </a:prstGeom>
          <a:noFill/>
        </p:spPr>
        <p:txBody>
          <a:bodyPr wrap="square" rtlCol="0">
            <a:spAutoFit/>
          </a:bodyPr>
          <a:lstStyle/>
          <a:p>
            <a:r>
              <a:rPr lang="en-US" dirty="0" smtClean="0"/>
              <a:t>Step 5</a:t>
            </a:r>
          </a:p>
          <a:p>
            <a:r>
              <a:rPr lang="en-US" dirty="0" smtClean="0"/>
              <a:t>Clean and cut the internal oblique in the same way as external oblique</a:t>
            </a:r>
          </a:p>
          <a:p>
            <a:r>
              <a:rPr lang="en-US" dirty="0" smtClean="0"/>
              <a:t>Separate it with transversus abdominis by your fingers </a:t>
            </a:r>
          </a:p>
          <a:p>
            <a:r>
              <a:rPr lang="en-US" dirty="0" smtClean="0"/>
              <a:t>Clean the rectus sheath </a:t>
            </a:r>
          </a:p>
          <a:p>
            <a:r>
              <a:rPr lang="en-US" dirty="0" smtClean="0"/>
              <a:t>Identify the Fundiform ligament of the penis</a:t>
            </a:r>
            <a:endParaRPr lang="cs-CZ" dirty="0"/>
          </a:p>
        </p:txBody>
      </p:sp>
      <p:pic>
        <p:nvPicPr>
          <p:cNvPr id="12290" name="Picture 2" descr="Click for Full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78" y="2453173"/>
            <a:ext cx="5839683" cy="437976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79614" y="1806842"/>
            <a:ext cx="6054810" cy="646331"/>
          </a:xfrm>
          <a:prstGeom prst="rect">
            <a:avLst/>
          </a:prstGeom>
          <a:noFill/>
        </p:spPr>
        <p:txBody>
          <a:bodyPr wrap="square" rtlCol="0">
            <a:spAutoFit/>
          </a:bodyPr>
          <a:lstStyle/>
          <a:p>
            <a:r>
              <a:rPr lang="en-US" dirty="0"/>
              <a:t>Fundiform ligament: </a:t>
            </a:r>
            <a:r>
              <a:rPr lang="en-US" dirty="0" err="1"/>
              <a:t>Scarpa's</a:t>
            </a:r>
            <a:r>
              <a:rPr lang="en-US" dirty="0"/>
              <a:t> fascia contributes to formation of the </a:t>
            </a:r>
            <a:r>
              <a:rPr lang="en-US" dirty="0" err="1"/>
              <a:t>fundiform</a:t>
            </a:r>
            <a:r>
              <a:rPr lang="en-US" dirty="0"/>
              <a:t> ligament of the penis.</a:t>
            </a:r>
            <a:endParaRPr lang="cs-CZ" dirty="0"/>
          </a:p>
        </p:txBody>
      </p:sp>
      <p:pic>
        <p:nvPicPr>
          <p:cNvPr id="12292" name="Picture 4" descr="Click for Full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6302" y="2914864"/>
            <a:ext cx="3549565" cy="266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53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642551" y="222422"/>
            <a:ext cx="10964563" cy="1200329"/>
          </a:xfrm>
          <a:prstGeom prst="rect">
            <a:avLst/>
          </a:prstGeom>
          <a:noFill/>
        </p:spPr>
        <p:txBody>
          <a:bodyPr wrap="square" rtlCol="0">
            <a:spAutoFit/>
          </a:bodyPr>
          <a:lstStyle/>
          <a:p>
            <a:r>
              <a:rPr lang="en-US" dirty="0" smtClean="0"/>
              <a:t>Step 6</a:t>
            </a:r>
          </a:p>
          <a:p>
            <a:r>
              <a:rPr lang="en-US" dirty="0" smtClean="0"/>
              <a:t>Open the rectus sheath by a median incision from the sternum to pubis symphysis</a:t>
            </a:r>
          </a:p>
          <a:p>
            <a:r>
              <a:rPr lang="en-US" dirty="0" smtClean="0"/>
              <a:t>Reflect the sheath</a:t>
            </a:r>
          </a:p>
          <a:p>
            <a:r>
              <a:rPr lang="en-US" dirty="0" smtClean="0"/>
              <a:t>Loose the rectus abdominis and identify the superior and inferior Epigastric vessels behind the rectus abdominis</a:t>
            </a:r>
            <a:endParaRPr lang="cs-CZ" dirty="0"/>
          </a:p>
        </p:txBody>
      </p:sp>
      <p:pic>
        <p:nvPicPr>
          <p:cNvPr id="13318" name="Picture 6" descr="http://academicobgyn.files.wordpress.com/2010/11/abdominal-w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257" y="2451530"/>
            <a:ext cx="767715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030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25.media.tumblr.com/tumblr_lqthwzv6G31qzcf71o1_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8812" y="1049369"/>
            <a:ext cx="4308726" cy="564258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214183" y="230659"/>
            <a:ext cx="7265773" cy="923330"/>
          </a:xfrm>
          <a:prstGeom prst="rect">
            <a:avLst/>
          </a:prstGeom>
          <a:noFill/>
        </p:spPr>
        <p:txBody>
          <a:bodyPr wrap="square" rtlCol="0">
            <a:spAutoFit/>
          </a:bodyPr>
          <a:lstStyle/>
          <a:p>
            <a:r>
              <a:rPr lang="en-US" dirty="0" smtClean="0"/>
              <a:t>Superior Epigastric Artery and Vein (&lt;Internal thoracic artery/vein)</a:t>
            </a:r>
          </a:p>
          <a:p>
            <a:r>
              <a:rPr lang="en-US" dirty="0" smtClean="0"/>
              <a:t>Inferior Epigastric Artery and Vein (&lt;External Iliac artery/vein)</a:t>
            </a:r>
          </a:p>
          <a:p>
            <a:r>
              <a:rPr lang="en-US" dirty="0" smtClean="0"/>
              <a:t>Deep Circumflex Iliac Artery and vein (&lt;</a:t>
            </a:r>
            <a:r>
              <a:rPr lang="en-US" dirty="0"/>
              <a:t> External Iliac </a:t>
            </a:r>
            <a:r>
              <a:rPr lang="en-US" dirty="0" smtClean="0"/>
              <a:t>artery/vein)</a:t>
            </a:r>
            <a:endParaRPr lang="cs-CZ" dirty="0"/>
          </a:p>
        </p:txBody>
      </p:sp>
      <p:pic>
        <p:nvPicPr>
          <p:cNvPr id="14338" name="Picture 2" descr="http://ect.downstate.edu/courseware/haonline/imgs/00000/7000/100/71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812" y="4034546"/>
            <a:ext cx="3543215" cy="265741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ect.downstate.edu/courseware/haonline/imgs/00000/7000/100/7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288" y="1374710"/>
            <a:ext cx="3526739" cy="2645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606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ect.downstate.edu/courseware/haonline/figimgs/37_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4002" y="3512707"/>
            <a:ext cx="4033894" cy="318465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ect.downstate.edu/courseware/haonline/imgs/00000/8000/000/80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57" y="2743199"/>
            <a:ext cx="5486400" cy="411480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807309" y="449126"/>
            <a:ext cx="10635048" cy="1754326"/>
          </a:xfrm>
          <a:prstGeom prst="rect">
            <a:avLst/>
          </a:prstGeom>
        </p:spPr>
        <p:txBody>
          <a:bodyPr wrap="square">
            <a:spAutoFit/>
          </a:bodyPr>
          <a:lstStyle/>
          <a:p>
            <a:r>
              <a:rPr lang="en-US" dirty="0" smtClean="0"/>
              <a:t>The </a:t>
            </a:r>
            <a:r>
              <a:rPr lang="en-US" dirty="0"/>
              <a:t>space that has been opened is the major portion of the peritoneal cavity, called the </a:t>
            </a:r>
            <a:r>
              <a:rPr lang="en-US" b="1" dirty="0"/>
              <a:t>greater peritoneal sac</a:t>
            </a:r>
            <a:r>
              <a:rPr lang="en-US" dirty="0"/>
              <a:t>. This space is located between the inner surface of the abdominal wall and the outer surface of the abdominal viscera. The greater peritoneal sac is bounded between the parietal and visceral peritoneum. It communicates through the </a:t>
            </a:r>
            <a:r>
              <a:rPr lang="en-US" dirty="0" err="1"/>
              <a:t>epiploic</a:t>
            </a:r>
            <a:r>
              <a:rPr lang="en-US" dirty="0"/>
              <a:t> foramen (of Winslow) with the smaller, l</a:t>
            </a:r>
            <a:r>
              <a:rPr lang="en-US" b="1" dirty="0"/>
              <a:t>esser peritoneal sac</a:t>
            </a:r>
            <a:r>
              <a:rPr lang="en-US" dirty="0"/>
              <a:t> (also called </a:t>
            </a:r>
            <a:r>
              <a:rPr lang="en-US" b="1" dirty="0" err="1"/>
              <a:t>omental</a:t>
            </a:r>
            <a:r>
              <a:rPr lang="en-US" b="1" dirty="0"/>
              <a:t> bursa</a:t>
            </a:r>
            <a:r>
              <a:rPr lang="en-US" dirty="0"/>
              <a:t>). The lesser peritoneal sac is the largest recess of the peritoneal cavity and is located posterior to the stomach. Its boundaries will be described later.</a:t>
            </a:r>
            <a:endParaRPr lang="cs-CZ" dirty="0"/>
          </a:p>
        </p:txBody>
      </p:sp>
      <p:sp>
        <p:nvSpPr>
          <p:cNvPr id="7" name="Obdélník 6"/>
          <p:cNvSpPr/>
          <p:nvPr/>
        </p:nvSpPr>
        <p:spPr>
          <a:xfrm>
            <a:off x="6160957" y="1934749"/>
            <a:ext cx="6096000" cy="1200329"/>
          </a:xfrm>
          <a:prstGeom prst="rect">
            <a:avLst/>
          </a:prstGeom>
        </p:spPr>
        <p:txBody>
          <a:bodyPr>
            <a:spAutoFit/>
          </a:bodyPr>
          <a:lstStyle/>
          <a:p>
            <a:r>
              <a:rPr lang="en-US" dirty="0" smtClean="0"/>
              <a:t>The </a:t>
            </a:r>
            <a:r>
              <a:rPr lang="en-US" b="1" dirty="0" err="1" smtClean="0"/>
              <a:t>Falciform</a:t>
            </a:r>
            <a:r>
              <a:rPr lang="en-US" b="1" dirty="0" smtClean="0"/>
              <a:t> ligament of the liver</a:t>
            </a:r>
            <a:r>
              <a:rPr lang="en-US" dirty="0" smtClean="0"/>
              <a:t> </a:t>
            </a:r>
            <a:r>
              <a:rPr lang="en-US" dirty="0"/>
              <a:t>is formed as the visceral peritoneum that covers the liver and is reflected onto the internal surface of the anterior abdominal </a:t>
            </a:r>
            <a:r>
              <a:rPr lang="en-US" dirty="0" err="1" smtClean="0"/>
              <a:t>wallas</a:t>
            </a:r>
            <a:r>
              <a:rPr lang="en-US" dirty="0" smtClean="0"/>
              <a:t> </a:t>
            </a:r>
            <a:r>
              <a:rPr lang="en-US" dirty="0" err="1" smtClean="0"/>
              <a:t>ligamentum</a:t>
            </a:r>
            <a:r>
              <a:rPr lang="en-US" dirty="0" smtClean="0"/>
              <a:t> </a:t>
            </a:r>
            <a:r>
              <a:rPr lang="en-US" dirty="0" err="1" smtClean="0"/>
              <a:t>teres</a:t>
            </a:r>
            <a:r>
              <a:rPr lang="en-US" dirty="0" smtClean="0"/>
              <a:t> </a:t>
            </a:r>
            <a:endParaRPr lang="cs-CZ" dirty="0"/>
          </a:p>
        </p:txBody>
      </p:sp>
    </p:spTree>
    <p:extLst>
      <p:ext uri="{BB962C8B-B14F-4D97-AF65-F5344CB8AC3E}">
        <p14:creationId xmlns:p14="http://schemas.microsoft.com/office/powerpoint/2010/main" val="2649043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87179" y="180364"/>
            <a:ext cx="11425882" cy="1754326"/>
          </a:xfrm>
          <a:prstGeom prst="rect">
            <a:avLst/>
          </a:prstGeom>
        </p:spPr>
        <p:txBody>
          <a:bodyPr wrap="square">
            <a:spAutoFit/>
          </a:bodyPr>
          <a:lstStyle/>
          <a:p>
            <a:r>
              <a:rPr lang="en-US" dirty="0" smtClean="0"/>
              <a:t>The peritoneum is </a:t>
            </a:r>
            <a:r>
              <a:rPr lang="en-US" dirty="0"/>
              <a:t>divided into two parts: the visceral peritoneum, which covers the surface of the visceral organs, and the parietal peritoneum, which lines the internal surface of the walls of the abdominal and pelvic cavity.</a:t>
            </a:r>
          </a:p>
          <a:p>
            <a:r>
              <a:rPr lang="en-US" dirty="0"/>
              <a:t>Inside the abdominal cavity the peritoneum forms folds or reflections, referred to as mesenteries and peritoneal ligaments. Mesenteries attach organs to the posterior abdominal wall. Peritoneal ligaments generally attach one organ to another. Peritoneal ligaments and mesenteries hold abdominal organs in place, and serve</a:t>
            </a:r>
          </a:p>
          <a:p>
            <a:r>
              <a:rPr lang="en-US" dirty="0"/>
              <a:t>as conduits through which nerves, blood and lymphatic vessels pass to and from the </a:t>
            </a:r>
            <a:r>
              <a:rPr lang="en-US" dirty="0" smtClean="0"/>
              <a:t>abdominal </a:t>
            </a:r>
            <a:r>
              <a:rPr lang="en-US" dirty="0"/>
              <a:t>organs.</a:t>
            </a:r>
            <a:endParaRPr lang="cs-CZ" dirty="0"/>
          </a:p>
        </p:txBody>
      </p:sp>
      <p:sp>
        <p:nvSpPr>
          <p:cNvPr id="5" name="Obdélník 4"/>
          <p:cNvSpPr/>
          <p:nvPr/>
        </p:nvSpPr>
        <p:spPr>
          <a:xfrm>
            <a:off x="453080" y="2092062"/>
            <a:ext cx="10799805" cy="1200329"/>
          </a:xfrm>
          <a:prstGeom prst="rect">
            <a:avLst/>
          </a:prstGeom>
        </p:spPr>
        <p:txBody>
          <a:bodyPr wrap="square">
            <a:spAutoFit/>
          </a:bodyPr>
          <a:lstStyle/>
          <a:p>
            <a:r>
              <a:rPr lang="en-US" dirty="0"/>
              <a:t>An organ, which is surrounded by the peritoneum and has a supporting mesentery, is defined as an </a:t>
            </a:r>
            <a:r>
              <a:rPr lang="en-US" b="1" dirty="0"/>
              <a:t>intraperitoneal organ</a:t>
            </a:r>
            <a:r>
              <a:rPr lang="en-US" dirty="0"/>
              <a:t> (e.g. </a:t>
            </a:r>
            <a:r>
              <a:rPr lang="en-US" b="1" dirty="0"/>
              <a:t>spleen</a:t>
            </a:r>
            <a:r>
              <a:rPr lang="en-US" dirty="0"/>
              <a:t>, </a:t>
            </a:r>
            <a:r>
              <a:rPr lang="en-US" b="1" dirty="0"/>
              <a:t>liver,</a:t>
            </a:r>
            <a:r>
              <a:rPr lang="en-US" dirty="0"/>
              <a:t> and </a:t>
            </a:r>
            <a:r>
              <a:rPr lang="en-US" b="1" dirty="0"/>
              <a:t>transverse</a:t>
            </a:r>
            <a:r>
              <a:rPr lang="en-US" dirty="0"/>
              <a:t> </a:t>
            </a:r>
            <a:r>
              <a:rPr lang="en-US" b="1" dirty="0"/>
              <a:t>colon</a:t>
            </a:r>
            <a:r>
              <a:rPr lang="en-US" dirty="0"/>
              <a:t>). An organ, which is only partially covered by the peritoneum and has no supporting mesentery, is defined as a </a:t>
            </a:r>
            <a:r>
              <a:rPr lang="en-US" b="1" dirty="0"/>
              <a:t>retroperitoneal</a:t>
            </a:r>
            <a:br>
              <a:rPr lang="en-US" b="1" dirty="0"/>
            </a:br>
            <a:r>
              <a:rPr lang="en-US" dirty="0"/>
              <a:t>or</a:t>
            </a:r>
            <a:r>
              <a:rPr lang="en-US" b="1" dirty="0"/>
              <a:t> </a:t>
            </a:r>
            <a:r>
              <a:rPr lang="en-US" b="1" dirty="0" err="1"/>
              <a:t>extraperitoneal</a:t>
            </a:r>
            <a:r>
              <a:rPr lang="en-US" b="1" dirty="0"/>
              <a:t> organ</a:t>
            </a:r>
            <a:r>
              <a:rPr lang="en-US" dirty="0"/>
              <a:t> (e.g. </a:t>
            </a:r>
            <a:r>
              <a:rPr lang="en-US" b="1" dirty="0"/>
              <a:t>pancreas</a:t>
            </a:r>
            <a:r>
              <a:rPr lang="en-US" dirty="0"/>
              <a:t>, </a:t>
            </a:r>
            <a:r>
              <a:rPr lang="en-US" b="1" dirty="0"/>
              <a:t>kidney</a:t>
            </a:r>
            <a:r>
              <a:rPr lang="en-US" dirty="0"/>
              <a:t>, </a:t>
            </a:r>
            <a:r>
              <a:rPr lang="en-US" b="1" dirty="0"/>
              <a:t>ascending colon</a:t>
            </a:r>
            <a:r>
              <a:rPr lang="en-US" dirty="0"/>
              <a:t>,</a:t>
            </a:r>
            <a:r>
              <a:rPr lang="en-US" b="1" dirty="0"/>
              <a:t> </a:t>
            </a:r>
            <a:r>
              <a:rPr lang="en-US" dirty="0"/>
              <a:t>and </a:t>
            </a:r>
            <a:r>
              <a:rPr lang="en-US" b="1" dirty="0"/>
              <a:t>descending</a:t>
            </a:r>
            <a:r>
              <a:rPr lang="en-US" dirty="0"/>
              <a:t> </a:t>
            </a:r>
            <a:r>
              <a:rPr lang="en-US" b="1" dirty="0"/>
              <a:t>colon</a:t>
            </a:r>
            <a:r>
              <a:rPr lang="en-US" dirty="0"/>
              <a:t>). </a:t>
            </a:r>
          </a:p>
        </p:txBody>
      </p:sp>
    </p:spTree>
    <p:extLst>
      <p:ext uri="{BB962C8B-B14F-4D97-AF65-F5344CB8AC3E}">
        <p14:creationId xmlns:p14="http://schemas.microsoft.com/office/powerpoint/2010/main" val="279173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4"/>
          <p:cNvGraphicFramePr>
            <a:graphicFrameLocks noGrp="1"/>
          </p:cNvGraphicFramePr>
          <p:nvPr>
            <p:extLst>
              <p:ext uri="{D42A27DB-BD31-4B8C-83A1-F6EECF244321}">
                <p14:modId xmlns:p14="http://schemas.microsoft.com/office/powerpoint/2010/main" val="1471984707"/>
              </p:ext>
            </p:extLst>
          </p:nvPr>
        </p:nvGraphicFramePr>
        <p:xfrm>
          <a:off x="2032000" y="719666"/>
          <a:ext cx="8127999" cy="1854200"/>
        </p:xfrm>
        <a:graphic>
          <a:graphicData uri="http://schemas.openxmlformats.org/drawingml/2006/table">
            <a:tbl>
              <a:tblPr firstRow="1" bandRow="1">
                <a:tableStyleId>{5C22544A-7EE6-4342-B048-85BDC9FD1C3A}</a:tableStyleId>
              </a:tblPr>
              <a:tblGrid>
                <a:gridCol w="2709333"/>
                <a:gridCol w="2709333"/>
                <a:gridCol w="2709333"/>
              </a:tblGrid>
              <a:tr h="370840">
                <a:tc>
                  <a:txBody>
                    <a:bodyPr/>
                    <a:lstStyle/>
                    <a:p>
                      <a:r>
                        <a:rPr lang="en-US" dirty="0" err="1" smtClean="0"/>
                        <a:t>Pyramidalis</a:t>
                      </a:r>
                      <a:r>
                        <a:rPr lang="en-US" dirty="0" smtClean="0"/>
                        <a:t> M.</a:t>
                      </a:r>
                      <a:endParaRPr lang="cs-CZ" dirty="0"/>
                    </a:p>
                  </a:txBody>
                  <a:tcPr>
                    <a:solidFill>
                      <a:srgbClr val="C00000"/>
                    </a:solidFill>
                  </a:tcPr>
                </a:tc>
                <a:tc>
                  <a:txBody>
                    <a:bodyPr/>
                    <a:lstStyle/>
                    <a:p>
                      <a:r>
                        <a:rPr lang="en-US" dirty="0" err="1" smtClean="0"/>
                        <a:t>Cremaster</a:t>
                      </a:r>
                      <a:r>
                        <a:rPr lang="en-US" dirty="0" smtClean="0"/>
                        <a:t> M.</a:t>
                      </a:r>
                      <a:endParaRPr lang="cs-CZ" dirty="0"/>
                    </a:p>
                  </a:txBody>
                  <a:tcPr>
                    <a:solidFill>
                      <a:srgbClr val="C00000"/>
                    </a:solidFill>
                  </a:tcPr>
                </a:tc>
                <a:tc>
                  <a:txBody>
                    <a:bodyPr/>
                    <a:lstStyle/>
                    <a:p>
                      <a:r>
                        <a:rPr lang="en-US" dirty="0" err="1" smtClean="0"/>
                        <a:t>Quadratus</a:t>
                      </a:r>
                      <a:r>
                        <a:rPr lang="en-US" dirty="0" smtClean="0"/>
                        <a:t> </a:t>
                      </a:r>
                      <a:r>
                        <a:rPr lang="en-US" dirty="0" err="1" smtClean="0"/>
                        <a:t>Lamborum</a:t>
                      </a:r>
                      <a:r>
                        <a:rPr lang="en-US" dirty="0" smtClean="0"/>
                        <a:t> M.</a:t>
                      </a:r>
                      <a:endParaRPr lang="cs-CZ" dirty="0"/>
                    </a:p>
                  </a:txBody>
                  <a:tcPr>
                    <a:solidFill>
                      <a:srgbClr val="C00000"/>
                    </a:solidFill>
                  </a:tcPr>
                </a:tc>
              </a:tr>
              <a:tr h="370840">
                <a:tc>
                  <a:txBody>
                    <a:bodyPr/>
                    <a:lstStyle/>
                    <a:p>
                      <a:endParaRPr lang="cs-CZ"/>
                    </a:p>
                  </a:txBody>
                  <a:tcPr>
                    <a:solidFill>
                      <a:srgbClr val="C00000"/>
                    </a:solidFill>
                  </a:tcPr>
                </a:tc>
                <a:tc>
                  <a:txBody>
                    <a:bodyPr/>
                    <a:lstStyle/>
                    <a:p>
                      <a:endParaRPr lang="cs-CZ"/>
                    </a:p>
                  </a:txBody>
                  <a:tcPr>
                    <a:solidFill>
                      <a:srgbClr val="C00000"/>
                    </a:solidFill>
                  </a:tcPr>
                </a:tc>
                <a:tc>
                  <a:txBody>
                    <a:bodyPr/>
                    <a:lstStyle/>
                    <a:p>
                      <a:endParaRPr lang="cs-CZ"/>
                    </a:p>
                  </a:txBody>
                  <a:tcPr>
                    <a:solidFill>
                      <a:srgbClr val="C00000"/>
                    </a:solidFill>
                  </a:tcPr>
                </a:tc>
              </a:tr>
              <a:tr h="370840">
                <a:tc>
                  <a:txBody>
                    <a:bodyPr/>
                    <a:lstStyle/>
                    <a:p>
                      <a:endParaRPr lang="cs-CZ"/>
                    </a:p>
                  </a:txBody>
                  <a:tcPr>
                    <a:solidFill>
                      <a:srgbClr val="C00000"/>
                    </a:solidFill>
                  </a:tcPr>
                </a:tc>
                <a:tc>
                  <a:txBody>
                    <a:bodyPr/>
                    <a:lstStyle/>
                    <a:p>
                      <a:endParaRPr lang="cs-CZ"/>
                    </a:p>
                  </a:txBody>
                  <a:tcPr>
                    <a:solidFill>
                      <a:srgbClr val="C00000"/>
                    </a:solidFill>
                  </a:tcPr>
                </a:tc>
                <a:tc>
                  <a:txBody>
                    <a:bodyPr/>
                    <a:lstStyle/>
                    <a:p>
                      <a:endParaRPr lang="cs-CZ"/>
                    </a:p>
                  </a:txBody>
                  <a:tcPr>
                    <a:solidFill>
                      <a:srgbClr val="C00000"/>
                    </a:solidFill>
                  </a:tcPr>
                </a:tc>
              </a:tr>
              <a:tr h="370840">
                <a:tc>
                  <a:txBody>
                    <a:bodyPr/>
                    <a:lstStyle/>
                    <a:p>
                      <a:endParaRPr lang="cs-CZ"/>
                    </a:p>
                  </a:txBody>
                  <a:tcPr>
                    <a:solidFill>
                      <a:srgbClr val="C00000"/>
                    </a:solidFill>
                  </a:tcPr>
                </a:tc>
                <a:tc>
                  <a:txBody>
                    <a:bodyPr/>
                    <a:lstStyle/>
                    <a:p>
                      <a:endParaRPr lang="cs-CZ"/>
                    </a:p>
                  </a:txBody>
                  <a:tcPr>
                    <a:solidFill>
                      <a:srgbClr val="C00000"/>
                    </a:solidFill>
                  </a:tcPr>
                </a:tc>
                <a:tc>
                  <a:txBody>
                    <a:bodyPr/>
                    <a:lstStyle/>
                    <a:p>
                      <a:endParaRPr lang="cs-CZ"/>
                    </a:p>
                  </a:txBody>
                  <a:tcPr>
                    <a:solidFill>
                      <a:srgbClr val="C00000"/>
                    </a:solidFill>
                  </a:tcPr>
                </a:tc>
              </a:tr>
              <a:tr h="370840">
                <a:tc>
                  <a:txBody>
                    <a:bodyPr/>
                    <a:lstStyle/>
                    <a:p>
                      <a:endParaRPr lang="cs-CZ"/>
                    </a:p>
                  </a:txBody>
                  <a:tcPr>
                    <a:solidFill>
                      <a:srgbClr val="C00000"/>
                    </a:solidFill>
                  </a:tcPr>
                </a:tc>
                <a:tc>
                  <a:txBody>
                    <a:bodyPr/>
                    <a:lstStyle/>
                    <a:p>
                      <a:endParaRPr lang="cs-CZ"/>
                    </a:p>
                  </a:txBody>
                  <a:tcPr>
                    <a:solidFill>
                      <a:srgbClr val="C00000"/>
                    </a:solidFill>
                  </a:tcPr>
                </a:tc>
                <a:tc>
                  <a:txBody>
                    <a:bodyPr/>
                    <a:lstStyle/>
                    <a:p>
                      <a:endParaRPr lang="cs-CZ" dirty="0"/>
                    </a:p>
                  </a:txBody>
                  <a:tcPr>
                    <a:solidFill>
                      <a:srgbClr val="C00000"/>
                    </a:solidFill>
                  </a:tcPr>
                </a:tc>
              </a:tr>
            </a:tbl>
          </a:graphicData>
        </a:graphic>
      </p:graphicFrame>
      <p:pic>
        <p:nvPicPr>
          <p:cNvPr id="9218" name="Picture 2" descr="http://www.elsevierimages.com/images/vpv/000/000/024/24643-0550x04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321" y="2603156"/>
            <a:ext cx="3284674" cy="380330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dw9r2us9jo9xp.cloudfront.net/images/anatomy_term/musculus-cremaster/musculus_cremaster_atlas_HmBIjX3tdN1tqGgU2UtBz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227" y="2918832"/>
            <a:ext cx="3725433" cy="289186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encrypted-tbn3.gstatic.com/images?q=tbn:ANd9GcTQ9JeKL8_v0WizHOr3Vh2jLqKtEzL4SzhSVXoT05UXFYZu4ua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8771" y="2817341"/>
            <a:ext cx="2921072" cy="3514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486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highlands.edu/academics/divisions/scipe/biology/faculty/harnden/2122/images/mesenter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824" y="913371"/>
            <a:ext cx="9448800" cy="612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389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584887" y="418237"/>
            <a:ext cx="6096000" cy="1754326"/>
          </a:xfrm>
          <a:prstGeom prst="rect">
            <a:avLst/>
          </a:prstGeom>
        </p:spPr>
        <p:txBody>
          <a:bodyPr>
            <a:spAutoFit/>
          </a:bodyPr>
          <a:lstStyle/>
          <a:p>
            <a:r>
              <a:rPr lang="cs-CZ" dirty="0"/>
              <a:t>The </a:t>
            </a:r>
            <a:r>
              <a:rPr lang="cs-CZ" dirty="0" err="1"/>
              <a:t>lesser</a:t>
            </a:r>
            <a:r>
              <a:rPr lang="cs-CZ" dirty="0"/>
              <a:t> omentum is </a:t>
            </a:r>
            <a:r>
              <a:rPr lang="cs-CZ" dirty="0" err="1"/>
              <a:t>actually</a:t>
            </a:r>
            <a:r>
              <a:rPr lang="cs-CZ" dirty="0"/>
              <a:t> a </a:t>
            </a:r>
            <a:r>
              <a:rPr lang="cs-CZ" dirty="0" err="1"/>
              <a:t>combination</a:t>
            </a:r>
            <a:r>
              <a:rPr lang="cs-CZ" dirty="0"/>
              <a:t> of </a:t>
            </a:r>
            <a:r>
              <a:rPr lang="cs-CZ" dirty="0" err="1"/>
              <a:t>three</a:t>
            </a:r>
            <a:r>
              <a:rPr lang="cs-CZ" dirty="0"/>
              <a:t> </a:t>
            </a:r>
            <a:r>
              <a:rPr lang="cs-CZ" dirty="0" err="1"/>
              <a:t>peritoneal</a:t>
            </a:r>
            <a:r>
              <a:rPr lang="cs-CZ" dirty="0"/>
              <a:t> </a:t>
            </a:r>
            <a:r>
              <a:rPr lang="cs-CZ" dirty="0" err="1"/>
              <a:t>ligaments</a:t>
            </a:r>
            <a:r>
              <a:rPr lang="cs-CZ" dirty="0"/>
              <a:t>:</a:t>
            </a:r>
          </a:p>
          <a:p>
            <a:endParaRPr lang="cs-CZ" dirty="0"/>
          </a:p>
          <a:p>
            <a:pPr marL="285750" indent="-285750">
              <a:buFont typeface="Arial" panose="020B0604020202020204" pitchFamily="34" charset="0"/>
              <a:buChar char="•"/>
            </a:pPr>
            <a:r>
              <a:rPr lang="cs-CZ" dirty="0"/>
              <a:t>    </a:t>
            </a:r>
            <a:r>
              <a:rPr lang="cs-CZ" dirty="0" err="1"/>
              <a:t>hepatoesophageal</a:t>
            </a:r>
            <a:r>
              <a:rPr lang="cs-CZ" dirty="0"/>
              <a:t> </a:t>
            </a:r>
            <a:r>
              <a:rPr lang="cs-CZ" dirty="0" err="1"/>
              <a:t>ligament</a:t>
            </a:r>
            <a:endParaRPr lang="cs-CZ" dirty="0"/>
          </a:p>
          <a:p>
            <a:pPr marL="285750" indent="-285750">
              <a:buFont typeface="Arial" panose="020B0604020202020204" pitchFamily="34" charset="0"/>
              <a:buChar char="•"/>
            </a:pPr>
            <a:r>
              <a:rPr lang="cs-CZ" dirty="0"/>
              <a:t>    </a:t>
            </a:r>
            <a:r>
              <a:rPr lang="cs-CZ" dirty="0" err="1"/>
              <a:t>hepatogastric</a:t>
            </a:r>
            <a:r>
              <a:rPr lang="cs-CZ" dirty="0"/>
              <a:t> </a:t>
            </a:r>
            <a:r>
              <a:rPr lang="cs-CZ" dirty="0" err="1"/>
              <a:t>ligament</a:t>
            </a:r>
            <a:endParaRPr lang="cs-CZ" dirty="0"/>
          </a:p>
          <a:p>
            <a:pPr marL="285750" indent="-285750">
              <a:buFont typeface="Arial" panose="020B0604020202020204" pitchFamily="34" charset="0"/>
              <a:buChar char="•"/>
            </a:pPr>
            <a:r>
              <a:rPr lang="cs-CZ" dirty="0"/>
              <a:t>    </a:t>
            </a:r>
            <a:r>
              <a:rPr lang="cs-CZ" dirty="0" err="1"/>
              <a:t>hepatoduodenal</a:t>
            </a:r>
            <a:r>
              <a:rPr lang="cs-CZ" dirty="0"/>
              <a:t> </a:t>
            </a:r>
            <a:r>
              <a:rPr lang="cs-CZ" dirty="0" err="1"/>
              <a:t>ligament</a:t>
            </a:r>
            <a:endParaRPr lang="cs-CZ" dirty="0"/>
          </a:p>
        </p:txBody>
      </p:sp>
      <p:sp>
        <p:nvSpPr>
          <p:cNvPr id="6" name="Obdélník 5"/>
          <p:cNvSpPr/>
          <p:nvPr/>
        </p:nvSpPr>
        <p:spPr>
          <a:xfrm>
            <a:off x="107092" y="2300070"/>
            <a:ext cx="6021859" cy="923330"/>
          </a:xfrm>
          <a:prstGeom prst="rect">
            <a:avLst/>
          </a:prstGeom>
        </p:spPr>
        <p:txBody>
          <a:bodyPr wrap="square">
            <a:spAutoFit/>
          </a:bodyPr>
          <a:lstStyle/>
          <a:p>
            <a:r>
              <a:rPr lang="en-US" dirty="0"/>
              <a:t>The </a:t>
            </a:r>
            <a:r>
              <a:rPr lang="en-US" dirty="0" err="1"/>
              <a:t>hepatoduodenal</a:t>
            </a:r>
            <a:r>
              <a:rPr lang="en-US" dirty="0"/>
              <a:t> ligament contains the proper hepatic artery, common bile duct, and portal vein. These three structures collectively are also known as the </a:t>
            </a:r>
            <a:r>
              <a:rPr lang="en-US" b="1" dirty="0"/>
              <a:t>portal triad</a:t>
            </a:r>
            <a:r>
              <a:rPr lang="en-US" dirty="0"/>
              <a:t>.</a:t>
            </a:r>
            <a:endParaRPr lang="cs-CZ" dirty="0"/>
          </a:p>
        </p:txBody>
      </p:sp>
      <p:pic>
        <p:nvPicPr>
          <p:cNvPr id="16386" name="Picture 2" descr="http://academic.amc.edu/martino/grossanatomy/site/Medical/Lab%20Manual/Gastrointestinal/images/lesser%20omentum%202%20view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962" y="2946401"/>
            <a:ext cx="5659395" cy="375127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www.med.umich.edu/lrc/coursepages/m1/anatomy2010/html/modules/peritoneal_dev_module/Files/lesser_oment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9674" y="3597375"/>
            <a:ext cx="3963344" cy="310030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ect.downstate.edu/courseware/haonline/figimgs/37_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795" y="0"/>
            <a:ext cx="3801333" cy="387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827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classconnection.s3.amazonaws.com/939/flashcards/167939/png/lesser_omentum13239043174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77" y="1253874"/>
            <a:ext cx="5133975" cy="54102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29513" y="119447"/>
            <a:ext cx="6096000" cy="1200329"/>
          </a:xfrm>
          <a:prstGeom prst="rect">
            <a:avLst/>
          </a:prstGeom>
        </p:spPr>
        <p:txBody>
          <a:bodyPr>
            <a:spAutoFit/>
          </a:bodyPr>
          <a:lstStyle/>
          <a:p>
            <a:r>
              <a:rPr lang="en-US" dirty="0"/>
              <a:t> the </a:t>
            </a:r>
            <a:r>
              <a:rPr lang="en-US" dirty="0" err="1"/>
              <a:t>omental</a:t>
            </a:r>
            <a:r>
              <a:rPr lang="en-US" dirty="0"/>
              <a:t> foramen (</a:t>
            </a:r>
            <a:r>
              <a:rPr lang="en-US" dirty="0" err="1"/>
              <a:t>epiploic</a:t>
            </a:r>
            <a:r>
              <a:rPr lang="en-US" dirty="0"/>
              <a:t> foramen, foramen of Winslow is the passage of communication, or foramen, between the greater sac (general cavity (of the abdomen)), and the lesser sac.</a:t>
            </a:r>
            <a:endParaRPr lang="cs-CZ" dirty="0"/>
          </a:p>
        </p:txBody>
      </p:sp>
      <p:pic>
        <p:nvPicPr>
          <p:cNvPr id="17412" name="Picture 4" descr="http://ect.downstate.edu/courseware/haonline/imgs/00000/7000/800/78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532" y="1519580"/>
            <a:ext cx="5486400" cy="411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890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82378" y="0"/>
            <a:ext cx="12109622" cy="2862322"/>
          </a:xfrm>
          <a:prstGeom prst="rect">
            <a:avLst/>
          </a:prstGeom>
        </p:spPr>
        <p:txBody>
          <a:bodyPr wrap="square">
            <a:spAutoFit/>
          </a:bodyPr>
          <a:lstStyle/>
          <a:p>
            <a:r>
              <a:rPr lang="en-US" dirty="0"/>
              <a:t>The greater omentum is the largest peritoneal fold. It consists of a double sheet of </a:t>
            </a:r>
            <a:r>
              <a:rPr lang="en-US" dirty="0" err="1" smtClean="0"/>
              <a:t>peritoneum.The</a:t>
            </a:r>
            <a:r>
              <a:rPr lang="en-US" dirty="0" smtClean="0"/>
              <a:t> </a:t>
            </a:r>
            <a:r>
              <a:rPr lang="en-US" dirty="0"/>
              <a:t>two layers which descend from the greater curvature of the stomach and commencement of the duodenum pass in front of the small intestines, sometimes as low down as the pelvis; they then turn upon themselves, and ascend again as far as the transverse colon, where they separate and enclose that part of the intestine</a:t>
            </a:r>
            <a:r>
              <a:rPr lang="en-US" dirty="0" smtClean="0"/>
              <a:t>.</a:t>
            </a:r>
            <a:endParaRPr lang="en-US" dirty="0"/>
          </a:p>
          <a:p>
            <a:r>
              <a:rPr lang="en-US" dirty="0" smtClean="0"/>
              <a:t> The </a:t>
            </a:r>
            <a:r>
              <a:rPr lang="en-US" dirty="0"/>
              <a:t>left border of the greater omentum is continuous with the </a:t>
            </a:r>
            <a:r>
              <a:rPr lang="en-US" dirty="0" err="1"/>
              <a:t>gastrolienal</a:t>
            </a:r>
            <a:r>
              <a:rPr lang="en-US" dirty="0"/>
              <a:t> ligament; its right border extends as far as the commencement of the </a:t>
            </a:r>
            <a:r>
              <a:rPr lang="en-US" dirty="0" smtClean="0"/>
              <a:t>duodenum. The </a:t>
            </a:r>
            <a:r>
              <a:rPr lang="en-US" dirty="0"/>
              <a:t>greater omentum is often defined to encompass a variety of structures. Most sources include the following </a:t>
            </a:r>
            <a:r>
              <a:rPr lang="en-US" dirty="0" smtClean="0"/>
              <a:t>two</a:t>
            </a:r>
            <a:endParaRPr lang="en-US" dirty="0"/>
          </a:p>
          <a:p>
            <a:pPr marL="285750" indent="-285750">
              <a:buFont typeface="Arial" panose="020B0604020202020204" pitchFamily="34" charset="0"/>
              <a:buChar char="•"/>
            </a:pPr>
            <a:r>
              <a:rPr lang="en-US" dirty="0"/>
              <a:t>    </a:t>
            </a:r>
            <a:r>
              <a:rPr lang="en-US" dirty="0" err="1"/>
              <a:t>Gastrocolic</a:t>
            </a:r>
            <a:r>
              <a:rPr lang="en-US" dirty="0"/>
              <a:t> ligament - to transverse colon (occasionally on its own considered synonymous with "greater </a:t>
            </a:r>
            <a:r>
              <a:rPr lang="en-US" dirty="0" smtClean="0"/>
              <a:t>omentum   </a:t>
            </a:r>
          </a:p>
          <a:p>
            <a:pPr marL="285750" indent="-285750">
              <a:buFont typeface="Arial" panose="020B0604020202020204" pitchFamily="34" charset="0"/>
              <a:buChar char="•"/>
            </a:pPr>
            <a:r>
              <a:rPr lang="en-US" dirty="0"/>
              <a:t> </a:t>
            </a:r>
            <a:r>
              <a:rPr lang="en-US" dirty="0" smtClean="0"/>
              <a:t>   </a:t>
            </a:r>
            <a:r>
              <a:rPr lang="en-US" dirty="0" err="1"/>
              <a:t>Gastrosplenic</a:t>
            </a:r>
            <a:r>
              <a:rPr lang="en-US" dirty="0"/>
              <a:t> ligament - to </a:t>
            </a:r>
            <a:r>
              <a:rPr lang="en-US" dirty="0" smtClean="0"/>
              <a:t>spleen</a:t>
            </a:r>
            <a:endParaRPr lang="en-US" dirty="0"/>
          </a:p>
          <a:p>
            <a:r>
              <a:rPr lang="en-US" dirty="0"/>
              <a:t>The </a:t>
            </a:r>
            <a:r>
              <a:rPr lang="en-US" dirty="0" err="1"/>
              <a:t>splenorenal</a:t>
            </a:r>
            <a:r>
              <a:rPr lang="en-US" dirty="0"/>
              <a:t> ligament (from the left kidney to the spleen) is occasionally considered part of the greater </a:t>
            </a:r>
            <a:r>
              <a:rPr lang="en-US" dirty="0" smtClean="0"/>
              <a:t>omentum</a:t>
            </a:r>
            <a:endParaRPr lang="cs-CZ" dirty="0"/>
          </a:p>
        </p:txBody>
      </p:sp>
      <p:pic>
        <p:nvPicPr>
          <p:cNvPr id="18434" name="Picture 2" descr="http://classconnection.s3.amazonaws.com/470/flashcards/451470/jpg/188616-193622-336913050888015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1" y="2862322"/>
            <a:ext cx="4887956" cy="396837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radiologyassistant.nl/data/bin/a5097979750a1d_overzic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3752" y="3011440"/>
            <a:ext cx="3525795" cy="354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181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687329" y="74140"/>
            <a:ext cx="2290119" cy="369332"/>
          </a:xfrm>
          <a:prstGeom prst="rect">
            <a:avLst/>
          </a:prstGeom>
          <a:noFill/>
        </p:spPr>
        <p:txBody>
          <a:bodyPr wrap="square" rtlCol="0">
            <a:spAutoFit/>
          </a:bodyPr>
          <a:lstStyle/>
          <a:p>
            <a:r>
              <a:rPr lang="en-US" dirty="0" smtClean="0"/>
              <a:t>Blood Supply</a:t>
            </a:r>
            <a:endParaRPr lang="cs-CZ" dirty="0"/>
          </a:p>
        </p:txBody>
      </p:sp>
      <p:pic>
        <p:nvPicPr>
          <p:cNvPr id="1026" name="Picture 2" descr="http://3.bp.blogspot.com/_C65_6hmleCo/SbbYiCYu_XI/AAAAAAAAAB8/cz-yvqTwvms/s320/pic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9017" y="1075039"/>
            <a:ext cx="6119770" cy="4475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34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652584" y="255373"/>
            <a:ext cx="3748216" cy="369332"/>
          </a:xfrm>
          <a:prstGeom prst="rect">
            <a:avLst/>
          </a:prstGeom>
          <a:noFill/>
        </p:spPr>
        <p:txBody>
          <a:bodyPr wrap="square" rtlCol="0">
            <a:spAutoFit/>
          </a:bodyPr>
          <a:lstStyle/>
          <a:p>
            <a:r>
              <a:rPr lang="en-US" dirty="0" smtClean="0"/>
              <a:t>Coeliac Artery</a:t>
            </a:r>
            <a:endParaRPr lang="cs-CZ" dirty="0"/>
          </a:p>
        </p:txBody>
      </p:sp>
      <p:pic>
        <p:nvPicPr>
          <p:cNvPr id="2050" name="Picture 2" descr="http://upload.wikimedia.org/wikipedia/commons/6/65/Gray5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189" y="624705"/>
            <a:ext cx="5953125" cy="612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537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960605" y="304800"/>
            <a:ext cx="8056606" cy="369332"/>
          </a:xfrm>
          <a:prstGeom prst="rect">
            <a:avLst/>
          </a:prstGeom>
          <a:noFill/>
        </p:spPr>
        <p:txBody>
          <a:bodyPr wrap="square" rtlCol="0">
            <a:spAutoFit/>
          </a:bodyPr>
          <a:lstStyle/>
          <a:p>
            <a:r>
              <a:rPr lang="en-US" dirty="0" smtClean="0"/>
              <a:t>Superior Mesenteric Artery</a:t>
            </a:r>
            <a:endParaRPr lang="cs-CZ" dirty="0"/>
          </a:p>
        </p:txBody>
      </p:sp>
      <p:pic>
        <p:nvPicPr>
          <p:cNvPr id="3076" name="Picture 4" descr="http://classconnection.s3.amazonaws.com/33/flashcards/602033/jpg/midgut_-_superior_mesenteric_artery13145078218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867" y="1259018"/>
            <a:ext cx="5638800" cy="46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256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bartleby.com/107/Images/large/image53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493" y="880419"/>
            <a:ext cx="5038725" cy="612457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850292" y="156519"/>
            <a:ext cx="5552303" cy="369332"/>
          </a:xfrm>
          <a:prstGeom prst="rect">
            <a:avLst/>
          </a:prstGeom>
          <a:noFill/>
        </p:spPr>
        <p:txBody>
          <a:bodyPr wrap="square" rtlCol="0">
            <a:spAutoFit/>
          </a:bodyPr>
          <a:lstStyle/>
          <a:p>
            <a:r>
              <a:rPr lang="en-US" dirty="0" smtClean="0"/>
              <a:t>Inferior Mesenteric</a:t>
            </a:r>
            <a:endParaRPr lang="cs-CZ" dirty="0"/>
          </a:p>
        </p:txBody>
      </p:sp>
    </p:spTree>
    <p:extLst>
      <p:ext uri="{BB962C8B-B14F-4D97-AF65-F5344CB8AC3E}">
        <p14:creationId xmlns:p14="http://schemas.microsoft.com/office/powerpoint/2010/main" val="2906098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189838" y="477795"/>
            <a:ext cx="4555524" cy="369332"/>
          </a:xfrm>
          <a:prstGeom prst="rect">
            <a:avLst/>
          </a:prstGeom>
          <a:noFill/>
        </p:spPr>
        <p:txBody>
          <a:bodyPr wrap="square" rtlCol="0">
            <a:spAutoFit/>
          </a:bodyPr>
          <a:lstStyle/>
          <a:p>
            <a:r>
              <a:rPr lang="cs-CZ" dirty="0" err="1" smtClean="0"/>
              <a:t>Abdominal</a:t>
            </a:r>
            <a:r>
              <a:rPr lang="cs-CZ" dirty="0" smtClean="0"/>
              <a:t> aorta</a:t>
            </a:r>
            <a:endParaRPr lang="cs-CZ" dirty="0"/>
          </a:p>
        </p:txBody>
      </p:sp>
      <p:pic>
        <p:nvPicPr>
          <p:cNvPr id="1026" name="Picture 2" descr="http://www.uptodate.com/contents/images/SURG/51087/Normal-aorta.jpg?title=Normal+aorta&amp;language=en-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8062" y="1189683"/>
            <a:ext cx="3876675" cy="494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695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daviddarling.info/images/portal_vei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614" y="893505"/>
            <a:ext cx="4705350" cy="538162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6499654" y="1408670"/>
            <a:ext cx="527222" cy="21418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cs-CZ" sz="900" dirty="0" err="1" smtClean="0"/>
              <a:t>Gastric</a:t>
            </a:r>
            <a:endParaRPr lang="cs-CZ" sz="900" dirty="0"/>
          </a:p>
        </p:txBody>
      </p:sp>
    </p:spTree>
    <p:extLst>
      <p:ext uri="{BB962C8B-B14F-4D97-AF65-F5344CB8AC3E}">
        <p14:creationId xmlns:p14="http://schemas.microsoft.com/office/powerpoint/2010/main" val="3239717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leanitup.com/wp-content/uploads/2013/07/5685867865786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256" y="1178011"/>
            <a:ext cx="605790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487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otosimagenes.org/imagenes/vena-cava-inferior-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7845" y="983691"/>
            <a:ext cx="3810000" cy="518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260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4052736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etc.usf.edu/clipart/54100/54197/54197_stomach_lg.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3713" y="3618571"/>
            <a:ext cx="3528392" cy="320568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5176478" y="-6651"/>
            <a:ext cx="1080120" cy="369332"/>
          </a:xfrm>
          <a:prstGeom prst="rect">
            <a:avLst/>
          </a:prstGeom>
          <a:noFill/>
        </p:spPr>
        <p:txBody>
          <a:bodyPr wrap="square" rtlCol="0">
            <a:spAutoFit/>
          </a:bodyPr>
          <a:lstStyle/>
          <a:p>
            <a:r>
              <a:rPr lang="en-US" dirty="0"/>
              <a:t>Stomach</a:t>
            </a:r>
            <a:endParaRPr lang="cs-CZ" dirty="0"/>
          </a:p>
        </p:txBody>
      </p:sp>
      <p:sp>
        <p:nvSpPr>
          <p:cNvPr id="3" name="TextovéPole 2"/>
          <p:cNvSpPr txBox="1"/>
          <p:nvPr/>
        </p:nvSpPr>
        <p:spPr>
          <a:xfrm>
            <a:off x="5244990" y="280751"/>
            <a:ext cx="936104" cy="369332"/>
          </a:xfrm>
          <a:prstGeom prst="rect">
            <a:avLst/>
          </a:prstGeom>
          <a:noFill/>
        </p:spPr>
        <p:txBody>
          <a:bodyPr wrap="square" rtlCol="0">
            <a:spAutoFit/>
          </a:bodyPr>
          <a:lstStyle/>
          <a:p>
            <a:r>
              <a:rPr lang="en-US" dirty="0"/>
              <a:t>Shape</a:t>
            </a:r>
            <a:endParaRPr lang="cs-CZ" dirty="0"/>
          </a:p>
        </p:txBody>
      </p:sp>
      <p:sp>
        <p:nvSpPr>
          <p:cNvPr id="4" name="TextovéPole 3"/>
          <p:cNvSpPr txBox="1"/>
          <p:nvPr/>
        </p:nvSpPr>
        <p:spPr>
          <a:xfrm>
            <a:off x="1616258" y="620689"/>
            <a:ext cx="8784976" cy="3108543"/>
          </a:xfrm>
          <a:prstGeom prst="rect">
            <a:avLst/>
          </a:prstGeom>
          <a:noFill/>
        </p:spPr>
        <p:txBody>
          <a:bodyPr wrap="square" rtlCol="0">
            <a:spAutoFit/>
          </a:bodyPr>
          <a:lstStyle/>
          <a:p>
            <a:r>
              <a:rPr lang="cs-CZ" sz="1400" dirty="0"/>
              <a:t>Most of the </a:t>
            </a:r>
            <a:r>
              <a:rPr lang="cs-CZ" sz="1400" dirty="0" err="1"/>
              <a:t>stomach</a:t>
            </a:r>
            <a:r>
              <a:rPr lang="cs-CZ" sz="1400" dirty="0"/>
              <a:t> </a:t>
            </a:r>
            <a:r>
              <a:rPr lang="cs-CZ" sz="1400" dirty="0" err="1"/>
              <a:t>projects</a:t>
            </a:r>
            <a:r>
              <a:rPr lang="cs-CZ" sz="1400" dirty="0"/>
              <a:t> to the </a:t>
            </a:r>
            <a:r>
              <a:rPr lang="cs-CZ" sz="1400" b="1" dirty="0" err="1"/>
              <a:t>Left</a:t>
            </a:r>
            <a:r>
              <a:rPr lang="cs-CZ" sz="1400" b="1" dirty="0"/>
              <a:t> h</a:t>
            </a:r>
            <a:r>
              <a:rPr lang="en-US" sz="1400" b="1" dirty="0"/>
              <a:t>y</a:t>
            </a:r>
            <a:r>
              <a:rPr lang="cs-CZ" sz="1400" b="1" dirty="0" err="1"/>
              <a:t>pochondriac</a:t>
            </a:r>
            <a:r>
              <a:rPr lang="cs-CZ" sz="1400" b="1" dirty="0"/>
              <a:t> region. </a:t>
            </a:r>
            <a:r>
              <a:rPr lang="cs-CZ" sz="1400" dirty="0"/>
              <a:t>The </a:t>
            </a:r>
            <a:r>
              <a:rPr lang="cs-CZ" sz="1400" dirty="0" err="1"/>
              <a:t>size</a:t>
            </a:r>
            <a:r>
              <a:rPr lang="cs-CZ" sz="1400" dirty="0"/>
              <a:t> of the </a:t>
            </a:r>
            <a:r>
              <a:rPr lang="cs-CZ" sz="1400" dirty="0" err="1"/>
              <a:t>stomach</a:t>
            </a:r>
            <a:r>
              <a:rPr lang="cs-CZ" sz="1400" dirty="0"/>
              <a:t> is </a:t>
            </a:r>
            <a:r>
              <a:rPr lang="cs-CZ" sz="1400" dirty="0" err="1"/>
              <a:t>variable</a:t>
            </a:r>
            <a:r>
              <a:rPr lang="cs-CZ" sz="1400" dirty="0"/>
              <a:t>, </a:t>
            </a:r>
            <a:r>
              <a:rPr lang="cs-CZ" sz="1400" dirty="0" err="1"/>
              <a:t>about</a:t>
            </a:r>
            <a:r>
              <a:rPr lang="cs-CZ" sz="1400" dirty="0"/>
              <a:t> </a:t>
            </a:r>
            <a:r>
              <a:rPr lang="cs-CZ" sz="1400" u="sng" dirty="0"/>
              <a:t>25 cm </a:t>
            </a:r>
            <a:r>
              <a:rPr lang="cs-CZ" sz="1400" dirty="0"/>
              <a:t>long</a:t>
            </a:r>
          </a:p>
          <a:p>
            <a:r>
              <a:rPr lang="cs-CZ" sz="1400" dirty="0"/>
              <a:t>The </a:t>
            </a:r>
            <a:r>
              <a:rPr lang="cs-CZ" sz="1400" dirty="0" err="1"/>
              <a:t>volume</a:t>
            </a:r>
            <a:r>
              <a:rPr lang="cs-CZ" sz="1400" dirty="0"/>
              <a:t> is </a:t>
            </a:r>
            <a:r>
              <a:rPr lang="cs-CZ" sz="1400" dirty="0" err="1"/>
              <a:t>about</a:t>
            </a:r>
            <a:r>
              <a:rPr lang="cs-CZ" sz="1400" dirty="0"/>
              <a:t> </a:t>
            </a:r>
            <a:r>
              <a:rPr lang="cs-CZ" sz="1400" u="sng" dirty="0"/>
              <a:t>1 L, maximum </a:t>
            </a:r>
            <a:r>
              <a:rPr lang="cs-CZ" sz="1400" u="sng" dirty="0" err="1"/>
              <a:t>capacity</a:t>
            </a:r>
            <a:r>
              <a:rPr lang="cs-CZ" sz="1400" u="sng" dirty="0"/>
              <a:t> is </a:t>
            </a:r>
            <a:r>
              <a:rPr lang="cs-CZ" sz="1400" u="sng" dirty="0" err="1"/>
              <a:t>about</a:t>
            </a:r>
            <a:r>
              <a:rPr lang="cs-CZ" sz="1400" u="sng" dirty="0"/>
              <a:t> 2-3 L</a:t>
            </a:r>
            <a:r>
              <a:rPr lang="cs-CZ" sz="1400" dirty="0"/>
              <a:t>. </a:t>
            </a:r>
          </a:p>
          <a:p>
            <a:r>
              <a:rPr lang="cs-CZ" sz="1400" b="1" dirty="0"/>
              <a:t>Cardia – </a:t>
            </a:r>
            <a:r>
              <a:rPr lang="cs-CZ" sz="1400" dirty="0" err="1"/>
              <a:t>surrounds</a:t>
            </a:r>
            <a:r>
              <a:rPr lang="cs-CZ" sz="1400" dirty="0"/>
              <a:t> the </a:t>
            </a:r>
            <a:r>
              <a:rPr lang="cs-CZ" sz="1400" dirty="0" err="1"/>
              <a:t>cardiac</a:t>
            </a:r>
            <a:r>
              <a:rPr lang="cs-CZ" sz="1400" dirty="0"/>
              <a:t> </a:t>
            </a:r>
            <a:r>
              <a:rPr lang="cs-CZ" sz="1400" dirty="0" err="1"/>
              <a:t>orifice</a:t>
            </a:r>
            <a:r>
              <a:rPr lang="cs-CZ" sz="1400" dirty="0"/>
              <a:t>, </a:t>
            </a:r>
            <a:r>
              <a:rPr lang="cs-CZ" sz="1400" dirty="0" err="1"/>
              <a:t>through</a:t>
            </a:r>
            <a:r>
              <a:rPr lang="cs-CZ" sz="1400" dirty="0"/>
              <a:t> </a:t>
            </a:r>
            <a:r>
              <a:rPr lang="cs-CZ" sz="1400" dirty="0" err="1"/>
              <a:t>which</a:t>
            </a:r>
            <a:r>
              <a:rPr lang="cs-CZ" sz="1400" dirty="0"/>
              <a:t> the </a:t>
            </a:r>
            <a:r>
              <a:rPr lang="cs-CZ" sz="1400" dirty="0" err="1"/>
              <a:t>stomach</a:t>
            </a:r>
            <a:r>
              <a:rPr lang="cs-CZ" sz="1400" dirty="0"/>
              <a:t> </a:t>
            </a:r>
            <a:r>
              <a:rPr lang="cs-CZ" sz="1400" dirty="0" err="1"/>
              <a:t>receives</a:t>
            </a:r>
            <a:r>
              <a:rPr lang="cs-CZ" sz="1400" dirty="0"/>
              <a:t> </a:t>
            </a:r>
            <a:r>
              <a:rPr lang="cs-CZ" sz="1400" dirty="0" err="1"/>
              <a:t>content</a:t>
            </a:r>
            <a:r>
              <a:rPr lang="cs-CZ" sz="1400" dirty="0"/>
              <a:t> </a:t>
            </a:r>
            <a:r>
              <a:rPr lang="cs-CZ" sz="1400" dirty="0" err="1"/>
              <a:t>through</a:t>
            </a:r>
            <a:r>
              <a:rPr lang="cs-CZ" sz="1400" dirty="0"/>
              <a:t> the</a:t>
            </a:r>
          </a:p>
          <a:p>
            <a:r>
              <a:rPr lang="cs-CZ" sz="1400" dirty="0" err="1"/>
              <a:t>oesophageus</a:t>
            </a:r>
            <a:r>
              <a:rPr lang="cs-CZ" sz="1400" dirty="0"/>
              <a:t>, </a:t>
            </a:r>
            <a:r>
              <a:rPr lang="cs-CZ" sz="1400" dirty="0" err="1"/>
              <a:t>left</a:t>
            </a:r>
            <a:r>
              <a:rPr lang="cs-CZ" sz="1400" dirty="0"/>
              <a:t> to the cardia </a:t>
            </a:r>
            <a:r>
              <a:rPr lang="cs-CZ" sz="1400" dirty="0" err="1"/>
              <a:t>there</a:t>
            </a:r>
            <a:r>
              <a:rPr lang="cs-CZ" sz="1400" dirty="0"/>
              <a:t> is a </a:t>
            </a:r>
            <a:r>
              <a:rPr lang="cs-CZ" sz="1400" dirty="0" err="1"/>
              <a:t>wide</a:t>
            </a:r>
            <a:r>
              <a:rPr lang="cs-CZ" sz="1400" dirty="0"/>
              <a:t> part </a:t>
            </a:r>
            <a:r>
              <a:rPr lang="cs-CZ" sz="1400" dirty="0" err="1"/>
              <a:t>that</a:t>
            </a:r>
            <a:r>
              <a:rPr lang="cs-CZ" sz="1400" dirty="0"/>
              <a:t> </a:t>
            </a:r>
            <a:r>
              <a:rPr lang="cs-CZ" sz="1400" dirty="0" err="1"/>
              <a:t>projects</a:t>
            </a:r>
            <a:r>
              <a:rPr lang="cs-CZ" sz="1400" dirty="0"/>
              <a:t> </a:t>
            </a:r>
            <a:r>
              <a:rPr lang="cs-CZ" sz="1400" dirty="0" err="1"/>
              <a:t>superiorly</a:t>
            </a:r>
            <a:r>
              <a:rPr lang="cs-CZ" sz="1400" dirty="0"/>
              <a:t> the fundus </a:t>
            </a:r>
          </a:p>
          <a:p>
            <a:r>
              <a:rPr lang="cs-CZ" sz="1400" b="1" dirty="0"/>
              <a:t>Fundus</a:t>
            </a:r>
            <a:r>
              <a:rPr lang="en-US" sz="1400" b="1" dirty="0"/>
              <a:t> </a:t>
            </a:r>
            <a:r>
              <a:rPr lang="cs-CZ" sz="1400" b="1" dirty="0" err="1"/>
              <a:t>ventriculi</a:t>
            </a:r>
            <a:r>
              <a:rPr lang="cs-CZ" sz="1400" b="1" dirty="0"/>
              <a:t> </a:t>
            </a:r>
            <a:r>
              <a:rPr lang="en-US" sz="1400" b="1" dirty="0"/>
              <a:t>(</a:t>
            </a:r>
            <a:r>
              <a:rPr lang="cs-CZ" sz="1400" b="1" dirty="0"/>
              <a:t>fundus of </a:t>
            </a:r>
            <a:r>
              <a:rPr lang="cs-CZ" sz="1400" b="1" dirty="0" err="1"/>
              <a:t>stomach</a:t>
            </a:r>
            <a:r>
              <a:rPr lang="en-US" sz="1400" b="1" dirty="0"/>
              <a:t>) </a:t>
            </a:r>
            <a:r>
              <a:rPr lang="cs-CZ" sz="1400" b="1" dirty="0"/>
              <a:t>–</a:t>
            </a:r>
            <a:r>
              <a:rPr lang="en-US" sz="1400" dirty="0"/>
              <a:t> </a:t>
            </a:r>
            <a:r>
              <a:rPr lang="cs-CZ" sz="1400" dirty="0"/>
              <a:t>is </a:t>
            </a:r>
            <a:r>
              <a:rPr lang="cs-CZ" sz="1400" dirty="0" err="1"/>
              <a:t>separated</a:t>
            </a:r>
            <a:r>
              <a:rPr lang="cs-CZ" sz="1400" dirty="0"/>
              <a:t> from the </a:t>
            </a:r>
            <a:r>
              <a:rPr lang="cs-CZ" sz="1400" dirty="0" err="1"/>
              <a:t>oesophageus</a:t>
            </a:r>
            <a:r>
              <a:rPr lang="cs-CZ" sz="1400" dirty="0"/>
              <a:t> and cardia via the </a:t>
            </a:r>
            <a:r>
              <a:rPr lang="cs-CZ" sz="1400" b="1" dirty="0" err="1"/>
              <a:t>incisura</a:t>
            </a:r>
            <a:r>
              <a:rPr lang="cs-CZ" sz="1400" b="1" dirty="0"/>
              <a:t> </a:t>
            </a:r>
            <a:r>
              <a:rPr lang="cs-CZ" sz="1400" b="1" dirty="0" err="1"/>
              <a:t>cardiaca</a:t>
            </a:r>
            <a:r>
              <a:rPr lang="en-US" sz="1400" b="1" dirty="0"/>
              <a:t> </a:t>
            </a:r>
            <a:r>
              <a:rPr lang="en-US" sz="1400" dirty="0"/>
              <a:t>Fundus </a:t>
            </a:r>
            <a:r>
              <a:rPr lang="cs-CZ" sz="1400" dirty="0" err="1"/>
              <a:t>continues</a:t>
            </a:r>
            <a:r>
              <a:rPr lang="cs-CZ" sz="1400" dirty="0"/>
              <a:t> </a:t>
            </a:r>
            <a:r>
              <a:rPr lang="cs-CZ" sz="1400" dirty="0" err="1"/>
              <a:t>downwards</a:t>
            </a:r>
            <a:r>
              <a:rPr lang="cs-CZ" sz="1400" dirty="0"/>
              <a:t> and to the </a:t>
            </a:r>
            <a:r>
              <a:rPr lang="cs-CZ" sz="1400" dirty="0" err="1"/>
              <a:t>right</a:t>
            </a:r>
            <a:r>
              <a:rPr lang="cs-CZ" sz="1400" dirty="0"/>
              <a:t> </a:t>
            </a:r>
            <a:r>
              <a:rPr lang="cs-CZ" sz="1400" dirty="0" err="1"/>
              <a:t>into</a:t>
            </a:r>
            <a:r>
              <a:rPr lang="cs-CZ" sz="1400" dirty="0"/>
              <a:t> the </a:t>
            </a:r>
            <a:r>
              <a:rPr lang="cs-CZ" sz="1400" b="1" dirty="0"/>
              <a:t>corpus </a:t>
            </a:r>
            <a:r>
              <a:rPr lang="cs-CZ" sz="1400" b="1" dirty="0" err="1"/>
              <a:t>ventriculi</a:t>
            </a:r>
            <a:r>
              <a:rPr lang="en-US" sz="1400" b="1" dirty="0"/>
              <a:t> (body of stomach) </a:t>
            </a:r>
            <a:r>
              <a:rPr lang="en-US" sz="1400" dirty="0"/>
              <a:t>which </a:t>
            </a:r>
            <a:r>
              <a:rPr lang="cs-CZ" sz="1400" dirty="0" err="1"/>
              <a:t>it</a:t>
            </a:r>
            <a:r>
              <a:rPr lang="cs-CZ" sz="1400" dirty="0"/>
              <a:t> </a:t>
            </a:r>
            <a:r>
              <a:rPr lang="cs-CZ" sz="1400" dirty="0" err="1"/>
              <a:t>turns</a:t>
            </a:r>
            <a:r>
              <a:rPr lang="cs-CZ" sz="1400" dirty="0"/>
              <a:t> to the </a:t>
            </a:r>
            <a:r>
              <a:rPr lang="cs-CZ" sz="1400" dirty="0" err="1"/>
              <a:t>right</a:t>
            </a:r>
            <a:r>
              <a:rPr lang="cs-CZ" sz="1400" dirty="0"/>
              <a:t> and</a:t>
            </a:r>
            <a:r>
              <a:rPr lang="en-US" sz="1400" dirty="0"/>
              <a:t> </a:t>
            </a:r>
            <a:r>
              <a:rPr lang="cs-CZ" sz="1400" dirty="0" err="1"/>
              <a:t>horizontally</a:t>
            </a:r>
            <a:r>
              <a:rPr lang="en-US" sz="1400" dirty="0"/>
              <a:t> verges</a:t>
            </a:r>
            <a:r>
              <a:rPr lang="cs-CZ" sz="1400" dirty="0"/>
              <a:t> </a:t>
            </a:r>
            <a:r>
              <a:rPr lang="cs-CZ" sz="1400" dirty="0" err="1"/>
              <a:t>into</a:t>
            </a:r>
            <a:r>
              <a:rPr lang="cs-CZ" sz="1400" dirty="0"/>
              <a:t> the </a:t>
            </a:r>
            <a:r>
              <a:rPr lang="en-US" sz="1400" b="1" dirty="0"/>
              <a:t>Pyloric Part</a:t>
            </a:r>
            <a:r>
              <a:rPr lang="en-US" sz="1400" dirty="0"/>
              <a:t>. </a:t>
            </a:r>
            <a:r>
              <a:rPr lang="cs-CZ" sz="1400" b="1" dirty="0"/>
              <a:t>Pylorus</a:t>
            </a:r>
            <a:r>
              <a:rPr lang="en-US" sz="1400" dirty="0"/>
              <a:t> </a:t>
            </a:r>
            <a:r>
              <a:rPr lang="cs-CZ" sz="1400" dirty="0"/>
              <a:t>has a </a:t>
            </a:r>
            <a:r>
              <a:rPr lang="cs-CZ" sz="1400" dirty="0" err="1"/>
              <a:t>sphincter</a:t>
            </a:r>
            <a:r>
              <a:rPr lang="cs-CZ" sz="1400" dirty="0"/>
              <a:t> </a:t>
            </a:r>
            <a:r>
              <a:rPr lang="cs-CZ" sz="1400" dirty="0" err="1"/>
              <a:t>which</a:t>
            </a:r>
            <a:r>
              <a:rPr lang="cs-CZ" sz="1400" dirty="0"/>
              <a:t> </a:t>
            </a:r>
            <a:r>
              <a:rPr lang="cs-CZ" sz="1400" dirty="0" err="1"/>
              <a:t>opens</a:t>
            </a:r>
            <a:r>
              <a:rPr lang="cs-CZ" sz="1400" dirty="0"/>
              <a:t> </a:t>
            </a:r>
            <a:r>
              <a:rPr lang="cs-CZ" sz="1400" dirty="0" err="1"/>
              <a:t>only</a:t>
            </a:r>
            <a:r>
              <a:rPr lang="cs-CZ" sz="1400" dirty="0"/>
              <a:t> </a:t>
            </a:r>
            <a:r>
              <a:rPr lang="cs-CZ" sz="1400" dirty="0" err="1"/>
              <a:t>when</a:t>
            </a:r>
            <a:r>
              <a:rPr lang="cs-CZ" sz="1400" dirty="0"/>
              <a:t> </a:t>
            </a:r>
            <a:r>
              <a:rPr lang="cs-CZ" sz="1400" dirty="0" err="1"/>
              <a:t>if</a:t>
            </a:r>
            <a:r>
              <a:rPr lang="cs-CZ" sz="1400" dirty="0"/>
              <a:t> the </a:t>
            </a:r>
            <a:r>
              <a:rPr lang="cs-CZ" sz="1400" dirty="0" err="1"/>
              <a:t>content</a:t>
            </a:r>
            <a:r>
              <a:rPr lang="cs-CZ" sz="1400" dirty="0"/>
              <a:t> of the </a:t>
            </a:r>
            <a:r>
              <a:rPr lang="cs-CZ" sz="1400" dirty="0" err="1"/>
              <a:t>stomach</a:t>
            </a:r>
            <a:r>
              <a:rPr lang="cs-CZ" sz="1400" dirty="0"/>
              <a:t> is </a:t>
            </a:r>
            <a:r>
              <a:rPr lang="cs-CZ" sz="1400" dirty="0" err="1"/>
              <a:t>evacuated</a:t>
            </a:r>
            <a:r>
              <a:rPr lang="cs-CZ" sz="1400" dirty="0"/>
              <a:t> </a:t>
            </a:r>
            <a:r>
              <a:rPr lang="cs-CZ" sz="1400" dirty="0" err="1"/>
              <a:t>into</a:t>
            </a:r>
            <a:r>
              <a:rPr lang="en-US" sz="1400" dirty="0"/>
              <a:t> </a:t>
            </a:r>
            <a:r>
              <a:rPr lang="cs-CZ" sz="1400" dirty="0"/>
              <a:t>the </a:t>
            </a:r>
            <a:r>
              <a:rPr lang="cs-CZ" sz="1400" dirty="0" err="1"/>
              <a:t>small</a:t>
            </a:r>
            <a:r>
              <a:rPr lang="cs-CZ" sz="1400" dirty="0"/>
              <a:t> </a:t>
            </a:r>
            <a:r>
              <a:rPr lang="cs-CZ" sz="1400" dirty="0" err="1"/>
              <a:t>intestine</a:t>
            </a:r>
            <a:endParaRPr lang="cs-CZ" sz="1400" dirty="0"/>
          </a:p>
          <a:p>
            <a:r>
              <a:rPr lang="cs-CZ" sz="1400" b="1" dirty="0"/>
              <a:t>ostium </a:t>
            </a:r>
            <a:r>
              <a:rPr lang="cs-CZ" sz="1400" b="1" dirty="0" err="1"/>
              <a:t>pyloricum</a:t>
            </a:r>
            <a:r>
              <a:rPr lang="cs-CZ" sz="1400" b="1" dirty="0"/>
              <a:t> – </a:t>
            </a:r>
            <a:r>
              <a:rPr lang="cs-CZ" sz="1400" dirty="0"/>
              <a:t>the </a:t>
            </a:r>
            <a:r>
              <a:rPr lang="cs-CZ" sz="1400" dirty="0" err="1"/>
              <a:t>opening</a:t>
            </a:r>
            <a:r>
              <a:rPr lang="cs-CZ" sz="1400" dirty="0"/>
              <a:t> </a:t>
            </a:r>
            <a:r>
              <a:rPr lang="cs-CZ" sz="1400" dirty="0" err="1"/>
              <a:t>thro</a:t>
            </a:r>
            <a:r>
              <a:rPr lang="en-US" sz="1400" dirty="0"/>
              <a:t>ugh</a:t>
            </a:r>
            <a:r>
              <a:rPr lang="cs-CZ" sz="1400" dirty="0"/>
              <a:t> </a:t>
            </a:r>
            <a:r>
              <a:rPr lang="cs-CZ" sz="1400" dirty="0" err="1"/>
              <a:t>which</a:t>
            </a:r>
            <a:r>
              <a:rPr lang="cs-CZ" sz="1400" dirty="0"/>
              <a:t> the </a:t>
            </a:r>
            <a:r>
              <a:rPr lang="cs-CZ" sz="1400" dirty="0" err="1"/>
              <a:t>stomach</a:t>
            </a:r>
            <a:r>
              <a:rPr lang="cs-CZ" sz="1400" dirty="0"/>
              <a:t> </a:t>
            </a:r>
            <a:r>
              <a:rPr lang="cs-CZ" sz="1400" dirty="0" err="1"/>
              <a:t>communicates</a:t>
            </a:r>
            <a:r>
              <a:rPr lang="cs-CZ" sz="1400" dirty="0"/>
              <a:t> </a:t>
            </a:r>
            <a:r>
              <a:rPr lang="cs-CZ" sz="1400" dirty="0" err="1"/>
              <a:t>with</a:t>
            </a:r>
            <a:r>
              <a:rPr lang="cs-CZ" sz="1400" dirty="0"/>
              <a:t> the duodenum, and</a:t>
            </a:r>
            <a:r>
              <a:rPr lang="en-US" sz="1400" dirty="0"/>
              <a:t> </a:t>
            </a:r>
            <a:r>
              <a:rPr lang="cs-CZ" sz="1400" dirty="0" err="1"/>
              <a:t>surrounded</a:t>
            </a:r>
            <a:r>
              <a:rPr lang="cs-CZ" sz="1400" dirty="0"/>
              <a:t> by the pylorus</a:t>
            </a:r>
          </a:p>
          <a:p>
            <a:r>
              <a:rPr lang="en-US" sz="1400" b="1" dirty="0"/>
              <a:t>Angular Notch(</a:t>
            </a:r>
            <a:r>
              <a:rPr lang="en-US" sz="1400" b="1" dirty="0" err="1"/>
              <a:t>insicura</a:t>
            </a:r>
            <a:r>
              <a:rPr lang="en-US" sz="1400" b="1" dirty="0"/>
              <a:t> </a:t>
            </a:r>
            <a:r>
              <a:rPr lang="en-US" sz="1400" b="1" dirty="0" err="1"/>
              <a:t>angularis</a:t>
            </a:r>
            <a:r>
              <a:rPr lang="en-US" sz="1400" b="1" dirty="0"/>
              <a:t>) </a:t>
            </a:r>
            <a:r>
              <a:rPr lang="cs-CZ" sz="1400" b="1" dirty="0"/>
              <a:t>- </a:t>
            </a:r>
            <a:r>
              <a:rPr lang="cs-CZ" sz="1400" dirty="0" err="1"/>
              <a:t>deeper</a:t>
            </a:r>
            <a:r>
              <a:rPr lang="cs-CZ" sz="1400" dirty="0"/>
              <a:t> </a:t>
            </a:r>
            <a:r>
              <a:rPr lang="cs-CZ" sz="1400" dirty="0" err="1"/>
              <a:t>notch</a:t>
            </a:r>
            <a:r>
              <a:rPr lang="cs-CZ" sz="1400" dirty="0"/>
              <a:t> in the </a:t>
            </a:r>
            <a:r>
              <a:rPr lang="cs-CZ" sz="1400" dirty="0" err="1"/>
              <a:t>lesser</a:t>
            </a:r>
            <a:r>
              <a:rPr lang="cs-CZ" sz="1400" dirty="0"/>
              <a:t> </a:t>
            </a:r>
            <a:r>
              <a:rPr lang="cs-CZ" sz="1400" dirty="0" err="1"/>
              <a:t>curvature</a:t>
            </a:r>
            <a:r>
              <a:rPr lang="cs-CZ" sz="1400" dirty="0"/>
              <a:t> </a:t>
            </a:r>
            <a:r>
              <a:rPr lang="cs-CZ" sz="1400" dirty="0" err="1"/>
              <a:t>that</a:t>
            </a:r>
            <a:r>
              <a:rPr lang="cs-CZ" sz="1400" dirty="0"/>
              <a:t> </a:t>
            </a:r>
            <a:r>
              <a:rPr lang="cs-CZ" sz="1400" dirty="0" err="1"/>
              <a:t>indectates</a:t>
            </a:r>
            <a:r>
              <a:rPr lang="cs-CZ" sz="1400" dirty="0"/>
              <a:t> the </a:t>
            </a:r>
            <a:r>
              <a:rPr lang="cs-CZ" sz="1400" dirty="0" err="1"/>
              <a:t>border</a:t>
            </a:r>
            <a:r>
              <a:rPr lang="cs-CZ" sz="1400" dirty="0"/>
              <a:t> </a:t>
            </a:r>
            <a:r>
              <a:rPr lang="cs-CZ" sz="1400" dirty="0" err="1"/>
              <a:t>between</a:t>
            </a:r>
            <a:r>
              <a:rPr lang="cs-CZ" sz="1400" dirty="0"/>
              <a:t> body of the </a:t>
            </a:r>
            <a:r>
              <a:rPr lang="cs-CZ" sz="1400" dirty="0" err="1"/>
              <a:t>stomach</a:t>
            </a:r>
            <a:r>
              <a:rPr lang="cs-CZ" sz="1400" dirty="0"/>
              <a:t> and </a:t>
            </a:r>
            <a:r>
              <a:rPr lang="cs-CZ" sz="1400" dirty="0" err="1"/>
              <a:t>it's</a:t>
            </a:r>
            <a:r>
              <a:rPr lang="cs-CZ" sz="1400" dirty="0"/>
              <a:t> </a:t>
            </a:r>
            <a:r>
              <a:rPr lang="cs-CZ" sz="1400" dirty="0" err="1"/>
              <a:t>pyloric</a:t>
            </a:r>
            <a:r>
              <a:rPr lang="cs-CZ" sz="1400" dirty="0"/>
              <a:t> part</a:t>
            </a:r>
            <a:endParaRPr lang="en-US" sz="1400" dirty="0"/>
          </a:p>
          <a:p>
            <a:r>
              <a:rPr lang="en-US" sz="1400" b="1" dirty="0"/>
              <a:t>Cardiac Notch (</a:t>
            </a:r>
            <a:r>
              <a:rPr lang="cs-CZ" sz="1400" b="1" dirty="0" err="1"/>
              <a:t>incisura</a:t>
            </a:r>
            <a:r>
              <a:rPr lang="cs-CZ" sz="1400" b="1" dirty="0"/>
              <a:t> </a:t>
            </a:r>
            <a:r>
              <a:rPr lang="cs-CZ" sz="1400" b="1" dirty="0" err="1"/>
              <a:t>cardiaca</a:t>
            </a:r>
            <a:r>
              <a:rPr lang="en-US" sz="1400" b="1" dirty="0"/>
              <a:t>)- </a:t>
            </a:r>
            <a:r>
              <a:rPr lang="en-US" sz="1400" dirty="0" err="1"/>
              <a:t>seperates</a:t>
            </a:r>
            <a:r>
              <a:rPr lang="en-US" sz="1400" dirty="0"/>
              <a:t> the cardia from the fundus of the stomach</a:t>
            </a:r>
            <a:endParaRPr lang="cs-CZ" sz="1400" dirty="0"/>
          </a:p>
          <a:p>
            <a:endParaRPr lang="cs-CZ" sz="1400" dirty="0"/>
          </a:p>
        </p:txBody>
      </p:sp>
    </p:spTree>
    <p:extLst>
      <p:ext uri="{BB962C8B-B14F-4D97-AF65-F5344CB8AC3E}">
        <p14:creationId xmlns:p14="http://schemas.microsoft.com/office/powerpoint/2010/main" val="39093585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063552" y="332656"/>
            <a:ext cx="7560840" cy="1600438"/>
          </a:xfrm>
          <a:prstGeom prst="rect">
            <a:avLst/>
          </a:prstGeom>
        </p:spPr>
        <p:txBody>
          <a:bodyPr wrap="square">
            <a:spAutoFit/>
          </a:bodyPr>
          <a:lstStyle/>
          <a:p>
            <a:r>
              <a:rPr lang="en-US" sz="1400" b="1" dirty="0"/>
              <a:t>Anterior Part</a:t>
            </a:r>
            <a:r>
              <a:rPr lang="cs-CZ" sz="1400" b="1" dirty="0"/>
              <a:t>-</a:t>
            </a:r>
            <a:r>
              <a:rPr lang="cs-CZ" sz="1400" dirty="0"/>
              <a:t> </a:t>
            </a:r>
            <a:r>
              <a:rPr lang="cs-CZ" sz="1400" u="sng" dirty="0" err="1"/>
              <a:t>Anterior</a:t>
            </a:r>
            <a:r>
              <a:rPr lang="cs-CZ" sz="1400" u="sng" dirty="0"/>
              <a:t> </a:t>
            </a:r>
            <a:r>
              <a:rPr lang="cs-CZ" sz="1400" u="sng" dirty="0" err="1"/>
              <a:t>wall</a:t>
            </a:r>
            <a:r>
              <a:rPr lang="cs-CZ" sz="1400" u="sng" dirty="0"/>
              <a:t> </a:t>
            </a:r>
            <a:r>
              <a:rPr lang="cs-CZ" sz="1400" dirty="0"/>
              <a:t>of the </a:t>
            </a:r>
            <a:r>
              <a:rPr lang="cs-CZ" sz="1400" dirty="0" err="1"/>
              <a:t>stomach</a:t>
            </a:r>
            <a:r>
              <a:rPr lang="cs-CZ" sz="1400" dirty="0"/>
              <a:t> </a:t>
            </a:r>
            <a:r>
              <a:rPr lang="cs-CZ" sz="1400" dirty="0" err="1"/>
              <a:t>directs</a:t>
            </a:r>
            <a:r>
              <a:rPr lang="cs-CZ" sz="1400" dirty="0"/>
              <a:t> </a:t>
            </a:r>
            <a:r>
              <a:rPr lang="cs-CZ" sz="1400" u="sng" dirty="0" err="1"/>
              <a:t>towards</a:t>
            </a:r>
            <a:r>
              <a:rPr lang="cs-CZ" sz="1400" u="sng" dirty="0"/>
              <a:t> the liver, </a:t>
            </a:r>
            <a:r>
              <a:rPr lang="cs-CZ" sz="1400" u="sng" dirty="0" err="1"/>
              <a:t>anterior</a:t>
            </a:r>
            <a:r>
              <a:rPr lang="cs-CZ" sz="1400" u="sng" dirty="0"/>
              <a:t> </a:t>
            </a:r>
            <a:r>
              <a:rPr lang="cs-CZ" sz="1400" u="sng" dirty="0" err="1"/>
              <a:t>abdominal</a:t>
            </a:r>
            <a:r>
              <a:rPr lang="cs-CZ" sz="1400" u="sng" dirty="0"/>
              <a:t> </a:t>
            </a:r>
            <a:r>
              <a:rPr lang="cs-CZ" sz="1400" u="sng" dirty="0" err="1"/>
              <a:t>wall</a:t>
            </a:r>
            <a:r>
              <a:rPr lang="en-US" sz="1400" u="sng" dirty="0"/>
              <a:t> in the range of </a:t>
            </a:r>
            <a:r>
              <a:rPr lang="en-US" sz="1400" u="sng" dirty="0" err="1"/>
              <a:t>epigastric</a:t>
            </a:r>
            <a:r>
              <a:rPr lang="en-US" sz="1400" u="sng" dirty="0"/>
              <a:t> region</a:t>
            </a:r>
            <a:r>
              <a:rPr lang="cs-CZ" sz="1400" u="sng" dirty="0"/>
              <a:t> </a:t>
            </a:r>
            <a:endParaRPr lang="en-US" sz="1400" u="sng" dirty="0"/>
          </a:p>
          <a:p>
            <a:r>
              <a:rPr lang="en-US" sz="1400" b="1" dirty="0"/>
              <a:t>Posterior Part</a:t>
            </a:r>
            <a:r>
              <a:rPr lang="cs-CZ" sz="1400" b="1" dirty="0"/>
              <a:t>- </a:t>
            </a:r>
            <a:r>
              <a:rPr lang="cs-CZ" sz="1400" u="sng" dirty="0" err="1"/>
              <a:t>Posterior</a:t>
            </a:r>
            <a:r>
              <a:rPr lang="cs-CZ" sz="1400" u="sng" dirty="0"/>
              <a:t> </a:t>
            </a:r>
            <a:r>
              <a:rPr lang="cs-CZ" sz="1400" u="sng" dirty="0" err="1"/>
              <a:t>wal</a:t>
            </a:r>
            <a:r>
              <a:rPr lang="cs-CZ" sz="1400" dirty="0" err="1"/>
              <a:t>l</a:t>
            </a:r>
            <a:r>
              <a:rPr lang="cs-CZ" sz="1400" dirty="0"/>
              <a:t> is </a:t>
            </a:r>
            <a:r>
              <a:rPr lang="cs-CZ" sz="1400" dirty="0" err="1"/>
              <a:t>directed</a:t>
            </a:r>
            <a:r>
              <a:rPr lang="cs-CZ" sz="1400" dirty="0"/>
              <a:t> </a:t>
            </a:r>
            <a:r>
              <a:rPr lang="cs-CZ" sz="1400" dirty="0" err="1"/>
              <a:t>towards</a:t>
            </a:r>
            <a:r>
              <a:rPr lang="cs-CZ" sz="1400" dirty="0"/>
              <a:t> </a:t>
            </a:r>
            <a:r>
              <a:rPr lang="en-US" sz="1400" u="sng" dirty="0"/>
              <a:t>diaphragm, left kidney, adrenal gland, spleen, pancreas and </a:t>
            </a:r>
            <a:r>
              <a:rPr lang="en-US" sz="1400" u="sng" dirty="0" err="1"/>
              <a:t>mesocolon</a:t>
            </a:r>
            <a:r>
              <a:rPr lang="en-US" sz="1400" u="sng" dirty="0"/>
              <a:t> </a:t>
            </a:r>
            <a:r>
              <a:rPr lang="en-US" sz="1400" u="sng" dirty="0" err="1"/>
              <a:t>transversum</a:t>
            </a:r>
            <a:r>
              <a:rPr lang="en-US" sz="1400" dirty="0"/>
              <a:t> </a:t>
            </a:r>
            <a:r>
              <a:rPr lang="cs-CZ" sz="1400" dirty="0"/>
              <a:t>.</a:t>
            </a:r>
          </a:p>
          <a:p>
            <a:r>
              <a:rPr lang="en-US" sz="1400" b="1" dirty="0"/>
              <a:t>Lesser curvature </a:t>
            </a:r>
            <a:r>
              <a:rPr lang="cs-CZ" sz="1400" b="1" dirty="0"/>
              <a:t>-</a:t>
            </a:r>
            <a:r>
              <a:rPr lang="cs-CZ" sz="1400" dirty="0"/>
              <a:t> The </a:t>
            </a:r>
            <a:r>
              <a:rPr lang="cs-CZ" sz="1400" dirty="0" err="1"/>
              <a:t>smaller</a:t>
            </a:r>
            <a:r>
              <a:rPr lang="cs-CZ" sz="1400" dirty="0"/>
              <a:t> </a:t>
            </a:r>
            <a:r>
              <a:rPr lang="cs-CZ" sz="1400" dirty="0" err="1"/>
              <a:t>margin</a:t>
            </a:r>
            <a:r>
              <a:rPr lang="cs-CZ" sz="1400" dirty="0"/>
              <a:t> </a:t>
            </a:r>
            <a:r>
              <a:rPr lang="cs-CZ" sz="1400" dirty="0" err="1"/>
              <a:t>that</a:t>
            </a:r>
            <a:r>
              <a:rPr lang="cs-CZ" sz="1400" dirty="0"/>
              <a:t> </a:t>
            </a:r>
            <a:r>
              <a:rPr lang="cs-CZ" sz="1400" dirty="0" err="1"/>
              <a:t>directs</a:t>
            </a:r>
            <a:r>
              <a:rPr lang="cs-CZ" sz="1400" dirty="0"/>
              <a:t> </a:t>
            </a:r>
            <a:r>
              <a:rPr lang="cs-CZ" sz="1400" dirty="0" err="1"/>
              <a:t>superiorly</a:t>
            </a:r>
            <a:r>
              <a:rPr lang="cs-CZ" sz="1400" dirty="0"/>
              <a:t> and to the </a:t>
            </a:r>
            <a:r>
              <a:rPr lang="cs-CZ" sz="1400" dirty="0" err="1"/>
              <a:t>right</a:t>
            </a:r>
            <a:endParaRPr lang="en-US" sz="1400" dirty="0"/>
          </a:p>
          <a:p>
            <a:r>
              <a:rPr lang="en-US" sz="1400" b="1" dirty="0"/>
              <a:t>Greater curvature -</a:t>
            </a:r>
            <a:r>
              <a:rPr lang="cs-CZ" sz="1400" b="1" dirty="0"/>
              <a:t> </a:t>
            </a:r>
            <a:r>
              <a:rPr lang="cs-CZ" sz="1400" dirty="0"/>
              <a:t>the </a:t>
            </a:r>
            <a:r>
              <a:rPr lang="cs-CZ" sz="1400" dirty="0" err="1"/>
              <a:t>larger</a:t>
            </a:r>
            <a:r>
              <a:rPr lang="cs-CZ" sz="1400" dirty="0"/>
              <a:t> </a:t>
            </a:r>
            <a:r>
              <a:rPr lang="cs-CZ" sz="1400" dirty="0" err="1"/>
              <a:t>margin</a:t>
            </a:r>
            <a:r>
              <a:rPr lang="cs-CZ" sz="1400" dirty="0"/>
              <a:t> </a:t>
            </a:r>
            <a:r>
              <a:rPr lang="cs-CZ" sz="1400" dirty="0" err="1"/>
              <a:t>that</a:t>
            </a:r>
            <a:r>
              <a:rPr lang="cs-CZ" sz="1400" dirty="0"/>
              <a:t> </a:t>
            </a:r>
            <a:r>
              <a:rPr lang="cs-CZ" sz="1400" dirty="0" err="1"/>
              <a:t>directs</a:t>
            </a:r>
            <a:r>
              <a:rPr lang="cs-CZ" sz="1400" dirty="0"/>
              <a:t> </a:t>
            </a:r>
            <a:r>
              <a:rPr lang="cs-CZ" sz="1400" dirty="0" err="1"/>
              <a:t>posteriorly</a:t>
            </a:r>
            <a:r>
              <a:rPr lang="cs-CZ" sz="1400" dirty="0"/>
              <a:t> and to the </a:t>
            </a:r>
            <a:r>
              <a:rPr lang="cs-CZ" sz="1400" dirty="0" err="1"/>
              <a:t>left</a:t>
            </a:r>
            <a:endParaRPr lang="cs-CZ" sz="1400" dirty="0"/>
          </a:p>
          <a:p>
            <a:endParaRPr lang="cs-CZ" sz="1400" dirty="0"/>
          </a:p>
        </p:txBody>
      </p:sp>
      <p:pic>
        <p:nvPicPr>
          <p:cNvPr id="1026" name="Picture 2" descr="http://www.cixip.com/Public/kindeditor/attached/image/20121123/20121123094316_359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2436183"/>
            <a:ext cx="6191250" cy="417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04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3803879"/>
            <a:ext cx="3456384" cy="2838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1538858" y="49004"/>
            <a:ext cx="9036496" cy="3754874"/>
          </a:xfrm>
          <a:prstGeom prst="rect">
            <a:avLst/>
          </a:prstGeom>
        </p:spPr>
        <p:txBody>
          <a:bodyPr wrap="square">
            <a:spAutoFit/>
          </a:bodyPr>
          <a:lstStyle/>
          <a:p>
            <a:r>
              <a:rPr lang="cs-CZ" sz="1400" dirty="0"/>
              <a:t>The </a:t>
            </a:r>
            <a:r>
              <a:rPr lang="cs-CZ" sz="1400" dirty="0" err="1"/>
              <a:t>mucosa</a:t>
            </a:r>
            <a:r>
              <a:rPr lang="cs-CZ" sz="1400" dirty="0"/>
              <a:t> is </a:t>
            </a:r>
            <a:r>
              <a:rPr lang="cs-CZ" sz="1400" dirty="0" err="1"/>
              <a:t>folded</a:t>
            </a:r>
            <a:r>
              <a:rPr lang="cs-CZ" sz="1400" dirty="0"/>
              <a:t> </a:t>
            </a:r>
            <a:r>
              <a:rPr lang="cs-CZ" sz="1400" dirty="0" err="1"/>
              <a:t>into</a:t>
            </a:r>
            <a:r>
              <a:rPr lang="cs-CZ" sz="1400" dirty="0"/>
              <a:t> </a:t>
            </a:r>
            <a:r>
              <a:rPr lang="cs-CZ" sz="1400" b="1" dirty="0"/>
              <a:t>Plicae </a:t>
            </a:r>
            <a:r>
              <a:rPr lang="cs-CZ" sz="1400" b="1" dirty="0" err="1"/>
              <a:t>gastricae</a:t>
            </a:r>
            <a:r>
              <a:rPr lang="en-US" sz="1400" b="1" dirty="0"/>
              <a:t> (gastric folds)</a:t>
            </a:r>
            <a:r>
              <a:rPr lang="cs-CZ" sz="1400" dirty="0"/>
              <a:t>, </a:t>
            </a:r>
            <a:r>
              <a:rPr lang="cs-CZ" sz="1400" dirty="0" err="1"/>
              <a:t>which</a:t>
            </a:r>
            <a:r>
              <a:rPr lang="cs-CZ" sz="1400" dirty="0"/>
              <a:t> are </a:t>
            </a:r>
            <a:r>
              <a:rPr lang="cs-CZ" sz="1400" dirty="0" err="1"/>
              <a:t>longitudinal</a:t>
            </a:r>
            <a:r>
              <a:rPr lang="cs-CZ" sz="1400" dirty="0"/>
              <a:t> </a:t>
            </a:r>
            <a:r>
              <a:rPr lang="cs-CZ" sz="1400" dirty="0" err="1"/>
              <a:t>or</a:t>
            </a:r>
            <a:r>
              <a:rPr lang="cs-CZ" sz="1400" dirty="0"/>
              <a:t> </a:t>
            </a:r>
            <a:r>
              <a:rPr lang="cs-CZ" sz="1400" dirty="0" err="1"/>
              <a:t>irregular</a:t>
            </a:r>
            <a:r>
              <a:rPr lang="cs-CZ" sz="1400" dirty="0"/>
              <a:t>. </a:t>
            </a:r>
            <a:r>
              <a:rPr lang="cs-CZ" sz="1400" dirty="0" err="1"/>
              <a:t>They</a:t>
            </a:r>
            <a:endParaRPr lang="cs-CZ" sz="1400" dirty="0"/>
          </a:p>
          <a:p>
            <a:r>
              <a:rPr lang="cs-CZ" sz="1400" dirty="0" err="1"/>
              <a:t>disappear</a:t>
            </a:r>
            <a:r>
              <a:rPr lang="cs-CZ" sz="1400" dirty="0"/>
              <a:t> </a:t>
            </a:r>
            <a:r>
              <a:rPr lang="cs-CZ" sz="1400" dirty="0" err="1"/>
              <a:t>when</a:t>
            </a:r>
            <a:r>
              <a:rPr lang="cs-CZ" sz="1400" dirty="0"/>
              <a:t> the </a:t>
            </a:r>
            <a:r>
              <a:rPr lang="cs-CZ" sz="1400" dirty="0" err="1"/>
              <a:t>stomach</a:t>
            </a:r>
            <a:r>
              <a:rPr lang="cs-CZ" sz="1400" dirty="0"/>
              <a:t> is full but </a:t>
            </a:r>
            <a:r>
              <a:rPr lang="cs-CZ" sz="1400" dirty="0" err="1"/>
              <a:t>there</a:t>
            </a:r>
            <a:r>
              <a:rPr lang="cs-CZ" sz="1400" dirty="0"/>
              <a:t> are </a:t>
            </a:r>
            <a:r>
              <a:rPr lang="cs-CZ" sz="1400" dirty="0" err="1"/>
              <a:t>several</a:t>
            </a:r>
            <a:r>
              <a:rPr lang="cs-CZ" sz="1400" dirty="0"/>
              <a:t> </a:t>
            </a:r>
            <a:r>
              <a:rPr lang="cs-CZ" sz="1400" dirty="0" err="1"/>
              <a:t>constant</a:t>
            </a:r>
            <a:r>
              <a:rPr lang="cs-CZ" sz="1400" dirty="0"/>
              <a:t> </a:t>
            </a:r>
            <a:r>
              <a:rPr lang="cs-CZ" sz="1400" dirty="0" err="1"/>
              <a:t>folds</a:t>
            </a:r>
            <a:r>
              <a:rPr lang="cs-CZ" sz="1400" dirty="0"/>
              <a:t> </a:t>
            </a:r>
            <a:r>
              <a:rPr lang="cs-CZ" sz="1400" dirty="0" err="1"/>
              <a:t>along</a:t>
            </a:r>
            <a:r>
              <a:rPr lang="cs-CZ" sz="1400" dirty="0"/>
              <a:t> the </a:t>
            </a:r>
            <a:r>
              <a:rPr lang="cs-CZ" sz="1400" dirty="0" err="1"/>
              <a:t>lesser</a:t>
            </a:r>
            <a:r>
              <a:rPr lang="cs-CZ" sz="1400" dirty="0"/>
              <a:t> </a:t>
            </a:r>
            <a:r>
              <a:rPr lang="cs-CZ" sz="1400" dirty="0" err="1"/>
              <a:t>curvature</a:t>
            </a:r>
            <a:r>
              <a:rPr lang="cs-CZ" sz="1400" dirty="0"/>
              <a:t> </a:t>
            </a:r>
            <a:r>
              <a:rPr lang="cs-CZ" sz="1400" dirty="0" err="1"/>
              <a:t>that</a:t>
            </a:r>
            <a:endParaRPr lang="cs-CZ" sz="1400" dirty="0"/>
          </a:p>
          <a:p>
            <a:r>
              <a:rPr lang="cs-CZ" sz="1400" dirty="0" err="1"/>
              <a:t>form</a:t>
            </a:r>
            <a:r>
              <a:rPr lang="cs-CZ" sz="1400" dirty="0"/>
              <a:t> </a:t>
            </a:r>
            <a:r>
              <a:rPr lang="cs-CZ" sz="1400" b="1" dirty="0" err="1"/>
              <a:t>sulcus</a:t>
            </a:r>
            <a:r>
              <a:rPr lang="cs-CZ" sz="1400" b="1" dirty="0"/>
              <a:t> </a:t>
            </a:r>
            <a:r>
              <a:rPr lang="cs-CZ" sz="1400" b="1" dirty="0" err="1"/>
              <a:t>salivarius</a:t>
            </a:r>
            <a:r>
              <a:rPr lang="cs-CZ" sz="1400" dirty="0"/>
              <a:t>.</a:t>
            </a:r>
          </a:p>
          <a:p>
            <a:r>
              <a:rPr lang="cs-CZ" sz="1400" u="sng" dirty="0" err="1"/>
              <a:t>There</a:t>
            </a:r>
            <a:r>
              <a:rPr lang="cs-CZ" sz="1400" u="sng" dirty="0"/>
              <a:t> are 3 </a:t>
            </a:r>
            <a:r>
              <a:rPr lang="cs-CZ" sz="1400" u="sng" dirty="0" err="1"/>
              <a:t>types</a:t>
            </a:r>
            <a:r>
              <a:rPr lang="cs-CZ" sz="1400" u="sng" dirty="0"/>
              <a:t> of glands in the </a:t>
            </a:r>
            <a:r>
              <a:rPr lang="cs-CZ" sz="1400" u="sng" dirty="0" err="1"/>
              <a:t>stomach</a:t>
            </a:r>
            <a:r>
              <a:rPr lang="cs-CZ" sz="1400" u="sng" dirty="0"/>
              <a:t>.</a:t>
            </a:r>
            <a:endParaRPr lang="cs-CZ" sz="1400" dirty="0"/>
          </a:p>
          <a:p>
            <a:pPr marL="285750" indent="-285750">
              <a:buFont typeface="Arial" pitchFamily="34" charset="0"/>
              <a:buChar char="•"/>
            </a:pPr>
            <a:r>
              <a:rPr lang="cs-CZ" sz="1400" dirty="0" err="1"/>
              <a:t>cardiac</a:t>
            </a:r>
            <a:r>
              <a:rPr lang="cs-CZ" sz="1400" dirty="0"/>
              <a:t> </a:t>
            </a:r>
            <a:r>
              <a:rPr lang="cs-CZ" sz="1400" dirty="0" err="1"/>
              <a:t>gastric</a:t>
            </a:r>
            <a:r>
              <a:rPr lang="cs-CZ" sz="1400" dirty="0"/>
              <a:t> glands: glands in the </a:t>
            </a:r>
            <a:r>
              <a:rPr lang="cs-CZ" sz="1400" dirty="0" err="1"/>
              <a:t>beginning</a:t>
            </a:r>
            <a:r>
              <a:rPr lang="cs-CZ" sz="1400" dirty="0"/>
              <a:t> of the </a:t>
            </a:r>
            <a:r>
              <a:rPr lang="cs-CZ" sz="1400" dirty="0" err="1"/>
              <a:t>stomach</a:t>
            </a:r>
            <a:r>
              <a:rPr lang="cs-CZ" sz="1400" dirty="0"/>
              <a:t>, </a:t>
            </a:r>
            <a:r>
              <a:rPr lang="cs-CZ" sz="1400" dirty="0" err="1"/>
              <a:t>produce</a:t>
            </a:r>
            <a:r>
              <a:rPr lang="cs-CZ" sz="1400" dirty="0"/>
              <a:t> </a:t>
            </a:r>
            <a:r>
              <a:rPr lang="cs-CZ" sz="1400" dirty="0" err="1"/>
              <a:t>mucus</a:t>
            </a:r>
            <a:r>
              <a:rPr lang="cs-CZ" sz="1400" dirty="0"/>
              <a:t>.</a:t>
            </a:r>
          </a:p>
          <a:p>
            <a:pPr marL="285750" indent="-285750">
              <a:buFont typeface="Arial" pitchFamily="34" charset="0"/>
              <a:buChar char="•"/>
            </a:pPr>
            <a:r>
              <a:rPr lang="cs-CZ" sz="1400" dirty="0" err="1"/>
              <a:t>intermediate</a:t>
            </a:r>
            <a:r>
              <a:rPr lang="cs-CZ" sz="1400" dirty="0"/>
              <a:t> (</a:t>
            </a:r>
            <a:r>
              <a:rPr lang="cs-CZ" sz="1400" b="1" dirty="0" err="1"/>
              <a:t>Tubulous</a:t>
            </a:r>
            <a:r>
              <a:rPr lang="cs-CZ" sz="1400" b="1" dirty="0"/>
              <a:t> glands</a:t>
            </a:r>
            <a:r>
              <a:rPr lang="cs-CZ" sz="1400" dirty="0"/>
              <a:t>) </a:t>
            </a:r>
            <a:r>
              <a:rPr lang="cs-CZ" sz="1400" dirty="0" err="1"/>
              <a:t>gastric</a:t>
            </a:r>
            <a:r>
              <a:rPr lang="cs-CZ" sz="1400" dirty="0"/>
              <a:t> glands </a:t>
            </a:r>
            <a:r>
              <a:rPr lang="cs-CZ" sz="1400" dirty="0" err="1"/>
              <a:t>produce</a:t>
            </a:r>
            <a:r>
              <a:rPr lang="cs-CZ" sz="1400" dirty="0"/>
              <a:t> </a:t>
            </a:r>
            <a:r>
              <a:rPr lang="cs-CZ" sz="1400" dirty="0" err="1"/>
              <a:t>gastric</a:t>
            </a:r>
            <a:r>
              <a:rPr lang="cs-CZ" sz="1400" dirty="0"/>
              <a:t> </a:t>
            </a:r>
            <a:r>
              <a:rPr lang="cs-CZ" sz="1400" dirty="0" err="1"/>
              <a:t>juice</a:t>
            </a:r>
            <a:r>
              <a:rPr lang="cs-CZ" sz="1400" dirty="0"/>
              <a:t>, </a:t>
            </a:r>
            <a:r>
              <a:rPr lang="cs-CZ" sz="1400" b="1" dirty="0" err="1"/>
              <a:t>succus</a:t>
            </a:r>
            <a:r>
              <a:rPr lang="cs-CZ" sz="1400" b="1" dirty="0"/>
              <a:t> </a:t>
            </a:r>
            <a:r>
              <a:rPr lang="cs-CZ" sz="1400" b="1" dirty="0" err="1"/>
              <a:t>gastricus</a:t>
            </a:r>
            <a:r>
              <a:rPr lang="cs-CZ" sz="1400" dirty="0"/>
              <a:t>, </a:t>
            </a:r>
            <a:r>
              <a:rPr lang="cs-CZ" sz="1400" dirty="0" err="1"/>
              <a:t>containing</a:t>
            </a:r>
            <a:r>
              <a:rPr lang="en-US" sz="1400" dirty="0"/>
              <a:t> </a:t>
            </a:r>
            <a:r>
              <a:rPr lang="cs-CZ" sz="1400" dirty="0" err="1"/>
              <a:t>HCl</a:t>
            </a:r>
            <a:endParaRPr lang="cs-CZ" sz="1400" dirty="0"/>
          </a:p>
          <a:p>
            <a:pPr marL="285750" indent="-285750">
              <a:buFont typeface="Arial" pitchFamily="34" charset="0"/>
              <a:buChar char="•"/>
            </a:pPr>
            <a:r>
              <a:rPr lang="cs-CZ" sz="1400" dirty="0" err="1"/>
              <a:t>pyloric</a:t>
            </a:r>
            <a:r>
              <a:rPr lang="cs-CZ" sz="1400" dirty="0"/>
              <a:t> </a:t>
            </a:r>
            <a:r>
              <a:rPr lang="cs-CZ" sz="1400" dirty="0" err="1"/>
              <a:t>gastric</a:t>
            </a:r>
            <a:r>
              <a:rPr lang="cs-CZ" sz="1400" dirty="0"/>
              <a:t> glands: in the </a:t>
            </a:r>
            <a:r>
              <a:rPr lang="cs-CZ" sz="1400" dirty="0" err="1"/>
              <a:t>pyloric</a:t>
            </a:r>
            <a:r>
              <a:rPr lang="cs-CZ" sz="1400" dirty="0"/>
              <a:t> part, </a:t>
            </a:r>
            <a:r>
              <a:rPr lang="cs-CZ" sz="1400" dirty="0" err="1"/>
              <a:t>produce</a:t>
            </a:r>
            <a:r>
              <a:rPr lang="cs-CZ" sz="1400" dirty="0"/>
              <a:t> </a:t>
            </a:r>
            <a:r>
              <a:rPr lang="cs-CZ" sz="1400" dirty="0" err="1"/>
              <a:t>mucus</a:t>
            </a:r>
            <a:r>
              <a:rPr lang="cs-CZ" sz="1400" dirty="0"/>
              <a:t> .</a:t>
            </a:r>
          </a:p>
          <a:p>
            <a:r>
              <a:rPr lang="cs-CZ" sz="1400" dirty="0"/>
              <a:t>All the </a:t>
            </a:r>
            <a:r>
              <a:rPr lang="cs-CZ" sz="1400" dirty="0" err="1"/>
              <a:t>gasrtic</a:t>
            </a:r>
            <a:r>
              <a:rPr lang="cs-CZ" sz="1400" dirty="0"/>
              <a:t> glands open </a:t>
            </a:r>
            <a:r>
              <a:rPr lang="cs-CZ" sz="1400" dirty="0" err="1"/>
              <a:t>into</a:t>
            </a:r>
            <a:r>
              <a:rPr lang="cs-CZ" sz="1400" dirty="0"/>
              <a:t> the </a:t>
            </a:r>
            <a:r>
              <a:rPr lang="cs-CZ" sz="1400" dirty="0" err="1"/>
              <a:t>orifices</a:t>
            </a:r>
            <a:r>
              <a:rPr lang="cs-CZ" sz="1400" dirty="0"/>
              <a:t>, </a:t>
            </a:r>
            <a:r>
              <a:rPr lang="cs-CZ" sz="1400" b="1" dirty="0" err="1"/>
              <a:t>foveolae</a:t>
            </a:r>
            <a:r>
              <a:rPr lang="cs-CZ" sz="1400" b="1" dirty="0"/>
              <a:t> </a:t>
            </a:r>
            <a:r>
              <a:rPr lang="cs-CZ" sz="1400" b="1" dirty="0" err="1"/>
              <a:t>gastricae</a:t>
            </a:r>
            <a:r>
              <a:rPr lang="cs-CZ" sz="1400" dirty="0"/>
              <a:t>, </a:t>
            </a:r>
            <a:r>
              <a:rPr lang="cs-CZ" sz="1400" dirty="0" err="1"/>
              <a:t>which</a:t>
            </a:r>
            <a:r>
              <a:rPr lang="cs-CZ" sz="1400" dirty="0"/>
              <a:t> are </a:t>
            </a:r>
            <a:r>
              <a:rPr lang="cs-CZ" sz="1400" dirty="0" err="1"/>
              <a:t>usually</a:t>
            </a:r>
            <a:r>
              <a:rPr lang="cs-CZ" sz="1400" dirty="0"/>
              <a:t> in the </a:t>
            </a:r>
            <a:r>
              <a:rPr lang="cs-CZ" sz="1400" dirty="0" err="1"/>
              <a:t>centers</a:t>
            </a:r>
            <a:r>
              <a:rPr lang="cs-CZ" sz="1400" dirty="0"/>
              <a:t> of</a:t>
            </a:r>
          </a:p>
          <a:p>
            <a:r>
              <a:rPr lang="cs-CZ" sz="1400" dirty="0" err="1"/>
              <a:t>small</a:t>
            </a:r>
            <a:r>
              <a:rPr lang="cs-CZ" sz="1400" dirty="0"/>
              <a:t> </a:t>
            </a:r>
            <a:r>
              <a:rPr lang="cs-CZ" sz="1400" dirty="0" err="1"/>
              <a:t>areas</a:t>
            </a:r>
            <a:r>
              <a:rPr lang="cs-CZ" sz="1400" dirty="0"/>
              <a:t>, </a:t>
            </a:r>
            <a:r>
              <a:rPr lang="cs-CZ" sz="1400" dirty="0" err="1"/>
              <a:t>about</a:t>
            </a:r>
            <a:r>
              <a:rPr lang="cs-CZ" sz="1400" dirty="0"/>
              <a:t> 2-6 mm in </a:t>
            </a:r>
            <a:r>
              <a:rPr lang="cs-CZ" sz="1400" dirty="0" err="1"/>
              <a:t>diameter</a:t>
            </a:r>
            <a:r>
              <a:rPr lang="cs-CZ" sz="1400" dirty="0"/>
              <a:t>, </a:t>
            </a:r>
            <a:r>
              <a:rPr lang="cs-CZ" sz="1400" dirty="0" err="1"/>
              <a:t>called</a:t>
            </a:r>
            <a:r>
              <a:rPr lang="cs-CZ" sz="1400" dirty="0"/>
              <a:t> </a:t>
            </a:r>
            <a:r>
              <a:rPr lang="cs-CZ" sz="1400" b="1" dirty="0" err="1"/>
              <a:t>Areae</a:t>
            </a:r>
            <a:r>
              <a:rPr lang="cs-CZ" sz="1400" b="1" dirty="0"/>
              <a:t> </a:t>
            </a:r>
            <a:r>
              <a:rPr lang="cs-CZ" sz="1400" b="1" dirty="0" err="1"/>
              <a:t>gastricae</a:t>
            </a:r>
            <a:r>
              <a:rPr lang="cs-CZ" sz="1400" dirty="0"/>
              <a:t>. </a:t>
            </a:r>
            <a:r>
              <a:rPr lang="cs-CZ" sz="1400" dirty="0" err="1"/>
              <a:t>This</a:t>
            </a:r>
            <a:r>
              <a:rPr lang="cs-CZ" sz="1400" dirty="0"/>
              <a:t> </a:t>
            </a:r>
            <a:r>
              <a:rPr lang="cs-CZ" sz="1400" dirty="0" err="1"/>
              <a:t>areas</a:t>
            </a:r>
            <a:r>
              <a:rPr lang="cs-CZ" sz="1400" dirty="0"/>
              <a:t> are </a:t>
            </a:r>
            <a:r>
              <a:rPr lang="cs-CZ" sz="1400" dirty="0" err="1"/>
              <a:t>surrounded</a:t>
            </a:r>
            <a:r>
              <a:rPr lang="cs-CZ" sz="1400" dirty="0"/>
              <a:t> by </a:t>
            </a:r>
            <a:r>
              <a:rPr lang="cs-CZ" sz="1400" dirty="0" err="1"/>
              <a:t>small</a:t>
            </a:r>
            <a:endParaRPr lang="cs-CZ" sz="1400" dirty="0"/>
          </a:p>
          <a:p>
            <a:r>
              <a:rPr lang="cs-CZ" sz="1400" dirty="0" err="1"/>
              <a:t>grooves</a:t>
            </a:r>
            <a:r>
              <a:rPr lang="cs-CZ" sz="1400" dirty="0"/>
              <a:t>.</a:t>
            </a:r>
          </a:p>
          <a:p>
            <a:r>
              <a:rPr lang="cs-CZ" sz="1400" dirty="0" err="1"/>
              <a:t>Endocrine</a:t>
            </a:r>
            <a:r>
              <a:rPr lang="cs-CZ" sz="1400" dirty="0"/>
              <a:t> </a:t>
            </a:r>
            <a:r>
              <a:rPr lang="cs-CZ" sz="1400" dirty="0" err="1"/>
              <a:t>cells</a:t>
            </a:r>
            <a:r>
              <a:rPr lang="cs-CZ" sz="1400" dirty="0"/>
              <a:t> in the </a:t>
            </a:r>
            <a:r>
              <a:rPr lang="cs-CZ" sz="1400" dirty="0" err="1"/>
              <a:t>pyloric</a:t>
            </a:r>
            <a:r>
              <a:rPr lang="cs-CZ" sz="1400" dirty="0"/>
              <a:t> </a:t>
            </a:r>
            <a:r>
              <a:rPr lang="cs-CZ" sz="1400" dirty="0" err="1"/>
              <a:t>mucosa</a:t>
            </a:r>
            <a:r>
              <a:rPr lang="cs-CZ" sz="1400" dirty="0"/>
              <a:t> </a:t>
            </a:r>
            <a:r>
              <a:rPr lang="cs-CZ" sz="1400" dirty="0" err="1"/>
              <a:t>produce</a:t>
            </a:r>
            <a:r>
              <a:rPr lang="cs-CZ" sz="1400" dirty="0"/>
              <a:t> the Gastrin hormone, </a:t>
            </a:r>
            <a:r>
              <a:rPr lang="cs-CZ" sz="1400" dirty="0" err="1"/>
              <a:t>that</a:t>
            </a:r>
            <a:r>
              <a:rPr lang="cs-CZ" sz="1400" dirty="0"/>
              <a:t> </a:t>
            </a:r>
            <a:r>
              <a:rPr lang="cs-CZ" sz="1400" dirty="0" err="1"/>
              <a:t>increases</a:t>
            </a:r>
            <a:r>
              <a:rPr lang="cs-CZ" sz="1400" dirty="0"/>
              <a:t> </a:t>
            </a:r>
            <a:r>
              <a:rPr lang="cs-CZ" sz="1400" dirty="0" err="1"/>
              <a:t>secretion</a:t>
            </a:r>
            <a:r>
              <a:rPr lang="cs-CZ" sz="1400" dirty="0"/>
              <a:t> of</a:t>
            </a:r>
          </a:p>
          <a:p>
            <a:r>
              <a:rPr lang="cs-CZ" sz="1400" dirty="0" err="1"/>
              <a:t>gastric</a:t>
            </a:r>
            <a:r>
              <a:rPr lang="cs-CZ" sz="1400" dirty="0"/>
              <a:t> </a:t>
            </a:r>
            <a:r>
              <a:rPr lang="cs-CZ" sz="1400" dirty="0" err="1"/>
              <a:t>juice</a:t>
            </a:r>
            <a:r>
              <a:rPr lang="cs-CZ" sz="1400" dirty="0"/>
              <a:t>.</a:t>
            </a:r>
          </a:p>
          <a:p>
            <a:r>
              <a:rPr lang="cs-CZ" sz="1400" b="1" dirty="0" err="1"/>
              <a:t>Musculature</a:t>
            </a:r>
            <a:r>
              <a:rPr lang="cs-CZ" sz="1400" dirty="0"/>
              <a:t> – the </a:t>
            </a:r>
            <a:r>
              <a:rPr lang="cs-CZ" sz="1400" dirty="0" err="1"/>
              <a:t>musculature</a:t>
            </a:r>
            <a:r>
              <a:rPr lang="cs-CZ" sz="1400" dirty="0"/>
              <a:t> is </a:t>
            </a:r>
            <a:r>
              <a:rPr lang="cs-CZ" sz="1400" dirty="0" err="1"/>
              <a:t>formed</a:t>
            </a:r>
            <a:r>
              <a:rPr lang="cs-CZ" sz="1400" dirty="0"/>
              <a:t> by 3 </a:t>
            </a:r>
            <a:r>
              <a:rPr lang="cs-CZ" sz="1400" dirty="0" err="1"/>
              <a:t>layer</a:t>
            </a:r>
            <a:r>
              <a:rPr lang="cs-CZ" sz="1400" dirty="0"/>
              <a:t>.</a:t>
            </a:r>
          </a:p>
          <a:p>
            <a:pPr marL="285750" indent="-285750">
              <a:buFont typeface="Arial" pitchFamily="34" charset="0"/>
              <a:buChar char="•"/>
            </a:pPr>
            <a:r>
              <a:rPr lang="cs-CZ" sz="1400" dirty="0" err="1"/>
              <a:t>Oblique</a:t>
            </a:r>
            <a:r>
              <a:rPr lang="cs-CZ" sz="1400" dirty="0"/>
              <a:t> </a:t>
            </a:r>
            <a:r>
              <a:rPr lang="cs-CZ" sz="1400" dirty="0" err="1"/>
              <a:t>fibers</a:t>
            </a:r>
            <a:r>
              <a:rPr lang="cs-CZ" sz="1400" dirty="0"/>
              <a:t>: direct from cardia </a:t>
            </a:r>
            <a:r>
              <a:rPr lang="cs-CZ" sz="1400" dirty="0" err="1"/>
              <a:t>towards</a:t>
            </a:r>
            <a:r>
              <a:rPr lang="cs-CZ" sz="1400" dirty="0"/>
              <a:t> </a:t>
            </a:r>
            <a:r>
              <a:rPr lang="cs-CZ" sz="1400" dirty="0" err="1"/>
              <a:t>greater</a:t>
            </a:r>
            <a:r>
              <a:rPr lang="cs-CZ" sz="1400" dirty="0"/>
              <a:t> </a:t>
            </a:r>
            <a:r>
              <a:rPr lang="cs-CZ" sz="1400" dirty="0" err="1"/>
              <a:t>curvature</a:t>
            </a:r>
            <a:r>
              <a:rPr lang="cs-CZ" sz="1400" dirty="0"/>
              <a:t> of the </a:t>
            </a:r>
            <a:r>
              <a:rPr lang="cs-CZ" sz="1400" dirty="0" err="1"/>
              <a:t>stomach</a:t>
            </a:r>
            <a:r>
              <a:rPr lang="cs-CZ" sz="1400" dirty="0"/>
              <a:t>.</a:t>
            </a:r>
          </a:p>
          <a:p>
            <a:pPr marL="285750" indent="-285750">
              <a:buFont typeface="Arial" pitchFamily="34" charset="0"/>
              <a:buChar char="•"/>
            </a:pPr>
            <a:r>
              <a:rPr lang="cs-CZ" sz="1400" dirty="0" err="1"/>
              <a:t>Circular</a:t>
            </a:r>
            <a:r>
              <a:rPr lang="cs-CZ" sz="1400" dirty="0"/>
              <a:t> la</a:t>
            </a:r>
            <a:r>
              <a:rPr lang="en-US" sz="1400" dirty="0" err="1"/>
              <a:t>yer</a:t>
            </a:r>
            <a:r>
              <a:rPr lang="cs-CZ" sz="1400" dirty="0"/>
              <a:t>– </a:t>
            </a:r>
            <a:r>
              <a:rPr lang="cs-CZ" sz="1400" dirty="0" err="1"/>
              <a:t>forms</a:t>
            </a:r>
            <a:r>
              <a:rPr lang="cs-CZ" sz="1400" dirty="0"/>
              <a:t> </a:t>
            </a:r>
            <a:r>
              <a:rPr lang="cs-CZ" sz="1400" dirty="0" err="1"/>
              <a:t>cardiac</a:t>
            </a:r>
            <a:r>
              <a:rPr lang="cs-CZ" sz="1400" dirty="0"/>
              <a:t> </a:t>
            </a:r>
            <a:r>
              <a:rPr lang="cs-CZ" sz="1400" dirty="0" err="1"/>
              <a:t>sphincter</a:t>
            </a:r>
            <a:r>
              <a:rPr lang="cs-CZ" sz="1400" dirty="0"/>
              <a:t> and m. </a:t>
            </a:r>
            <a:r>
              <a:rPr lang="cs-CZ" sz="1400" dirty="0" err="1"/>
              <a:t>sphincter</a:t>
            </a:r>
            <a:r>
              <a:rPr lang="cs-CZ" sz="1400" dirty="0"/>
              <a:t> </a:t>
            </a:r>
            <a:r>
              <a:rPr lang="cs-CZ" sz="1400" dirty="0" err="1"/>
              <a:t>pylori</a:t>
            </a:r>
            <a:endParaRPr lang="cs-CZ" sz="1400" dirty="0"/>
          </a:p>
          <a:p>
            <a:pPr marL="285750" indent="-285750">
              <a:buFont typeface="Arial" pitchFamily="34" charset="0"/>
              <a:buChar char="•"/>
            </a:pPr>
            <a:r>
              <a:rPr lang="en-US" sz="1400" dirty="0"/>
              <a:t>Longitudinal layer</a:t>
            </a:r>
            <a:r>
              <a:rPr lang="cs-CZ" sz="1400" dirty="0"/>
              <a:t>– the </a:t>
            </a:r>
            <a:r>
              <a:rPr lang="cs-CZ" sz="1400" dirty="0" err="1"/>
              <a:t>outer</a:t>
            </a:r>
            <a:r>
              <a:rPr lang="cs-CZ" sz="1400" dirty="0"/>
              <a:t> most </a:t>
            </a:r>
            <a:r>
              <a:rPr lang="cs-CZ" sz="1400" dirty="0" err="1"/>
              <a:t>layer</a:t>
            </a:r>
            <a:r>
              <a:rPr lang="cs-CZ" sz="1400" dirty="0"/>
              <a:t> of the </a:t>
            </a:r>
            <a:r>
              <a:rPr lang="cs-CZ" sz="1400" dirty="0" err="1"/>
              <a:t>musculature</a:t>
            </a:r>
            <a:r>
              <a:rPr lang="cs-CZ" sz="1400" dirty="0"/>
              <a:t>. </a:t>
            </a:r>
            <a:r>
              <a:rPr lang="cs-CZ" sz="1400" dirty="0" err="1"/>
              <a:t>Continue</a:t>
            </a:r>
            <a:r>
              <a:rPr lang="cs-CZ" sz="1400" dirty="0"/>
              <a:t> to the </a:t>
            </a:r>
            <a:r>
              <a:rPr lang="cs-CZ" sz="1400" dirty="0" err="1"/>
              <a:t>longitudinal</a:t>
            </a:r>
            <a:endParaRPr lang="cs-CZ" sz="1400" dirty="0"/>
          </a:p>
          <a:p>
            <a:r>
              <a:rPr lang="cs-CZ" sz="1400" dirty="0" err="1"/>
              <a:t>musculature</a:t>
            </a:r>
            <a:r>
              <a:rPr lang="cs-CZ" sz="1400" dirty="0"/>
              <a:t> of the </a:t>
            </a:r>
            <a:r>
              <a:rPr lang="cs-CZ" sz="1400" dirty="0" err="1"/>
              <a:t>small</a:t>
            </a:r>
            <a:r>
              <a:rPr lang="cs-CZ" sz="1400" dirty="0"/>
              <a:t> </a:t>
            </a:r>
            <a:r>
              <a:rPr lang="cs-CZ" sz="1400" dirty="0" err="1"/>
              <a:t>intestine</a:t>
            </a:r>
            <a:r>
              <a:rPr lang="cs-CZ" sz="1400" dirty="0"/>
              <a:t>.</a:t>
            </a:r>
          </a:p>
        </p:txBody>
      </p:sp>
      <p:pic>
        <p:nvPicPr>
          <p:cNvPr id="1026" name="Picture 2" descr="http://gamuts.acr.org/gamuts/data/images/g-25_5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1985" y="3803878"/>
            <a:ext cx="4382773" cy="292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19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943873" y="131085"/>
            <a:ext cx="1617751" cy="369332"/>
          </a:xfrm>
          <a:prstGeom prst="rect">
            <a:avLst/>
          </a:prstGeom>
        </p:spPr>
        <p:txBody>
          <a:bodyPr wrap="none">
            <a:spAutoFit/>
          </a:bodyPr>
          <a:lstStyle/>
          <a:p>
            <a:pPr lvl="0"/>
            <a:r>
              <a:rPr lang="en-US" dirty="0"/>
              <a:t>The duodenum</a:t>
            </a:r>
            <a:endParaRPr lang="cs-CZ" dirty="0"/>
          </a:p>
        </p:txBody>
      </p:sp>
      <p:sp>
        <p:nvSpPr>
          <p:cNvPr id="2" name="TextovéPole 1"/>
          <p:cNvSpPr txBox="1"/>
          <p:nvPr/>
        </p:nvSpPr>
        <p:spPr>
          <a:xfrm>
            <a:off x="1791934" y="504724"/>
            <a:ext cx="8856983" cy="3447098"/>
          </a:xfrm>
          <a:prstGeom prst="rect">
            <a:avLst/>
          </a:prstGeom>
          <a:noFill/>
        </p:spPr>
        <p:txBody>
          <a:bodyPr wrap="square" rtlCol="0">
            <a:spAutoFit/>
          </a:bodyPr>
          <a:lstStyle/>
          <a:p>
            <a:r>
              <a:rPr lang="cs-CZ" sz="1400" dirty="0"/>
              <a:t>The duodenum is</a:t>
            </a:r>
            <a:r>
              <a:rPr lang="en-US" sz="1400" dirty="0"/>
              <a:t> connected with the </a:t>
            </a:r>
            <a:r>
              <a:rPr lang="en-US" sz="1400" u="sng" dirty="0"/>
              <a:t>stomach</a:t>
            </a:r>
            <a:r>
              <a:rPr lang="en-US" sz="1400" dirty="0"/>
              <a:t> through the </a:t>
            </a:r>
            <a:r>
              <a:rPr lang="en-US" sz="1400" b="1" dirty="0"/>
              <a:t>pyloric opening </a:t>
            </a:r>
            <a:r>
              <a:rPr lang="en-US" sz="1400" dirty="0"/>
              <a:t>and with the </a:t>
            </a:r>
            <a:r>
              <a:rPr lang="en-US" sz="1400" u="sng" dirty="0"/>
              <a:t>jejunum</a:t>
            </a:r>
            <a:r>
              <a:rPr lang="en-US" sz="1400" dirty="0"/>
              <a:t> (small intestine) at  </a:t>
            </a:r>
            <a:r>
              <a:rPr lang="en-US" sz="1400" b="1" dirty="0"/>
              <a:t>the duodenojejunal flexure</a:t>
            </a:r>
            <a:r>
              <a:rPr lang="en-US" sz="1400" dirty="0"/>
              <a:t>. The duodenum is 25-30 cm long and 3-4cm wide. It consists of </a:t>
            </a:r>
            <a:r>
              <a:rPr lang="en-US" sz="1400" b="1" dirty="0"/>
              <a:t>four parts</a:t>
            </a:r>
            <a:r>
              <a:rPr lang="en-US" sz="1400" dirty="0"/>
              <a:t>:</a:t>
            </a:r>
          </a:p>
          <a:p>
            <a:pPr marL="342900" indent="-342900">
              <a:buFont typeface="+mj-lt"/>
              <a:buAutoNum type="arabicPeriod"/>
            </a:pPr>
            <a:r>
              <a:rPr lang="en-US" sz="1400" b="1" dirty="0"/>
              <a:t>Superior Part</a:t>
            </a:r>
            <a:r>
              <a:rPr lang="en-US" sz="1400" dirty="0"/>
              <a:t> (4-5cm): It is connected to the stomach at </a:t>
            </a:r>
            <a:r>
              <a:rPr lang="en-US" sz="1400" u="sng" dirty="0"/>
              <a:t>the level of L1 vertebra</a:t>
            </a:r>
            <a:r>
              <a:rPr lang="en-US" sz="1400" dirty="0"/>
              <a:t>. It is enlarged at this level forming </a:t>
            </a:r>
            <a:r>
              <a:rPr lang="en-US" sz="1400" u="sng" dirty="0"/>
              <a:t>the ampulla of duodenum</a:t>
            </a:r>
            <a:r>
              <a:rPr lang="en-US" sz="1400" dirty="0"/>
              <a:t>. </a:t>
            </a:r>
            <a:r>
              <a:rPr lang="en-US" sz="1400" b="1" u="sng" dirty="0"/>
              <a:t>It is located intraperiotonially</a:t>
            </a:r>
            <a:r>
              <a:rPr lang="en-US" sz="1400" dirty="0"/>
              <a:t>. Then it turns caudally (</a:t>
            </a:r>
            <a:r>
              <a:rPr lang="en-US" sz="1400" u="sng" dirty="0"/>
              <a:t>superior duodenal flexure</a:t>
            </a:r>
            <a:r>
              <a:rPr lang="en-US" sz="1400" dirty="0"/>
              <a:t>) and verges into descending part.</a:t>
            </a:r>
          </a:p>
          <a:p>
            <a:pPr marL="342900" indent="-342900">
              <a:buFont typeface="+mj-lt"/>
              <a:buAutoNum type="arabicPeriod"/>
            </a:pPr>
            <a:r>
              <a:rPr lang="en-US" sz="1400" b="1" dirty="0"/>
              <a:t>Descending Part</a:t>
            </a:r>
            <a:r>
              <a:rPr lang="en-US" sz="1400" b="1" dirty="0">
                <a:sym typeface="Wingdings" pitchFamily="2" charset="2"/>
              </a:rPr>
              <a:t> (6-10cm)</a:t>
            </a:r>
            <a:r>
              <a:rPr lang="en-US" sz="1400" dirty="0">
                <a:sym typeface="Wingdings" pitchFamily="2" charset="2"/>
              </a:rPr>
              <a:t>: it descends along the </a:t>
            </a:r>
            <a:r>
              <a:rPr lang="en-US" sz="1400" u="sng" dirty="0">
                <a:sym typeface="Wingdings" pitchFamily="2" charset="2"/>
              </a:rPr>
              <a:t>right margin </a:t>
            </a:r>
            <a:r>
              <a:rPr lang="en-US" sz="1400" dirty="0">
                <a:sym typeface="Wingdings" pitchFamily="2" charset="2"/>
              </a:rPr>
              <a:t>of the lumbar vertebral column, </a:t>
            </a:r>
            <a:r>
              <a:rPr lang="en-US" sz="1400" u="sng" dirty="0">
                <a:sym typeface="Wingdings" pitchFamily="2" charset="2"/>
              </a:rPr>
              <a:t>L2-L3</a:t>
            </a:r>
            <a:r>
              <a:rPr lang="en-US" sz="1400" dirty="0">
                <a:sym typeface="Wingdings" pitchFamily="2" charset="2"/>
              </a:rPr>
              <a:t>. Caudally at the right side of L3 and passes into the inferior/horizontal part forming </a:t>
            </a:r>
            <a:r>
              <a:rPr lang="en-US" sz="1400" u="sng" dirty="0">
                <a:sym typeface="Wingdings" pitchFamily="2" charset="2"/>
              </a:rPr>
              <a:t>the inferior duodenal flexure</a:t>
            </a:r>
            <a:r>
              <a:rPr lang="en-US" sz="1400" dirty="0">
                <a:sym typeface="Wingdings" pitchFamily="2" charset="2"/>
              </a:rPr>
              <a:t>. </a:t>
            </a:r>
            <a:r>
              <a:rPr lang="en-US" sz="1400" b="1" u="sng" dirty="0">
                <a:sym typeface="Wingdings" pitchFamily="2" charset="2"/>
              </a:rPr>
              <a:t>It is located retroperitonially.  </a:t>
            </a:r>
            <a:endParaRPr lang="en-US" sz="1400" b="1" u="sng" dirty="0"/>
          </a:p>
          <a:p>
            <a:pPr marL="342900" indent="-342900">
              <a:buFont typeface="+mj-lt"/>
              <a:buAutoNum type="arabicPeriod"/>
            </a:pPr>
            <a:r>
              <a:rPr lang="en-US" sz="1400" b="1" dirty="0"/>
              <a:t>Horizontal (inferior) part</a:t>
            </a:r>
            <a:r>
              <a:rPr lang="en-US" sz="1400" dirty="0"/>
              <a:t> (7-8cm): It lies in front of </a:t>
            </a:r>
            <a:r>
              <a:rPr lang="en-US" sz="1400" u="sng" dirty="0"/>
              <a:t>L3 body</a:t>
            </a:r>
            <a:r>
              <a:rPr lang="en-US" sz="1400" dirty="0">
                <a:sym typeface="Wingdings" pitchFamily="2" charset="2"/>
              </a:rPr>
              <a:t>. It is located retroperitonially</a:t>
            </a:r>
            <a:r>
              <a:rPr lang="en-US" sz="1400" dirty="0"/>
              <a:t> </a:t>
            </a:r>
          </a:p>
          <a:p>
            <a:pPr marL="342900" indent="-342900">
              <a:buFont typeface="+mj-lt"/>
              <a:buAutoNum type="arabicPeriod"/>
            </a:pPr>
            <a:r>
              <a:rPr lang="en-US" sz="1400" b="1" dirty="0"/>
              <a:t>Ascending part</a:t>
            </a:r>
            <a:r>
              <a:rPr lang="en-US" sz="1400" dirty="0"/>
              <a:t>: Slowly turns upwards and then turns downwards and onto the </a:t>
            </a:r>
            <a:r>
              <a:rPr lang="en-US" sz="1400" u="sng" dirty="0"/>
              <a:t>right side of L2 </a:t>
            </a:r>
            <a:r>
              <a:rPr lang="en-US" sz="1400" dirty="0"/>
              <a:t>verges into jejunum forming the </a:t>
            </a:r>
            <a:r>
              <a:rPr lang="en-US" sz="1400" u="sng" dirty="0"/>
              <a:t>duodenojejunal flexure</a:t>
            </a:r>
            <a:r>
              <a:rPr lang="en-US" sz="1400" dirty="0"/>
              <a:t>. The position this flexure is provided by a fibrous strip </a:t>
            </a:r>
            <a:r>
              <a:rPr lang="en-US" sz="1400" b="1" dirty="0"/>
              <a:t>(</a:t>
            </a:r>
            <a:r>
              <a:rPr lang="en-US" sz="1400" b="1" dirty="0" err="1"/>
              <a:t>Treitz’s</a:t>
            </a:r>
            <a:r>
              <a:rPr lang="en-US" sz="1400" b="1" dirty="0"/>
              <a:t> ligament) </a:t>
            </a:r>
            <a:r>
              <a:rPr lang="en-US" sz="1400" dirty="0"/>
              <a:t>which contains smooth muscles (</a:t>
            </a:r>
            <a:r>
              <a:rPr lang="en-US" sz="1400" b="1" dirty="0"/>
              <a:t>M suspensory of duodenum</a:t>
            </a:r>
            <a:r>
              <a:rPr lang="en-US" sz="1400" dirty="0"/>
              <a:t>) which starts from crus </a:t>
            </a:r>
            <a:r>
              <a:rPr lang="en-US" sz="1400" dirty="0" err="1"/>
              <a:t>mediale</a:t>
            </a:r>
            <a:r>
              <a:rPr lang="en-US" sz="1400" dirty="0"/>
              <a:t> </a:t>
            </a:r>
            <a:r>
              <a:rPr lang="en-US" sz="1400" dirty="0" err="1"/>
              <a:t>sinistrum</a:t>
            </a:r>
            <a:r>
              <a:rPr lang="en-US" sz="1400" dirty="0"/>
              <a:t> of diaphragm (Left Medial foot)</a:t>
            </a:r>
            <a:r>
              <a:rPr lang="en-US" sz="1400" dirty="0">
                <a:sym typeface="Wingdings" pitchFamily="2" charset="2"/>
              </a:rPr>
              <a:t>. </a:t>
            </a:r>
            <a:r>
              <a:rPr lang="en-US" sz="1400" b="1" u="sng" dirty="0">
                <a:sym typeface="Wingdings" pitchFamily="2" charset="2"/>
              </a:rPr>
              <a:t>It is located retroperitonially</a:t>
            </a:r>
            <a:r>
              <a:rPr lang="en-US" sz="1400" dirty="0">
                <a:sym typeface="Wingdings" pitchFamily="2" charset="2"/>
              </a:rPr>
              <a:t>.</a:t>
            </a:r>
            <a:r>
              <a:rPr lang="en-US" sz="1400" dirty="0"/>
              <a:t>     </a:t>
            </a:r>
          </a:p>
          <a:p>
            <a:pPr marL="342900" indent="-342900">
              <a:buFont typeface="+mj-lt"/>
              <a:buAutoNum type="arabicPeriod"/>
            </a:pPr>
            <a:endParaRPr lang="en-US" dirty="0"/>
          </a:p>
          <a:p>
            <a:pPr marL="342900" indent="-342900">
              <a:buFont typeface="+mj-lt"/>
              <a:buAutoNum type="arabicPeriod"/>
            </a:pPr>
            <a:endParaRPr lang="cs-CZ" dirty="0"/>
          </a:p>
        </p:txBody>
      </p:sp>
      <p:pic>
        <p:nvPicPr>
          <p:cNvPr id="2050" name="Picture 2" descr="http://2.bp.blogspot.com/-yOhwyjF0P2Y/UADz2p60NlI/AAAAAAAAACw/XKqvcVHwYis/s1600/small-duoden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626" y="3464711"/>
            <a:ext cx="5616623" cy="327023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Přímá spojnice 5"/>
          <p:cNvCxnSpPr/>
          <p:nvPr/>
        </p:nvCxnSpPr>
        <p:spPr>
          <a:xfrm flipH="1">
            <a:off x="2475110" y="3717032"/>
            <a:ext cx="2520280" cy="0"/>
          </a:xfrm>
          <a:prstGeom prst="line">
            <a:avLst/>
          </a:prstGeom>
        </p:spPr>
        <p:style>
          <a:lnRef idx="2">
            <a:schemeClr val="dk1"/>
          </a:lnRef>
          <a:fillRef idx="0">
            <a:schemeClr val="dk1"/>
          </a:fillRef>
          <a:effectRef idx="1">
            <a:schemeClr val="dk1"/>
          </a:effectRef>
          <a:fontRef idx="minor">
            <a:schemeClr val="tx1"/>
          </a:fontRef>
        </p:style>
      </p:cxnSp>
      <p:sp>
        <p:nvSpPr>
          <p:cNvPr id="8" name="TextovéPole 7"/>
          <p:cNvSpPr txBox="1"/>
          <p:nvPr/>
        </p:nvSpPr>
        <p:spPr>
          <a:xfrm>
            <a:off x="1627428" y="3563144"/>
            <a:ext cx="847683" cy="307777"/>
          </a:xfrm>
          <a:prstGeom prst="rect">
            <a:avLst/>
          </a:prstGeom>
          <a:noFill/>
        </p:spPr>
        <p:txBody>
          <a:bodyPr wrap="square" rtlCol="0">
            <a:spAutoFit/>
          </a:bodyPr>
          <a:lstStyle/>
          <a:p>
            <a:r>
              <a:rPr lang="en-US" sz="1400" dirty="0"/>
              <a:t>Ampulla</a:t>
            </a:r>
            <a:endParaRPr lang="cs-CZ" sz="1400" dirty="0"/>
          </a:p>
        </p:txBody>
      </p:sp>
      <p:cxnSp>
        <p:nvCxnSpPr>
          <p:cNvPr id="13" name="Přímá spojnice 12"/>
          <p:cNvCxnSpPr/>
          <p:nvPr/>
        </p:nvCxnSpPr>
        <p:spPr>
          <a:xfrm>
            <a:off x="7248128" y="4509120"/>
            <a:ext cx="1512168" cy="0"/>
          </a:xfrm>
          <a:prstGeom prst="line">
            <a:avLst/>
          </a:prstGeom>
        </p:spPr>
        <p:style>
          <a:lnRef idx="2">
            <a:schemeClr val="dk1"/>
          </a:lnRef>
          <a:fillRef idx="0">
            <a:schemeClr val="dk1"/>
          </a:fillRef>
          <a:effectRef idx="1">
            <a:schemeClr val="dk1"/>
          </a:effectRef>
          <a:fontRef idx="minor">
            <a:schemeClr val="tx1"/>
          </a:fontRef>
        </p:style>
      </p:cxnSp>
      <p:sp>
        <p:nvSpPr>
          <p:cNvPr id="14" name="TextovéPole 13"/>
          <p:cNvSpPr txBox="1"/>
          <p:nvPr/>
        </p:nvSpPr>
        <p:spPr>
          <a:xfrm>
            <a:off x="8828904" y="4355231"/>
            <a:ext cx="1839096" cy="738664"/>
          </a:xfrm>
          <a:prstGeom prst="rect">
            <a:avLst/>
          </a:prstGeom>
          <a:noFill/>
        </p:spPr>
        <p:txBody>
          <a:bodyPr wrap="square" rtlCol="0">
            <a:spAutoFit/>
          </a:bodyPr>
          <a:lstStyle/>
          <a:p>
            <a:r>
              <a:rPr lang="en-US" sz="1400" dirty="0"/>
              <a:t>Fibrous strip contains Suspensory Muscle</a:t>
            </a:r>
          </a:p>
          <a:p>
            <a:endParaRPr lang="cs-CZ" sz="1400" dirty="0"/>
          </a:p>
        </p:txBody>
      </p:sp>
    </p:spTree>
    <p:extLst>
      <p:ext uri="{BB962C8B-B14F-4D97-AF65-F5344CB8AC3E}">
        <p14:creationId xmlns:p14="http://schemas.microsoft.com/office/powerpoint/2010/main" val="3806171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earnerhelp.com/images/duodenum%20interi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2774064"/>
            <a:ext cx="5256584" cy="407806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619836" y="189273"/>
            <a:ext cx="3024336" cy="369332"/>
          </a:xfrm>
          <a:prstGeom prst="rect">
            <a:avLst/>
          </a:prstGeom>
          <a:noFill/>
        </p:spPr>
        <p:txBody>
          <a:bodyPr wrap="square" rtlCol="0">
            <a:spAutoFit/>
          </a:bodyPr>
          <a:lstStyle/>
          <a:p>
            <a:r>
              <a:rPr lang="en-US" dirty="0"/>
              <a:t>Structure of the duodenal wall </a:t>
            </a:r>
            <a:endParaRPr lang="cs-CZ" dirty="0"/>
          </a:p>
        </p:txBody>
      </p:sp>
      <p:sp>
        <p:nvSpPr>
          <p:cNvPr id="5" name="TextovéPole 4"/>
          <p:cNvSpPr txBox="1"/>
          <p:nvPr/>
        </p:nvSpPr>
        <p:spPr>
          <a:xfrm>
            <a:off x="1919536" y="692697"/>
            <a:ext cx="8424936" cy="1877437"/>
          </a:xfrm>
          <a:prstGeom prst="rect">
            <a:avLst/>
          </a:prstGeom>
          <a:noFill/>
        </p:spPr>
        <p:txBody>
          <a:bodyPr wrap="square" rtlCol="0">
            <a:spAutoFit/>
          </a:bodyPr>
          <a:lstStyle/>
          <a:p>
            <a:r>
              <a:rPr lang="en-US" sz="1400" dirty="0"/>
              <a:t>The duodenal mucosa is fitted with numerous </a:t>
            </a:r>
            <a:r>
              <a:rPr lang="en-US" sz="1400" b="1" dirty="0"/>
              <a:t>transverse circular folds </a:t>
            </a:r>
            <a:r>
              <a:rPr lang="en-US" sz="1400" dirty="0"/>
              <a:t>(plicae) which surfaces are covered </a:t>
            </a:r>
            <a:r>
              <a:rPr lang="en-US" sz="1400" b="1" dirty="0"/>
              <a:t>intestinal villi</a:t>
            </a:r>
            <a:r>
              <a:rPr lang="en-US" sz="1400" dirty="0"/>
              <a:t>. Inside the submucosa there are the </a:t>
            </a:r>
            <a:r>
              <a:rPr lang="en-US" sz="1400" b="1" dirty="0"/>
              <a:t>duodenal glands (</a:t>
            </a:r>
            <a:r>
              <a:rPr lang="cs-CZ" sz="1400" b="1" dirty="0"/>
              <a:t>Brunner</a:t>
            </a:r>
            <a:r>
              <a:rPr lang="en-US" sz="1400" b="1" dirty="0"/>
              <a:t>’s) </a:t>
            </a:r>
            <a:r>
              <a:rPr lang="en-US" sz="1400" dirty="0"/>
              <a:t>whose secretion is </a:t>
            </a:r>
            <a:r>
              <a:rPr lang="en-US" sz="1400" u="sng" dirty="0"/>
              <a:t>alkaline</a:t>
            </a:r>
            <a:r>
              <a:rPr lang="en-US" sz="1400" dirty="0"/>
              <a:t> to neutralize with the acidic secretion of the stomach. On the posterior wall of descending part there is the </a:t>
            </a:r>
            <a:r>
              <a:rPr lang="en-US" sz="1400" b="1" dirty="0"/>
              <a:t>longitudinal duodenal fold</a:t>
            </a:r>
            <a:r>
              <a:rPr lang="en-US" sz="1400" dirty="0"/>
              <a:t> which is </a:t>
            </a:r>
            <a:r>
              <a:rPr lang="en-US" sz="1400" u="sng" dirty="0"/>
              <a:t>conditional on the course of </a:t>
            </a:r>
            <a:r>
              <a:rPr lang="en-US" sz="1400" u="sng" dirty="0" err="1"/>
              <a:t>ductus</a:t>
            </a:r>
            <a:r>
              <a:rPr lang="en-US" sz="1400" u="sng" dirty="0"/>
              <a:t> </a:t>
            </a:r>
            <a:r>
              <a:rPr lang="en-US" sz="1400" u="sng" dirty="0" err="1"/>
              <a:t>choledochus</a:t>
            </a:r>
            <a:r>
              <a:rPr lang="en-US" sz="1400" dirty="0"/>
              <a:t>. This fold terminates distally on the </a:t>
            </a:r>
            <a:r>
              <a:rPr lang="en-US" sz="1400" b="1" dirty="0"/>
              <a:t>major duodenal papilla (</a:t>
            </a:r>
            <a:r>
              <a:rPr lang="en-US" sz="1400" b="1" dirty="0" err="1"/>
              <a:t>pailla</a:t>
            </a:r>
            <a:r>
              <a:rPr lang="en-US" sz="1400" b="1" dirty="0"/>
              <a:t> of </a:t>
            </a:r>
            <a:r>
              <a:rPr lang="en-US" sz="1400" b="1" dirty="0" err="1"/>
              <a:t>Vater</a:t>
            </a:r>
            <a:r>
              <a:rPr lang="en-US" sz="1400" b="1" dirty="0"/>
              <a:t>)</a:t>
            </a:r>
            <a:r>
              <a:rPr lang="en-US" sz="1400" dirty="0"/>
              <a:t> (10 cm from pylorus) onto which the </a:t>
            </a:r>
            <a:r>
              <a:rPr lang="en-US" sz="1400" b="1" dirty="0" err="1"/>
              <a:t>ductus</a:t>
            </a:r>
            <a:r>
              <a:rPr lang="en-US" sz="1400" b="1" dirty="0"/>
              <a:t> </a:t>
            </a:r>
            <a:r>
              <a:rPr lang="en-US" sz="1400" b="1" dirty="0" err="1"/>
              <a:t>choledochus</a:t>
            </a:r>
            <a:r>
              <a:rPr lang="en-US" sz="1400" b="1" dirty="0"/>
              <a:t> and major pancreatic duct </a:t>
            </a:r>
            <a:r>
              <a:rPr lang="en-US" sz="1400" dirty="0"/>
              <a:t>opens out. The common section of these ducts is enlarged in </a:t>
            </a:r>
            <a:r>
              <a:rPr lang="en-US" sz="1400" b="1" dirty="0" err="1"/>
              <a:t>hepatopancreatic</a:t>
            </a:r>
            <a:r>
              <a:rPr lang="en-US" sz="1400" b="1" dirty="0"/>
              <a:t> ampulla </a:t>
            </a:r>
            <a:r>
              <a:rPr lang="en-US" sz="1400" dirty="0"/>
              <a:t>and it against the duodenal lumen it is enclosed by the </a:t>
            </a:r>
            <a:r>
              <a:rPr lang="en-US" sz="1400" u="sng" dirty="0"/>
              <a:t>M. Sphincter of Oddi</a:t>
            </a:r>
            <a:r>
              <a:rPr lang="en-US" sz="1400" dirty="0"/>
              <a:t>. Approximately 2 cm above major duodenal papilla is located the </a:t>
            </a:r>
            <a:r>
              <a:rPr lang="en-US" sz="1400" b="1" dirty="0"/>
              <a:t>minor duodenal papilla </a:t>
            </a:r>
            <a:r>
              <a:rPr lang="en-US" sz="1400" dirty="0"/>
              <a:t>onto which the </a:t>
            </a:r>
            <a:r>
              <a:rPr lang="en-US" sz="1400" u="sng" dirty="0"/>
              <a:t>minor pancreatic duct </a:t>
            </a:r>
            <a:r>
              <a:rPr lang="en-US" sz="1400" dirty="0"/>
              <a:t>opens out</a:t>
            </a:r>
            <a:endParaRPr lang="cs-CZ" sz="1400" dirty="0"/>
          </a:p>
        </p:txBody>
      </p:sp>
      <p:pic>
        <p:nvPicPr>
          <p:cNvPr id="1028" name="Picture 4" descr="http://www.integrativehealthcare.net/assets/images/IHC_Stomach_Duodenu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096" y="2980659"/>
            <a:ext cx="3519244" cy="3664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01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224216" y="172995"/>
            <a:ext cx="8262552" cy="369332"/>
          </a:xfrm>
          <a:prstGeom prst="rect">
            <a:avLst/>
          </a:prstGeom>
          <a:noFill/>
        </p:spPr>
        <p:txBody>
          <a:bodyPr wrap="square" rtlCol="0">
            <a:spAutoFit/>
          </a:bodyPr>
          <a:lstStyle/>
          <a:p>
            <a:r>
              <a:rPr lang="cs-CZ" dirty="0" err="1" smtClean="0"/>
              <a:t>Biliar</a:t>
            </a:r>
            <a:r>
              <a:rPr lang="en-US" dirty="0" smtClean="0"/>
              <a:t>y tract</a:t>
            </a:r>
            <a:endParaRPr lang="cs-CZ" dirty="0"/>
          </a:p>
        </p:txBody>
      </p:sp>
      <p:pic>
        <p:nvPicPr>
          <p:cNvPr id="4098" name="Picture 2" descr="http://www.uchospitals.edu/images/nci/CDR00006597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6752" y="733425"/>
            <a:ext cx="7562850" cy="612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743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138616" y="313038"/>
            <a:ext cx="4621427" cy="369332"/>
          </a:xfrm>
          <a:prstGeom prst="rect">
            <a:avLst/>
          </a:prstGeom>
          <a:noFill/>
        </p:spPr>
        <p:txBody>
          <a:bodyPr wrap="square" rtlCol="0">
            <a:spAutoFit/>
          </a:bodyPr>
          <a:lstStyle/>
          <a:p>
            <a:r>
              <a:rPr lang="en-US" dirty="0" smtClean="0"/>
              <a:t>Pancreas</a:t>
            </a:r>
            <a:endParaRPr lang="cs-CZ" dirty="0"/>
          </a:p>
        </p:txBody>
      </p:sp>
      <p:pic>
        <p:nvPicPr>
          <p:cNvPr id="5122" name="Picture 2" descr="http://www.aboutcancer.com/pancreas_as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962" y="1124593"/>
            <a:ext cx="5225965" cy="419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845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322565" y="116632"/>
            <a:ext cx="3474862" cy="369332"/>
          </a:xfrm>
          <a:prstGeom prst="rect">
            <a:avLst/>
          </a:prstGeom>
        </p:spPr>
        <p:txBody>
          <a:bodyPr wrap="none">
            <a:spAutoFit/>
          </a:bodyPr>
          <a:lstStyle/>
          <a:p>
            <a:pPr lvl="0"/>
            <a:r>
              <a:rPr lang="en-US" dirty="0"/>
              <a:t>The small intestine; jejunum, ileum</a:t>
            </a:r>
            <a:endParaRPr lang="cs-CZ" dirty="0"/>
          </a:p>
        </p:txBody>
      </p:sp>
      <p:sp>
        <p:nvSpPr>
          <p:cNvPr id="2" name="TextovéPole 1"/>
          <p:cNvSpPr txBox="1"/>
          <p:nvPr/>
        </p:nvSpPr>
        <p:spPr>
          <a:xfrm>
            <a:off x="1847528" y="485965"/>
            <a:ext cx="8424936" cy="1384995"/>
          </a:xfrm>
          <a:prstGeom prst="rect">
            <a:avLst/>
          </a:prstGeom>
          <a:noFill/>
        </p:spPr>
        <p:txBody>
          <a:bodyPr wrap="square" rtlCol="0">
            <a:spAutoFit/>
          </a:bodyPr>
          <a:lstStyle/>
          <a:p>
            <a:r>
              <a:rPr lang="en-US" sz="1400" dirty="0"/>
              <a:t>The small intestine is hung by the mesenterium on the posterior wall of the peritoneal cavity. It is 3-5 meters long. It consists of the jejunum and the ileum. The jejunum joins the duodenum in the duodenojejunal flexure and the ileum opens into the lateral wall of the caecum (iliocaecal opening) This opening is equipped with the </a:t>
            </a:r>
            <a:r>
              <a:rPr lang="en-US" sz="1400" dirty="0" err="1"/>
              <a:t>ileocaecal</a:t>
            </a:r>
            <a:r>
              <a:rPr lang="en-US" sz="1400" dirty="0"/>
              <a:t> valve which obstructs the retrograde passage of the large intestine’s content into the small intestine. The junction between the jejunum and ileum is not quite distinct . Nevertheless there are numerous differences between both parts:</a:t>
            </a:r>
            <a:endParaRPr lang="cs-CZ" sz="1400" dirty="0"/>
          </a:p>
        </p:txBody>
      </p:sp>
      <p:graphicFrame>
        <p:nvGraphicFramePr>
          <p:cNvPr id="5" name="Group 2"/>
          <p:cNvGraphicFramePr>
            <a:graphicFrameLocks noGrp="1"/>
          </p:cNvGraphicFramePr>
          <p:nvPr>
            <p:extLst/>
          </p:nvPr>
        </p:nvGraphicFramePr>
        <p:xfrm>
          <a:off x="1847528" y="1870960"/>
          <a:ext cx="8136904" cy="2031183"/>
        </p:xfrm>
        <a:graphic>
          <a:graphicData uri="http://schemas.openxmlformats.org/drawingml/2006/table">
            <a:tbl>
              <a:tblPr/>
              <a:tblGrid>
                <a:gridCol w="4104456"/>
                <a:gridCol w="4032448"/>
              </a:tblGrid>
              <a:tr h="32160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200" b="0" i="0" u="none" strike="noStrike" cap="none" normalizeH="0" baseline="0" dirty="0" smtClean="0">
                          <a:ln>
                            <a:noFill/>
                          </a:ln>
                          <a:solidFill>
                            <a:schemeClr val="tx1"/>
                          </a:solidFill>
                          <a:effectLst/>
                          <a:latin typeface="+mj-lt"/>
                        </a:rPr>
                        <a:t>JEJUNUM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200" b="0" i="0" u="none" strike="noStrike" cap="none" normalizeH="0" baseline="0" smtClean="0">
                          <a:ln>
                            <a:noFill/>
                          </a:ln>
                          <a:solidFill>
                            <a:schemeClr val="tx1"/>
                          </a:solidFill>
                          <a:effectLst/>
                          <a:latin typeface="+mj-lt"/>
                        </a:rPr>
                        <a:t>ILEUM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43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200" b="0" i="0" u="none" strike="noStrike" cap="none" normalizeH="0" baseline="0" dirty="0" err="1" smtClean="0">
                          <a:ln>
                            <a:noFill/>
                          </a:ln>
                          <a:solidFill>
                            <a:schemeClr val="tx1"/>
                          </a:solidFill>
                          <a:effectLst/>
                          <a:latin typeface="+mj-lt"/>
                        </a:rPr>
                        <a:t>upper</a:t>
                      </a:r>
                      <a:r>
                        <a:rPr kumimoji="0" lang="cs-CZ" sz="1200" b="0" i="0" u="none" strike="noStrike" cap="none" normalizeH="0" baseline="0" dirty="0" smtClean="0">
                          <a:ln>
                            <a:noFill/>
                          </a:ln>
                          <a:solidFill>
                            <a:schemeClr val="tx1"/>
                          </a:solidFill>
                          <a:effectLst/>
                          <a:latin typeface="+mj-lt"/>
                        </a:rPr>
                        <a:t> </a:t>
                      </a:r>
                      <a:r>
                        <a:rPr kumimoji="0" lang="cs-CZ" sz="1200" b="0" i="0" u="none" strike="noStrike" cap="none" normalizeH="0" baseline="0" dirty="0" err="1" smtClean="0">
                          <a:ln>
                            <a:noFill/>
                          </a:ln>
                          <a:solidFill>
                            <a:schemeClr val="tx1"/>
                          </a:solidFill>
                          <a:effectLst/>
                          <a:latin typeface="+mj-lt"/>
                        </a:rPr>
                        <a:t>left</a:t>
                      </a:r>
                      <a:r>
                        <a:rPr kumimoji="0" lang="cs-CZ" sz="1200" b="0" i="0" u="none" strike="noStrike" cap="none" normalizeH="0" baseline="0" dirty="0" smtClean="0">
                          <a:ln>
                            <a:noFill/>
                          </a:ln>
                          <a:solidFill>
                            <a:schemeClr val="tx1"/>
                          </a:solidFill>
                          <a:effectLst/>
                          <a:latin typeface="+mj-lt"/>
                        </a:rPr>
                        <a:t> part of the </a:t>
                      </a:r>
                      <a:r>
                        <a:rPr kumimoji="0" lang="en-US" sz="1200" b="0" i="0" u="none" strike="noStrike" cap="none" normalizeH="0" baseline="0" dirty="0" smtClean="0">
                          <a:ln>
                            <a:noFill/>
                          </a:ln>
                          <a:solidFill>
                            <a:schemeClr val="tx1"/>
                          </a:solidFill>
                          <a:effectLst/>
                          <a:latin typeface="+mj-lt"/>
                        </a:rPr>
                        <a:t>(</a:t>
                      </a:r>
                      <a:r>
                        <a:rPr kumimoji="0" lang="cs-CZ" sz="1200" b="0" i="0" u="none" strike="noStrike" cap="none" normalizeH="0" baseline="0" dirty="0" err="1" smtClean="0">
                          <a:ln>
                            <a:noFill/>
                          </a:ln>
                          <a:solidFill>
                            <a:schemeClr val="tx1"/>
                          </a:solidFill>
                          <a:effectLst/>
                          <a:latin typeface="+mj-lt"/>
                        </a:rPr>
                        <a:t>inframesocolic</a:t>
                      </a:r>
                      <a:r>
                        <a:rPr kumimoji="0" lang="cs-CZ" sz="1200" b="0" i="0" u="none" strike="noStrike" cap="none" normalizeH="0" baseline="0" dirty="0" smtClean="0">
                          <a:ln>
                            <a:noFill/>
                          </a:ln>
                          <a:solidFill>
                            <a:schemeClr val="tx1"/>
                          </a:solidFill>
                          <a:effectLst/>
                          <a:latin typeface="+mj-lt"/>
                        </a:rPr>
                        <a:t> </a:t>
                      </a:r>
                      <a:r>
                        <a:rPr kumimoji="0" lang="cs-CZ" sz="1200" b="0" i="0" u="none" strike="noStrike" cap="none" normalizeH="0" baseline="0" dirty="0" err="1" smtClean="0">
                          <a:ln>
                            <a:noFill/>
                          </a:ln>
                          <a:solidFill>
                            <a:schemeClr val="tx1"/>
                          </a:solidFill>
                          <a:effectLst/>
                          <a:latin typeface="+mj-lt"/>
                        </a:rPr>
                        <a:t>space</a:t>
                      </a:r>
                      <a:r>
                        <a:rPr kumimoji="0" lang="en-US" sz="1200" b="0" i="0" u="none" strike="noStrike" cap="none" normalizeH="0" baseline="0" dirty="0" smtClean="0">
                          <a:ln>
                            <a:noFill/>
                          </a:ln>
                          <a:solidFill>
                            <a:schemeClr val="tx1"/>
                          </a:solidFill>
                          <a:effectLst/>
                          <a:latin typeface="+mj-lt"/>
                        </a:rPr>
                        <a:t>) Peritoneal cavity</a:t>
                      </a:r>
                      <a:endParaRPr kumimoji="0" lang="cs-CZ" sz="1200" b="0" i="0" u="none" strike="noStrike" cap="none" normalizeH="0" baseline="0" dirty="0" smtClean="0">
                        <a:ln>
                          <a:noFill/>
                        </a:ln>
                        <a:solidFill>
                          <a:schemeClr val="tx1"/>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200" b="0" i="0" u="none" strike="noStrike" cap="none" normalizeH="0" baseline="0" dirty="0" err="1" smtClean="0">
                          <a:ln>
                            <a:noFill/>
                          </a:ln>
                          <a:solidFill>
                            <a:schemeClr val="tx1"/>
                          </a:solidFill>
                          <a:effectLst/>
                          <a:latin typeface="+mj-lt"/>
                        </a:rPr>
                        <a:t>lower</a:t>
                      </a:r>
                      <a:r>
                        <a:rPr kumimoji="0" lang="cs-CZ" sz="1200" b="0" i="0" u="none" strike="noStrike" cap="none" normalizeH="0" baseline="0" dirty="0" smtClean="0">
                          <a:ln>
                            <a:noFill/>
                          </a:ln>
                          <a:solidFill>
                            <a:schemeClr val="tx1"/>
                          </a:solidFill>
                          <a:effectLst/>
                          <a:latin typeface="+mj-lt"/>
                        </a:rPr>
                        <a:t> </a:t>
                      </a:r>
                      <a:r>
                        <a:rPr kumimoji="0" lang="cs-CZ" sz="1200" b="0" i="0" u="none" strike="noStrike" cap="none" normalizeH="0" baseline="0" dirty="0" err="1" smtClean="0">
                          <a:ln>
                            <a:noFill/>
                          </a:ln>
                          <a:solidFill>
                            <a:schemeClr val="tx1"/>
                          </a:solidFill>
                          <a:effectLst/>
                          <a:latin typeface="+mj-lt"/>
                        </a:rPr>
                        <a:t>right</a:t>
                      </a:r>
                      <a:r>
                        <a:rPr kumimoji="0" lang="cs-CZ" sz="1200" b="0" i="0" u="none" strike="noStrike" cap="none" normalizeH="0" baseline="0" dirty="0" smtClean="0">
                          <a:ln>
                            <a:noFill/>
                          </a:ln>
                          <a:solidFill>
                            <a:schemeClr val="tx1"/>
                          </a:solidFill>
                          <a:effectLst/>
                          <a:latin typeface="+mj-lt"/>
                        </a:rPr>
                        <a:t> part of the </a:t>
                      </a:r>
                      <a:r>
                        <a:rPr kumimoji="0" lang="en-US" sz="1200" b="0" i="0" u="none" strike="noStrike" cap="none" normalizeH="0" baseline="0" dirty="0" smtClean="0">
                          <a:ln>
                            <a:noFill/>
                          </a:ln>
                          <a:solidFill>
                            <a:schemeClr val="tx1"/>
                          </a:solidFill>
                          <a:effectLst/>
                          <a:latin typeface="+mj-lt"/>
                        </a:rPr>
                        <a:t>(</a:t>
                      </a:r>
                      <a:r>
                        <a:rPr kumimoji="0" lang="cs-CZ" sz="1200" b="0" i="0" u="none" strike="noStrike" cap="none" normalizeH="0" baseline="0" dirty="0" err="1" smtClean="0">
                          <a:ln>
                            <a:noFill/>
                          </a:ln>
                          <a:solidFill>
                            <a:schemeClr val="tx1"/>
                          </a:solidFill>
                          <a:effectLst/>
                          <a:latin typeface="+mj-lt"/>
                        </a:rPr>
                        <a:t>inframesocolic</a:t>
                      </a:r>
                      <a:r>
                        <a:rPr kumimoji="0" lang="cs-CZ" sz="1200" b="0" i="0" u="none" strike="noStrike" cap="none" normalizeH="0" baseline="0" dirty="0" smtClean="0">
                          <a:ln>
                            <a:noFill/>
                          </a:ln>
                          <a:solidFill>
                            <a:schemeClr val="tx1"/>
                          </a:solidFill>
                          <a:effectLst/>
                          <a:latin typeface="+mj-lt"/>
                        </a:rPr>
                        <a:t> </a:t>
                      </a:r>
                      <a:r>
                        <a:rPr kumimoji="0" lang="cs-CZ" sz="1200" b="0" i="0" u="none" strike="noStrike" cap="none" normalizeH="0" baseline="0" dirty="0" err="1" smtClean="0">
                          <a:ln>
                            <a:noFill/>
                          </a:ln>
                          <a:solidFill>
                            <a:schemeClr val="tx1"/>
                          </a:solidFill>
                          <a:effectLst/>
                          <a:latin typeface="+mj-lt"/>
                        </a:rPr>
                        <a:t>space</a:t>
                      </a:r>
                      <a:r>
                        <a:rPr kumimoji="0" lang="en-US" sz="1200" b="0" i="0" u="none" strike="noStrike" cap="none" normalizeH="0" baseline="0" dirty="0" smtClean="0">
                          <a:ln>
                            <a:noFill/>
                          </a:ln>
                          <a:solidFill>
                            <a:schemeClr val="tx1"/>
                          </a:solidFill>
                          <a:effectLst/>
                          <a:latin typeface="+mj-lt"/>
                        </a:rPr>
                        <a:t>) Peritoneal cavity</a:t>
                      </a:r>
                      <a:r>
                        <a:rPr kumimoji="0" lang="cs-CZ" sz="1200" b="0" i="0" u="none" strike="noStrike" cap="none" normalizeH="0" baseline="0" dirty="0" smtClean="0">
                          <a:ln>
                            <a:noFill/>
                          </a:ln>
                          <a:solidFill>
                            <a:schemeClr val="tx1"/>
                          </a:solidFill>
                          <a:effectLst/>
                          <a:latin typeface="+mj-lt"/>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71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200" b="0" i="0" u="none" strike="noStrike" cap="none" normalizeH="0" baseline="0" dirty="0" err="1" smtClean="0">
                          <a:ln>
                            <a:noFill/>
                          </a:ln>
                          <a:solidFill>
                            <a:schemeClr val="tx1"/>
                          </a:solidFill>
                          <a:effectLst/>
                          <a:latin typeface="+mj-lt"/>
                        </a:rPr>
                        <a:t>wider</a:t>
                      </a:r>
                      <a:r>
                        <a:rPr kumimoji="0" lang="cs-CZ" sz="1200" b="0" i="0" u="none" strike="noStrike" cap="none" normalizeH="0" baseline="0" dirty="0" smtClean="0">
                          <a:ln>
                            <a:noFill/>
                          </a:ln>
                          <a:solidFill>
                            <a:schemeClr val="tx1"/>
                          </a:solidFill>
                          <a:effectLst/>
                          <a:latin typeface="+mj-lt"/>
                        </a:rPr>
                        <a:t> (3-4 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200" b="0" i="0" u="none" strike="noStrike" cap="none" normalizeH="0" baseline="0" dirty="0" err="1" smtClean="0">
                          <a:ln>
                            <a:noFill/>
                          </a:ln>
                          <a:solidFill>
                            <a:schemeClr val="tx1"/>
                          </a:solidFill>
                          <a:effectLst/>
                          <a:latin typeface="+mj-lt"/>
                        </a:rPr>
                        <a:t>narrower</a:t>
                      </a:r>
                      <a:r>
                        <a:rPr kumimoji="0" lang="cs-CZ" sz="1200" b="0" i="0" u="none" strike="noStrike" cap="none" normalizeH="0" baseline="0" dirty="0" smtClean="0">
                          <a:ln>
                            <a:noFill/>
                          </a:ln>
                          <a:solidFill>
                            <a:schemeClr val="tx1"/>
                          </a:solidFill>
                          <a:effectLst/>
                          <a:latin typeface="+mj-lt"/>
                        </a:rPr>
                        <a:t> (2-3 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0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200" b="0" i="0" u="none" strike="noStrike" cap="none" normalizeH="0" baseline="0" dirty="0" smtClean="0">
                          <a:ln>
                            <a:noFill/>
                          </a:ln>
                          <a:solidFill>
                            <a:schemeClr val="tx1"/>
                          </a:solidFill>
                          <a:effectLst/>
                          <a:latin typeface="+mj-lt"/>
                        </a:rPr>
                        <a:t>more plicae </a:t>
                      </a:r>
                      <a:r>
                        <a:rPr kumimoji="0" lang="cs-CZ" sz="1200" b="0" i="0" u="none" strike="noStrike" cap="none" normalizeH="0" baseline="0" dirty="0" err="1" smtClean="0">
                          <a:ln>
                            <a:noFill/>
                          </a:ln>
                          <a:solidFill>
                            <a:schemeClr val="tx1"/>
                          </a:solidFill>
                          <a:effectLst/>
                          <a:latin typeface="+mj-lt"/>
                        </a:rPr>
                        <a:t>circulares</a:t>
                      </a:r>
                      <a:r>
                        <a:rPr kumimoji="0" lang="en-US" sz="1200" b="0" i="0" u="none" strike="noStrike" cap="none" normalizeH="0" baseline="0" dirty="0" smtClean="0">
                          <a:ln>
                            <a:noFill/>
                          </a:ln>
                          <a:solidFill>
                            <a:schemeClr val="tx1"/>
                          </a:solidFill>
                          <a:effectLst/>
                          <a:latin typeface="+mj-lt"/>
                        </a:rPr>
                        <a:t> (circular folds)</a:t>
                      </a:r>
                      <a:endParaRPr kumimoji="0" lang="cs-CZ" sz="1200" b="0" i="0" u="none" strike="noStrike" cap="none" normalizeH="0" baseline="0" dirty="0" smtClean="0">
                        <a:ln>
                          <a:noFill/>
                        </a:ln>
                        <a:solidFill>
                          <a:schemeClr val="tx1"/>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200" b="0" i="0" u="none" strike="noStrike" cap="none" normalizeH="0" baseline="0" dirty="0" err="1" smtClean="0">
                          <a:ln>
                            <a:noFill/>
                          </a:ln>
                          <a:solidFill>
                            <a:schemeClr val="tx1"/>
                          </a:solidFill>
                          <a:effectLst/>
                          <a:latin typeface="+mj-lt"/>
                        </a:rPr>
                        <a:t>fewer</a:t>
                      </a:r>
                      <a:r>
                        <a:rPr kumimoji="0" lang="cs-CZ" sz="1200" b="0" i="0" u="none" strike="noStrike" cap="none" normalizeH="0" baseline="0" dirty="0" smtClean="0">
                          <a:ln>
                            <a:noFill/>
                          </a:ln>
                          <a:solidFill>
                            <a:schemeClr val="tx1"/>
                          </a:solidFill>
                          <a:effectLst/>
                          <a:latin typeface="+mj-lt"/>
                        </a:rPr>
                        <a:t> plicae </a:t>
                      </a:r>
                      <a:r>
                        <a:rPr kumimoji="0" lang="cs-CZ" sz="1200" b="0" i="0" u="none" strike="noStrike" cap="none" normalizeH="0" baseline="0" dirty="0" err="1" smtClean="0">
                          <a:ln>
                            <a:noFill/>
                          </a:ln>
                          <a:solidFill>
                            <a:schemeClr val="tx1"/>
                          </a:solidFill>
                          <a:effectLst/>
                          <a:latin typeface="+mj-lt"/>
                        </a:rPr>
                        <a:t>circulares</a:t>
                      </a:r>
                      <a:r>
                        <a:rPr kumimoji="0" lang="en-US" sz="1200" b="0" i="0" u="none" strike="noStrike" cap="none" normalizeH="0" baseline="0" dirty="0" smtClean="0">
                          <a:ln>
                            <a:noFill/>
                          </a:ln>
                          <a:solidFill>
                            <a:schemeClr val="tx1"/>
                          </a:solidFill>
                          <a:effectLst/>
                          <a:latin typeface="+mj-lt"/>
                        </a:rPr>
                        <a:t> (circular folds)</a:t>
                      </a:r>
                      <a:endParaRPr kumimoji="0" lang="cs-CZ" sz="1200" b="0" i="0" u="none" strike="noStrike" cap="none" normalizeH="0" baseline="0" dirty="0" smtClean="0">
                        <a:ln>
                          <a:noFill/>
                        </a:ln>
                        <a:solidFill>
                          <a:schemeClr val="tx1"/>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30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200" b="0" i="0" u="none" strike="noStrike" cap="none" normalizeH="0" baseline="0" dirty="0" smtClean="0">
                          <a:ln>
                            <a:noFill/>
                          </a:ln>
                          <a:solidFill>
                            <a:schemeClr val="tx1"/>
                          </a:solidFill>
                          <a:effectLst/>
                          <a:latin typeface="+mj-lt"/>
                        </a:rPr>
                        <a:t>1-2 </a:t>
                      </a:r>
                      <a:r>
                        <a:rPr kumimoji="0" lang="cs-CZ" sz="1200" b="0" i="0" u="none" strike="noStrike" cap="none" normalizeH="0" baseline="0" dirty="0" err="1" smtClean="0">
                          <a:ln>
                            <a:noFill/>
                          </a:ln>
                          <a:solidFill>
                            <a:schemeClr val="tx1"/>
                          </a:solidFill>
                          <a:effectLst/>
                          <a:latin typeface="+mj-lt"/>
                        </a:rPr>
                        <a:t>arcades</a:t>
                      </a:r>
                      <a:r>
                        <a:rPr kumimoji="0" lang="en-US" sz="1200" b="0" i="0" u="none" strike="noStrike" cap="none" normalizeH="0" baseline="0" dirty="0" smtClean="0">
                          <a:ln>
                            <a:noFill/>
                          </a:ln>
                          <a:solidFill>
                            <a:schemeClr val="tx1"/>
                          </a:solidFill>
                          <a:effectLst/>
                          <a:latin typeface="+mj-lt"/>
                          <a:sym typeface="Wingdings" pitchFamily="2" charset="2"/>
                        </a:rPr>
                        <a:t></a:t>
                      </a:r>
                      <a:r>
                        <a:rPr kumimoji="0" lang="en-US" sz="1200" b="0" i="0" u="none" strike="noStrike" cap="none" normalizeH="0" baseline="0" dirty="0" smtClean="0">
                          <a:ln>
                            <a:noFill/>
                          </a:ln>
                          <a:solidFill>
                            <a:schemeClr val="tx1"/>
                          </a:solidFill>
                          <a:effectLst/>
                          <a:latin typeface="+mj-lt"/>
                        </a:rPr>
                        <a:t> Arteries of small intestine</a:t>
                      </a:r>
                      <a:endParaRPr kumimoji="0" lang="cs-CZ" sz="1200" b="0" i="0" u="none" strike="noStrike" cap="none" normalizeH="0" baseline="0" dirty="0" smtClean="0">
                        <a:ln>
                          <a:noFill/>
                        </a:ln>
                        <a:solidFill>
                          <a:schemeClr val="tx1"/>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cs-CZ" sz="1200" b="0" i="0" u="none" strike="noStrike" cap="none" normalizeH="0" baseline="0" dirty="0" smtClean="0">
                          <a:ln>
                            <a:noFill/>
                          </a:ln>
                          <a:solidFill>
                            <a:schemeClr val="tx1"/>
                          </a:solidFill>
                          <a:effectLst/>
                          <a:latin typeface="+mj-lt"/>
                        </a:rPr>
                        <a:t>2-3 </a:t>
                      </a:r>
                      <a:r>
                        <a:rPr kumimoji="0" lang="cs-CZ" sz="1200" b="0" i="0" u="none" strike="noStrike" cap="none" normalizeH="0" baseline="0" dirty="0" err="1" smtClean="0">
                          <a:ln>
                            <a:noFill/>
                          </a:ln>
                          <a:solidFill>
                            <a:schemeClr val="tx1"/>
                          </a:solidFill>
                          <a:effectLst/>
                          <a:latin typeface="+mj-lt"/>
                        </a:rPr>
                        <a:t>arcades</a:t>
                      </a:r>
                      <a:r>
                        <a:rPr kumimoji="0" lang="en-US" sz="1200" b="0" i="0" u="none" strike="noStrike" kern="1200" cap="none" normalizeH="0" baseline="0" dirty="0" smtClean="0">
                          <a:ln>
                            <a:noFill/>
                          </a:ln>
                          <a:solidFill>
                            <a:schemeClr val="tx1"/>
                          </a:solidFill>
                          <a:effectLst/>
                          <a:latin typeface="+mn-lt"/>
                          <a:ea typeface="+mn-ea"/>
                          <a:cs typeface="+mn-cs"/>
                          <a:sym typeface="Wingdings" pitchFamily="2" charset="2"/>
                        </a:rPr>
                        <a:t></a:t>
                      </a:r>
                      <a:r>
                        <a:rPr kumimoji="0" lang="en-US" sz="1200" b="0" i="0" u="none" strike="noStrike" kern="1200" cap="none" normalizeH="0" baseline="0" dirty="0" smtClean="0">
                          <a:ln>
                            <a:noFill/>
                          </a:ln>
                          <a:solidFill>
                            <a:schemeClr val="tx1"/>
                          </a:solidFill>
                          <a:effectLst/>
                          <a:latin typeface="+mn-lt"/>
                          <a:ea typeface="+mn-ea"/>
                          <a:cs typeface="+mn-cs"/>
                        </a:rPr>
                        <a:t> Arteries of small intestine</a:t>
                      </a:r>
                      <a:endParaRPr kumimoji="0" lang="cs-CZ" sz="1200" b="0" i="0" u="none" strike="noStrike" kern="1200" cap="none" normalizeH="0" baseline="0" dirty="0" smtClean="0">
                        <a:ln>
                          <a:noFill/>
                        </a:ln>
                        <a:solidFill>
                          <a:schemeClr val="tx1"/>
                        </a:solidFill>
                        <a:effectLst/>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99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200" b="0" i="0" u="none" strike="noStrike" cap="none" normalizeH="0" baseline="0" dirty="0" err="1" smtClean="0">
                          <a:ln>
                            <a:noFill/>
                          </a:ln>
                          <a:solidFill>
                            <a:schemeClr val="tx1"/>
                          </a:solidFill>
                          <a:effectLst/>
                          <a:latin typeface="+mj-lt"/>
                        </a:rPr>
                        <a:t>folliculi</a:t>
                      </a:r>
                      <a:r>
                        <a:rPr kumimoji="0" lang="cs-CZ" sz="1200" b="0" i="0" u="none" strike="noStrike" cap="none" normalizeH="0" baseline="0" dirty="0" smtClean="0">
                          <a:ln>
                            <a:noFill/>
                          </a:ln>
                          <a:solidFill>
                            <a:schemeClr val="tx1"/>
                          </a:solidFill>
                          <a:effectLst/>
                          <a:latin typeface="+mj-lt"/>
                        </a:rPr>
                        <a:t> </a:t>
                      </a:r>
                      <a:r>
                        <a:rPr kumimoji="0" lang="cs-CZ" sz="1200" b="0" i="0" u="none" strike="noStrike" cap="none" normalizeH="0" baseline="0" dirty="0" err="1" smtClean="0">
                          <a:ln>
                            <a:noFill/>
                          </a:ln>
                          <a:solidFill>
                            <a:schemeClr val="tx1"/>
                          </a:solidFill>
                          <a:effectLst/>
                          <a:latin typeface="+mj-lt"/>
                        </a:rPr>
                        <a:t>lymph</a:t>
                      </a:r>
                      <a:r>
                        <a:rPr kumimoji="0" lang="cs-CZ" sz="1200" b="0" i="0" u="none" strike="noStrike" cap="none" normalizeH="0" baseline="0" dirty="0" smtClean="0">
                          <a:ln>
                            <a:noFill/>
                          </a:ln>
                          <a:solidFill>
                            <a:schemeClr val="tx1"/>
                          </a:solidFill>
                          <a:effectLst/>
                          <a:latin typeface="+mj-lt"/>
                        </a:rPr>
                        <a:t>. </a:t>
                      </a:r>
                      <a:r>
                        <a:rPr kumimoji="0" lang="cs-CZ" sz="1200" b="0" i="0" u="none" strike="noStrike" cap="none" normalizeH="0" baseline="0" dirty="0" err="1" smtClean="0">
                          <a:ln>
                            <a:noFill/>
                          </a:ln>
                          <a:solidFill>
                            <a:schemeClr val="tx1"/>
                          </a:solidFill>
                          <a:effectLst/>
                          <a:latin typeface="+mj-lt"/>
                        </a:rPr>
                        <a:t>Solitarii</a:t>
                      </a:r>
                      <a:endParaRPr kumimoji="0" lang="en-US" sz="1200" b="0" i="0" u="none" strike="noStrike" cap="none" normalizeH="0" baseline="0" dirty="0" smtClean="0">
                        <a:ln>
                          <a:noFill/>
                        </a:ln>
                        <a:solidFill>
                          <a:schemeClr val="tx1"/>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200" b="0" i="0" u="none" strike="noStrike" cap="none" normalizeH="0" baseline="0" dirty="0" err="1" smtClean="0">
                          <a:ln>
                            <a:noFill/>
                          </a:ln>
                          <a:solidFill>
                            <a:schemeClr val="tx1"/>
                          </a:solidFill>
                          <a:effectLst/>
                          <a:latin typeface="+mj-lt"/>
                        </a:rPr>
                        <a:t>folliculi</a:t>
                      </a:r>
                      <a:r>
                        <a:rPr kumimoji="0" lang="cs-CZ" sz="1200" b="0" i="0" u="none" strike="noStrike" cap="none" normalizeH="0" baseline="0" dirty="0" smtClean="0">
                          <a:ln>
                            <a:noFill/>
                          </a:ln>
                          <a:solidFill>
                            <a:schemeClr val="tx1"/>
                          </a:solidFill>
                          <a:effectLst/>
                          <a:latin typeface="+mj-lt"/>
                        </a:rPr>
                        <a:t> </a:t>
                      </a:r>
                      <a:r>
                        <a:rPr kumimoji="0" lang="cs-CZ" sz="1200" b="0" i="0" u="none" strike="noStrike" cap="none" normalizeH="0" baseline="0" dirty="0" err="1" smtClean="0">
                          <a:ln>
                            <a:noFill/>
                          </a:ln>
                          <a:solidFill>
                            <a:schemeClr val="tx1"/>
                          </a:solidFill>
                          <a:effectLst/>
                          <a:latin typeface="+mj-lt"/>
                        </a:rPr>
                        <a:t>lymph</a:t>
                      </a:r>
                      <a:r>
                        <a:rPr kumimoji="0" lang="cs-CZ" sz="1200" b="0" i="0" u="none" strike="noStrike" cap="none" normalizeH="0" baseline="0" dirty="0" smtClean="0">
                          <a:ln>
                            <a:noFill/>
                          </a:ln>
                          <a:solidFill>
                            <a:schemeClr val="tx1"/>
                          </a:solidFill>
                          <a:effectLst/>
                          <a:latin typeface="+mj-lt"/>
                        </a:rPr>
                        <a:t>. </a:t>
                      </a:r>
                      <a:r>
                        <a:rPr kumimoji="0" lang="cs-CZ" sz="1200" b="0" i="0" u="none" strike="noStrike" cap="none" normalizeH="0" baseline="0" dirty="0" err="1" smtClean="0">
                          <a:ln>
                            <a:noFill/>
                          </a:ln>
                          <a:solidFill>
                            <a:schemeClr val="tx1"/>
                          </a:solidFill>
                          <a:effectLst/>
                          <a:latin typeface="+mj-lt"/>
                        </a:rPr>
                        <a:t>Aggregati</a:t>
                      </a:r>
                      <a:endParaRPr kumimoji="0" lang="en-US" sz="1200" b="0" i="0" u="none" strike="noStrike" cap="none" normalizeH="0" baseline="0" dirty="0" smtClean="0">
                        <a:ln>
                          <a:noFill/>
                        </a:ln>
                        <a:solidFill>
                          <a:schemeClr val="tx1"/>
                        </a:solidFill>
                        <a:effectLst/>
                        <a:latin typeface="+mj-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TextovéPole 2"/>
          <p:cNvSpPr txBox="1"/>
          <p:nvPr/>
        </p:nvSpPr>
        <p:spPr>
          <a:xfrm>
            <a:off x="1847528" y="4077072"/>
            <a:ext cx="7704856" cy="738664"/>
          </a:xfrm>
          <a:prstGeom prst="rect">
            <a:avLst/>
          </a:prstGeom>
          <a:noFill/>
        </p:spPr>
        <p:txBody>
          <a:bodyPr wrap="square" rtlCol="0">
            <a:spAutoFit/>
          </a:bodyPr>
          <a:lstStyle/>
          <a:p>
            <a:r>
              <a:rPr lang="en-US" sz="1400" dirty="0"/>
              <a:t>In 2% of all cases there is a blind </a:t>
            </a:r>
            <a:r>
              <a:rPr lang="en-US" sz="1400" b="1" dirty="0"/>
              <a:t>diverticulum (</a:t>
            </a:r>
            <a:r>
              <a:rPr lang="en-US" sz="1400" b="1" dirty="0" err="1"/>
              <a:t>Meckel’s</a:t>
            </a:r>
            <a:r>
              <a:rPr lang="en-US" sz="1400" b="1" dirty="0"/>
              <a:t>)</a:t>
            </a:r>
            <a:r>
              <a:rPr lang="en-US" sz="1400" dirty="0"/>
              <a:t> inside the intestinal wall . This is a remnant  of </a:t>
            </a:r>
            <a:r>
              <a:rPr lang="en-US" sz="1400" u="sng" dirty="0" err="1"/>
              <a:t>ductus</a:t>
            </a:r>
            <a:r>
              <a:rPr lang="en-US" sz="1400" u="sng" dirty="0"/>
              <a:t> </a:t>
            </a:r>
            <a:r>
              <a:rPr lang="en-US" sz="1400" u="sng" dirty="0" err="1"/>
              <a:t>omphaloentericus</a:t>
            </a:r>
            <a:r>
              <a:rPr lang="en-US" sz="1400" u="sng" dirty="0"/>
              <a:t> </a:t>
            </a:r>
            <a:r>
              <a:rPr lang="en-US" sz="1400" dirty="0"/>
              <a:t>.Rarely is open and can continue up to the umbilicus and then in newborn , the </a:t>
            </a:r>
            <a:r>
              <a:rPr lang="en-US" sz="1400" dirty="0" err="1"/>
              <a:t>ileal</a:t>
            </a:r>
            <a:r>
              <a:rPr lang="en-US" sz="1400" dirty="0"/>
              <a:t> content outflows on the body surface (</a:t>
            </a:r>
            <a:r>
              <a:rPr lang="en-US" sz="1400" u="sng" dirty="0"/>
              <a:t>umbilical fistula</a:t>
            </a:r>
            <a:r>
              <a:rPr lang="en-US" sz="1400" dirty="0"/>
              <a:t>)</a:t>
            </a:r>
            <a:endParaRPr lang="cs-CZ" sz="1400" dirty="0"/>
          </a:p>
        </p:txBody>
      </p:sp>
      <p:pic>
        <p:nvPicPr>
          <p:cNvPr id="6" name="Picture 2" descr="http://radiographics.rsna.org/content/24/2/565/F1.sma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1" y="4953000"/>
            <a:ext cx="17049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3.bp.blogspot.com/_QLnTCCtS6g0/SVE4voSNxTI/AAAAAAAAAUk/iCK1EwdftIM/s400/Umbilical+poly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416" y="4815736"/>
            <a:ext cx="2592288" cy="194421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mjdrdypu.org/articles/2012/5/1/images/MedJDYPatilUniv_2012_5_1_54_97514_u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6889" y="4653136"/>
            <a:ext cx="1858142" cy="2106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760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97708" y="535460"/>
            <a:ext cx="11705968" cy="3693319"/>
          </a:xfrm>
          <a:prstGeom prst="rect">
            <a:avLst/>
          </a:prstGeom>
          <a:noFill/>
        </p:spPr>
        <p:txBody>
          <a:bodyPr wrap="square" rtlCol="0">
            <a:spAutoFit/>
          </a:bodyPr>
          <a:lstStyle/>
          <a:p>
            <a:r>
              <a:rPr lang="en-US" dirty="0" smtClean="0"/>
              <a:t>Both Recti abdominis muscles are integrated into a fibrous sheath , vagina recti abdominis.</a:t>
            </a:r>
          </a:p>
          <a:p>
            <a:r>
              <a:rPr lang="en-US" dirty="0" smtClean="0"/>
              <a:t>It is formed at the Superior 2/3 by</a:t>
            </a:r>
          </a:p>
          <a:p>
            <a:r>
              <a:rPr lang="en-US" dirty="0" smtClean="0"/>
              <a:t>Anteriorly: External Oblique M. Aponeurosis and the one leaf of Internal Oblique M. Aponeurosis</a:t>
            </a:r>
          </a:p>
          <a:p>
            <a:r>
              <a:rPr lang="en-US" dirty="0" smtClean="0"/>
              <a:t>Posteriorly: One leaf of Internal Oblique M. Aponeurosis, Transverse abdominal M. Aponeurosis and Transversalis Fascia</a:t>
            </a:r>
          </a:p>
          <a:p>
            <a:endParaRPr lang="en-US" dirty="0"/>
          </a:p>
          <a:p>
            <a:endParaRPr lang="en-US" dirty="0" smtClean="0"/>
          </a:p>
          <a:p>
            <a:endParaRPr lang="en-US" dirty="0"/>
          </a:p>
          <a:p>
            <a:endParaRPr lang="en-US" dirty="0" smtClean="0"/>
          </a:p>
          <a:p>
            <a:endParaRPr lang="en-US" dirty="0"/>
          </a:p>
          <a:p>
            <a:r>
              <a:rPr lang="en-US" dirty="0" smtClean="0"/>
              <a:t>It is formed in at the Inferior 1/3 by</a:t>
            </a:r>
          </a:p>
          <a:p>
            <a:r>
              <a:rPr lang="en-US" dirty="0" smtClean="0"/>
              <a:t>Anteriorly: External Oblique Aponeurosis , the whole Internal oblique Aponeurosis and </a:t>
            </a:r>
            <a:r>
              <a:rPr lang="en-US" dirty="0"/>
              <a:t>Transverse abdominal M. </a:t>
            </a:r>
            <a:r>
              <a:rPr lang="en-US" dirty="0" smtClean="0"/>
              <a:t>aponeurosis</a:t>
            </a:r>
          </a:p>
          <a:p>
            <a:r>
              <a:rPr lang="en-US" dirty="0" smtClean="0"/>
              <a:t>Posteriorly: Transversalis fascia</a:t>
            </a:r>
            <a:endParaRPr lang="cs-CZ" dirty="0"/>
          </a:p>
        </p:txBody>
      </p:sp>
      <p:pic>
        <p:nvPicPr>
          <p:cNvPr id="3074" name="Picture 2" descr="File:Gray399.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955" y="1649381"/>
            <a:ext cx="4383474" cy="16383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le:Gray4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5082" y="4167519"/>
            <a:ext cx="4791075" cy="179070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4431956" y="113714"/>
            <a:ext cx="3810473" cy="369332"/>
          </a:xfrm>
          <a:prstGeom prst="rect">
            <a:avLst/>
          </a:prstGeom>
          <a:noFill/>
        </p:spPr>
        <p:txBody>
          <a:bodyPr wrap="square" rtlCol="0">
            <a:spAutoFit/>
          </a:bodyPr>
          <a:lstStyle/>
          <a:p>
            <a:r>
              <a:rPr lang="en-US" dirty="0" smtClean="0"/>
              <a:t>Sheath of Rectus Abdominis M.</a:t>
            </a:r>
            <a:endParaRPr lang="cs-CZ" dirty="0"/>
          </a:p>
        </p:txBody>
      </p:sp>
      <p:sp>
        <p:nvSpPr>
          <p:cNvPr id="7" name="TextovéPole 6"/>
          <p:cNvSpPr txBox="1"/>
          <p:nvPr/>
        </p:nvSpPr>
        <p:spPr>
          <a:xfrm>
            <a:off x="197707" y="6063049"/>
            <a:ext cx="4819135" cy="646331"/>
          </a:xfrm>
          <a:prstGeom prst="rect">
            <a:avLst/>
          </a:prstGeom>
          <a:noFill/>
        </p:spPr>
        <p:txBody>
          <a:bodyPr wrap="square" rtlCol="0">
            <a:spAutoFit/>
          </a:bodyPr>
          <a:lstStyle/>
          <a:p>
            <a:r>
              <a:rPr lang="en-US" dirty="0" smtClean="0"/>
              <a:t>The superior and inferior part are </a:t>
            </a:r>
            <a:r>
              <a:rPr lang="en-US" dirty="0" err="1" smtClean="0"/>
              <a:t>devided</a:t>
            </a:r>
            <a:r>
              <a:rPr lang="en-US" dirty="0" smtClean="0"/>
              <a:t> by the </a:t>
            </a:r>
            <a:r>
              <a:rPr lang="en-US" dirty="0" err="1" smtClean="0"/>
              <a:t>arcuate</a:t>
            </a:r>
            <a:r>
              <a:rPr lang="en-US" dirty="0" smtClean="0"/>
              <a:t> line</a:t>
            </a:r>
            <a:endParaRPr lang="cs-CZ" dirty="0"/>
          </a:p>
        </p:txBody>
      </p:sp>
    </p:spTree>
    <p:extLst>
      <p:ext uri="{BB962C8B-B14F-4D97-AF65-F5344CB8AC3E}">
        <p14:creationId xmlns:p14="http://schemas.microsoft.com/office/powerpoint/2010/main" val="18311126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063552" y="332657"/>
            <a:ext cx="7704856" cy="3323987"/>
          </a:xfrm>
          <a:prstGeom prst="rect">
            <a:avLst/>
          </a:prstGeom>
        </p:spPr>
        <p:txBody>
          <a:bodyPr wrap="square">
            <a:spAutoFit/>
          </a:bodyPr>
          <a:lstStyle/>
          <a:p>
            <a:r>
              <a:rPr lang="en-US" sz="1400" dirty="0"/>
              <a:t>On the wall of large intestine there are small pouches which are called </a:t>
            </a:r>
            <a:r>
              <a:rPr lang="en-US" sz="1400" b="1" dirty="0" err="1"/>
              <a:t>haustra</a:t>
            </a:r>
            <a:r>
              <a:rPr lang="en-US" sz="1400" dirty="0"/>
              <a:t> and they are made by the sacculation of large </a:t>
            </a:r>
            <a:r>
              <a:rPr lang="en-US" sz="1400" dirty="0" err="1"/>
              <a:t>intestine.There</a:t>
            </a:r>
            <a:r>
              <a:rPr lang="en-US" sz="1400" dirty="0"/>
              <a:t> are also numerous small appendices which contain fatty tissue, </a:t>
            </a:r>
            <a:r>
              <a:rPr lang="en-US" sz="1400" b="1" dirty="0"/>
              <a:t>the </a:t>
            </a:r>
            <a:r>
              <a:rPr lang="en-US" sz="1400" b="1" dirty="0" err="1"/>
              <a:t>epiploic</a:t>
            </a:r>
            <a:r>
              <a:rPr lang="en-US" sz="1400" b="1" dirty="0"/>
              <a:t> appendices(</a:t>
            </a:r>
            <a:r>
              <a:rPr lang="en-US" sz="1400" b="1" dirty="0" err="1"/>
              <a:t>appences</a:t>
            </a:r>
            <a:r>
              <a:rPr lang="en-US" sz="1400" b="1" dirty="0"/>
              <a:t> </a:t>
            </a:r>
            <a:r>
              <a:rPr lang="en-US" sz="1400" b="1" dirty="0" err="1"/>
              <a:t>epiploicae</a:t>
            </a:r>
            <a:r>
              <a:rPr lang="en-US" sz="1400" b="1" dirty="0"/>
              <a:t>). </a:t>
            </a:r>
            <a:r>
              <a:rPr lang="en-US" sz="1400" dirty="0"/>
              <a:t>In the cavital side the large intestine has </a:t>
            </a:r>
            <a:r>
              <a:rPr lang="en-US" sz="1400" b="1" dirty="0"/>
              <a:t>semilunar folds (plicae </a:t>
            </a:r>
            <a:r>
              <a:rPr lang="en-US" sz="1400" b="1" dirty="0" err="1"/>
              <a:t>semilunaris</a:t>
            </a:r>
            <a:r>
              <a:rPr lang="en-US" sz="1400" b="1" dirty="0"/>
              <a:t>) but </a:t>
            </a:r>
            <a:r>
              <a:rPr lang="en-US" sz="1400" b="1" u="sng" dirty="0"/>
              <a:t>WITHOUT VILLI</a:t>
            </a:r>
            <a:r>
              <a:rPr lang="en-US" sz="1400" dirty="0"/>
              <a:t>.</a:t>
            </a:r>
          </a:p>
          <a:p>
            <a:r>
              <a:rPr lang="cs-CZ" sz="1400" dirty="0"/>
              <a:t>The </a:t>
            </a:r>
            <a:r>
              <a:rPr lang="cs-CZ" sz="1400" dirty="0" err="1"/>
              <a:t>submucos</a:t>
            </a:r>
            <a:r>
              <a:rPr lang="en-US" sz="1400" dirty="0"/>
              <a:t>a</a:t>
            </a:r>
            <a:r>
              <a:rPr lang="cs-CZ" sz="1400" dirty="0"/>
              <a:t> </a:t>
            </a:r>
            <a:r>
              <a:rPr lang="cs-CZ" sz="1400" dirty="0" err="1"/>
              <a:t>separates</a:t>
            </a:r>
            <a:r>
              <a:rPr lang="cs-CZ" sz="1400" dirty="0"/>
              <a:t> the </a:t>
            </a:r>
            <a:r>
              <a:rPr lang="cs-CZ" sz="1400" dirty="0" err="1"/>
              <a:t>mucosa</a:t>
            </a:r>
            <a:r>
              <a:rPr lang="cs-CZ" sz="1400" dirty="0"/>
              <a:t> from the </a:t>
            </a:r>
            <a:r>
              <a:rPr lang="cs-CZ" sz="1400" dirty="0" err="1"/>
              <a:t>musculature</a:t>
            </a:r>
            <a:r>
              <a:rPr lang="cs-CZ" sz="1400" dirty="0"/>
              <a:t> and </a:t>
            </a:r>
            <a:r>
              <a:rPr lang="cs-CZ" sz="1400" dirty="0" err="1"/>
              <a:t>contains</a:t>
            </a:r>
            <a:r>
              <a:rPr lang="cs-CZ" sz="1400" dirty="0"/>
              <a:t> </a:t>
            </a:r>
            <a:r>
              <a:rPr lang="cs-CZ" sz="1400" dirty="0" err="1"/>
              <a:t>vascular</a:t>
            </a:r>
            <a:r>
              <a:rPr lang="cs-CZ" sz="1400" dirty="0"/>
              <a:t> and nerve</a:t>
            </a:r>
          </a:p>
          <a:p>
            <a:r>
              <a:rPr lang="cs-CZ" sz="1400" dirty="0" err="1"/>
              <a:t>plexuses</a:t>
            </a:r>
            <a:r>
              <a:rPr lang="en-US" sz="1400" dirty="0"/>
              <a:t>  </a:t>
            </a:r>
          </a:p>
          <a:p>
            <a:r>
              <a:rPr lang="cs-CZ" sz="1400" dirty="0" err="1"/>
              <a:t>Musculature</a:t>
            </a:r>
            <a:r>
              <a:rPr lang="cs-CZ" sz="1400" dirty="0"/>
              <a:t> has </a:t>
            </a:r>
            <a:r>
              <a:rPr lang="cs-CZ" sz="1400" dirty="0" err="1"/>
              <a:t>two</a:t>
            </a:r>
            <a:r>
              <a:rPr lang="cs-CZ" sz="1400" dirty="0"/>
              <a:t> </a:t>
            </a:r>
            <a:r>
              <a:rPr lang="cs-CZ" sz="1400" dirty="0" err="1"/>
              <a:t>layer</a:t>
            </a:r>
            <a:r>
              <a:rPr lang="en-US" sz="1400" dirty="0"/>
              <a:t>s</a:t>
            </a:r>
            <a:r>
              <a:rPr lang="cs-CZ" sz="1400" dirty="0"/>
              <a:t>:</a:t>
            </a:r>
          </a:p>
          <a:p>
            <a:pPr marL="285750" indent="-285750">
              <a:buFont typeface="Arial" pitchFamily="34" charset="0"/>
              <a:buChar char="•"/>
            </a:pPr>
            <a:r>
              <a:rPr lang="cs-CZ" sz="1400" u="sng" dirty="0" err="1"/>
              <a:t>circular</a:t>
            </a:r>
            <a:r>
              <a:rPr lang="cs-CZ" sz="1400" u="sng" dirty="0"/>
              <a:t> </a:t>
            </a:r>
            <a:r>
              <a:rPr lang="cs-CZ" sz="1400" u="sng" dirty="0" err="1"/>
              <a:t>musculature</a:t>
            </a:r>
            <a:r>
              <a:rPr lang="cs-CZ" sz="1400" u="sng" dirty="0"/>
              <a:t> </a:t>
            </a:r>
            <a:r>
              <a:rPr lang="cs-CZ" sz="1400" dirty="0"/>
              <a:t>– </a:t>
            </a:r>
            <a:r>
              <a:rPr lang="cs-CZ" sz="1400" dirty="0" err="1"/>
              <a:t>inner</a:t>
            </a:r>
            <a:r>
              <a:rPr lang="cs-CZ" sz="1400" dirty="0"/>
              <a:t> </a:t>
            </a:r>
            <a:r>
              <a:rPr lang="cs-CZ" sz="1400" dirty="0" err="1"/>
              <a:t>layer</a:t>
            </a:r>
            <a:endParaRPr lang="en-US" sz="1400" dirty="0"/>
          </a:p>
          <a:p>
            <a:pPr marL="285750" indent="-285750">
              <a:buFont typeface="Arial" pitchFamily="34" charset="0"/>
              <a:buChar char="•"/>
            </a:pPr>
            <a:r>
              <a:rPr lang="cs-CZ" sz="1400" u="sng" dirty="0" err="1"/>
              <a:t>longitudinal</a:t>
            </a:r>
            <a:r>
              <a:rPr lang="cs-CZ" sz="1400" u="sng" dirty="0"/>
              <a:t> </a:t>
            </a:r>
            <a:r>
              <a:rPr lang="cs-CZ" sz="1400" u="sng" dirty="0" err="1"/>
              <a:t>musculature</a:t>
            </a:r>
            <a:r>
              <a:rPr lang="en-US" sz="1400" dirty="0"/>
              <a:t>-outer layer, it is more developed in the three stripes called </a:t>
            </a:r>
            <a:r>
              <a:rPr lang="en-US" sz="1400" dirty="0" err="1"/>
              <a:t>taeniae</a:t>
            </a:r>
            <a:r>
              <a:rPr lang="en-US" sz="1400" dirty="0"/>
              <a:t>:</a:t>
            </a:r>
          </a:p>
          <a:p>
            <a:r>
              <a:rPr lang="en-US" sz="1400" b="1" dirty="0" err="1"/>
              <a:t>Omental</a:t>
            </a:r>
            <a:r>
              <a:rPr lang="en-US" sz="1400" b="1" dirty="0"/>
              <a:t> </a:t>
            </a:r>
            <a:r>
              <a:rPr lang="en-US" sz="1400" b="1" dirty="0" err="1"/>
              <a:t>taenia</a:t>
            </a:r>
            <a:r>
              <a:rPr lang="en-US" sz="1400" b="1" dirty="0"/>
              <a:t>:</a:t>
            </a:r>
            <a:r>
              <a:rPr lang="en-US" sz="1400" dirty="0"/>
              <a:t> attaches on the anterior side of the colon and it is also connected with greater </a:t>
            </a:r>
            <a:r>
              <a:rPr lang="en-US" sz="1400" dirty="0" err="1"/>
              <a:t>omentum</a:t>
            </a:r>
            <a:endParaRPr lang="en-US" sz="1400" dirty="0"/>
          </a:p>
          <a:p>
            <a:r>
              <a:rPr lang="en-US" sz="1400" b="1" dirty="0" err="1"/>
              <a:t>Mesocolic</a:t>
            </a:r>
            <a:r>
              <a:rPr lang="en-US" sz="1400" b="1" dirty="0"/>
              <a:t> </a:t>
            </a:r>
            <a:r>
              <a:rPr lang="en-US" sz="1400" b="1" dirty="0" err="1"/>
              <a:t>taenia</a:t>
            </a:r>
            <a:r>
              <a:rPr lang="en-US" sz="1400" b="1" dirty="0"/>
              <a:t>:</a:t>
            </a:r>
            <a:r>
              <a:rPr lang="en-US" sz="1400" dirty="0"/>
              <a:t> attaches on the posterior side of the colon and it is also connected with the </a:t>
            </a:r>
            <a:r>
              <a:rPr lang="en-US" sz="1400" dirty="0" err="1"/>
              <a:t>posterion</a:t>
            </a:r>
            <a:r>
              <a:rPr lang="en-US" sz="1400" dirty="0"/>
              <a:t> abdominal wall</a:t>
            </a:r>
          </a:p>
          <a:p>
            <a:r>
              <a:rPr lang="en-US" sz="1400" b="1" dirty="0"/>
              <a:t>Free </a:t>
            </a:r>
            <a:r>
              <a:rPr lang="en-US" sz="1400" b="1" dirty="0" err="1"/>
              <a:t>taenia</a:t>
            </a:r>
            <a:r>
              <a:rPr lang="en-US" sz="1400" b="1" dirty="0"/>
              <a:t> (</a:t>
            </a:r>
            <a:r>
              <a:rPr lang="en-US" sz="1400" b="1" dirty="0" err="1"/>
              <a:t>taenia</a:t>
            </a:r>
            <a:r>
              <a:rPr lang="en-US" sz="1400" b="1" dirty="0"/>
              <a:t> </a:t>
            </a:r>
            <a:r>
              <a:rPr lang="en-US" sz="1400" b="1" dirty="0" err="1"/>
              <a:t>libera</a:t>
            </a:r>
            <a:r>
              <a:rPr lang="en-US" sz="1400" b="1" dirty="0"/>
              <a:t>): </a:t>
            </a:r>
            <a:r>
              <a:rPr lang="en-US" sz="1400" dirty="0"/>
              <a:t>attaches on the inferior side of the colon and it is free </a:t>
            </a:r>
          </a:p>
          <a:p>
            <a:r>
              <a:rPr lang="cs-CZ" sz="1400" dirty="0"/>
              <a:t> </a:t>
            </a:r>
          </a:p>
        </p:txBody>
      </p:sp>
      <p:sp>
        <p:nvSpPr>
          <p:cNvPr id="5" name="TextovéPole 4"/>
          <p:cNvSpPr txBox="1"/>
          <p:nvPr/>
        </p:nvSpPr>
        <p:spPr>
          <a:xfrm>
            <a:off x="1919536" y="6514312"/>
            <a:ext cx="8496944" cy="276999"/>
          </a:xfrm>
          <a:prstGeom prst="rect">
            <a:avLst/>
          </a:prstGeom>
          <a:noFill/>
        </p:spPr>
        <p:txBody>
          <a:bodyPr wrap="square" rtlCol="0">
            <a:spAutoFit/>
          </a:bodyPr>
          <a:lstStyle/>
          <a:p>
            <a:r>
              <a:rPr lang="en-US" sz="1200" dirty="0" err="1"/>
              <a:t>Taeniae</a:t>
            </a:r>
            <a:r>
              <a:rPr lang="en-US" sz="1200" dirty="0"/>
              <a:t> are shorter than the large intestine and so they pull the large intestine and this is why the </a:t>
            </a:r>
            <a:r>
              <a:rPr lang="en-US" sz="1200" dirty="0" err="1"/>
              <a:t>haustrae</a:t>
            </a:r>
            <a:r>
              <a:rPr lang="en-US" sz="1200" dirty="0"/>
              <a:t> are formed</a:t>
            </a:r>
            <a:endParaRPr lang="cs-CZ" sz="1200" dirty="0"/>
          </a:p>
        </p:txBody>
      </p:sp>
      <p:pic>
        <p:nvPicPr>
          <p:cNvPr id="3074" name="Picture 2" descr="http://classconnection.s3.amazonaws.com/269/flashcards/367269/png/taeniae_coli13479004136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3617835"/>
            <a:ext cx="3600400" cy="28964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eb.uni-plovdiv.bg/stu1104541018/docs/res/skandalakis%27%20surgical%20anatomy%20-%202004/Chapter%2018_%20Large%20Intestine%20and%20Anorectum_fichiers/loadBinaryCAVUEVT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354" y="3523664"/>
            <a:ext cx="4862872" cy="2886684"/>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4782050" y="0"/>
            <a:ext cx="2627899" cy="369332"/>
          </a:xfrm>
          <a:prstGeom prst="rect">
            <a:avLst/>
          </a:prstGeom>
        </p:spPr>
        <p:txBody>
          <a:bodyPr wrap="none">
            <a:spAutoFit/>
          </a:bodyPr>
          <a:lstStyle/>
          <a:p>
            <a:pPr lvl="0"/>
            <a:r>
              <a:rPr lang="en-US" dirty="0"/>
              <a:t>The large intestine (colon)</a:t>
            </a:r>
            <a:endParaRPr lang="cs-CZ" dirty="0"/>
          </a:p>
        </p:txBody>
      </p:sp>
    </p:spTree>
    <p:extLst>
      <p:ext uri="{BB962C8B-B14F-4D97-AF65-F5344CB8AC3E}">
        <p14:creationId xmlns:p14="http://schemas.microsoft.com/office/powerpoint/2010/main" val="35477755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782050" y="107340"/>
            <a:ext cx="2627899" cy="369332"/>
          </a:xfrm>
          <a:prstGeom prst="rect">
            <a:avLst/>
          </a:prstGeom>
        </p:spPr>
        <p:txBody>
          <a:bodyPr wrap="none">
            <a:spAutoFit/>
          </a:bodyPr>
          <a:lstStyle/>
          <a:p>
            <a:pPr lvl="0"/>
            <a:r>
              <a:rPr lang="en-US" dirty="0"/>
              <a:t>The large intestine (colon)</a:t>
            </a:r>
            <a:endParaRPr lang="cs-CZ" dirty="0"/>
          </a:p>
        </p:txBody>
      </p:sp>
      <p:sp>
        <p:nvSpPr>
          <p:cNvPr id="2" name="TextovéPole 1"/>
          <p:cNvSpPr txBox="1"/>
          <p:nvPr/>
        </p:nvSpPr>
        <p:spPr>
          <a:xfrm>
            <a:off x="1892358" y="692697"/>
            <a:ext cx="8136904" cy="2031325"/>
          </a:xfrm>
          <a:prstGeom prst="rect">
            <a:avLst/>
          </a:prstGeom>
          <a:noFill/>
        </p:spPr>
        <p:txBody>
          <a:bodyPr wrap="square" rtlCol="0">
            <a:spAutoFit/>
          </a:bodyPr>
          <a:lstStyle/>
          <a:p>
            <a:r>
              <a:rPr lang="en-US" sz="1400" dirty="0"/>
              <a:t>The large intestine consists of several parts:</a:t>
            </a:r>
          </a:p>
          <a:p>
            <a:pPr marL="285750" indent="-285750">
              <a:buFont typeface="Arial" pitchFamily="34" charset="0"/>
              <a:buChar char="•"/>
            </a:pPr>
            <a:r>
              <a:rPr lang="en-US" sz="1400" dirty="0"/>
              <a:t>Caecum with the appendix vermiformis</a:t>
            </a:r>
          </a:p>
          <a:p>
            <a:pPr marL="285750" indent="-285750">
              <a:buFont typeface="Arial" pitchFamily="34" charset="0"/>
              <a:buChar char="•"/>
            </a:pPr>
            <a:r>
              <a:rPr lang="en-US" sz="1400" dirty="0"/>
              <a:t>Ascending Colon</a:t>
            </a:r>
            <a:r>
              <a:rPr lang="en-US" sz="1400" dirty="0">
                <a:sym typeface="Wingdings" pitchFamily="2" charset="2"/>
              </a:rPr>
              <a:t> retroperitoneally</a:t>
            </a:r>
            <a:endParaRPr lang="en-US" sz="1400" dirty="0"/>
          </a:p>
          <a:p>
            <a:pPr marL="285750" indent="-285750">
              <a:buFont typeface="Arial" pitchFamily="34" charset="0"/>
              <a:buChar char="•"/>
            </a:pPr>
            <a:r>
              <a:rPr lang="en-US" sz="1400" dirty="0"/>
              <a:t>Transverse Colon</a:t>
            </a:r>
            <a:r>
              <a:rPr lang="en-US" sz="1400" dirty="0">
                <a:sym typeface="Wingdings" pitchFamily="2" charset="2"/>
              </a:rPr>
              <a:t> intraperitoneally</a:t>
            </a:r>
            <a:endParaRPr lang="en-US" sz="1400" dirty="0"/>
          </a:p>
          <a:p>
            <a:pPr marL="285750" indent="-285750">
              <a:buFont typeface="Arial" pitchFamily="34" charset="0"/>
              <a:buChar char="•"/>
            </a:pPr>
            <a:r>
              <a:rPr lang="en-US" sz="1400" dirty="0"/>
              <a:t>Descending Colon</a:t>
            </a:r>
            <a:r>
              <a:rPr lang="en-US" sz="1400" dirty="0">
                <a:sym typeface="Wingdings" pitchFamily="2" charset="2"/>
              </a:rPr>
              <a:t> retroperitoneally</a:t>
            </a:r>
            <a:endParaRPr lang="en-US" sz="1400" dirty="0"/>
          </a:p>
          <a:p>
            <a:pPr marL="285750" indent="-285750">
              <a:buFont typeface="Arial" pitchFamily="34" charset="0"/>
              <a:buChar char="•"/>
            </a:pPr>
            <a:r>
              <a:rPr lang="en-US" sz="1400" dirty="0"/>
              <a:t>Sigmoid Colon</a:t>
            </a:r>
            <a:r>
              <a:rPr lang="en-US" sz="1400" dirty="0">
                <a:sym typeface="Wingdings" pitchFamily="2" charset="2"/>
              </a:rPr>
              <a:t> intraperitoneally</a:t>
            </a:r>
            <a:endParaRPr lang="en-US" sz="1400" dirty="0"/>
          </a:p>
          <a:p>
            <a:pPr marL="285750" indent="-285750">
              <a:buFont typeface="Arial" pitchFamily="34" charset="0"/>
              <a:buChar char="•"/>
            </a:pPr>
            <a:r>
              <a:rPr lang="en-US" sz="1400" dirty="0"/>
              <a:t>Rectum </a:t>
            </a:r>
            <a:endParaRPr lang="cs-CZ" sz="1400" dirty="0">
              <a:sym typeface="Wingdings" pitchFamily="2" charset="2"/>
            </a:endParaRPr>
          </a:p>
          <a:p>
            <a:r>
              <a:rPr lang="en-US" sz="1400" dirty="0">
                <a:sym typeface="Wingdings" pitchFamily="2" charset="2"/>
              </a:rPr>
              <a:t>The ascending colon turns to the left, forming the right colic flexure (hepatic flexure)</a:t>
            </a:r>
          </a:p>
          <a:p>
            <a:r>
              <a:rPr lang="en-US" sz="1400" dirty="0">
                <a:sym typeface="Wingdings" pitchFamily="2" charset="2"/>
              </a:rPr>
              <a:t>The transverse colon turns caudally, forming the left colic flexure (splenic flexure) </a:t>
            </a:r>
            <a:endParaRPr lang="cs-CZ" sz="1400" dirty="0"/>
          </a:p>
        </p:txBody>
      </p:sp>
      <p:pic>
        <p:nvPicPr>
          <p:cNvPr id="2050" name="Picture 2" descr="http://body-disease.com/wp-content/uploads/2012/05/The-large-intestine-sho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2708920"/>
            <a:ext cx="3672408" cy="4077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thedrum.com/uploads/news/old/24859/master.jennifer_ellison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05" y="2668886"/>
            <a:ext cx="2880319" cy="4189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9156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775520" y="332657"/>
            <a:ext cx="8496944" cy="3108543"/>
          </a:xfrm>
          <a:prstGeom prst="rect">
            <a:avLst/>
          </a:prstGeom>
          <a:noFill/>
        </p:spPr>
        <p:txBody>
          <a:bodyPr wrap="square" rtlCol="0">
            <a:spAutoFit/>
          </a:bodyPr>
          <a:lstStyle/>
          <a:p>
            <a:r>
              <a:rPr lang="en-US" sz="1400" dirty="0"/>
              <a:t>The caecum is an enlarged part of large intestine. </a:t>
            </a:r>
            <a:r>
              <a:rPr lang="en-US" sz="1400" u="sng" dirty="0"/>
              <a:t>Sometimes is free</a:t>
            </a:r>
            <a:r>
              <a:rPr lang="en-US" sz="1400" dirty="0"/>
              <a:t> which means that is movable because it doesn’t attach directly to the posterior abdominal wall but it hangs at its position by a peritoneal fold, which is called </a:t>
            </a:r>
            <a:r>
              <a:rPr lang="en-US" sz="1400" b="1" dirty="0" err="1"/>
              <a:t>mesocaecum</a:t>
            </a:r>
            <a:r>
              <a:rPr lang="en-US" sz="1400" dirty="0"/>
              <a:t>. The ileum opens on the medial side of caecum on the </a:t>
            </a:r>
            <a:r>
              <a:rPr lang="en-US" sz="1400" b="1" dirty="0" err="1"/>
              <a:t>ileocaecal</a:t>
            </a:r>
            <a:r>
              <a:rPr lang="en-US" sz="1400" b="1" dirty="0"/>
              <a:t> opening (</a:t>
            </a:r>
            <a:r>
              <a:rPr lang="en-US" sz="1400" b="1" dirty="0" err="1"/>
              <a:t>ostium</a:t>
            </a:r>
            <a:r>
              <a:rPr lang="en-US" sz="1400" dirty="0"/>
              <a:t>). In the cavital side this structure appears as a papilla which works as a valve and is called </a:t>
            </a:r>
            <a:r>
              <a:rPr lang="en-US" sz="1400" b="1" dirty="0" err="1"/>
              <a:t>ileocaecal</a:t>
            </a:r>
            <a:r>
              <a:rPr lang="en-US" sz="1400" b="1" dirty="0"/>
              <a:t> valve</a:t>
            </a:r>
            <a:r>
              <a:rPr lang="en-US" sz="1400" dirty="0"/>
              <a:t>. The </a:t>
            </a:r>
            <a:r>
              <a:rPr lang="en-US" sz="1400" dirty="0" err="1"/>
              <a:t>ileocaecal</a:t>
            </a:r>
            <a:r>
              <a:rPr lang="en-US" sz="1400" dirty="0"/>
              <a:t> valve has a superior and inferior lip. On the postero-inferior side of the caecum arise the </a:t>
            </a:r>
            <a:r>
              <a:rPr lang="en-US" sz="1400" b="1" dirty="0"/>
              <a:t>appendix vermiformis</a:t>
            </a:r>
            <a:r>
              <a:rPr lang="en-US" sz="1400" dirty="0"/>
              <a:t>. This point can be found during the surgery because is the </a:t>
            </a:r>
            <a:r>
              <a:rPr lang="en-US" sz="1400" u="sng" dirty="0"/>
              <a:t>intersection of the three </a:t>
            </a:r>
            <a:r>
              <a:rPr lang="en-US" sz="1400" u="sng" dirty="0" err="1"/>
              <a:t>taeniae</a:t>
            </a:r>
            <a:r>
              <a:rPr lang="en-US" sz="1400" u="sng" dirty="0"/>
              <a:t>  </a:t>
            </a:r>
            <a:r>
              <a:rPr lang="en-US" sz="1400" dirty="0"/>
              <a:t>The appendix is hangs at its position by </a:t>
            </a:r>
            <a:r>
              <a:rPr lang="en-US" sz="1400" b="1" dirty="0"/>
              <a:t>the </a:t>
            </a:r>
            <a:r>
              <a:rPr lang="en-US" sz="1400" b="1" dirty="0" err="1"/>
              <a:t>mesoappendix</a:t>
            </a:r>
            <a:r>
              <a:rPr lang="en-US" sz="1400" dirty="0"/>
              <a:t>. This peritoneal fold contains vessels which supply the appendix. </a:t>
            </a:r>
          </a:p>
          <a:p>
            <a:r>
              <a:rPr lang="en-US" sz="1400" dirty="0"/>
              <a:t>The appendix position is very variable:</a:t>
            </a:r>
          </a:p>
          <a:p>
            <a:pPr marL="342900" indent="-342900">
              <a:buFont typeface="+mj-lt"/>
              <a:buAutoNum type="arabicPeriod"/>
            </a:pPr>
            <a:r>
              <a:rPr lang="en-US" sz="1400" b="1" dirty="0"/>
              <a:t>40%</a:t>
            </a:r>
            <a:r>
              <a:rPr lang="en-US" sz="1400" b="1" dirty="0">
                <a:sym typeface="Wingdings" pitchFamily="2" charset="2"/>
              </a:rPr>
              <a:t>pelvic position</a:t>
            </a:r>
            <a:r>
              <a:rPr lang="en-US" sz="1400" dirty="0">
                <a:sym typeface="Wingdings" pitchFamily="2" charset="2"/>
              </a:rPr>
              <a:t>: it passes the </a:t>
            </a:r>
            <a:r>
              <a:rPr lang="en-US" sz="1400" dirty="0" err="1">
                <a:sym typeface="Wingdings" pitchFamily="2" charset="2"/>
              </a:rPr>
              <a:t>linea</a:t>
            </a:r>
            <a:r>
              <a:rPr lang="en-US" sz="1400" dirty="0">
                <a:sym typeface="Wingdings" pitchFamily="2" charset="2"/>
              </a:rPr>
              <a:t> </a:t>
            </a:r>
            <a:r>
              <a:rPr lang="en-US" sz="1400" dirty="0" err="1">
                <a:sym typeface="Wingdings" pitchFamily="2" charset="2"/>
              </a:rPr>
              <a:t>terminalis</a:t>
            </a:r>
            <a:r>
              <a:rPr lang="en-US" sz="1400" dirty="0">
                <a:sym typeface="Wingdings" pitchFamily="2" charset="2"/>
              </a:rPr>
              <a:t> and it enters the small pelvis, often it attaches the right ovary and it can be connected with the ovary (appendiculoovarian ligament). This is important because appendicular inflammation can cause </a:t>
            </a:r>
            <a:r>
              <a:rPr lang="en-US" sz="1400" dirty="0" err="1">
                <a:sym typeface="Wingdings" pitchFamily="2" charset="2"/>
              </a:rPr>
              <a:t>inflamation</a:t>
            </a:r>
            <a:r>
              <a:rPr lang="en-US" sz="1400" dirty="0">
                <a:sym typeface="Wingdings" pitchFamily="2" charset="2"/>
              </a:rPr>
              <a:t> in the ovary and consecutive sterility </a:t>
            </a:r>
          </a:p>
          <a:p>
            <a:pPr marL="342900" indent="-342900">
              <a:buFont typeface="+mj-lt"/>
              <a:buAutoNum type="arabicPeriod"/>
            </a:pPr>
            <a:r>
              <a:rPr lang="en-US" sz="1400" b="1" dirty="0">
                <a:sym typeface="Wingdings" pitchFamily="2" charset="2"/>
              </a:rPr>
              <a:t>10-15%</a:t>
            </a:r>
            <a:r>
              <a:rPr lang="en-US" sz="1400" b="1" dirty="0" err="1">
                <a:sym typeface="Wingdings" pitchFamily="2" charset="2"/>
              </a:rPr>
              <a:t>retrocaecal</a:t>
            </a:r>
            <a:r>
              <a:rPr lang="en-US" sz="1400" dirty="0">
                <a:sym typeface="Wingdings" pitchFamily="2" charset="2"/>
              </a:rPr>
              <a:t>: behind caecum</a:t>
            </a:r>
          </a:p>
          <a:p>
            <a:pPr marL="342900" indent="-342900">
              <a:buFont typeface="+mj-lt"/>
              <a:buAutoNum type="arabicPeriod"/>
            </a:pPr>
            <a:r>
              <a:rPr lang="en-US" sz="1400" dirty="0">
                <a:sym typeface="Wingdings" pitchFamily="2" charset="2"/>
              </a:rPr>
              <a:t>~</a:t>
            </a:r>
            <a:r>
              <a:rPr lang="en-US" sz="1400" b="1" dirty="0">
                <a:sym typeface="Wingdings" pitchFamily="2" charset="2"/>
              </a:rPr>
              <a:t>10%</a:t>
            </a:r>
            <a:r>
              <a:rPr lang="en-US" sz="1400" b="1" dirty="0" err="1">
                <a:sym typeface="Wingdings" pitchFamily="2" charset="2"/>
              </a:rPr>
              <a:t>ileocaecal</a:t>
            </a:r>
            <a:r>
              <a:rPr lang="en-US" sz="1400" b="1" dirty="0">
                <a:sym typeface="Wingdings" pitchFamily="2" charset="2"/>
              </a:rPr>
              <a:t>, </a:t>
            </a:r>
            <a:r>
              <a:rPr lang="en-US" sz="1400" b="1" dirty="0" err="1">
                <a:sym typeface="Wingdings" pitchFamily="2" charset="2"/>
              </a:rPr>
              <a:t>retroileal</a:t>
            </a:r>
            <a:r>
              <a:rPr lang="en-US" sz="1400" b="1" dirty="0">
                <a:sym typeface="Wingdings" pitchFamily="2" charset="2"/>
              </a:rPr>
              <a:t>, </a:t>
            </a:r>
            <a:r>
              <a:rPr lang="en-US" sz="1400" b="1" dirty="0" err="1">
                <a:sym typeface="Wingdings" pitchFamily="2" charset="2"/>
              </a:rPr>
              <a:t>subcaecal</a:t>
            </a:r>
            <a:endParaRPr lang="en-US" sz="1400" b="1" dirty="0">
              <a:sym typeface="Wingdings" pitchFamily="2" charset="2"/>
            </a:endParaRPr>
          </a:p>
          <a:p>
            <a:pPr marL="342900" indent="-342900">
              <a:buFont typeface="+mj-lt"/>
              <a:buAutoNum type="arabicPeriod"/>
            </a:pPr>
            <a:r>
              <a:rPr lang="en-US" sz="1400" b="1" dirty="0">
                <a:sym typeface="Wingdings" pitchFamily="2" charset="2"/>
              </a:rPr>
              <a:t>2-5% </a:t>
            </a:r>
            <a:r>
              <a:rPr lang="en-US" sz="1400" b="1" dirty="0" err="1">
                <a:sym typeface="Wingdings" pitchFamily="2" charset="2"/>
              </a:rPr>
              <a:t>praecaecal</a:t>
            </a:r>
            <a:r>
              <a:rPr lang="en-US" sz="1400" dirty="0">
                <a:sym typeface="Wingdings" pitchFamily="2" charset="2"/>
              </a:rPr>
              <a:t>: in front of caecum</a:t>
            </a:r>
            <a:r>
              <a:rPr lang="en-US" sz="1400" dirty="0"/>
              <a:t> </a:t>
            </a:r>
            <a:endParaRPr lang="cs-CZ" sz="1400"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060667"/>
            <a:ext cx="7384082" cy="1795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1515909" y="4549771"/>
            <a:ext cx="7488832" cy="369332"/>
          </a:xfrm>
          <a:prstGeom prst="rect">
            <a:avLst/>
          </a:prstGeom>
          <a:noFill/>
        </p:spPr>
        <p:txBody>
          <a:bodyPr wrap="square" rtlCol="0">
            <a:spAutoFit/>
          </a:bodyPr>
          <a:lstStyle/>
          <a:p>
            <a:r>
              <a:rPr lang="en-US" dirty="0"/>
              <a:t>      1                                 2                                3a                                 3b</a:t>
            </a:r>
            <a:endParaRPr lang="cs-CZ"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2490" y="2725414"/>
            <a:ext cx="2235510" cy="282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délník 5"/>
          <p:cNvSpPr/>
          <p:nvPr/>
        </p:nvSpPr>
        <p:spPr>
          <a:xfrm>
            <a:off x="4710043" y="0"/>
            <a:ext cx="3005631" cy="369332"/>
          </a:xfrm>
          <a:prstGeom prst="rect">
            <a:avLst/>
          </a:prstGeom>
        </p:spPr>
        <p:txBody>
          <a:bodyPr wrap="none">
            <a:spAutoFit/>
          </a:bodyPr>
          <a:lstStyle/>
          <a:p>
            <a:pPr lvl="0"/>
            <a:r>
              <a:rPr lang="en-US" dirty="0"/>
              <a:t>The caecum and the appendix</a:t>
            </a:r>
            <a:endParaRPr lang="cs-CZ" dirty="0"/>
          </a:p>
        </p:txBody>
      </p:sp>
    </p:spTree>
    <p:extLst>
      <p:ext uri="{BB962C8B-B14F-4D97-AF65-F5344CB8AC3E}">
        <p14:creationId xmlns:p14="http://schemas.microsoft.com/office/powerpoint/2010/main" val="1626033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063552" y="0"/>
            <a:ext cx="7344816" cy="2308324"/>
          </a:xfrm>
          <a:prstGeom prst="rect">
            <a:avLst/>
          </a:prstGeom>
          <a:noFill/>
        </p:spPr>
        <p:txBody>
          <a:bodyPr wrap="square" rtlCol="0">
            <a:spAutoFit/>
          </a:bodyPr>
          <a:lstStyle/>
          <a:p>
            <a:r>
              <a:rPr lang="en-US" sz="1600" b="1" dirty="0"/>
              <a:t>ASCENDING COLON</a:t>
            </a:r>
          </a:p>
          <a:p>
            <a:r>
              <a:rPr lang="en-US" sz="1400" dirty="0"/>
              <a:t>The ascending colon is l</a:t>
            </a:r>
            <a:r>
              <a:rPr lang="cs-CZ" sz="1400" dirty="0" err="1"/>
              <a:t>ocated</a:t>
            </a:r>
            <a:r>
              <a:rPr lang="cs-CZ" sz="1400" dirty="0"/>
              <a:t> </a:t>
            </a:r>
            <a:r>
              <a:rPr lang="en-US" sz="1400" dirty="0"/>
              <a:t>It is about</a:t>
            </a:r>
            <a:r>
              <a:rPr lang="cs-CZ" sz="1400" dirty="0"/>
              <a:t> 20-30 cm long</a:t>
            </a:r>
            <a:r>
              <a:rPr lang="en-US" sz="1400" dirty="0"/>
              <a:t> and it is </a:t>
            </a:r>
            <a:r>
              <a:rPr lang="cs-CZ" sz="1400" dirty="0"/>
              <a:t>the </a:t>
            </a:r>
            <a:r>
              <a:rPr lang="cs-CZ" sz="1400" dirty="0" err="1"/>
              <a:t>continuation</a:t>
            </a:r>
            <a:r>
              <a:rPr lang="cs-CZ" sz="1400" dirty="0"/>
              <a:t> of the </a:t>
            </a:r>
            <a:r>
              <a:rPr lang="cs-CZ" sz="1400" dirty="0" err="1"/>
              <a:t>ceacum</a:t>
            </a:r>
            <a:r>
              <a:rPr lang="cs-CZ" sz="1400" dirty="0"/>
              <a:t> in the </a:t>
            </a:r>
            <a:r>
              <a:rPr lang="cs-CZ" sz="1400" dirty="0" err="1"/>
              <a:t>right</a:t>
            </a:r>
            <a:r>
              <a:rPr lang="cs-CZ" sz="1400" dirty="0"/>
              <a:t> plane of </a:t>
            </a:r>
            <a:r>
              <a:rPr lang="cs-CZ" sz="1400" dirty="0" err="1"/>
              <a:t>peritoneal</a:t>
            </a:r>
            <a:r>
              <a:rPr lang="cs-CZ" sz="1400" dirty="0"/>
              <a:t> </a:t>
            </a:r>
            <a:r>
              <a:rPr lang="cs-CZ" sz="1400" dirty="0" err="1"/>
              <a:t>cavity</a:t>
            </a:r>
            <a:r>
              <a:rPr lang="cs-CZ" sz="1400" dirty="0"/>
              <a:t>. </a:t>
            </a:r>
            <a:r>
              <a:rPr lang="cs-CZ" sz="1400" dirty="0" err="1"/>
              <a:t>Ascends</a:t>
            </a:r>
            <a:r>
              <a:rPr lang="en-US" sz="1400" dirty="0"/>
              <a:t> </a:t>
            </a:r>
            <a:r>
              <a:rPr lang="cs-CZ" sz="1400" dirty="0" err="1"/>
              <a:t>towards</a:t>
            </a:r>
            <a:r>
              <a:rPr lang="cs-CZ" sz="1400" dirty="0"/>
              <a:t> </a:t>
            </a:r>
            <a:r>
              <a:rPr lang="cs-CZ" sz="1400" dirty="0" err="1"/>
              <a:t>visceral</a:t>
            </a:r>
            <a:r>
              <a:rPr lang="cs-CZ" sz="1400" dirty="0"/>
              <a:t> </a:t>
            </a:r>
            <a:r>
              <a:rPr lang="cs-CZ" sz="1400" dirty="0" err="1"/>
              <a:t>surface</a:t>
            </a:r>
            <a:r>
              <a:rPr lang="cs-CZ" sz="1400" dirty="0"/>
              <a:t> of the liver.</a:t>
            </a:r>
            <a:endParaRPr lang="en-US" sz="1400" dirty="0"/>
          </a:p>
          <a:p>
            <a:endParaRPr lang="en-US" sz="1400" dirty="0"/>
          </a:p>
          <a:p>
            <a:r>
              <a:rPr lang="en-US" sz="1600" b="1" dirty="0"/>
              <a:t>TRANSVERSE COLON</a:t>
            </a:r>
          </a:p>
          <a:p>
            <a:r>
              <a:rPr lang="en-US" sz="1400" dirty="0"/>
              <a:t>The transverse colon is an </a:t>
            </a:r>
            <a:r>
              <a:rPr lang="en-US" sz="1400" b="1" dirty="0"/>
              <a:t>intraperitoneal portion </a:t>
            </a:r>
            <a:r>
              <a:rPr lang="en-US" sz="1400" dirty="0"/>
              <a:t>of the colon and it is mobile.</a:t>
            </a:r>
            <a:endParaRPr lang="cs-CZ" sz="1400" dirty="0"/>
          </a:p>
          <a:p>
            <a:r>
              <a:rPr lang="en-US" sz="1400" dirty="0"/>
              <a:t>It hangs at this position by the </a:t>
            </a:r>
            <a:r>
              <a:rPr lang="en-US" sz="1400" b="1" dirty="0" err="1"/>
              <a:t>mesocolon</a:t>
            </a:r>
            <a:r>
              <a:rPr lang="en-US" sz="1400" b="1" dirty="0"/>
              <a:t> </a:t>
            </a:r>
            <a:r>
              <a:rPr lang="en-US" sz="1400" b="1" dirty="0" err="1"/>
              <a:t>transversum</a:t>
            </a:r>
            <a:r>
              <a:rPr lang="en-US" sz="1400" dirty="0"/>
              <a:t>. This peritoneal fold attaches the transverse colon to </a:t>
            </a:r>
            <a:r>
              <a:rPr lang="en-US" sz="1400" u="sng" dirty="0"/>
              <a:t>posterior abdominal wall</a:t>
            </a:r>
            <a:r>
              <a:rPr lang="en-US" sz="1400" dirty="0"/>
              <a:t>. It arises from the line on the posterior abdominal wall which passes from </a:t>
            </a:r>
            <a:r>
              <a:rPr lang="en-US" sz="1400" u="sng" dirty="0"/>
              <a:t>right renal </a:t>
            </a:r>
            <a:r>
              <a:rPr lang="en-US" sz="1400" u="sng" dirty="0" err="1"/>
              <a:t>hilus</a:t>
            </a:r>
            <a:r>
              <a:rPr lang="en-US" sz="1400" u="sng" dirty="0"/>
              <a:t> </a:t>
            </a:r>
            <a:r>
              <a:rPr lang="en-US" sz="1400" dirty="0"/>
              <a:t>crosses the </a:t>
            </a:r>
            <a:r>
              <a:rPr lang="en-US" sz="1400" u="sng" dirty="0"/>
              <a:t>descending part of duodenum </a:t>
            </a:r>
            <a:r>
              <a:rPr lang="en-US" sz="1400" dirty="0"/>
              <a:t>continues along with the </a:t>
            </a:r>
            <a:r>
              <a:rPr lang="en-US" sz="1400" u="sng" dirty="0"/>
              <a:t>inferior side of pancreas </a:t>
            </a:r>
            <a:r>
              <a:rPr lang="en-US" sz="1400" dirty="0"/>
              <a:t>and ends </a:t>
            </a:r>
            <a:r>
              <a:rPr lang="en-US" sz="1400" u="sng" dirty="0"/>
              <a:t>on the anterior side of left kidney</a:t>
            </a:r>
            <a:r>
              <a:rPr lang="en-US" sz="1400" dirty="0"/>
              <a:t>. </a:t>
            </a:r>
            <a:endParaRPr lang="cs-CZ" dirty="0"/>
          </a:p>
        </p:txBody>
      </p:sp>
      <p:pic>
        <p:nvPicPr>
          <p:cNvPr id="5122" name="Picture 2" descr="http://www.netterimages.com/images/vpv/000/000/002/2210-0550x04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0167" y="2188208"/>
            <a:ext cx="3520593" cy="40764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uroweb.ru/catalog/med_lib/oper_atl/img/6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5276" y="2319204"/>
            <a:ext cx="523875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0678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540559" y="34752"/>
            <a:ext cx="9143999" cy="523220"/>
          </a:xfrm>
          <a:prstGeom prst="rect">
            <a:avLst/>
          </a:prstGeom>
          <a:noFill/>
        </p:spPr>
        <p:txBody>
          <a:bodyPr wrap="square" rtlCol="0">
            <a:spAutoFit/>
          </a:bodyPr>
          <a:lstStyle/>
          <a:p>
            <a:r>
              <a:rPr lang="en-US" sz="1400" dirty="0"/>
              <a:t>The transverse colon is free!!!. It is mobile!!! It doesn’t attach to posterior abdominal wall It hangs by the </a:t>
            </a:r>
            <a:r>
              <a:rPr lang="en-US" sz="1400" dirty="0" err="1"/>
              <a:t>mesocolon</a:t>
            </a:r>
            <a:r>
              <a:rPr lang="en-US" sz="1400" dirty="0"/>
              <a:t> </a:t>
            </a:r>
            <a:r>
              <a:rPr lang="en-US" sz="1400" dirty="0" err="1"/>
              <a:t>transversum</a:t>
            </a:r>
            <a:endParaRPr lang="cs-CZ" sz="1400" dirty="0"/>
          </a:p>
        </p:txBody>
      </p:sp>
      <p:pic>
        <p:nvPicPr>
          <p:cNvPr id="10242" name="Picture 2" descr="http://www.fas.org/irp/imint/docs/rst/Intro/a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558" y="575574"/>
            <a:ext cx="260985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mediresource.com/HealthNews/images/English/LT1_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804" y="575574"/>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visualphotos.com/photo/1x3746176/colon_x-ray_with_barium_contrast_digitally_enhanced_x-ray_of_the_abdomen_showing_the_entire_colon_BA27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152" y="557973"/>
            <a:ext cx="2941302" cy="372883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image.shutterstock.com/display_pic_with_logo/69008/69008,1163475576,8/stock-photo-colon-xray-with-barium-216597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349" y="3615485"/>
            <a:ext cx="2415239" cy="325261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www.sciencephoto.com/image/134615/350wm/C0071618-Healthy_colon,_X-ray-SP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7411" y="4095347"/>
            <a:ext cx="1896145" cy="2523387"/>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www.enema-web.com/images/healthy_barium_xra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6672" y="4365104"/>
            <a:ext cx="2224703" cy="247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9303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754203" y="188641"/>
            <a:ext cx="8280920" cy="2585323"/>
          </a:xfrm>
          <a:prstGeom prst="rect">
            <a:avLst/>
          </a:prstGeom>
          <a:noFill/>
        </p:spPr>
        <p:txBody>
          <a:bodyPr wrap="square" rtlCol="0">
            <a:spAutoFit/>
          </a:bodyPr>
          <a:lstStyle/>
          <a:p>
            <a:r>
              <a:rPr lang="en-US" sz="1600" b="1" dirty="0"/>
              <a:t>DESCENDING COLON</a:t>
            </a:r>
          </a:p>
          <a:p>
            <a:r>
              <a:rPr lang="en-US" sz="1400" dirty="0"/>
              <a:t>The descending colon is the </a:t>
            </a:r>
            <a:r>
              <a:rPr lang="cs-CZ" sz="1400" dirty="0" err="1"/>
              <a:t>continuation</a:t>
            </a:r>
            <a:r>
              <a:rPr lang="cs-CZ" sz="1400" dirty="0"/>
              <a:t> of the </a:t>
            </a:r>
            <a:r>
              <a:rPr lang="cs-CZ" sz="1400" dirty="0" err="1"/>
              <a:t>left</a:t>
            </a:r>
            <a:r>
              <a:rPr lang="en-US" sz="1400" dirty="0"/>
              <a:t> colic</a:t>
            </a:r>
            <a:r>
              <a:rPr lang="cs-CZ" sz="1400" dirty="0"/>
              <a:t> </a:t>
            </a:r>
            <a:r>
              <a:rPr lang="cs-CZ" sz="1400" dirty="0" err="1"/>
              <a:t>flexur</a:t>
            </a:r>
            <a:r>
              <a:rPr lang="en-US" sz="1400" dirty="0"/>
              <a:t>e</a:t>
            </a:r>
            <a:r>
              <a:rPr lang="cs-CZ" sz="1400" dirty="0"/>
              <a:t>.</a:t>
            </a:r>
            <a:r>
              <a:rPr lang="en-US" sz="1400" dirty="0"/>
              <a:t> It is</a:t>
            </a:r>
            <a:r>
              <a:rPr lang="cs-CZ" sz="1400" dirty="0"/>
              <a:t> </a:t>
            </a:r>
            <a:r>
              <a:rPr lang="en-US" sz="1400" dirty="0"/>
              <a:t>l</a:t>
            </a:r>
            <a:r>
              <a:rPr lang="cs-CZ" sz="1400" dirty="0" err="1"/>
              <a:t>onger</a:t>
            </a:r>
            <a:r>
              <a:rPr lang="cs-CZ" sz="1400" dirty="0"/>
              <a:t> </a:t>
            </a:r>
            <a:r>
              <a:rPr lang="cs-CZ" sz="1400" dirty="0" err="1"/>
              <a:t>tha</a:t>
            </a:r>
            <a:r>
              <a:rPr lang="en-US" sz="1400" dirty="0"/>
              <a:t>n the</a:t>
            </a:r>
            <a:r>
              <a:rPr lang="cs-CZ" sz="1400" dirty="0"/>
              <a:t> </a:t>
            </a:r>
            <a:r>
              <a:rPr lang="cs-CZ" sz="1400" dirty="0" err="1"/>
              <a:t>ascending</a:t>
            </a:r>
            <a:r>
              <a:rPr lang="cs-CZ" sz="1400" dirty="0"/>
              <a:t> </a:t>
            </a:r>
            <a:r>
              <a:rPr lang="cs-CZ" sz="1400" dirty="0" err="1"/>
              <a:t>colon</a:t>
            </a:r>
            <a:r>
              <a:rPr lang="cs-CZ" sz="1400" dirty="0"/>
              <a:t>.</a:t>
            </a:r>
            <a:r>
              <a:rPr lang="en-US" sz="1400" dirty="0"/>
              <a:t> It is l</a:t>
            </a:r>
            <a:r>
              <a:rPr lang="cs-CZ" sz="1400" dirty="0" err="1"/>
              <a:t>ocated</a:t>
            </a:r>
            <a:r>
              <a:rPr lang="cs-CZ" sz="1400" dirty="0"/>
              <a:t> </a:t>
            </a:r>
            <a:r>
              <a:rPr lang="cs-CZ" sz="1400" dirty="0" err="1"/>
              <a:t>secondarily</a:t>
            </a:r>
            <a:r>
              <a:rPr lang="cs-CZ" sz="1400" dirty="0"/>
              <a:t> retroperitoneally.</a:t>
            </a:r>
            <a:r>
              <a:rPr lang="en-US" sz="1400" dirty="0"/>
              <a:t> It d</a:t>
            </a:r>
            <a:r>
              <a:rPr lang="cs-CZ" sz="1400" dirty="0" err="1"/>
              <a:t>escends</a:t>
            </a:r>
            <a:r>
              <a:rPr lang="cs-CZ" sz="1400" dirty="0"/>
              <a:t> to the </a:t>
            </a:r>
            <a:r>
              <a:rPr lang="cs-CZ" sz="1400" dirty="0" err="1"/>
              <a:t>left</a:t>
            </a:r>
            <a:r>
              <a:rPr lang="cs-CZ" sz="1400" dirty="0"/>
              <a:t> </a:t>
            </a:r>
            <a:r>
              <a:rPr lang="cs-CZ" sz="1400" dirty="0" err="1"/>
              <a:t>iliac</a:t>
            </a:r>
            <a:r>
              <a:rPr lang="cs-CZ" sz="1400" dirty="0"/>
              <a:t> </a:t>
            </a:r>
            <a:r>
              <a:rPr lang="cs-CZ" sz="1400" dirty="0" err="1"/>
              <a:t>fossa</a:t>
            </a:r>
            <a:r>
              <a:rPr lang="en-US" sz="1400" dirty="0"/>
              <a:t>.</a:t>
            </a:r>
          </a:p>
          <a:p>
            <a:endParaRPr lang="en-US" sz="1400" dirty="0"/>
          </a:p>
          <a:p>
            <a:r>
              <a:rPr lang="en-US" sz="1600" b="1" dirty="0"/>
              <a:t>SIGMOID COLON</a:t>
            </a:r>
          </a:p>
          <a:p>
            <a:r>
              <a:rPr lang="en-US" sz="1400" dirty="0"/>
              <a:t>Sigmoid colon is the </a:t>
            </a:r>
            <a:r>
              <a:rPr lang="cs-CZ" sz="1400" dirty="0" err="1"/>
              <a:t>continuation</a:t>
            </a:r>
            <a:r>
              <a:rPr lang="cs-CZ" sz="1400" dirty="0"/>
              <a:t> of the </a:t>
            </a:r>
            <a:r>
              <a:rPr lang="cs-CZ" sz="1400" dirty="0" err="1"/>
              <a:t>descending</a:t>
            </a:r>
            <a:r>
              <a:rPr lang="cs-CZ" sz="1400" dirty="0"/>
              <a:t> </a:t>
            </a:r>
            <a:r>
              <a:rPr lang="cs-CZ" sz="1400" dirty="0" err="1"/>
              <a:t>colon</a:t>
            </a:r>
            <a:r>
              <a:rPr lang="cs-CZ" sz="1400" dirty="0"/>
              <a:t>, </a:t>
            </a:r>
            <a:r>
              <a:rPr lang="cs-CZ" sz="1400" dirty="0" err="1"/>
              <a:t>located</a:t>
            </a:r>
            <a:r>
              <a:rPr lang="cs-CZ" sz="1400" dirty="0"/>
              <a:t> in the </a:t>
            </a:r>
            <a:r>
              <a:rPr lang="cs-CZ" sz="1400" dirty="0" err="1"/>
              <a:t>left</a:t>
            </a:r>
            <a:r>
              <a:rPr lang="cs-CZ" sz="1400" dirty="0"/>
              <a:t> </a:t>
            </a:r>
            <a:r>
              <a:rPr lang="cs-CZ" sz="1400" dirty="0" err="1"/>
              <a:t>iliac</a:t>
            </a:r>
            <a:r>
              <a:rPr lang="cs-CZ" sz="1400" dirty="0"/>
              <a:t> </a:t>
            </a:r>
            <a:r>
              <a:rPr lang="cs-CZ" sz="1400" dirty="0" err="1"/>
              <a:t>fossa</a:t>
            </a:r>
            <a:r>
              <a:rPr lang="cs-CZ" sz="1400" dirty="0"/>
              <a:t>.</a:t>
            </a:r>
            <a:r>
              <a:rPr lang="en-US" sz="1400" dirty="0"/>
              <a:t> </a:t>
            </a:r>
            <a:r>
              <a:rPr lang="en-US" sz="1400" u="sng" dirty="0"/>
              <a:t>It is</a:t>
            </a:r>
            <a:r>
              <a:rPr lang="cs-CZ" sz="1400" u="sng" dirty="0"/>
              <a:t> S</a:t>
            </a:r>
            <a:r>
              <a:rPr lang="en-US" sz="1400" u="sng" dirty="0"/>
              <a:t>-</a:t>
            </a:r>
            <a:r>
              <a:rPr lang="cs-CZ" sz="1400" u="sng" dirty="0" err="1"/>
              <a:t>shaped</a:t>
            </a:r>
            <a:r>
              <a:rPr lang="en-US" sz="1400" dirty="0"/>
              <a:t> portion of large intestine</a:t>
            </a:r>
            <a:r>
              <a:rPr lang="cs-CZ" sz="1400" dirty="0"/>
              <a:t>.</a:t>
            </a:r>
            <a:r>
              <a:rPr lang="en-US" sz="1400" dirty="0"/>
              <a:t> It is located </a:t>
            </a:r>
            <a:r>
              <a:rPr lang="en-US" sz="1400" b="1" dirty="0" err="1"/>
              <a:t>intraperitonially</a:t>
            </a:r>
            <a:r>
              <a:rPr lang="en-US" sz="1400" b="1" dirty="0"/>
              <a:t> and it is</a:t>
            </a:r>
            <a:r>
              <a:rPr lang="cs-CZ" sz="1400" b="1" dirty="0"/>
              <a:t> </a:t>
            </a:r>
            <a:r>
              <a:rPr lang="cs-CZ" sz="1400" b="1" dirty="0" err="1"/>
              <a:t>suspended</a:t>
            </a:r>
            <a:r>
              <a:rPr lang="cs-CZ" sz="1400" b="1" dirty="0"/>
              <a:t> on the </a:t>
            </a:r>
            <a:r>
              <a:rPr lang="cs-CZ" sz="1400" b="1" dirty="0" err="1"/>
              <a:t>peritoneal</a:t>
            </a:r>
            <a:r>
              <a:rPr lang="cs-CZ" sz="1400" b="1" dirty="0"/>
              <a:t> </a:t>
            </a:r>
            <a:r>
              <a:rPr lang="cs-CZ" sz="1400" b="1" dirty="0" err="1"/>
              <a:t>fold</a:t>
            </a:r>
            <a:r>
              <a:rPr lang="cs-CZ" sz="1400" b="1" dirty="0"/>
              <a:t> </a:t>
            </a:r>
            <a:r>
              <a:rPr lang="cs-CZ" sz="1400" b="1" dirty="0" err="1"/>
              <a:t>called</a:t>
            </a:r>
            <a:r>
              <a:rPr lang="cs-CZ" sz="1400" b="1" dirty="0"/>
              <a:t> the</a:t>
            </a:r>
            <a:r>
              <a:rPr lang="en-US" sz="1400" b="1" dirty="0"/>
              <a:t> </a:t>
            </a:r>
            <a:r>
              <a:rPr lang="cs-CZ" sz="1400" b="1" dirty="0" err="1"/>
              <a:t>mesosigmoideum</a:t>
            </a:r>
            <a:r>
              <a:rPr lang="cs-CZ" sz="1400" dirty="0"/>
              <a:t> that </a:t>
            </a:r>
            <a:r>
              <a:rPr lang="cs-CZ" sz="1400" dirty="0" err="1"/>
              <a:t>attaches</a:t>
            </a:r>
            <a:r>
              <a:rPr lang="cs-CZ" sz="1400" dirty="0"/>
              <a:t> the </a:t>
            </a:r>
            <a:r>
              <a:rPr lang="cs-CZ" sz="1400" dirty="0" err="1"/>
              <a:t>sigmoid</a:t>
            </a:r>
            <a:r>
              <a:rPr lang="cs-CZ" sz="1400" dirty="0"/>
              <a:t> </a:t>
            </a:r>
            <a:r>
              <a:rPr lang="cs-CZ" sz="1400" dirty="0" err="1"/>
              <a:t>colon</a:t>
            </a:r>
            <a:r>
              <a:rPr lang="cs-CZ" sz="1400" dirty="0"/>
              <a:t> to the </a:t>
            </a:r>
            <a:r>
              <a:rPr lang="cs-CZ" sz="1400" dirty="0" err="1"/>
              <a:t>posterior</a:t>
            </a:r>
            <a:r>
              <a:rPr lang="cs-CZ" sz="1400" dirty="0"/>
              <a:t> </a:t>
            </a:r>
            <a:r>
              <a:rPr lang="cs-CZ" sz="1400" dirty="0" err="1"/>
              <a:t>abdominal</a:t>
            </a:r>
            <a:r>
              <a:rPr lang="cs-CZ" sz="1400" dirty="0"/>
              <a:t> </a:t>
            </a:r>
            <a:r>
              <a:rPr lang="cs-CZ" sz="1400" dirty="0" err="1"/>
              <a:t>wall</a:t>
            </a:r>
            <a:r>
              <a:rPr lang="cs-CZ" sz="1400" dirty="0"/>
              <a:t>. </a:t>
            </a:r>
            <a:r>
              <a:rPr lang="cs-CZ" sz="1400" u="sng" dirty="0" err="1"/>
              <a:t>First</a:t>
            </a:r>
            <a:r>
              <a:rPr lang="en-US" sz="1400" u="sng" dirty="0" err="1"/>
              <a:t>ly</a:t>
            </a:r>
            <a:r>
              <a:rPr lang="en-US" sz="1400" u="sng" dirty="0"/>
              <a:t>, it</a:t>
            </a:r>
            <a:r>
              <a:rPr lang="cs-CZ" sz="1400" u="sng" dirty="0"/>
              <a:t> </a:t>
            </a:r>
            <a:r>
              <a:rPr lang="cs-CZ" sz="1400" u="sng" dirty="0" err="1"/>
              <a:t>directs</a:t>
            </a:r>
            <a:r>
              <a:rPr lang="en-US" sz="1400" u="sng" dirty="0"/>
              <a:t> </a:t>
            </a:r>
            <a:r>
              <a:rPr lang="cs-CZ" sz="1400" u="sng" dirty="0" err="1"/>
              <a:t>downwards</a:t>
            </a:r>
            <a:r>
              <a:rPr lang="cs-CZ" sz="1400" u="sng" dirty="0"/>
              <a:t>, </a:t>
            </a:r>
            <a:r>
              <a:rPr lang="cs-CZ" sz="1400" u="sng" dirty="0" err="1"/>
              <a:t>then</a:t>
            </a:r>
            <a:r>
              <a:rPr lang="cs-CZ" sz="1400" u="sng" dirty="0"/>
              <a:t> m</a:t>
            </a:r>
            <a:r>
              <a:rPr lang="en-US" sz="1400" u="sng" dirty="0" err="1"/>
              <a:t>edially</a:t>
            </a:r>
            <a:r>
              <a:rPr lang="cs-CZ" sz="1400" u="sng" dirty="0"/>
              <a:t> and</a:t>
            </a:r>
            <a:r>
              <a:rPr lang="en-US" sz="1400" u="sng" dirty="0"/>
              <a:t> finally</a:t>
            </a:r>
            <a:r>
              <a:rPr lang="cs-CZ" sz="1400" u="sng" dirty="0"/>
              <a:t> </a:t>
            </a:r>
            <a:r>
              <a:rPr lang="cs-CZ" sz="1400" u="sng" dirty="0" err="1"/>
              <a:t>over</a:t>
            </a:r>
            <a:r>
              <a:rPr lang="cs-CZ" sz="1400" u="sng" dirty="0"/>
              <a:t> the </a:t>
            </a:r>
            <a:r>
              <a:rPr lang="cs-CZ" sz="1400" u="sng" dirty="0" err="1"/>
              <a:t>terminal</a:t>
            </a:r>
            <a:r>
              <a:rPr lang="cs-CZ" sz="1400" u="sng" dirty="0"/>
              <a:t> line </a:t>
            </a:r>
            <a:r>
              <a:rPr lang="cs-CZ" sz="1400" u="sng" dirty="0" err="1"/>
              <a:t>between</a:t>
            </a:r>
            <a:r>
              <a:rPr lang="cs-CZ" sz="1400" u="sng" dirty="0"/>
              <a:t> the </a:t>
            </a:r>
            <a:r>
              <a:rPr lang="cs-CZ" sz="1400" u="sng" dirty="0" err="1"/>
              <a:t>greater</a:t>
            </a:r>
            <a:r>
              <a:rPr lang="cs-CZ" sz="1400" u="sng" dirty="0"/>
              <a:t> and </a:t>
            </a:r>
            <a:r>
              <a:rPr lang="cs-CZ" sz="1400" u="sng" dirty="0" err="1"/>
              <a:t>lesser</a:t>
            </a:r>
            <a:r>
              <a:rPr lang="cs-CZ" sz="1400" u="sng" dirty="0"/>
              <a:t> pelvis</a:t>
            </a:r>
            <a:r>
              <a:rPr lang="en-US" sz="1400" dirty="0"/>
              <a:t>.</a:t>
            </a:r>
            <a:r>
              <a:rPr lang="cs-CZ" sz="1400" dirty="0"/>
              <a:t> </a:t>
            </a:r>
            <a:r>
              <a:rPr lang="cs-CZ" sz="1400" dirty="0" err="1"/>
              <a:t>it</a:t>
            </a:r>
            <a:endParaRPr lang="cs-CZ" sz="1400" dirty="0"/>
          </a:p>
          <a:p>
            <a:r>
              <a:rPr lang="cs-CZ" sz="1400" dirty="0" err="1"/>
              <a:t>descends</a:t>
            </a:r>
            <a:r>
              <a:rPr lang="cs-CZ" sz="1400" dirty="0"/>
              <a:t> to the </a:t>
            </a:r>
            <a:r>
              <a:rPr lang="cs-CZ" sz="1400" dirty="0" err="1"/>
              <a:t>lesser</a:t>
            </a:r>
            <a:r>
              <a:rPr lang="cs-CZ" sz="1400" dirty="0"/>
              <a:t> pelvis </a:t>
            </a:r>
            <a:r>
              <a:rPr lang="cs-CZ" sz="1400" dirty="0" err="1"/>
              <a:t>where</a:t>
            </a:r>
            <a:r>
              <a:rPr lang="cs-CZ" sz="1400" dirty="0"/>
              <a:t> </a:t>
            </a:r>
            <a:r>
              <a:rPr lang="cs-CZ" sz="1400" dirty="0" err="1"/>
              <a:t>it</a:t>
            </a:r>
            <a:r>
              <a:rPr lang="cs-CZ" sz="1400" dirty="0"/>
              <a:t> </a:t>
            </a:r>
            <a:r>
              <a:rPr lang="cs-CZ" sz="1400" dirty="0" err="1"/>
              <a:t>continues</a:t>
            </a:r>
            <a:r>
              <a:rPr lang="cs-CZ" sz="1400" dirty="0"/>
              <a:t> </a:t>
            </a:r>
            <a:r>
              <a:rPr lang="en-US" sz="1400" dirty="0"/>
              <a:t>as</a:t>
            </a:r>
            <a:r>
              <a:rPr lang="cs-CZ" sz="1400" dirty="0"/>
              <a:t> the </a:t>
            </a:r>
            <a:r>
              <a:rPr lang="cs-CZ" sz="1400" dirty="0" err="1"/>
              <a:t>rectum</a:t>
            </a:r>
            <a:r>
              <a:rPr lang="en-US" sz="1400" dirty="0"/>
              <a:t>.</a:t>
            </a:r>
            <a:endParaRPr lang="cs-CZ" sz="1400" dirty="0"/>
          </a:p>
          <a:p>
            <a:endParaRPr lang="cs-CZ" dirty="0"/>
          </a:p>
        </p:txBody>
      </p:sp>
      <p:pic>
        <p:nvPicPr>
          <p:cNvPr id="6146" name="Picture 2" descr="http://www.health-information-fitness.com/images/sigmoid-col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788" y="2773963"/>
            <a:ext cx="3333750" cy="360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7499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tatic.fjcdn.com/pictures/Dat+ass_65fd5f_40609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08" y="8303"/>
            <a:ext cx="3384376" cy="451005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yourproductsucks.files.wordpress.com/2010/03/anus-th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08" y="4546806"/>
            <a:ext cx="2768692" cy="23111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chicksasses.com/wp-content/uploads/2012/07/volleyball-babe-with-hot-ass-bikin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800" y="8304"/>
            <a:ext cx="3914006" cy="6833111"/>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funnyasduck.net/wp-content/uploads/2012/11/funny-family-guy-winnie-pooh-eyore-tail-anus-tv-sce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6065" y="1"/>
            <a:ext cx="2471935" cy="275771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www.metalsucks.net/wp-content/uploads/2010/10/pokemon-anus.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9807" y="2564905"/>
            <a:ext cx="2458193" cy="2561435"/>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https://encrypted-tbn3.gstatic.com/images?q=tbn:ANd9GcQKzNAM2fPDGtIIEgyeOVhnB0Tu10fNkLhBQgtPFcjGZWQUg7g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9807" y="5126339"/>
            <a:ext cx="2458193" cy="1731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0875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919536" y="188641"/>
            <a:ext cx="7776864" cy="2092881"/>
          </a:xfrm>
          <a:prstGeom prst="rect">
            <a:avLst/>
          </a:prstGeom>
          <a:noFill/>
        </p:spPr>
        <p:txBody>
          <a:bodyPr wrap="square" rtlCol="0">
            <a:spAutoFit/>
          </a:bodyPr>
          <a:lstStyle/>
          <a:p>
            <a:r>
              <a:rPr lang="en-US" b="1" dirty="0"/>
              <a:t>Rectum</a:t>
            </a:r>
          </a:p>
          <a:p>
            <a:r>
              <a:rPr lang="en-US" sz="1400" dirty="0"/>
              <a:t>The rectum is connected with the sigmoid loop at the level of </a:t>
            </a:r>
            <a:r>
              <a:rPr lang="en-US" sz="1400" u="sng" dirty="0"/>
              <a:t>S2-S3</a:t>
            </a:r>
            <a:r>
              <a:rPr lang="en-US" sz="1400" dirty="0"/>
              <a:t>. Its length reaches up to 12-15 cm, its lumen varies between 4 till 8 cm. It consist of two parts </a:t>
            </a:r>
            <a:r>
              <a:rPr lang="en-US" sz="1400" b="1" dirty="0"/>
              <a:t>the ampulla </a:t>
            </a:r>
            <a:r>
              <a:rPr lang="en-US" sz="1400" dirty="0"/>
              <a:t>of the rectum and </a:t>
            </a:r>
            <a:r>
              <a:rPr lang="en-US" sz="1400" b="1" dirty="0"/>
              <a:t>the anal canal</a:t>
            </a:r>
            <a:r>
              <a:rPr lang="en-US" sz="1400" dirty="0"/>
              <a:t>.</a:t>
            </a:r>
          </a:p>
          <a:p>
            <a:r>
              <a:rPr lang="en-US" sz="1400" dirty="0"/>
              <a:t>The ampulla </a:t>
            </a:r>
            <a:r>
              <a:rPr lang="en-US" sz="1400" u="sng" dirty="0"/>
              <a:t>vaults backwards </a:t>
            </a:r>
            <a:r>
              <a:rPr lang="en-US" sz="1400" dirty="0"/>
              <a:t>as the sacral bone and it is also </a:t>
            </a:r>
            <a:r>
              <a:rPr lang="en-US" sz="1400" u="sng" dirty="0"/>
              <a:t>curved in frontal plane first </a:t>
            </a:r>
            <a:r>
              <a:rPr lang="en-US" sz="1400" b="1" u="sng" dirty="0"/>
              <a:t>rightwards</a:t>
            </a:r>
            <a:r>
              <a:rPr lang="en-US" sz="1400" u="sng" dirty="0"/>
              <a:t> then </a:t>
            </a:r>
            <a:r>
              <a:rPr lang="en-US" sz="1400" b="1" u="sng" dirty="0"/>
              <a:t>leftwards</a:t>
            </a:r>
            <a:r>
              <a:rPr lang="en-US" sz="1400" u="sng" dirty="0"/>
              <a:t> and finally </a:t>
            </a:r>
            <a:r>
              <a:rPr lang="en-US" sz="1400" b="1" u="sng" dirty="0"/>
              <a:t>rightwards</a:t>
            </a:r>
            <a:r>
              <a:rPr lang="en-US" sz="1400" dirty="0"/>
              <a:t>. In the cavital side at the places of curvatures distinctive </a:t>
            </a:r>
            <a:r>
              <a:rPr lang="en-US" sz="1400" b="1" dirty="0"/>
              <a:t>transversal folds (plicae </a:t>
            </a:r>
            <a:r>
              <a:rPr lang="en-US" sz="1400" b="1" dirty="0" err="1"/>
              <a:t>transversae</a:t>
            </a:r>
            <a:r>
              <a:rPr lang="en-US" sz="1400" b="1" dirty="0"/>
              <a:t> recti</a:t>
            </a:r>
            <a:r>
              <a:rPr lang="en-US" sz="1400" dirty="0"/>
              <a:t>) are located. The most distinctive called </a:t>
            </a:r>
            <a:r>
              <a:rPr lang="en-US" sz="1400" b="1" dirty="0" err="1"/>
              <a:t>Kohlrausch</a:t>
            </a:r>
            <a:r>
              <a:rPr lang="en-US" sz="1400" b="1" dirty="0"/>
              <a:t> fold(</a:t>
            </a:r>
            <a:r>
              <a:rPr lang="en-US" sz="1400" b="1" dirty="0" err="1"/>
              <a:t>plica</a:t>
            </a:r>
            <a:r>
              <a:rPr lang="en-US" sz="1400" dirty="0"/>
              <a:t>) and it lies on the right side 6 cm away from the anus ( it also called </a:t>
            </a:r>
            <a:r>
              <a:rPr lang="en-US" sz="1400" b="1" dirty="0" err="1"/>
              <a:t>plica</a:t>
            </a:r>
            <a:r>
              <a:rPr lang="en-US" sz="1400" b="1" dirty="0"/>
              <a:t> </a:t>
            </a:r>
            <a:r>
              <a:rPr lang="en-US" sz="1400" b="1" dirty="0" err="1"/>
              <a:t>transversa</a:t>
            </a:r>
            <a:r>
              <a:rPr lang="en-US" sz="1400" b="1" dirty="0"/>
              <a:t> recti </a:t>
            </a:r>
            <a:r>
              <a:rPr lang="en-US" sz="1400" b="1" dirty="0" err="1"/>
              <a:t>dextra</a:t>
            </a:r>
            <a:r>
              <a:rPr lang="en-US" sz="1400" dirty="0"/>
              <a:t>).</a:t>
            </a:r>
            <a:endParaRPr lang="cs-CZ" sz="1400" dirty="0"/>
          </a:p>
          <a:p>
            <a:r>
              <a:rPr lang="cs-CZ" sz="1400" b="1" dirty="0"/>
              <a:t>The </a:t>
            </a:r>
            <a:r>
              <a:rPr lang="cs-CZ" sz="1400" b="1" dirty="0" err="1"/>
              <a:t>rectum</a:t>
            </a:r>
            <a:r>
              <a:rPr lang="cs-CZ" sz="1400" b="1" dirty="0"/>
              <a:t> is </a:t>
            </a:r>
            <a:r>
              <a:rPr lang="cs-CZ" sz="1400" b="1" dirty="0" err="1"/>
              <a:t>located</a:t>
            </a:r>
            <a:r>
              <a:rPr lang="cs-CZ" sz="1400" b="1" dirty="0"/>
              <a:t> </a:t>
            </a:r>
            <a:r>
              <a:rPr lang="cs-CZ" sz="1400" b="1" dirty="0" err="1"/>
              <a:t>intraperitonially</a:t>
            </a:r>
            <a:r>
              <a:rPr lang="cs-CZ" sz="1400" b="1" dirty="0"/>
              <a:t> </a:t>
            </a:r>
            <a:r>
              <a:rPr lang="cs-CZ" sz="1400" b="1" dirty="0" err="1"/>
              <a:t>until</a:t>
            </a:r>
            <a:r>
              <a:rPr lang="cs-CZ" sz="1400" b="1" dirty="0"/>
              <a:t> the </a:t>
            </a:r>
            <a:r>
              <a:rPr lang="cs-CZ" sz="1400" b="1" dirty="0" err="1"/>
              <a:t>Kohlrausch</a:t>
            </a:r>
            <a:r>
              <a:rPr lang="cs-CZ" sz="1400" b="1" dirty="0"/>
              <a:t> </a:t>
            </a:r>
            <a:r>
              <a:rPr lang="cs-CZ" sz="1400" b="1" dirty="0" err="1"/>
              <a:t>Fold</a:t>
            </a:r>
            <a:r>
              <a:rPr lang="cs-CZ" sz="1400" b="1" dirty="0"/>
              <a:t> and </a:t>
            </a:r>
            <a:r>
              <a:rPr lang="cs-CZ" sz="1400" b="1" dirty="0" err="1"/>
              <a:t>then</a:t>
            </a:r>
            <a:r>
              <a:rPr lang="cs-CZ" sz="1400" b="1" dirty="0"/>
              <a:t> is </a:t>
            </a:r>
            <a:r>
              <a:rPr lang="cs-CZ" sz="1400" b="1" dirty="0" err="1"/>
              <a:t>located</a:t>
            </a:r>
            <a:r>
              <a:rPr lang="cs-CZ" sz="1400" b="1" dirty="0"/>
              <a:t> </a:t>
            </a:r>
            <a:r>
              <a:rPr lang="cs-CZ" sz="1400" b="1" dirty="0" err="1"/>
              <a:t>subperitonially</a:t>
            </a:r>
            <a:r>
              <a:rPr lang="cs-CZ" sz="1400" b="1" dirty="0"/>
              <a:t>.</a:t>
            </a:r>
            <a:endParaRPr lang="en-US" sz="1400" b="1" dirty="0"/>
          </a:p>
          <a:p>
            <a:r>
              <a:rPr lang="en-US" sz="1400" dirty="0"/>
              <a:t> </a:t>
            </a:r>
            <a:endParaRPr lang="cs-CZ" sz="1400" dirty="0"/>
          </a:p>
        </p:txBody>
      </p:sp>
      <p:pic>
        <p:nvPicPr>
          <p:cNvPr id="7170" name="Picture 2" descr="http://yayanakhyar.files.wordpress.com/2009/11/files_of_drsmed_anatomi_rekt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555" y="2699695"/>
            <a:ext cx="4391025" cy="352425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proctology.de/die_krankheiten/Rektum%20_Stadien_Haemorrhoidalleiden_gro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984" y="2077267"/>
            <a:ext cx="4220666" cy="477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0101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7494" y="260649"/>
            <a:ext cx="8424936" cy="2092881"/>
          </a:xfrm>
          <a:prstGeom prst="rect">
            <a:avLst/>
          </a:prstGeom>
        </p:spPr>
        <p:txBody>
          <a:bodyPr wrap="square">
            <a:spAutoFit/>
          </a:bodyPr>
          <a:lstStyle/>
          <a:p>
            <a:r>
              <a:rPr lang="en-US" b="1" dirty="0"/>
              <a:t>ANAL CANAL</a:t>
            </a:r>
          </a:p>
          <a:p>
            <a:r>
              <a:rPr lang="en-US" sz="1400" dirty="0"/>
              <a:t>The anal canal is shorter and represents the terminal part of the digestive tube. On the surface of rectum the border between the ampulla and the anal canal is created by the </a:t>
            </a:r>
            <a:r>
              <a:rPr lang="en-US" sz="1400" u="sng" dirty="0"/>
              <a:t>transversal </a:t>
            </a:r>
            <a:r>
              <a:rPr lang="en-US" sz="1400" u="sng" dirty="0" err="1"/>
              <a:t>incisure</a:t>
            </a:r>
            <a:r>
              <a:rPr lang="en-US" sz="1400" u="sng" dirty="0"/>
              <a:t>-notch ,</a:t>
            </a:r>
            <a:r>
              <a:rPr lang="en-US" sz="1400" b="1" u="sng" dirty="0" err="1"/>
              <a:t>linea</a:t>
            </a:r>
            <a:r>
              <a:rPr lang="en-US" sz="1400" b="1" u="sng" dirty="0"/>
              <a:t> </a:t>
            </a:r>
            <a:r>
              <a:rPr lang="en-US" sz="1400" b="1" u="sng" dirty="0" err="1"/>
              <a:t>anorectalis</a:t>
            </a:r>
            <a:r>
              <a:rPr lang="en-US" sz="1400" b="1" u="sng" dirty="0"/>
              <a:t> </a:t>
            </a:r>
            <a:r>
              <a:rPr lang="en-US" sz="1400" b="1" dirty="0"/>
              <a:t>(</a:t>
            </a:r>
            <a:r>
              <a:rPr lang="en-US" sz="1400" b="1" dirty="0" err="1"/>
              <a:t>anorectal</a:t>
            </a:r>
            <a:r>
              <a:rPr lang="en-US" sz="1400" b="1" dirty="0"/>
              <a:t> line) </a:t>
            </a:r>
            <a:r>
              <a:rPr lang="en-US" sz="1400" dirty="0"/>
              <a:t>which lies at the </a:t>
            </a:r>
            <a:r>
              <a:rPr lang="en-US" sz="1400" u="sng" dirty="0"/>
              <a:t>level of coccygeal </a:t>
            </a:r>
            <a:r>
              <a:rPr lang="en-US" sz="1400" u="sng" dirty="0" err="1"/>
              <a:t>apex.</a:t>
            </a:r>
            <a:r>
              <a:rPr lang="en-US" sz="1400" dirty="0" err="1"/>
              <a:t>The</a:t>
            </a:r>
            <a:r>
              <a:rPr lang="en-US" sz="1400" dirty="0"/>
              <a:t> anal canal opens on the body surface as </a:t>
            </a:r>
            <a:r>
              <a:rPr lang="en-US" sz="1400" dirty="0" err="1"/>
              <a:t>anus.Inside</a:t>
            </a:r>
            <a:r>
              <a:rPr lang="en-US" sz="1400" dirty="0"/>
              <a:t> the cranial part of anal canal the mucosa is organized up to </a:t>
            </a:r>
            <a:r>
              <a:rPr lang="en-US" sz="1400" b="1" dirty="0"/>
              <a:t>6 -10 longitudinal anal </a:t>
            </a:r>
            <a:r>
              <a:rPr lang="en-US" sz="1400" b="1" dirty="0" err="1"/>
              <a:t>collumns</a:t>
            </a:r>
            <a:r>
              <a:rPr lang="en-US" sz="1400" dirty="0"/>
              <a:t> which are underlined by venous plexuses and stripes of smooth </a:t>
            </a:r>
            <a:r>
              <a:rPr lang="en-US" sz="1400" dirty="0" err="1"/>
              <a:t>muscles.In</a:t>
            </a:r>
            <a:r>
              <a:rPr lang="en-US" sz="1400" dirty="0"/>
              <a:t> between these folds there are grooves which raise into blind recesses, </a:t>
            </a:r>
            <a:r>
              <a:rPr lang="en-US" sz="1400" b="1" dirty="0"/>
              <a:t>the sinus </a:t>
            </a:r>
            <a:r>
              <a:rPr lang="en-US" sz="1400" b="1" dirty="0" err="1"/>
              <a:t>anales</a:t>
            </a:r>
            <a:r>
              <a:rPr lang="en-US" sz="1400" b="1" dirty="0"/>
              <a:t> (anal sinuses)</a:t>
            </a:r>
            <a:r>
              <a:rPr lang="en-US" sz="1400" dirty="0"/>
              <a:t>.The particular sinuses enclose transversally </a:t>
            </a:r>
            <a:r>
              <a:rPr lang="en-US" sz="1400" b="1" dirty="0" err="1"/>
              <a:t>orientd</a:t>
            </a:r>
            <a:r>
              <a:rPr lang="en-US" sz="1400" b="1" dirty="0"/>
              <a:t> </a:t>
            </a:r>
            <a:r>
              <a:rPr lang="en-US" sz="1400" b="1" dirty="0" err="1"/>
              <a:t>valvulae</a:t>
            </a:r>
            <a:r>
              <a:rPr lang="en-US" sz="1400" b="1" dirty="0"/>
              <a:t> </a:t>
            </a:r>
            <a:r>
              <a:rPr lang="en-US" sz="1400" b="1" dirty="0" err="1"/>
              <a:t>anales</a:t>
            </a:r>
            <a:r>
              <a:rPr lang="en-US" sz="1400" b="1" dirty="0"/>
              <a:t>(anal valves)</a:t>
            </a:r>
            <a:r>
              <a:rPr lang="en-US" sz="1400" dirty="0"/>
              <a:t> which are connected by a mucosal zone, </a:t>
            </a:r>
            <a:r>
              <a:rPr lang="en-US" sz="1400" b="1" dirty="0"/>
              <a:t>the </a:t>
            </a:r>
            <a:r>
              <a:rPr lang="en-US" sz="1400" b="1" dirty="0" err="1"/>
              <a:t>pecten</a:t>
            </a:r>
            <a:r>
              <a:rPr lang="en-US" sz="1400" b="1" dirty="0"/>
              <a:t> </a:t>
            </a:r>
            <a:r>
              <a:rPr lang="en-US" sz="1400" b="1" dirty="0" err="1"/>
              <a:t>analis</a:t>
            </a:r>
            <a:r>
              <a:rPr lang="en-US" sz="1400" dirty="0"/>
              <a:t>, which is covered </a:t>
            </a:r>
            <a:r>
              <a:rPr lang="en-US" sz="1400" u="sng" dirty="0"/>
              <a:t>by the stratified squamous epithelium</a:t>
            </a:r>
            <a:r>
              <a:rPr lang="en-US" sz="1400" dirty="0"/>
              <a:t> .The caudal boundary of </a:t>
            </a:r>
            <a:r>
              <a:rPr lang="en-US" sz="1400" dirty="0" err="1"/>
              <a:t>pecten</a:t>
            </a:r>
            <a:r>
              <a:rPr lang="en-US" sz="1400" dirty="0"/>
              <a:t> </a:t>
            </a:r>
            <a:r>
              <a:rPr lang="en-US" sz="1400" dirty="0" err="1"/>
              <a:t>analis</a:t>
            </a:r>
            <a:r>
              <a:rPr lang="en-US" sz="1400" dirty="0"/>
              <a:t> represents </a:t>
            </a:r>
            <a:r>
              <a:rPr lang="en-US" sz="1400" b="1" dirty="0" err="1"/>
              <a:t>linea</a:t>
            </a:r>
            <a:r>
              <a:rPr lang="en-US" sz="1400" b="1" dirty="0"/>
              <a:t> </a:t>
            </a:r>
            <a:r>
              <a:rPr lang="en-US" sz="1400" b="1" dirty="0" err="1"/>
              <a:t>anocutanea</a:t>
            </a:r>
            <a:r>
              <a:rPr lang="en-US" sz="1400" b="1" dirty="0"/>
              <a:t> </a:t>
            </a:r>
            <a:r>
              <a:rPr lang="en-US" sz="1400" dirty="0"/>
              <a:t>.</a:t>
            </a:r>
          </a:p>
        </p:txBody>
      </p:sp>
      <p:pic>
        <p:nvPicPr>
          <p:cNvPr id="8194" name="Picture 2" descr="http://classconnection.s3.amazonaws.com/33/flashcards/602033/jpg/anal_canal_-_pectinate_line13148641312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912" y="2353530"/>
            <a:ext cx="7288432" cy="4377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242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914400" y="123568"/>
            <a:ext cx="5881816" cy="369332"/>
          </a:xfrm>
          <a:prstGeom prst="rect">
            <a:avLst/>
          </a:prstGeom>
          <a:noFill/>
        </p:spPr>
        <p:txBody>
          <a:bodyPr wrap="square" rtlCol="0">
            <a:spAutoFit/>
          </a:bodyPr>
          <a:lstStyle/>
          <a:p>
            <a:r>
              <a:rPr lang="en-US" dirty="0" smtClean="0"/>
              <a:t>Liver</a:t>
            </a:r>
            <a:endParaRPr lang="cs-CZ" dirty="0"/>
          </a:p>
        </p:txBody>
      </p:sp>
      <p:pic>
        <p:nvPicPr>
          <p:cNvPr id="6148" name="Picture 4" descr="http://ect.downstate.edu/courseware/haonline/imgs/00000/8000/300/8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2213" y="1396012"/>
            <a:ext cx="5486400" cy="41148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Přímá spojnice 2"/>
          <p:cNvCxnSpPr/>
          <p:nvPr/>
        </p:nvCxnSpPr>
        <p:spPr>
          <a:xfrm>
            <a:off x="5082746" y="963827"/>
            <a:ext cx="1013254" cy="4135395"/>
          </a:xfrm>
          <a:prstGeom prst="line">
            <a:avLst/>
          </a:prstGeom>
        </p:spPr>
        <p:style>
          <a:lnRef idx="3">
            <a:schemeClr val="dk1"/>
          </a:lnRef>
          <a:fillRef idx="0">
            <a:schemeClr val="dk1"/>
          </a:fillRef>
          <a:effectRef idx="2">
            <a:schemeClr val="dk1"/>
          </a:effectRef>
          <a:fontRef idx="minor">
            <a:schemeClr val="tx1"/>
          </a:fontRef>
        </p:style>
      </p:cxnSp>
      <p:cxnSp>
        <p:nvCxnSpPr>
          <p:cNvPr id="8" name="Přímá spojnice 7"/>
          <p:cNvCxnSpPr/>
          <p:nvPr/>
        </p:nvCxnSpPr>
        <p:spPr>
          <a:xfrm>
            <a:off x="4452552" y="1169622"/>
            <a:ext cx="1013254" cy="4135395"/>
          </a:xfrm>
          <a:prstGeom prst="line">
            <a:avLst/>
          </a:prstGeom>
        </p:spPr>
        <p:style>
          <a:lnRef idx="3">
            <a:schemeClr val="dk1"/>
          </a:lnRef>
          <a:fillRef idx="0">
            <a:schemeClr val="dk1"/>
          </a:fillRef>
          <a:effectRef idx="2">
            <a:schemeClr val="dk1"/>
          </a:effectRef>
          <a:fontRef idx="minor">
            <a:schemeClr val="tx1"/>
          </a:fontRef>
        </p:style>
      </p:cxnSp>
      <p:sp>
        <p:nvSpPr>
          <p:cNvPr id="6" name="TextovéPole 5"/>
          <p:cNvSpPr txBox="1"/>
          <p:nvPr/>
        </p:nvSpPr>
        <p:spPr>
          <a:xfrm>
            <a:off x="4885038" y="625922"/>
            <a:ext cx="4143633" cy="369332"/>
          </a:xfrm>
          <a:prstGeom prst="rect">
            <a:avLst/>
          </a:prstGeom>
          <a:noFill/>
        </p:spPr>
        <p:txBody>
          <a:bodyPr wrap="square" rtlCol="0">
            <a:spAutoFit/>
          </a:bodyPr>
          <a:lstStyle/>
          <a:p>
            <a:r>
              <a:rPr lang="en-US" dirty="0" smtClean="0"/>
              <a:t>Right sagittal fissure : IVC gallbladder</a:t>
            </a:r>
            <a:endParaRPr lang="cs-CZ" dirty="0"/>
          </a:p>
        </p:txBody>
      </p:sp>
      <p:sp>
        <p:nvSpPr>
          <p:cNvPr id="7" name="TextovéPole 6"/>
          <p:cNvSpPr txBox="1"/>
          <p:nvPr/>
        </p:nvSpPr>
        <p:spPr>
          <a:xfrm>
            <a:off x="2438400" y="385498"/>
            <a:ext cx="2734962" cy="923330"/>
          </a:xfrm>
          <a:prstGeom prst="rect">
            <a:avLst/>
          </a:prstGeom>
          <a:noFill/>
        </p:spPr>
        <p:txBody>
          <a:bodyPr wrap="square" rtlCol="0">
            <a:spAutoFit/>
          </a:bodyPr>
          <a:lstStyle/>
          <a:p>
            <a:r>
              <a:rPr lang="en-US" dirty="0" smtClean="0"/>
              <a:t>Left sagittal fissure:</a:t>
            </a:r>
          </a:p>
          <a:p>
            <a:r>
              <a:rPr lang="en-US" dirty="0" err="1" smtClean="0"/>
              <a:t>Ligamentum</a:t>
            </a:r>
            <a:r>
              <a:rPr lang="en-US" dirty="0" smtClean="0"/>
              <a:t> </a:t>
            </a:r>
            <a:r>
              <a:rPr lang="en-US" dirty="0" err="1" smtClean="0"/>
              <a:t>venosum</a:t>
            </a:r>
            <a:r>
              <a:rPr lang="en-US" dirty="0" smtClean="0"/>
              <a:t> </a:t>
            </a:r>
            <a:r>
              <a:rPr lang="en-US" dirty="0" err="1" smtClean="0"/>
              <a:t>Ligamentum</a:t>
            </a:r>
            <a:r>
              <a:rPr lang="en-US" dirty="0" smtClean="0"/>
              <a:t> </a:t>
            </a:r>
            <a:r>
              <a:rPr lang="en-US" dirty="0" err="1" smtClean="0"/>
              <a:t>teres</a:t>
            </a:r>
            <a:endParaRPr lang="cs-CZ" dirty="0"/>
          </a:p>
        </p:txBody>
      </p:sp>
      <p:cxnSp>
        <p:nvCxnSpPr>
          <p:cNvPr id="11" name="Přímá spojnice 10"/>
          <p:cNvCxnSpPr/>
          <p:nvPr/>
        </p:nvCxnSpPr>
        <p:spPr>
          <a:xfrm flipV="1">
            <a:off x="4660557" y="3039762"/>
            <a:ext cx="1120346" cy="49427"/>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2" name="TextovéPole 11"/>
          <p:cNvSpPr txBox="1"/>
          <p:nvPr/>
        </p:nvSpPr>
        <p:spPr>
          <a:xfrm>
            <a:off x="8294559" y="1337705"/>
            <a:ext cx="2438400" cy="923330"/>
          </a:xfrm>
          <a:prstGeom prst="rect">
            <a:avLst/>
          </a:prstGeom>
          <a:noFill/>
        </p:spPr>
        <p:txBody>
          <a:bodyPr wrap="square" rtlCol="0">
            <a:spAutoFit/>
          </a:bodyPr>
          <a:lstStyle/>
          <a:p>
            <a:r>
              <a:rPr lang="en-US" dirty="0" smtClean="0">
                <a:solidFill>
                  <a:srgbClr val="FF0000"/>
                </a:solidFill>
              </a:rPr>
              <a:t>Transverse fissure:</a:t>
            </a:r>
          </a:p>
          <a:p>
            <a:r>
              <a:rPr lang="en-US" dirty="0" smtClean="0">
                <a:solidFill>
                  <a:srgbClr val="FF0000"/>
                </a:solidFill>
              </a:rPr>
              <a:t>1)Hepatic artery R/L</a:t>
            </a:r>
          </a:p>
          <a:p>
            <a:r>
              <a:rPr lang="en-US" dirty="0" smtClean="0">
                <a:solidFill>
                  <a:srgbClr val="FF0000"/>
                </a:solidFill>
              </a:rPr>
              <a:t>2)Portal vein</a:t>
            </a:r>
            <a:endParaRPr lang="cs-CZ" dirty="0">
              <a:solidFill>
                <a:srgbClr val="FF0000"/>
              </a:solidFill>
            </a:endParaRPr>
          </a:p>
        </p:txBody>
      </p:sp>
      <p:pic>
        <p:nvPicPr>
          <p:cNvPr id="6150" name="Picture 6" descr="Click for individual fram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25249" y="2407506"/>
            <a:ext cx="3048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p:cNvSpPr txBox="1"/>
          <p:nvPr/>
        </p:nvSpPr>
        <p:spPr>
          <a:xfrm>
            <a:off x="9349946" y="3268746"/>
            <a:ext cx="1178011" cy="369332"/>
          </a:xfrm>
          <a:prstGeom prst="rect">
            <a:avLst/>
          </a:prstGeom>
          <a:noFill/>
        </p:spPr>
        <p:txBody>
          <a:bodyPr wrap="square" rtlCol="0">
            <a:spAutoFit/>
          </a:bodyPr>
          <a:lstStyle/>
          <a:p>
            <a:r>
              <a:rPr lang="en-US" dirty="0" smtClean="0">
                <a:solidFill>
                  <a:srgbClr val="FF0000"/>
                </a:solidFill>
              </a:rPr>
              <a:t>1</a:t>
            </a:r>
            <a:endParaRPr lang="cs-CZ" dirty="0">
              <a:solidFill>
                <a:srgbClr val="FF0000"/>
              </a:solidFill>
            </a:endParaRPr>
          </a:p>
        </p:txBody>
      </p:sp>
      <p:sp>
        <p:nvSpPr>
          <p:cNvPr id="14" name="TextovéPole 13"/>
          <p:cNvSpPr txBox="1"/>
          <p:nvPr/>
        </p:nvSpPr>
        <p:spPr>
          <a:xfrm>
            <a:off x="9551772" y="2904523"/>
            <a:ext cx="659027" cy="369332"/>
          </a:xfrm>
          <a:prstGeom prst="rect">
            <a:avLst/>
          </a:prstGeom>
          <a:noFill/>
        </p:spPr>
        <p:txBody>
          <a:bodyPr wrap="square" rtlCol="0">
            <a:spAutoFit/>
          </a:bodyPr>
          <a:lstStyle/>
          <a:p>
            <a:r>
              <a:rPr lang="en-US" dirty="0" smtClean="0">
                <a:solidFill>
                  <a:srgbClr val="FF0000"/>
                </a:solidFill>
              </a:rPr>
              <a:t>2</a:t>
            </a:r>
            <a:endParaRPr lang="cs-CZ" dirty="0">
              <a:solidFill>
                <a:srgbClr val="FF0000"/>
              </a:solidFill>
            </a:endParaRPr>
          </a:p>
        </p:txBody>
      </p:sp>
      <p:sp>
        <p:nvSpPr>
          <p:cNvPr id="15" name="TextovéPole 14"/>
          <p:cNvSpPr txBox="1"/>
          <p:nvPr/>
        </p:nvSpPr>
        <p:spPr>
          <a:xfrm>
            <a:off x="3415143" y="3365840"/>
            <a:ext cx="4064814" cy="369332"/>
          </a:xfrm>
          <a:prstGeom prst="rect">
            <a:avLst/>
          </a:prstGeom>
          <a:noFill/>
        </p:spPr>
        <p:txBody>
          <a:bodyPr wrap="square" rtlCol="0">
            <a:spAutoFit/>
          </a:bodyPr>
          <a:lstStyle/>
          <a:p>
            <a:r>
              <a:rPr lang="en-US" dirty="0" smtClean="0"/>
              <a:t>Left lobe                                     Right lobe</a:t>
            </a:r>
            <a:endParaRPr lang="cs-CZ" dirty="0"/>
          </a:p>
        </p:txBody>
      </p:sp>
      <p:cxnSp>
        <p:nvCxnSpPr>
          <p:cNvPr id="17" name="Přímá spojnice se šipkou 16"/>
          <p:cNvCxnSpPr/>
          <p:nvPr/>
        </p:nvCxnSpPr>
        <p:spPr>
          <a:xfrm flipH="1" flipV="1">
            <a:off x="5220730" y="3638078"/>
            <a:ext cx="164757" cy="239377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8" name="TextovéPole 17"/>
          <p:cNvSpPr txBox="1"/>
          <p:nvPr/>
        </p:nvSpPr>
        <p:spPr>
          <a:xfrm>
            <a:off x="4538019" y="6194854"/>
            <a:ext cx="1965196" cy="369332"/>
          </a:xfrm>
          <a:prstGeom prst="rect">
            <a:avLst/>
          </a:prstGeom>
          <a:noFill/>
        </p:spPr>
        <p:txBody>
          <a:bodyPr wrap="square" rtlCol="0">
            <a:spAutoFit/>
          </a:bodyPr>
          <a:lstStyle/>
          <a:p>
            <a:r>
              <a:rPr lang="en-US" dirty="0" smtClean="0"/>
              <a:t>Quadrate lobe</a:t>
            </a:r>
            <a:endParaRPr lang="cs-CZ" dirty="0"/>
          </a:p>
        </p:txBody>
      </p:sp>
      <p:cxnSp>
        <p:nvCxnSpPr>
          <p:cNvPr id="20" name="Přímá spojnice se šipkou 19"/>
          <p:cNvCxnSpPr/>
          <p:nvPr/>
        </p:nvCxnSpPr>
        <p:spPr>
          <a:xfrm>
            <a:off x="4746110" y="262774"/>
            <a:ext cx="213069" cy="245399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2" name="TextovéPole 21"/>
          <p:cNvSpPr txBox="1"/>
          <p:nvPr/>
        </p:nvSpPr>
        <p:spPr>
          <a:xfrm>
            <a:off x="4229991" y="-26093"/>
            <a:ext cx="2471630" cy="369332"/>
          </a:xfrm>
          <a:prstGeom prst="rect">
            <a:avLst/>
          </a:prstGeom>
          <a:noFill/>
        </p:spPr>
        <p:txBody>
          <a:bodyPr wrap="square" rtlCol="0">
            <a:spAutoFit/>
          </a:bodyPr>
          <a:lstStyle/>
          <a:p>
            <a:r>
              <a:rPr lang="en-US" dirty="0" smtClean="0"/>
              <a:t>Caudate lobe</a:t>
            </a:r>
            <a:endParaRPr lang="cs-CZ" dirty="0"/>
          </a:p>
        </p:txBody>
      </p:sp>
      <p:sp>
        <p:nvSpPr>
          <p:cNvPr id="23" name="TextovéPole 22"/>
          <p:cNvSpPr txBox="1"/>
          <p:nvPr/>
        </p:nvSpPr>
        <p:spPr>
          <a:xfrm>
            <a:off x="4102252" y="3809402"/>
            <a:ext cx="411892" cy="369332"/>
          </a:xfrm>
          <a:prstGeom prst="rect">
            <a:avLst/>
          </a:prstGeom>
          <a:noFill/>
        </p:spPr>
        <p:txBody>
          <a:bodyPr wrap="square" rtlCol="0">
            <a:spAutoFit/>
          </a:bodyPr>
          <a:lstStyle/>
          <a:p>
            <a:r>
              <a:rPr lang="en-US" dirty="0" smtClean="0"/>
              <a:t>G</a:t>
            </a:r>
            <a:endParaRPr lang="cs-CZ" dirty="0"/>
          </a:p>
        </p:txBody>
      </p:sp>
      <p:sp>
        <p:nvSpPr>
          <p:cNvPr id="24" name="TextovéPole 23"/>
          <p:cNvSpPr txBox="1"/>
          <p:nvPr/>
        </p:nvSpPr>
        <p:spPr>
          <a:xfrm>
            <a:off x="3805881" y="2196260"/>
            <a:ext cx="272407" cy="369332"/>
          </a:xfrm>
          <a:prstGeom prst="rect">
            <a:avLst/>
          </a:prstGeom>
          <a:noFill/>
        </p:spPr>
        <p:txBody>
          <a:bodyPr wrap="square" rtlCol="0">
            <a:spAutoFit/>
          </a:bodyPr>
          <a:lstStyle/>
          <a:p>
            <a:r>
              <a:rPr lang="en-US" dirty="0" smtClean="0"/>
              <a:t>C</a:t>
            </a:r>
            <a:endParaRPr lang="cs-CZ" dirty="0"/>
          </a:p>
        </p:txBody>
      </p:sp>
      <p:sp>
        <p:nvSpPr>
          <p:cNvPr id="25" name="TextovéPole 24"/>
          <p:cNvSpPr txBox="1"/>
          <p:nvPr/>
        </p:nvSpPr>
        <p:spPr>
          <a:xfrm>
            <a:off x="5840070" y="2193171"/>
            <a:ext cx="568602" cy="369332"/>
          </a:xfrm>
          <a:prstGeom prst="rect">
            <a:avLst/>
          </a:prstGeom>
          <a:noFill/>
        </p:spPr>
        <p:txBody>
          <a:bodyPr wrap="square" rtlCol="0">
            <a:spAutoFit/>
          </a:bodyPr>
          <a:lstStyle/>
          <a:p>
            <a:r>
              <a:rPr lang="en-US" dirty="0" smtClean="0"/>
              <a:t>SR</a:t>
            </a:r>
            <a:endParaRPr lang="cs-CZ" dirty="0"/>
          </a:p>
        </p:txBody>
      </p:sp>
      <p:sp>
        <p:nvSpPr>
          <p:cNvPr id="27" name="TextovéPole 26"/>
          <p:cNvSpPr txBox="1"/>
          <p:nvPr/>
        </p:nvSpPr>
        <p:spPr>
          <a:xfrm>
            <a:off x="6151605" y="2627872"/>
            <a:ext cx="440724" cy="369332"/>
          </a:xfrm>
          <a:prstGeom prst="rect">
            <a:avLst/>
          </a:prstGeom>
          <a:noFill/>
        </p:spPr>
        <p:txBody>
          <a:bodyPr wrap="square" rtlCol="0">
            <a:spAutoFit/>
          </a:bodyPr>
          <a:lstStyle/>
          <a:p>
            <a:r>
              <a:rPr lang="en-US" dirty="0" smtClean="0"/>
              <a:t>R</a:t>
            </a:r>
            <a:endParaRPr lang="cs-CZ" dirty="0"/>
          </a:p>
        </p:txBody>
      </p:sp>
      <p:sp>
        <p:nvSpPr>
          <p:cNvPr id="28" name="TextovéPole 27"/>
          <p:cNvSpPr txBox="1"/>
          <p:nvPr/>
        </p:nvSpPr>
        <p:spPr>
          <a:xfrm>
            <a:off x="4999146" y="3489947"/>
            <a:ext cx="137984" cy="369332"/>
          </a:xfrm>
          <a:prstGeom prst="rect">
            <a:avLst/>
          </a:prstGeom>
          <a:noFill/>
        </p:spPr>
        <p:txBody>
          <a:bodyPr wrap="square" rtlCol="0">
            <a:spAutoFit/>
          </a:bodyPr>
          <a:lstStyle/>
          <a:p>
            <a:r>
              <a:rPr lang="en-US" dirty="0" smtClean="0"/>
              <a:t>D</a:t>
            </a:r>
            <a:endParaRPr lang="cs-CZ" dirty="0"/>
          </a:p>
        </p:txBody>
      </p:sp>
    </p:spTree>
    <p:extLst>
      <p:ext uri="{BB962C8B-B14F-4D97-AF65-F5344CB8AC3E}">
        <p14:creationId xmlns:p14="http://schemas.microsoft.com/office/powerpoint/2010/main" val="2072074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eb.uni-plovdiv.bg/stu1104541018/docs/res/skandalakis%27%20surgical%20anatomy%20-%202004/Chapter%2023_%20Kidneys%20and%20Ureters_fichiers/loadBinaryCACS4OY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554" y="683369"/>
            <a:ext cx="6517073" cy="61153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pelostop.es/upload/tratamientos/13478094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2734361"/>
            <a:ext cx="2775723" cy="3663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851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britannica.com/blogs/wp-content/uploads/2011/02/liv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310" y="1416608"/>
            <a:ext cx="7768979" cy="348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892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265405" y="90616"/>
            <a:ext cx="6367849" cy="369332"/>
          </a:xfrm>
          <a:prstGeom prst="rect">
            <a:avLst/>
          </a:prstGeom>
          <a:noFill/>
        </p:spPr>
        <p:txBody>
          <a:bodyPr wrap="square" rtlCol="0">
            <a:spAutoFit/>
          </a:bodyPr>
          <a:lstStyle/>
          <a:p>
            <a:r>
              <a:rPr lang="en-US" dirty="0" smtClean="0"/>
              <a:t>Kidneys</a:t>
            </a:r>
            <a:endParaRPr lang="cs-CZ" dirty="0"/>
          </a:p>
        </p:txBody>
      </p:sp>
    </p:spTree>
    <p:extLst>
      <p:ext uri="{BB962C8B-B14F-4D97-AF65-F5344CB8AC3E}">
        <p14:creationId xmlns:p14="http://schemas.microsoft.com/office/powerpoint/2010/main" val="3667482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76649" y="403654"/>
            <a:ext cx="10033686" cy="923330"/>
          </a:xfrm>
          <a:prstGeom prst="rect">
            <a:avLst/>
          </a:prstGeom>
          <a:noFill/>
        </p:spPr>
        <p:txBody>
          <a:bodyPr wrap="square" rtlCol="0">
            <a:spAutoFit/>
          </a:bodyPr>
          <a:lstStyle/>
          <a:p>
            <a:r>
              <a:rPr lang="en-US" dirty="0" smtClean="0"/>
              <a:t>In the medial line both layers of vagina recti abdominis of both sides are connecting together and create a fibrous band – </a:t>
            </a:r>
            <a:r>
              <a:rPr lang="en-US" dirty="0" err="1" smtClean="0"/>
              <a:t>linea</a:t>
            </a:r>
            <a:r>
              <a:rPr lang="en-US" dirty="0" smtClean="0"/>
              <a:t> alba . This line runs from </a:t>
            </a:r>
            <a:r>
              <a:rPr lang="en-US" dirty="0" err="1" smtClean="0"/>
              <a:t>from</a:t>
            </a:r>
            <a:r>
              <a:rPr lang="en-US" dirty="0" smtClean="0"/>
              <a:t> xiphoid process to pubic symphysis. Approximately in the half of Linea Alba length there is an umbilical scar -umbilicus</a:t>
            </a:r>
            <a:endParaRPr lang="cs-CZ" dirty="0"/>
          </a:p>
        </p:txBody>
      </p:sp>
      <p:pic>
        <p:nvPicPr>
          <p:cNvPr id="5124" name="Picture 4" descr="http://www.thebodyonline.net/abdomen/linea_alba_pro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3440" y="1768946"/>
            <a:ext cx="6785404" cy="5089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552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650528" y="517182"/>
            <a:ext cx="9039225" cy="6153150"/>
          </a:xfrm>
          <a:prstGeom prst="rect">
            <a:avLst/>
          </a:prstGeom>
        </p:spPr>
      </p:pic>
      <p:cxnSp>
        <p:nvCxnSpPr>
          <p:cNvPr id="6" name="Přímá spojnice se šipkou 5"/>
          <p:cNvCxnSpPr/>
          <p:nvPr/>
        </p:nvCxnSpPr>
        <p:spPr>
          <a:xfrm>
            <a:off x="9358184" y="3064476"/>
            <a:ext cx="321276" cy="38100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9" name="Přímá spojnice se šipkou 8"/>
          <p:cNvCxnSpPr/>
          <p:nvPr/>
        </p:nvCxnSpPr>
        <p:spPr>
          <a:xfrm>
            <a:off x="6454346" y="1832919"/>
            <a:ext cx="321276" cy="38100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0" name="Přímá spojnice se šipkou 9"/>
          <p:cNvCxnSpPr/>
          <p:nvPr/>
        </p:nvCxnSpPr>
        <p:spPr>
          <a:xfrm>
            <a:off x="7022757" y="1717590"/>
            <a:ext cx="321276" cy="38100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1" name="Přímá spojnice se šipkou 10"/>
          <p:cNvCxnSpPr/>
          <p:nvPr/>
        </p:nvCxnSpPr>
        <p:spPr>
          <a:xfrm>
            <a:off x="8127206" y="1717590"/>
            <a:ext cx="321276" cy="38100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49806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980671" y="107093"/>
            <a:ext cx="5758248" cy="369332"/>
          </a:xfrm>
          <a:prstGeom prst="rect">
            <a:avLst/>
          </a:prstGeom>
          <a:noFill/>
        </p:spPr>
        <p:txBody>
          <a:bodyPr wrap="square" rtlCol="0">
            <a:spAutoFit/>
          </a:bodyPr>
          <a:lstStyle/>
          <a:p>
            <a:r>
              <a:rPr lang="en-US" dirty="0" smtClean="0"/>
              <a:t>Fasciae</a:t>
            </a:r>
            <a:endParaRPr lang="cs-CZ" dirty="0"/>
          </a:p>
        </p:txBody>
      </p:sp>
      <p:sp>
        <p:nvSpPr>
          <p:cNvPr id="5" name="TextovéPole 4"/>
          <p:cNvSpPr txBox="1"/>
          <p:nvPr/>
        </p:nvSpPr>
        <p:spPr>
          <a:xfrm>
            <a:off x="378940" y="807308"/>
            <a:ext cx="11223033"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Superficial abdominal Fascia: outer side of the abdominal wall= </a:t>
            </a:r>
            <a:r>
              <a:rPr lang="en-US" dirty="0"/>
              <a:t>Camper's fascia - fatty superficial layer </a:t>
            </a:r>
            <a:endParaRPr lang="en-US" dirty="0" smtClean="0"/>
          </a:p>
          <a:p>
            <a:pPr marL="285750" indent="-285750">
              <a:buFont typeface="Arial" panose="020B0604020202020204" pitchFamily="34" charset="0"/>
              <a:buChar char="•"/>
            </a:pPr>
            <a:r>
              <a:rPr lang="en-US" dirty="0"/>
              <a:t>Subcutaneous Abdominal Fascia: </a:t>
            </a:r>
            <a:r>
              <a:rPr lang="en-US" dirty="0" smtClean="0"/>
              <a:t> </a:t>
            </a:r>
            <a:r>
              <a:rPr lang="en-US" dirty="0" err="1" smtClean="0"/>
              <a:t>Scarpa's</a:t>
            </a:r>
            <a:r>
              <a:rPr lang="en-US" dirty="0" smtClean="0"/>
              <a:t> </a:t>
            </a:r>
            <a:r>
              <a:rPr lang="en-US" dirty="0"/>
              <a:t>fascia - deep fibrous layer</a:t>
            </a:r>
            <a:r>
              <a:rPr lang="en-US" dirty="0" smtClean="0"/>
              <a:t>.</a:t>
            </a:r>
          </a:p>
          <a:p>
            <a:pPr marL="285750" indent="-285750">
              <a:buFont typeface="Arial" panose="020B0604020202020204" pitchFamily="34" charset="0"/>
              <a:buChar char="•"/>
            </a:pPr>
            <a:r>
              <a:rPr lang="en-US" dirty="0" smtClean="0"/>
              <a:t>Fascia </a:t>
            </a:r>
            <a:r>
              <a:rPr lang="en-US" dirty="0" err="1" smtClean="0"/>
              <a:t>transversalis</a:t>
            </a:r>
            <a:r>
              <a:rPr lang="en-US" dirty="0" smtClean="0"/>
              <a:t>: inner side of abdominal wall</a:t>
            </a:r>
            <a:endParaRPr lang="cs-CZ" dirty="0"/>
          </a:p>
        </p:txBody>
      </p:sp>
      <p:pic>
        <p:nvPicPr>
          <p:cNvPr id="7173" name="Picture 5" descr="http://studydroid.com/imageCards/0a/hq/card-11070425-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594" y="2210499"/>
            <a:ext cx="5764315" cy="3930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881206"/>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968</TotalTime>
  <Words>3530</Words>
  <Application>Microsoft Office PowerPoint</Application>
  <PresentationFormat>Širokoúhlá obrazovka</PresentationFormat>
  <Paragraphs>264</Paragraphs>
  <Slides>61</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61</vt:i4>
      </vt:variant>
    </vt:vector>
  </HeadingPairs>
  <TitlesOfParts>
    <vt:vector size="66" baseType="lpstr">
      <vt:lpstr>Arial</vt:lpstr>
      <vt:lpstr>Calibri</vt:lpstr>
      <vt:lpstr>Calibri Light</vt:lpstr>
      <vt:lpstr>Wingdings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Masarykova univerzita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Konstantinos Choulakis</dc:creator>
  <cp:lastModifiedBy>Konstantinos Choulakis</cp:lastModifiedBy>
  <cp:revision>68</cp:revision>
  <dcterms:created xsi:type="dcterms:W3CDTF">2013-11-22T08:25:52Z</dcterms:created>
  <dcterms:modified xsi:type="dcterms:W3CDTF">2013-11-30T01:01:07Z</dcterms:modified>
</cp:coreProperties>
</file>