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5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20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23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029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704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264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34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79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762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53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68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15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84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44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06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2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57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68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D70CB7-B8F4-4324-A9E4-8D52DBCE1A48}" type="datetimeFigureOut">
              <a:rPr lang="cs-CZ" smtClean="0"/>
              <a:t>12.10.2013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09C0DB-9ACB-4357-B5F5-A43E36D4D8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93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Cerebellum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MIMSA’s </a:t>
            </a:r>
            <a:r>
              <a:rPr lang="cs-CZ" dirty="0" smtClean="0"/>
              <a:t>Anatom</a:t>
            </a:r>
            <a:r>
              <a:rPr lang="en-US" dirty="0" smtClean="0"/>
              <a:t>y sessions 2013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5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cerebellum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Motor part of the brain</a:t>
            </a:r>
          </a:p>
          <a:p>
            <a:pPr lvl="1"/>
            <a:r>
              <a:rPr lang="en-US" dirty="0" smtClean="0"/>
              <a:t>Coordination of movement </a:t>
            </a:r>
          </a:p>
          <a:p>
            <a:pPr lvl="1"/>
            <a:r>
              <a:rPr lang="en-US" dirty="0" smtClean="0"/>
              <a:t>Regulation of muscle tone</a:t>
            </a:r>
          </a:p>
          <a:p>
            <a:pPr lvl="1"/>
            <a:r>
              <a:rPr lang="en-US" dirty="0" smtClean="0"/>
              <a:t>Maintenance of equilibrium</a:t>
            </a:r>
          </a:p>
          <a:p>
            <a:pPr lvl="1"/>
            <a:r>
              <a:rPr lang="en-US" dirty="0" smtClean="0"/>
              <a:t>Ensures that there is contraction of the proper muscle at the appropriate time and with the correct force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4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1383" y="882316"/>
            <a:ext cx="6280069" cy="4459705"/>
          </a:xfrm>
        </p:spPr>
        <p:txBody>
          <a:bodyPr/>
          <a:lstStyle/>
          <a:p>
            <a:r>
              <a:rPr lang="en-US" dirty="0" smtClean="0"/>
              <a:t>Posterior cranial fossa</a:t>
            </a:r>
          </a:p>
          <a:p>
            <a:r>
              <a:rPr lang="en-US" dirty="0" smtClean="0"/>
              <a:t>Separated from the occipital lobes by the tentorium cerebellum</a:t>
            </a:r>
          </a:p>
          <a:p>
            <a:r>
              <a:rPr lang="en-US" dirty="0" err="1" smtClean="0"/>
              <a:t>Falx</a:t>
            </a:r>
            <a:r>
              <a:rPr lang="en-US" dirty="0" smtClean="0"/>
              <a:t> </a:t>
            </a:r>
            <a:r>
              <a:rPr lang="en-US" dirty="0" err="1" smtClean="0"/>
              <a:t>cerebelli</a:t>
            </a:r>
            <a:r>
              <a:rPr lang="en-US" dirty="0" smtClean="0"/>
              <a:t> placed deeply in the posterior cerebellar fissure</a:t>
            </a:r>
          </a:p>
          <a:p>
            <a:r>
              <a:rPr lang="en-US" dirty="0" err="1" smtClean="0"/>
              <a:t>Fastigium</a:t>
            </a:r>
            <a:r>
              <a:rPr lang="en-US" dirty="0" smtClean="0"/>
              <a:t> constitutes the roof of the 4</a:t>
            </a:r>
            <a:r>
              <a:rPr lang="en-US" baseline="30000" dirty="0" smtClean="0"/>
              <a:t>th</a:t>
            </a:r>
            <a:r>
              <a:rPr lang="en-US" dirty="0" smtClean="0"/>
              <a:t> ventricle </a:t>
            </a:r>
            <a:endParaRPr lang="cs-CZ" dirty="0"/>
          </a:p>
        </p:txBody>
      </p:sp>
      <p:pic>
        <p:nvPicPr>
          <p:cNvPr id="1026" name="Picture 2" descr="http://bedahunmuh.files.wordpress.com/2010/05/fourth-ventricle-and-cerebellu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1" t="65272" b="-1"/>
          <a:stretch/>
        </p:blipFill>
        <p:spPr bwMode="auto">
          <a:xfrm>
            <a:off x="6848297" y="3449052"/>
            <a:ext cx="5343702" cy="34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80563" y="1287379"/>
            <a:ext cx="5650416" cy="43273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Longitudinally: 2 large bilateral hemispheres with </a:t>
            </a:r>
            <a:r>
              <a:rPr lang="en-US" dirty="0" err="1" smtClean="0"/>
              <a:t>vermis</a:t>
            </a:r>
            <a:r>
              <a:rPr lang="en-US" dirty="0" smtClean="0"/>
              <a:t> between them</a:t>
            </a:r>
          </a:p>
          <a:p>
            <a:r>
              <a:rPr lang="en-US" dirty="0" smtClean="0"/>
              <a:t>Transversally:</a:t>
            </a:r>
          </a:p>
          <a:p>
            <a:pPr lvl="1"/>
            <a:r>
              <a:rPr lang="en-US" dirty="0" err="1" smtClean="0"/>
              <a:t>Floccolonodular</a:t>
            </a:r>
            <a:r>
              <a:rPr lang="en-US" dirty="0" smtClean="0"/>
              <a:t>: at the edge of inferior surface; composed of paired irregular-shaped masses – </a:t>
            </a:r>
            <a:r>
              <a:rPr lang="en-US" dirty="0" err="1" smtClean="0"/>
              <a:t>flocula</a:t>
            </a:r>
            <a:r>
              <a:rPr lang="en-US" dirty="0" smtClean="0"/>
              <a:t>- joined medially by the </a:t>
            </a:r>
            <a:r>
              <a:rPr lang="en-US" dirty="0" err="1" smtClean="0"/>
              <a:t>nodulus</a:t>
            </a:r>
            <a:r>
              <a:rPr lang="en-US" dirty="0" smtClean="0"/>
              <a:t> (part of the </a:t>
            </a:r>
            <a:r>
              <a:rPr lang="en-US" dirty="0" err="1" smtClean="0"/>
              <a:t>vermis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Anterior: rostral to the primary fissure. ATTENTION!2</a:t>
            </a:r>
            <a:r>
              <a:rPr lang="en-US" baseline="30000" dirty="0" smtClean="0"/>
              <a:t>nd</a:t>
            </a:r>
            <a:r>
              <a:rPr lang="en-US" dirty="0" smtClean="0"/>
              <a:t> fissure to develop</a:t>
            </a:r>
          </a:p>
          <a:p>
            <a:pPr lvl="1"/>
            <a:r>
              <a:rPr lang="en-US" dirty="0" smtClean="0"/>
              <a:t>posterior lobe: between primary and </a:t>
            </a:r>
            <a:r>
              <a:rPr lang="en-US" dirty="0" err="1" smtClean="0"/>
              <a:t>posterolateral</a:t>
            </a:r>
            <a:r>
              <a:rPr lang="en-US" dirty="0" smtClean="0"/>
              <a:t> fissures</a:t>
            </a:r>
          </a:p>
          <a:p>
            <a:r>
              <a:rPr lang="en-US" dirty="0" err="1" smtClean="0"/>
              <a:t>Posterolateral</a:t>
            </a:r>
            <a:r>
              <a:rPr lang="en-US" dirty="0" smtClean="0"/>
              <a:t> fissure – between </a:t>
            </a:r>
            <a:r>
              <a:rPr lang="en-US" dirty="0" err="1" smtClean="0"/>
              <a:t>flocculonodular</a:t>
            </a:r>
            <a:r>
              <a:rPr lang="en-US" dirty="0" smtClean="0"/>
              <a:t> and posterior lobes. 1</a:t>
            </a:r>
            <a:r>
              <a:rPr lang="en-US" baseline="30000" dirty="0" smtClean="0"/>
              <a:t>st</a:t>
            </a:r>
            <a:r>
              <a:rPr lang="en-US" dirty="0" smtClean="0"/>
              <a:t> fissure to develop</a:t>
            </a:r>
            <a:endParaRPr lang="cs-CZ" dirty="0"/>
          </a:p>
        </p:txBody>
      </p:sp>
      <p:pic>
        <p:nvPicPr>
          <p:cNvPr id="2050" name="Picture 2" descr="http://www.netterimages.com/images/vpv/000/000/008/8291-0550x04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1" b="14963"/>
          <a:stretch/>
        </p:blipFill>
        <p:spPr bwMode="auto">
          <a:xfrm>
            <a:off x="7378036" y="774031"/>
            <a:ext cx="4813964" cy="508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8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Gray and white matter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Gray matter: cortex + 4 types of nuclei in each side</a:t>
            </a:r>
          </a:p>
          <a:p>
            <a:r>
              <a:rPr lang="en-US" dirty="0" smtClean="0"/>
              <a:t>White matter: medullary center + paired inferior, middle and superior cerebellar peduncles composed of afferent and efferent nerve fibers which connect the cerebellum with the medulla, pons and midbrain respectively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8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Cerebellar cortex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1684421"/>
            <a:ext cx="10018713" cy="48246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Folia </a:t>
            </a:r>
            <a:r>
              <a:rPr lang="en-US" dirty="0" err="1" smtClean="0"/>
              <a:t>cerebelli</a:t>
            </a:r>
            <a:endParaRPr lang="en-US" dirty="0" smtClean="0"/>
          </a:p>
          <a:p>
            <a:r>
              <a:rPr lang="en-US" dirty="0" smtClean="0"/>
              <a:t>3 layers:</a:t>
            </a:r>
          </a:p>
          <a:p>
            <a:pPr lvl="1"/>
            <a:r>
              <a:rPr lang="en-US" dirty="0" smtClean="0"/>
              <a:t>Molecular (stellate +basket)</a:t>
            </a:r>
          </a:p>
          <a:p>
            <a:pPr lvl="1"/>
            <a:r>
              <a:rPr lang="en-US" dirty="0" err="1" smtClean="0"/>
              <a:t>Ganglionar</a:t>
            </a:r>
            <a:r>
              <a:rPr lang="en-US" dirty="0" smtClean="0"/>
              <a:t> (</a:t>
            </a:r>
            <a:r>
              <a:rPr lang="en-US" dirty="0" err="1" smtClean="0"/>
              <a:t>purkyne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Granular (</a:t>
            </a:r>
            <a:r>
              <a:rPr lang="en-US" dirty="0" err="1" smtClean="0"/>
              <a:t>golgi</a:t>
            </a:r>
            <a:r>
              <a:rPr lang="en-US" dirty="0" smtClean="0"/>
              <a:t> cells + granular cells)</a:t>
            </a:r>
          </a:p>
          <a:p>
            <a:r>
              <a:rPr lang="en-US" dirty="0" smtClean="0"/>
              <a:t>Layers have 5 types of cells:</a:t>
            </a:r>
          </a:p>
          <a:p>
            <a:pPr lvl="1"/>
            <a:r>
              <a:rPr lang="en-US" dirty="0" smtClean="0"/>
              <a:t>Stellate</a:t>
            </a:r>
          </a:p>
          <a:p>
            <a:pPr lvl="1"/>
            <a:r>
              <a:rPr lang="en-US" dirty="0" smtClean="0"/>
              <a:t>Basket</a:t>
            </a:r>
          </a:p>
          <a:p>
            <a:pPr lvl="1"/>
            <a:r>
              <a:rPr lang="en-US" dirty="0" err="1" smtClean="0"/>
              <a:t>Purkyne</a:t>
            </a:r>
            <a:endParaRPr lang="en-US" dirty="0" smtClean="0"/>
          </a:p>
          <a:p>
            <a:pPr lvl="1"/>
            <a:r>
              <a:rPr lang="en-US" dirty="0" smtClean="0"/>
              <a:t>Golgi</a:t>
            </a:r>
          </a:p>
          <a:p>
            <a:pPr lvl="1"/>
            <a:r>
              <a:rPr lang="en-US" dirty="0" smtClean="0"/>
              <a:t>granule</a:t>
            </a:r>
            <a:endParaRPr lang="cs-CZ" dirty="0"/>
          </a:p>
        </p:txBody>
      </p:sp>
      <p:pic>
        <p:nvPicPr>
          <p:cNvPr id="6146" name="Picture 2" descr="http://vanat.cvm.umn.edu/neurHistAtls/pages/images/CNS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85" y="2438399"/>
            <a:ext cx="6074515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4153" y="-108285"/>
            <a:ext cx="10018713" cy="1752599"/>
          </a:xfrm>
        </p:spPr>
        <p:txBody>
          <a:bodyPr/>
          <a:lstStyle/>
          <a:p>
            <a:r>
              <a:rPr lang="en-US" dirty="0" smtClean="0"/>
              <a:t>Cerebellar nuclei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617" y="1028699"/>
            <a:ext cx="7190458" cy="3124201"/>
          </a:xfrm>
        </p:spPr>
        <p:txBody>
          <a:bodyPr/>
          <a:lstStyle/>
          <a:p>
            <a:r>
              <a:rPr lang="en-US" dirty="0" smtClean="0"/>
              <a:t>Transmit all output from the cerebellum</a:t>
            </a:r>
          </a:p>
          <a:p>
            <a:r>
              <a:rPr lang="en-US" dirty="0" err="1" smtClean="0"/>
              <a:t>Fastigial</a:t>
            </a:r>
            <a:r>
              <a:rPr lang="en-US" dirty="0" smtClean="0"/>
              <a:t>: close to the midline in contact with the </a:t>
            </a:r>
            <a:r>
              <a:rPr lang="en-US" dirty="0" err="1" smtClean="0"/>
              <a:t>fastigium</a:t>
            </a:r>
            <a:endParaRPr lang="en-US" dirty="0" smtClean="0"/>
          </a:p>
          <a:p>
            <a:r>
              <a:rPr lang="en-US" dirty="0" err="1" smtClean="0"/>
              <a:t>globulose</a:t>
            </a:r>
            <a:r>
              <a:rPr lang="en-US" dirty="0" smtClean="0"/>
              <a:t>: 2 or 3 masses in each side</a:t>
            </a:r>
          </a:p>
          <a:p>
            <a:r>
              <a:rPr lang="en-US" dirty="0" err="1" smtClean="0"/>
              <a:t>Emboliform</a:t>
            </a:r>
            <a:r>
              <a:rPr lang="en-US" dirty="0" smtClean="0"/>
              <a:t>: oval shape</a:t>
            </a:r>
          </a:p>
          <a:p>
            <a:r>
              <a:rPr lang="en-US" dirty="0" smtClean="0"/>
              <a:t>Dentate: most </a:t>
            </a:r>
            <a:r>
              <a:rPr lang="en-US" dirty="0" err="1" smtClean="0"/>
              <a:t>proeminent</a:t>
            </a:r>
            <a:endParaRPr lang="cs-CZ" dirty="0"/>
          </a:p>
        </p:txBody>
      </p:sp>
      <p:pic>
        <p:nvPicPr>
          <p:cNvPr id="3074" name="Picture 2" descr="http://www.dizziness-and-balance.com/anatomy/images/cerebellar%20nucl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43" y="3188368"/>
            <a:ext cx="6505257" cy="36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1444" y="-190500"/>
            <a:ext cx="10018713" cy="1752599"/>
          </a:xfrm>
        </p:spPr>
        <p:txBody>
          <a:bodyPr/>
          <a:lstStyle/>
          <a:p>
            <a:r>
              <a:rPr lang="en-US" dirty="0" smtClean="0"/>
              <a:t>White matter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2865" y="1190045"/>
            <a:ext cx="5735356" cy="51288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the afferent (sensory) and efferent (motor) pathways pass through the peduncles.</a:t>
            </a:r>
          </a:p>
          <a:p>
            <a:r>
              <a:rPr lang="en-US" dirty="0" smtClean="0"/>
              <a:t>Inferior cerebellar peduncle</a:t>
            </a:r>
          </a:p>
          <a:p>
            <a:pPr lvl="1"/>
            <a:r>
              <a:rPr lang="en-US" dirty="0" smtClean="0"/>
              <a:t>Fibers entering the cerebellum with predominant origin in the inferior </a:t>
            </a:r>
            <a:r>
              <a:rPr lang="en-US" dirty="0" err="1" smtClean="0"/>
              <a:t>olivary</a:t>
            </a:r>
            <a:r>
              <a:rPr lang="en-US" dirty="0" smtClean="0"/>
              <a:t> complex – </a:t>
            </a:r>
            <a:r>
              <a:rPr lang="en-US" dirty="0" err="1" smtClean="0"/>
              <a:t>olivocerebelar</a:t>
            </a:r>
            <a:r>
              <a:rPr lang="en-US" dirty="0" smtClean="0"/>
              <a:t> tract;</a:t>
            </a:r>
          </a:p>
          <a:p>
            <a:r>
              <a:rPr lang="en-US" dirty="0" smtClean="0"/>
              <a:t>Middle cerebellar peduncle</a:t>
            </a:r>
          </a:p>
          <a:p>
            <a:pPr lvl="1"/>
            <a:r>
              <a:rPr lang="en-US" dirty="0" smtClean="0"/>
              <a:t>Fibers originating in the nuclei </a:t>
            </a:r>
            <a:r>
              <a:rPr lang="en-US" dirty="0" err="1" smtClean="0"/>
              <a:t>pontis</a:t>
            </a:r>
            <a:r>
              <a:rPr lang="en-US" dirty="0" smtClean="0"/>
              <a:t> / </a:t>
            </a:r>
            <a:r>
              <a:rPr lang="en-US" dirty="0" err="1" smtClean="0"/>
              <a:t>ponto</a:t>
            </a:r>
            <a:r>
              <a:rPr lang="en-US" dirty="0" smtClean="0"/>
              <a:t> cerebellar tract</a:t>
            </a:r>
          </a:p>
          <a:p>
            <a:r>
              <a:rPr lang="en-US" dirty="0" smtClean="0"/>
              <a:t>Superior cerebellar peduncles</a:t>
            </a:r>
          </a:p>
          <a:p>
            <a:pPr lvl="1"/>
            <a:r>
              <a:rPr lang="en-US" dirty="0" smtClean="0"/>
              <a:t>Fibers from </a:t>
            </a:r>
            <a:r>
              <a:rPr lang="en-US" dirty="0" err="1" smtClean="0"/>
              <a:t>globulose</a:t>
            </a:r>
            <a:r>
              <a:rPr lang="en-US" dirty="0" smtClean="0"/>
              <a:t>, </a:t>
            </a:r>
            <a:r>
              <a:rPr lang="en-US" dirty="0" err="1" smtClean="0"/>
              <a:t>emboliform</a:t>
            </a:r>
            <a:r>
              <a:rPr lang="en-US" dirty="0" smtClean="0"/>
              <a:t> and dentate nuclei.</a:t>
            </a:r>
          </a:p>
          <a:p>
            <a:pPr lvl="1"/>
            <a:r>
              <a:rPr lang="en-US" dirty="0" smtClean="0"/>
              <a:t>Afferent fibers: superior </a:t>
            </a:r>
            <a:r>
              <a:rPr lang="en-US" dirty="0" err="1" smtClean="0"/>
              <a:t>spinocerebellar</a:t>
            </a:r>
            <a:r>
              <a:rPr lang="en-US" dirty="0" smtClean="0"/>
              <a:t> + </a:t>
            </a:r>
            <a:r>
              <a:rPr lang="en-US" dirty="0" err="1" smtClean="0"/>
              <a:t>rubrocerebellar</a:t>
            </a:r>
            <a:r>
              <a:rPr lang="en-US" dirty="0" smtClean="0"/>
              <a:t> tracts</a:t>
            </a:r>
          </a:p>
          <a:p>
            <a:pPr lvl="1"/>
            <a:endParaRPr lang="cs-CZ" dirty="0"/>
          </a:p>
        </p:txBody>
      </p:sp>
      <p:pic>
        <p:nvPicPr>
          <p:cNvPr id="4102" name="Picture 6" descr="http://o.quizlet.com/i/UGsmEwK4Cx5plxPJs_CD7Q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1" y="2904961"/>
            <a:ext cx="5613779" cy="395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4185" y="-419669"/>
            <a:ext cx="10018713" cy="1752599"/>
          </a:xfrm>
        </p:spPr>
        <p:txBody>
          <a:bodyPr/>
          <a:lstStyle/>
          <a:p>
            <a:r>
              <a:rPr lang="en-US" dirty="0" err="1" smtClean="0"/>
              <a:t>Phylogenetical</a:t>
            </a:r>
            <a:r>
              <a:rPr lang="en-US" dirty="0" smtClean="0"/>
              <a:t> development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831" y="1063955"/>
            <a:ext cx="5216870" cy="5691687"/>
          </a:xfrm>
        </p:spPr>
        <p:txBody>
          <a:bodyPr>
            <a:normAutofit/>
          </a:bodyPr>
          <a:lstStyle/>
          <a:p>
            <a:r>
              <a:rPr lang="en-US" dirty="0" err="1" smtClean="0"/>
              <a:t>Archicerebellum</a:t>
            </a:r>
            <a:r>
              <a:rPr lang="en-US" dirty="0" smtClean="0"/>
              <a:t> – </a:t>
            </a:r>
            <a:r>
              <a:rPr lang="en-US" dirty="0" err="1" smtClean="0"/>
              <a:t>flocculonodular</a:t>
            </a:r>
            <a:r>
              <a:rPr lang="en-US" dirty="0" smtClean="0"/>
              <a:t> lobe: vestibular nuclei (major connection); function: posture and eye movement</a:t>
            </a:r>
          </a:p>
          <a:p>
            <a:r>
              <a:rPr lang="en-US" dirty="0" err="1" smtClean="0"/>
              <a:t>Paleocerebellum</a:t>
            </a:r>
            <a:r>
              <a:rPr lang="en-US" dirty="0" smtClean="0"/>
              <a:t> – superior </a:t>
            </a:r>
            <a:r>
              <a:rPr lang="en-US" dirty="0" err="1" smtClean="0"/>
              <a:t>vermis</a:t>
            </a:r>
            <a:r>
              <a:rPr lang="en-US" dirty="0" smtClean="0"/>
              <a:t> in the anterior lobe + part of inferior </a:t>
            </a:r>
            <a:r>
              <a:rPr lang="en-US" dirty="0" err="1" smtClean="0"/>
              <a:t>vermis</a:t>
            </a:r>
            <a:r>
              <a:rPr lang="en-US" dirty="0" smtClean="0"/>
              <a:t> in the posterior lobe; spinal cord (major connection); function: progressive movement </a:t>
            </a:r>
          </a:p>
          <a:p>
            <a:r>
              <a:rPr lang="en-US" dirty="0" err="1" smtClean="0"/>
              <a:t>Neocerebellum</a:t>
            </a:r>
            <a:r>
              <a:rPr lang="en-US" dirty="0" smtClean="0"/>
              <a:t> – </a:t>
            </a:r>
            <a:r>
              <a:rPr lang="en-US" dirty="0" err="1" smtClean="0"/>
              <a:t>ceberellar</a:t>
            </a:r>
            <a:r>
              <a:rPr lang="en-US" dirty="0" smtClean="0"/>
              <a:t> hemispheres + </a:t>
            </a:r>
            <a:r>
              <a:rPr lang="en-US" dirty="0" err="1" smtClean="0"/>
              <a:t>vermis</a:t>
            </a:r>
            <a:r>
              <a:rPr lang="en-US" dirty="0" smtClean="0"/>
              <a:t> in posterior lobe; cerebral cortex via </a:t>
            </a:r>
            <a:r>
              <a:rPr lang="en-US" dirty="0" err="1" smtClean="0"/>
              <a:t>ncl</a:t>
            </a:r>
            <a:r>
              <a:rPr lang="en-US" dirty="0" smtClean="0"/>
              <a:t> </a:t>
            </a:r>
            <a:r>
              <a:rPr lang="en-US" dirty="0" err="1" smtClean="0"/>
              <a:t>pontis</a:t>
            </a:r>
            <a:r>
              <a:rPr lang="en-US" dirty="0" smtClean="0"/>
              <a:t> (major connection); </a:t>
            </a:r>
            <a:r>
              <a:rPr lang="en-US" dirty="0" err="1" smtClean="0"/>
              <a:t>funtion</a:t>
            </a:r>
            <a:r>
              <a:rPr lang="en-US" dirty="0" smtClean="0"/>
              <a:t>: manipulative movement and speech</a:t>
            </a:r>
            <a:endParaRPr lang="cs-CZ" dirty="0"/>
          </a:p>
        </p:txBody>
      </p:sp>
      <p:pic>
        <p:nvPicPr>
          <p:cNvPr id="5124" name="Picture 4" descr="http://classconnection.s3.amazonaws.com/917/flashcards/770260/png/cerebell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7"/>
          <a:stretch/>
        </p:blipFill>
        <p:spPr bwMode="auto">
          <a:xfrm>
            <a:off x="5363700" y="873457"/>
            <a:ext cx="6828300" cy="530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0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TC103457496[[fn=Paralaxa]]</Template>
  <TotalTime>147</TotalTime>
  <Words>406</Words>
  <Application>Microsoft Office PowerPoint</Application>
  <PresentationFormat>Širokoúhlá obrazovka</PresentationFormat>
  <Paragraphs>52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Corbel</vt:lpstr>
      <vt:lpstr>Paralaxa</vt:lpstr>
      <vt:lpstr>Cerebellum</vt:lpstr>
      <vt:lpstr>cerebellum</vt:lpstr>
      <vt:lpstr>Prezentace aplikace PowerPoint</vt:lpstr>
      <vt:lpstr>Prezentace aplikace PowerPoint</vt:lpstr>
      <vt:lpstr>Gray and white matter</vt:lpstr>
      <vt:lpstr>Cerebellar cortex</vt:lpstr>
      <vt:lpstr>Cerebellar nuclei</vt:lpstr>
      <vt:lpstr>White matter</vt:lpstr>
      <vt:lpstr>Phylogenetical development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Cerebellum</dc:title>
  <dc:creator>Ana Sofia Leitao</dc:creator>
  <cp:lastModifiedBy>Ana Sofia Leitao</cp:lastModifiedBy>
  <cp:revision>14</cp:revision>
  <dcterms:created xsi:type="dcterms:W3CDTF">2013-10-12T15:29:19Z</dcterms:created>
  <dcterms:modified xsi:type="dcterms:W3CDTF">2013-10-12T17:56:37Z</dcterms:modified>
</cp:coreProperties>
</file>