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75" r:id="rId6"/>
    <p:sldId id="279" r:id="rId7"/>
    <p:sldId id="274" r:id="rId8"/>
    <p:sldId id="272" r:id="rId9"/>
    <p:sldId id="276" r:id="rId10"/>
    <p:sldId id="263" r:id="rId11"/>
    <p:sldId id="264" r:id="rId12"/>
    <p:sldId id="266" r:id="rId13"/>
    <p:sldId id="265" r:id="rId14"/>
    <p:sldId id="268" r:id="rId15"/>
    <p:sldId id="269" r:id="rId16"/>
    <p:sldId id="267" r:id="rId17"/>
    <p:sldId id="271" r:id="rId18"/>
    <p:sldId id="278" r:id="rId1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74DB-0118-4C80-9464-FDEC4B04B044}" type="datetimeFigureOut">
              <a:rPr lang="pt-PT" smtClean="0"/>
              <a:t>07-10-2013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F993-F0DE-4FFA-8CDD-0A7EE4D3CAB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4614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74DB-0118-4C80-9464-FDEC4B04B044}" type="datetimeFigureOut">
              <a:rPr lang="pt-PT" smtClean="0"/>
              <a:t>07-10-2013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F993-F0DE-4FFA-8CDD-0A7EE4D3CAB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189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74DB-0118-4C80-9464-FDEC4B04B044}" type="datetimeFigureOut">
              <a:rPr lang="pt-PT" smtClean="0"/>
              <a:t>07-10-2013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F993-F0DE-4FFA-8CDD-0A7EE4D3CAB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831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74DB-0118-4C80-9464-FDEC4B04B044}" type="datetimeFigureOut">
              <a:rPr lang="pt-PT" smtClean="0"/>
              <a:t>07-10-2013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F993-F0DE-4FFA-8CDD-0A7EE4D3CAB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355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74DB-0118-4C80-9464-FDEC4B04B044}" type="datetimeFigureOut">
              <a:rPr lang="pt-PT" smtClean="0"/>
              <a:t>07-10-2013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F993-F0DE-4FFA-8CDD-0A7EE4D3CAB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9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74DB-0118-4C80-9464-FDEC4B04B044}" type="datetimeFigureOut">
              <a:rPr lang="pt-PT" smtClean="0"/>
              <a:t>07-10-2013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F993-F0DE-4FFA-8CDD-0A7EE4D3CAB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734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74DB-0118-4C80-9464-FDEC4B04B044}" type="datetimeFigureOut">
              <a:rPr lang="pt-PT" smtClean="0"/>
              <a:t>07-10-2013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F993-F0DE-4FFA-8CDD-0A7EE4D3CAB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211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74DB-0118-4C80-9464-FDEC4B04B044}" type="datetimeFigureOut">
              <a:rPr lang="pt-PT" smtClean="0"/>
              <a:t>07-10-2013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F993-F0DE-4FFA-8CDD-0A7EE4D3CAB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1831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74DB-0118-4C80-9464-FDEC4B04B044}" type="datetimeFigureOut">
              <a:rPr lang="pt-PT" smtClean="0"/>
              <a:t>07-10-2013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F993-F0DE-4FFA-8CDD-0A7EE4D3CAB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324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74DB-0118-4C80-9464-FDEC4B04B044}" type="datetimeFigureOut">
              <a:rPr lang="pt-PT" smtClean="0"/>
              <a:t>07-10-2013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F993-F0DE-4FFA-8CDD-0A7EE4D3CAB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889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74DB-0118-4C80-9464-FDEC4B04B044}" type="datetimeFigureOut">
              <a:rPr lang="pt-PT" smtClean="0"/>
              <a:t>07-10-2013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F993-F0DE-4FFA-8CDD-0A7EE4D3CAB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485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D74DB-0118-4C80-9464-FDEC4B04B044}" type="datetimeFigureOut">
              <a:rPr lang="pt-PT" smtClean="0"/>
              <a:t>07-10-2013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7F993-F0DE-4FFA-8CDD-0A7EE4D3CAB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713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falda Martins\Desktop\anat_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49" y="-237834"/>
            <a:ext cx="5016439" cy="709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42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lassconnection.s3.amazonaws.com/524/flashcards/1811524/png/sympathetic_trunk13526827623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596265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051720" y="2780928"/>
            <a:ext cx="1152128" cy="72008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051720" y="3212976"/>
            <a:ext cx="1175257" cy="0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051720" y="3429000"/>
            <a:ext cx="1304528" cy="316062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3528" y="259626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Posterior horn</a:t>
            </a:r>
            <a:endParaRPr lang="pt-PT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359395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Anterior root</a:t>
            </a:r>
            <a:endParaRPr lang="pt-PT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302831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Lateral horn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4349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3538736" cy="936104"/>
          </a:xfrm>
        </p:spPr>
        <p:txBody>
          <a:bodyPr/>
          <a:lstStyle/>
          <a:p>
            <a:r>
              <a:rPr lang="pt-PT" dirty="0" smtClean="0"/>
              <a:t>Grey Matter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1656184"/>
          </a:xfrm>
        </p:spPr>
        <p:txBody>
          <a:bodyPr/>
          <a:lstStyle/>
          <a:p>
            <a:pPr marL="0" indent="0">
              <a:buNone/>
            </a:pP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Nucleus - </a:t>
            </a:r>
            <a:r>
              <a:rPr lang="pt-PT" dirty="0" smtClean="0"/>
              <a:t>Mass of neurons which give rise to axons with a common path, termination and function.</a:t>
            </a:r>
            <a:endParaRPr lang="pt-PT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6232" y="2996952"/>
            <a:ext cx="353873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smtClean="0"/>
              <a:t>White Matter</a:t>
            </a:r>
            <a:endParaRPr lang="pt-PT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6232" y="4221088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Fasciculus – </a:t>
            </a:r>
            <a:r>
              <a:rPr lang="pt-PT" dirty="0" smtClean="0"/>
              <a:t>Bundles of axons of neurons from various sources and targets</a:t>
            </a:r>
          </a:p>
          <a:p>
            <a:pPr marL="0" indent="0">
              <a:buFont typeface="Arial" pitchFamily="34" charset="0"/>
              <a:buNone/>
            </a:pP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Tract –</a:t>
            </a:r>
            <a:r>
              <a:rPr lang="pt-PT" dirty="0" smtClean="0"/>
              <a:t> Bundles of axons with the same origin and target.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89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White Matter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49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Funiculus – </a:t>
            </a:r>
            <a:r>
              <a:rPr lang="pt-PT" dirty="0" smtClean="0"/>
              <a:t>White matter between the posteromedian sulcus and each dorsolateral sulcus.</a:t>
            </a:r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Anterolateral Funiculus -  </a:t>
            </a:r>
            <a:r>
              <a:rPr lang="pt-PT" dirty="0" smtClean="0"/>
              <a:t>White matter between posterolateral sulcus and anterior median fissure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4589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1Upr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99" y="-27384"/>
            <a:ext cx="5903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72400" y="644404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Page 20</a:t>
            </a:r>
            <a:endParaRPr lang="pt-PT" dirty="0"/>
          </a:p>
        </p:txBody>
      </p:sp>
      <p:sp>
        <p:nvSpPr>
          <p:cNvPr id="9" name="Down Arrow 8"/>
          <p:cNvSpPr/>
          <p:nvPr/>
        </p:nvSpPr>
        <p:spPr>
          <a:xfrm>
            <a:off x="2556519" y="476672"/>
            <a:ext cx="288032" cy="6242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Left Arrow 9"/>
          <p:cNvSpPr/>
          <p:nvPr/>
        </p:nvSpPr>
        <p:spPr>
          <a:xfrm rot="19840549">
            <a:off x="4811913" y="1303542"/>
            <a:ext cx="507653" cy="2734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TextBox 10"/>
          <p:cNvSpPr txBox="1"/>
          <p:nvPr/>
        </p:nvSpPr>
        <p:spPr>
          <a:xfrm>
            <a:off x="322785" y="1196752"/>
            <a:ext cx="194495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Fasciculus Gracilis</a:t>
            </a:r>
            <a:endParaRPr lang="pt-PT" dirty="0"/>
          </a:p>
        </p:txBody>
      </p:sp>
      <p:sp>
        <p:nvSpPr>
          <p:cNvPr id="12" name="TextBox 11"/>
          <p:cNvSpPr txBox="1"/>
          <p:nvPr/>
        </p:nvSpPr>
        <p:spPr>
          <a:xfrm>
            <a:off x="216023" y="1638092"/>
            <a:ext cx="212372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 smtClean="0"/>
              <a:t>Fasciculus Cuneatus</a:t>
            </a:r>
            <a:endParaRPr lang="pt-PT" dirty="0"/>
          </a:p>
        </p:txBody>
      </p:sp>
      <p:sp>
        <p:nvSpPr>
          <p:cNvPr id="13" name="TextBox 12"/>
          <p:cNvSpPr txBox="1"/>
          <p:nvPr/>
        </p:nvSpPr>
        <p:spPr>
          <a:xfrm>
            <a:off x="1620415" y="75067"/>
            <a:ext cx="23755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 smtClean="0"/>
              <a:t>Posteromedian sulcus</a:t>
            </a:r>
            <a:endParaRPr lang="pt-PT" dirty="0"/>
          </a:p>
        </p:txBody>
      </p:sp>
      <p:sp>
        <p:nvSpPr>
          <p:cNvPr id="14" name="TextBox 13"/>
          <p:cNvSpPr txBox="1"/>
          <p:nvPr/>
        </p:nvSpPr>
        <p:spPr>
          <a:xfrm>
            <a:off x="5405982" y="1124558"/>
            <a:ext cx="19497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 smtClean="0"/>
              <a:t>Dorsolateral sulcus</a:t>
            </a:r>
            <a:endParaRPr lang="pt-PT" dirty="0"/>
          </a:p>
        </p:txBody>
      </p:sp>
      <p:sp>
        <p:nvSpPr>
          <p:cNvPr id="15" name="TextBox 14"/>
          <p:cNvSpPr txBox="1"/>
          <p:nvPr/>
        </p:nvSpPr>
        <p:spPr>
          <a:xfrm>
            <a:off x="3055084" y="548680"/>
            <a:ext cx="237552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 smtClean="0"/>
              <a:t>Posteromedian sulcus</a:t>
            </a:r>
            <a:endParaRPr lang="pt-PT" dirty="0"/>
          </a:p>
        </p:txBody>
      </p:sp>
      <p:sp>
        <p:nvSpPr>
          <p:cNvPr id="20" name="Left Arrow 19"/>
          <p:cNvSpPr/>
          <p:nvPr/>
        </p:nvSpPr>
        <p:spPr>
          <a:xfrm rot="17439334">
            <a:off x="3453014" y="960119"/>
            <a:ext cx="304598" cy="281532"/>
          </a:xfrm>
          <a:prstGeom prst="leftArrow">
            <a:avLst>
              <a:gd name="adj1" fmla="val 50000"/>
              <a:gd name="adj2" fmla="val 379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Left Arrow 20"/>
          <p:cNvSpPr/>
          <p:nvPr/>
        </p:nvSpPr>
        <p:spPr>
          <a:xfrm rot="21026662">
            <a:off x="4962756" y="5296508"/>
            <a:ext cx="964984" cy="230194"/>
          </a:xfrm>
          <a:prstGeom prst="leftArrow">
            <a:avLst>
              <a:gd name="adj1" fmla="val 50000"/>
              <a:gd name="adj2" fmla="val 379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TextBox 21"/>
          <p:cNvSpPr txBox="1"/>
          <p:nvPr/>
        </p:nvSpPr>
        <p:spPr>
          <a:xfrm>
            <a:off x="5940153" y="5042273"/>
            <a:ext cx="201622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 smtClean="0"/>
              <a:t>Ventrolateral sulcus</a:t>
            </a:r>
            <a:br>
              <a:rPr lang="pt-PT" dirty="0" smtClean="0"/>
            </a:br>
            <a:r>
              <a:rPr lang="pt-PT" dirty="0" smtClean="0"/>
              <a:t>(ventral roots exit)</a:t>
            </a:r>
            <a:endParaRPr lang="pt-PT" dirty="0"/>
          </a:p>
        </p:txBody>
      </p:sp>
      <p:sp>
        <p:nvSpPr>
          <p:cNvPr id="23" name="Up Arrow 22"/>
          <p:cNvSpPr/>
          <p:nvPr/>
        </p:nvSpPr>
        <p:spPr>
          <a:xfrm>
            <a:off x="2700534" y="5877272"/>
            <a:ext cx="215281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TextBox 23"/>
          <p:cNvSpPr txBox="1"/>
          <p:nvPr/>
        </p:nvSpPr>
        <p:spPr>
          <a:xfrm>
            <a:off x="1691680" y="6300028"/>
            <a:ext cx="252792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 smtClean="0"/>
              <a:t>Anterior Median Fissure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89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Dorsal root afferents and tracts of dorsal funiculus</a:t>
            </a:r>
            <a:endParaRPr lang="pt-PT" dirty="0"/>
          </a:p>
        </p:txBody>
      </p:sp>
      <p:sp>
        <p:nvSpPr>
          <p:cNvPr id="4" name="Oval 3"/>
          <p:cNvSpPr/>
          <p:nvPr/>
        </p:nvSpPr>
        <p:spPr>
          <a:xfrm>
            <a:off x="4355976" y="2355451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ctangle 4"/>
          <p:cNvSpPr/>
          <p:nvPr/>
        </p:nvSpPr>
        <p:spPr>
          <a:xfrm>
            <a:off x="2195736" y="2928098"/>
            <a:ext cx="4608512" cy="73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ctangle 5"/>
          <p:cNvSpPr/>
          <p:nvPr/>
        </p:nvSpPr>
        <p:spPr>
          <a:xfrm>
            <a:off x="4490991" y="2721202"/>
            <a:ext cx="90010" cy="2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hevron 6"/>
          <p:cNvSpPr/>
          <p:nvPr/>
        </p:nvSpPr>
        <p:spPr>
          <a:xfrm>
            <a:off x="1907704" y="2777363"/>
            <a:ext cx="288032" cy="37347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flipH="1">
            <a:off x="6804248" y="2769822"/>
            <a:ext cx="288032" cy="37347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3689737"/>
            <a:ext cx="799288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pt-PT" sz="2000" dirty="0" smtClean="0"/>
              <a:t>Pseudounipolar</a:t>
            </a:r>
          </a:p>
          <a:p>
            <a:pPr marL="285750" indent="-285750" algn="ctr">
              <a:buFontTx/>
              <a:buChar char="-"/>
            </a:pPr>
            <a:r>
              <a:rPr lang="pt-PT" sz="2000" dirty="0" smtClean="0"/>
              <a:t>1st order for all ascending tracts</a:t>
            </a:r>
          </a:p>
          <a:p>
            <a:pPr marL="285750" indent="-285750" algn="ctr">
              <a:buFontTx/>
              <a:buChar char="-"/>
            </a:pPr>
            <a:r>
              <a:rPr lang="pt-PT" sz="2000" dirty="0" smtClean="0"/>
              <a:t>Convey information from visceral and somatosensory receptors</a:t>
            </a:r>
          </a:p>
          <a:p>
            <a:pPr marL="285750" indent="-285750" algn="ctr">
              <a:buFontTx/>
              <a:buChar char="-"/>
            </a:pPr>
            <a:r>
              <a:rPr lang="pt-PT" sz="2000" dirty="0" smtClean="0"/>
              <a:t>Synapse with 2nd order neurons in the posterior horn or in brainstem</a:t>
            </a:r>
            <a:endParaRPr lang="pt-PT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236296" y="2724783"/>
            <a:ext cx="10801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 smtClean="0"/>
              <a:t>Receptor</a:t>
            </a:r>
            <a:endParaRPr lang="pt-PT" dirty="0"/>
          </a:p>
        </p:txBody>
      </p:sp>
      <p:sp>
        <p:nvSpPr>
          <p:cNvPr id="11" name="TextBox 10"/>
          <p:cNvSpPr txBox="1"/>
          <p:nvPr/>
        </p:nvSpPr>
        <p:spPr>
          <a:xfrm>
            <a:off x="107504" y="2164514"/>
            <a:ext cx="125988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2nd order neuron</a:t>
            </a:r>
            <a:endParaRPr lang="pt-PT" dirty="0"/>
          </a:p>
        </p:txBody>
      </p:sp>
      <p:sp>
        <p:nvSpPr>
          <p:cNvPr id="12" name="Oval 11"/>
          <p:cNvSpPr/>
          <p:nvPr/>
        </p:nvSpPr>
        <p:spPr>
          <a:xfrm>
            <a:off x="1439652" y="2810845"/>
            <a:ext cx="432048" cy="308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ctangle 12"/>
          <p:cNvSpPr/>
          <p:nvPr/>
        </p:nvSpPr>
        <p:spPr>
          <a:xfrm>
            <a:off x="0" y="2942706"/>
            <a:ext cx="1439652" cy="73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71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g1Upr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903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Freeform 3" descr="Cik cak"/>
          <p:cNvSpPr>
            <a:spLocks/>
          </p:cNvSpPr>
          <p:nvPr/>
        </p:nvSpPr>
        <p:spPr bwMode="auto">
          <a:xfrm>
            <a:off x="3983038" y="2660650"/>
            <a:ext cx="528637" cy="592138"/>
          </a:xfrm>
          <a:custGeom>
            <a:avLst/>
            <a:gdLst>
              <a:gd name="T0" fmla="*/ 312 w 333"/>
              <a:gd name="T1" fmla="*/ 21 h 373"/>
              <a:gd name="T2" fmla="*/ 195 w 333"/>
              <a:gd name="T3" fmla="*/ 35 h 373"/>
              <a:gd name="T4" fmla="*/ 146 w 333"/>
              <a:gd name="T5" fmla="*/ 83 h 373"/>
              <a:gd name="T6" fmla="*/ 112 w 333"/>
              <a:gd name="T7" fmla="*/ 117 h 373"/>
              <a:gd name="T8" fmla="*/ 84 w 333"/>
              <a:gd name="T9" fmla="*/ 159 h 373"/>
              <a:gd name="T10" fmla="*/ 57 w 333"/>
              <a:gd name="T11" fmla="*/ 207 h 373"/>
              <a:gd name="T12" fmla="*/ 50 w 333"/>
              <a:gd name="T13" fmla="*/ 269 h 373"/>
              <a:gd name="T14" fmla="*/ 22 w 333"/>
              <a:gd name="T15" fmla="*/ 310 h 373"/>
              <a:gd name="T16" fmla="*/ 50 w 333"/>
              <a:gd name="T17" fmla="*/ 297 h 373"/>
              <a:gd name="T18" fmla="*/ 91 w 333"/>
              <a:gd name="T19" fmla="*/ 304 h 373"/>
              <a:gd name="T20" fmla="*/ 139 w 333"/>
              <a:gd name="T21" fmla="*/ 310 h 373"/>
              <a:gd name="T22" fmla="*/ 167 w 333"/>
              <a:gd name="T23" fmla="*/ 352 h 373"/>
              <a:gd name="T24" fmla="*/ 181 w 333"/>
              <a:gd name="T25" fmla="*/ 372 h 373"/>
              <a:gd name="T26" fmla="*/ 208 w 333"/>
              <a:gd name="T27" fmla="*/ 338 h 373"/>
              <a:gd name="T28" fmla="*/ 236 w 333"/>
              <a:gd name="T29" fmla="*/ 297 h 373"/>
              <a:gd name="T30" fmla="*/ 291 w 333"/>
              <a:gd name="T31" fmla="*/ 248 h 373"/>
              <a:gd name="T32" fmla="*/ 305 w 333"/>
              <a:gd name="T33" fmla="*/ 172 h 373"/>
              <a:gd name="T34" fmla="*/ 332 w 333"/>
              <a:gd name="T35" fmla="*/ 117 h 373"/>
              <a:gd name="T36" fmla="*/ 312 w 333"/>
              <a:gd name="T37" fmla="*/ 21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33" h="373">
                <a:moveTo>
                  <a:pt x="312" y="21"/>
                </a:moveTo>
                <a:cubicBezTo>
                  <a:pt x="296" y="0"/>
                  <a:pt x="223" y="25"/>
                  <a:pt x="195" y="35"/>
                </a:cubicBezTo>
                <a:cubicBezTo>
                  <a:pt x="167" y="45"/>
                  <a:pt x="160" y="69"/>
                  <a:pt x="146" y="83"/>
                </a:cubicBezTo>
                <a:cubicBezTo>
                  <a:pt x="137" y="96"/>
                  <a:pt x="120" y="103"/>
                  <a:pt x="112" y="117"/>
                </a:cubicBezTo>
                <a:cubicBezTo>
                  <a:pt x="104" y="130"/>
                  <a:pt x="91" y="146"/>
                  <a:pt x="84" y="159"/>
                </a:cubicBezTo>
                <a:cubicBezTo>
                  <a:pt x="72" y="181"/>
                  <a:pt x="67" y="184"/>
                  <a:pt x="57" y="207"/>
                </a:cubicBezTo>
                <a:cubicBezTo>
                  <a:pt x="51" y="220"/>
                  <a:pt x="55" y="255"/>
                  <a:pt x="50" y="269"/>
                </a:cubicBezTo>
                <a:cubicBezTo>
                  <a:pt x="45" y="285"/>
                  <a:pt x="22" y="310"/>
                  <a:pt x="22" y="310"/>
                </a:cubicBezTo>
                <a:cubicBezTo>
                  <a:pt x="92" y="333"/>
                  <a:pt x="0" y="310"/>
                  <a:pt x="50" y="297"/>
                </a:cubicBezTo>
                <a:cubicBezTo>
                  <a:pt x="63" y="293"/>
                  <a:pt x="77" y="302"/>
                  <a:pt x="91" y="304"/>
                </a:cubicBezTo>
                <a:cubicBezTo>
                  <a:pt x="107" y="306"/>
                  <a:pt x="123" y="308"/>
                  <a:pt x="139" y="310"/>
                </a:cubicBezTo>
                <a:cubicBezTo>
                  <a:pt x="148" y="324"/>
                  <a:pt x="158" y="338"/>
                  <a:pt x="167" y="352"/>
                </a:cubicBezTo>
                <a:cubicBezTo>
                  <a:pt x="172" y="359"/>
                  <a:pt x="181" y="372"/>
                  <a:pt x="181" y="372"/>
                </a:cubicBezTo>
                <a:cubicBezTo>
                  <a:pt x="218" y="348"/>
                  <a:pt x="188" y="373"/>
                  <a:pt x="208" y="338"/>
                </a:cubicBezTo>
                <a:cubicBezTo>
                  <a:pt x="216" y="324"/>
                  <a:pt x="236" y="297"/>
                  <a:pt x="236" y="297"/>
                </a:cubicBezTo>
                <a:cubicBezTo>
                  <a:pt x="246" y="277"/>
                  <a:pt x="280" y="269"/>
                  <a:pt x="291" y="248"/>
                </a:cubicBezTo>
                <a:cubicBezTo>
                  <a:pt x="302" y="227"/>
                  <a:pt x="298" y="194"/>
                  <a:pt x="305" y="172"/>
                </a:cubicBezTo>
                <a:cubicBezTo>
                  <a:pt x="309" y="149"/>
                  <a:pt x="331" y="142"/>
                  <a:pt x="332" y="117"/>
                </a:cubicBezTo>
                <a:cubicBezTo>
                  <a:pt x="333" y="92"/>
                  <a:pt x="316" y="41"/>
                  <a:pt x="312" y="21"/>
                </a:cubicBezTo>
                <a:close/>
              </a:path>
            </a:pathLst>
          </a:custGeom>
          <a:pattFill prst="zigZag">
            <a:fgClr>
              <a:srgbClr val="3366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3886200" y="31242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3733800" y="3810000"/>
            <a:ext cx="304800" cy="381000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3581400" y="4114800"/>
            <a:ext cx="304800" cy="3048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9223" name="Freeform 7" descr="Plné kosočtverce"/>
          <p:cNvSpPr>
            <a:spLocks/>
          </p:cNvSpPr>
          <p:nvPr/>
        </p:nvSpPr>
        <p:spPr bwMode="auto">
          <a:xfrm>
            <a:off x="3352800" y="3219450"/>
            <a:ext cx="2514600" cy="2800350"/>
          </a:xfrm>
          <a:custGeom>
            <a:avLst/>
            <a:gdLst>
              <a:gd name="T0" fmla="*/ 1554 w 1584"/>
              <a:gd name="T1" fmla="*/ 0 h 1764"/>
              <a:gd name="T2" fmla="*/ 1584 w 1584"/>
              <a:gd name="T3" fmla="*/ 84 h 1764"/>
              <a:gd name="T4" fmla="*/ 1584 w 1584"/>
              <a:gd name="T5" fmla="*/ 228 h 1764"/>
              <a:gd name="T6" fmla="*/ 1584 w 1584"/>
              <a:gd name="T7" fmla="*/ 324 h 1764"/>
              <a:gd name="T8" fmla="*/ 1488 w 1584"/>
              <a:gd name="T9" fmla="*/ 564 h 1764"/>
              <a:gd name="T10" fmla="*/ 1344 w 1584"/>
              <a:gd name="T11" fmla="*/ 900 h 1764"/>
              <a:gd name="T12" fmla="*/ 1278 w 1584"/>
              <a:gd name="T13" fmla="*/ 1128 h 1764"/>
              <a:gd name="T14" fmla="*/ 1296 w 1584"/>
              <a:gd name="T15" fmla="*/ 1332 h 1764"/>
              <a:gd name="T16" fmla="*/ 1152 w 1584"/>
              <a:gd name="T17" fmla="*/ 1236 h 1764"/>
              <a:gd name="T18" fmla="*/ 1080 w 1584"/>
              <a:gd name="T19" fmla="*/ 1242 h 1764"/>
              <a:gd name="T20" fmla="*/ 1056 w 1584"/>
              <a:gd name="T21" fmla="*/ 1284 h 1764"/>
              <a:gd name="T22" fmla="*/ 1044 w 1584"/>
              <a:gd name="T23" fmla="*/ 1332 h 1764"/>
              <a:gd name="T24" fmla="*/ 1056 w 1584"/>
              <a:gd name="T25" fmla="*/ 1428 h 1764"/>
              <a:gd name="T26" fmla="*/ 1026 w 1584"/>
              <a:gd name="T27" fmla="*/ 1488 h 1764"/>
              <a:gd name="T28" fmla="*/ 864 w 1584"/>
              <a:gd name="T29" fmla="*/ 1632 h 1764"/>
              <a:gd name="T30" fmla="*/ 714 w 1584"/>
              <a:gd name="T31" fmla="*/ 1596 h 1764"/>
              <a:gd name="T32" fmla="*/ 528 w 1584"/>
              <a:gd name="T33" fmla="*/ 1668 h 1764"/>
              <a:gd name="T34" fmla="*/ 414 w 1584"/>
              <a:gd name="T35" fmla="*/ 1716 h 1764"/>
              <a:gd name="T36" fmla="*/ 240 w 1584"/>
              <a:gd name="T37" fmla="*/ 1716 h 1764"/>
              <a:gd name="T38" fmla="*/ 96 w 1584"/>
              <a:gd name="T39" fmla="*/ 1716 h 1764"/>
              <a:gd name="T40" fmla="*/ 0 w 1584"/>
              <a:gd name="T41" fmla="*/ 1764 h 1764"/>
              <a:gd name="T42" fmla="*/ 168 w 1584"/>
              <a:gd name="T43" fmla="*/ 1638 h 1764"/>
              <a:gd name="T44" fmla="*/ 354 w 1584"/>
              <a:gd name="T45" fmla="*/ 1530 h 1764"/>
              <a:gd name="T46" fmla="*/ 690 w 1584"/>
              <a:gd name="T47" fmla="*/ 1314 h 1764"/>
              <a:gd name="T48" fmla="*/ 942 w 1584"/>
              <a:gd name="T49" fmla="*/ 1080 h 1764"/>
              <a:gd name="T50" fmla="*/ 1104 w 1584"/>
              <a:gd name="T51" fmla="*/ 852 h 1764"/>
              <a:gd name="T52" fmla="*/ 1242 w 1584"/>
              <a:gd name="T53" fmla="*/ 630 h 1764"/>
              <a:gd name="T54" fmla="*/ 1308 w 1584"/>
              <a:gd name="T55" fmla="*/ 390 h 1764"/>
              <a:gd name="T56" fmla="*/ 1368 w 1584"/>
              <a:gd name="T57" fmla="*/ 264 h 1764"/>
              <a:gd name="T58" fmla="*/ 1476 w 1584"/>
              <a:gd name="T59" fmla="*/ 126 h 1764"/>
              <a:gd name="T60" fmla="*/ 1536 w 1584"/>
              <a:gd name="T61" fmla="*/ 36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84" h="1764">
                <a:moveTo>
                  <a:pt x="1554" y="0"/>
                </a:moveTo>
                <a:lnTo>
                  <a:pt x="1584" y="84"/>
                </a:lnTo>
                <a:lnTo>
                  <a:pt x="1584" y="228"/>
                </a:lnTo>
                <a:lnTo>
                  <a:pt x="1584" y="324"/>
                </a:lnTo>
                <a:lnTo>
                  <a:pt x="1488" y="564"/>
                </a:lnTo>
                <a:lnTo>
                  <a:pt x="1344" y="900"/>
                </a:lnTo>
                <a:lnTo>
                  <a:pt x="1278" y="1128"/>
                </a:lnTo>
                <a:lnTo>
                  <a:pt x="1296" y="1332"/>
                </a:lnTo>
                <a:lnTo>
                  <a:pt x="1152" y="1236"/>
                </a:lnTo>
                <a:lnTo>
                  <a:pt x="1080" y="1242"/>
                </a:lnTo>
                <a:lnTo>
                  <a:pt x="1056" y="1284"/>
                </a:lnTo>
                <a:lnTo>
                  <a:pt x="1044" y="1332"/>
                </a:lnTo>
                <a:lnTo>
                  <a:pt x="1056" y="1428"/>
                </a:lnTo>
                <a:lnTo>
                  <a:pt x="1026" y="1488"/>
                </a:lnTo>
                <a:lnTo>
                  <a:pt x="864" y="1632"/>
                </a:lnTo>
                <a:lnTo>
                  <a:pt x="714" y="1596"/>
                </a:lnTo>
                <a:lnTo>
                  <a:pt x="528" y="1668"/>
                </a:lnTo>
                <a:lnTo>
                  <a:pt x="414" y="1716"/>
                </a:lnTo>
                <a:lnTo>
                  <a:pt x="240" y="1716"/>
                </a:lnTo>
                <a:lnTo>
                  <a:pt x="96" y="1716"/>
                </a:lnTo>
                <a:lnTo>
                  <a:pt x="0" y="1764"/>
                </a:lnTo>
                <a:lnTo>
                  <a:pt x="168" y="1638"/>
                </a:lnTo>
                <a:lnTo>
                  <a:pt x="354" y="1530"/>
                </a:lnTo>
                <a:lnTo>
                  <a:pt x="690" y="1314"/>
                </a:lnTo>
                <a:lnTo>
                  <a:pt x="942" y="1080"/>
                </a:lnTo>
                <a:lnTo>
                  <a:pt x="1104" y="852"/>
                </a:lnTo>
                <a:lnTo>
                  <a:pt x="1242" y="630"/>
                </a:lnTo>
                <a:lnTo>
                  <a:pt x="1308" y="390"/>
                </a:lnTo>
                <a:lnTo>
                  <a:pt x="1368" y="264"/>
                </a:lnTo>
                <a:lnTo>
                  <a:pt x="1476" y="126"/>
                </a:lnTo>
                <a:lnTo>
                  <a:pt x="1536" y="36"/>
                </a:lnTo>
              </a:path>
            </a:pathLst>
          </a:custGeom>
          <a:pattFill prst="solidDmnd">
            <a:fgClr>
              <a:srgbClr val="0000FF">
                <a:alpha val="60001"/>
              </a:srgbClr>
            </a:fgClr>
            <a:bgClr>
              <a:schemeClr val="bg1">
                <a:alpha val="60001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9224" name="Freeform 8" descr="Plné kosočtverce"/>
          <p:cNvSpPr>
            <a:spLocks/>
          </p:cNvSpPr>
          <p:nvPr/>
        </p:nvSpPr>
        <p:spPr bwMode="auto">
          <a:xfrm>
            <a:off x="5410200" y="1905000"/>
            <a:ext cx="990600" cy="3429000"/>
          </a:xfrm>
          <a:custGeom>
            <a:avLst/>
            <a:gdLst>
              <a:gd name="T0" fmla="*/ 144 w 624"/>
              <a:gd name="T1" fmla="*/ 0 h 2160"/>
              <a:gd name="T2" fmla="*/ 396 w 624"/>
              <a:gd name="T3" fmla="*/ 258 h 2160"/>
              <a:gd name="T4" fmla="*/ 528 w 624"/>
              <a:gd name="T5" fmla="*/ 552 h 2160"/>
              <a:gd name="T6" fmla="*/ 624 w 624"/>
              <a:gd name="T7" fmla="*/ 912 h 2160"/>
              <a:gd name="T8" fmla="*/ 600 w 624"/>
              <a:gd name="T9" fmla="*/ 1290 h 2160"/>
              <a:gd name="T10" fmla="*/ 528 w 624"/>
              <a:gd name="T11" fmla="*/ 1584 h 2160"/>
              <a:gd name="T12" fmla="*/ 414 w 624"/>
              <a:gd name="T13" fmla="*/ 1758 h 2160"/>
              <a:gd name="T14" fmla="*/ 240 w 624"/>
              <a:gd name="T15" fmla="*/ 1968 h 2160"/>
              <a:gd name="T16" fmla="*/ 0 w 624"/>
              <a:gd name="T17" fmla="*/ 2160 h 2160"/>
              <a:gd name="T18" fmla="*/ 0 w 624"/>
              <a:gd name="T19" fmla="*/ 1872 h 2160"/>
              <a:gd name="T20" fmla="*/ 120 w 624"/>
              <a:gd name="T21" fmla="*/ 1596 h 2160"/>
              <a:gd name="T22" fmla="*/ 228 w 624"/>
              <a:gd name="T23" fmla="*/ 1338 h 2160"/>
              <a:gd name="T24" fmla="*/ 288 w 624"/>
              <a:gd name="T25" fmla="*/ 1152 h 2160"/>
              <a:gd name="T26" fmla="*/ 288 w 624"/>
              <a:gd name="T27" fmla="*/ 912 h 2160"/>
              <a:gd name="T28" fmla="*/ 270 w 624"/>
              <a:gd name="T29" fmla="*/ 816 h 2160"/>
              <a:gd name="T30" fmla="*/ 336 w 624"/>
              <a:gd name="T31" fmla="*/ 576 h 2160"/>
              <a:gd name="T32" fmla="*/ 288 w 624"/>
              <a:gd name="T33" fmla="*/ 240 h 2160"/>
              <a:gd name="T34" fmla="*/ 186 w 624"/>
              <a:gd name="T35" fmla="*/ 66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4" h="2160">
                <a:moveTo>
                  <a:pt x="144" y="0"/>
                </a:moveTo>
                <a:lnTo>
                  <a:pt x="396" y="258"/>
                </a:lnTo>
                <a:lnTo>
                  <a:pt x="528" y="552"/>
                </a:lnTo>
                <a:lnTo>
                  <a:pt x="624" y="912"/>
                </a:lnTo>
                <a:lnTo>
                  <a:pt x="600" y="1290"/>
                </a:lnTo>
                <a:lnTo>
                  <a:pt x="528" y="1584"/>
                </a:lnTo>
                <a:lnTo>
                  <a:pt x="414" y="1758"/>
                </a:lnTo>
                <a:lnTo>
                  <a:pt x="240" y="1968"/>
                </a:lnTo>
                <a:lnTo>
                  <a:pt x="0" y="2160"/>
                </a:lnTo>
                <a:lnTo>
                  <a:pt x="0" y="1872"/>
                </a:lnTo>
                <a:lnTo>
                  <a:pt x="120" y="1596"/>
                </a:lnTo>
                <a:lnTo>
                  <a:pt x="228" y="1338"/>
                </a:lnTo>
                <a:lnTo>
                  <a:pt x="288" y="1152"/>
                </a:lnTo>
                <a:lnTo>
                  <a:pt x="288" y="912"/>
                </a:lnTo>
                <a:lnTo>
                  <a:pt x="270" y="816"/>
                </a:lnTo>
                <a:lnTo>
                  <a:pt x="336" y="576"/>
                </a:lnTo>
                <a:lnTo>
                  <a:pt x="288" y="240"/>
                </a:lnTo>
                <a:lnTo>
                  <a:pt x="186" y="66"/>
                </a:lnTo>
              </a:path>
            </a:pathLst>
          </a:custGeom>
          <a:pattFill prst="solidDmnd">
            <a:fgClr>
              <a:srgbClr val="0099FF">
                <a:alpha val="64999"/>
              </a:srgbClr>
            </a:fgClr>
            <a:bgClr>
              <a:schemeClr val="bg1">
                <a:alpha val="64999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9225" name="Freeform 9"/>
          <p:cNvSpPr>
            <a:spLocks/>
          </p:cNvSpPr>
          <p:nvPr/>
        </p:nvSpPr>
        <p:spPr bwMode="auto">
          <a:xfrm>
            <a:off x="4000500" y="495300"/>
            <a:ext cx="2419350" cy="2600325"/>
          </a:xfrm>
          <a:custGeom>
            <a:avLst/>
            <a:gdLst>
              <a:gd name="T0" fmla="*/ 1524 w 1524"/>
              <a:gd name="T1" fmla="*/ 0 h 1638"/>
              <a:gd name="T2" fmla="*/ 1320 w 1524"/>
              <a:gd name="T3" fmla="*/ 24 h 1638"/>
              <a:gd name="T4" fmla="*/ 1206 w 1524"/>
              <a:gd name="T5" fmla="*/ 66 h 1638"/>
              <a:gd name="T6" fmla="*/ 1032 w 1524"/>
              <a:gd name="T7" fmla="*/ 168 h 1638"/>
              <a:gd name="T8" fmla="*/ 900 w 1524"/>
              <a:gd name="T9" fmla="*/ 264 h 1638"/>
              <a:gd name="T10" fmla="*/ 714 w 1524"/>
              <a:gd name="T11" fmla="*/ 462 h 1638"/>
              <a:gd name="T12" fmla="*/ 426 w 1524"/>
              <a:gd name="T13" fmla="*/ 852 h 1638"/>
              <a:gd name="T14" fmla="*/ 120 w 1524"/>
              <a:gd name="T15" fmla="*/ 1368 h 1638"/>
              <a:gd name="T16" fmla="*/ 0 w 1524"/>
              <a:gd name="T17" fmla="*/ 1638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4" h="1638">
                <a:moveTo>
                  <a:pt x="1524" y="0"/>
                </a:moveTo>
                <a:lnTo>
                  <a:pt x="1320" y="24"/>
                </a:lnTo>
                <a:lnTo>
                  <a:pt x="1206" y="66"/>
                </a:lnTo>
                <a:lnTo>
                  <a:pt x="1032" y="168"/>
                </a:lnTo>
                <a:lnTo>
                  <a:pt x="900" y="264"/>
                </a:lnTo>
                <a:lnTo>
                  <a:pt x="714" y="462"/>
                </a:lnTo>
                <a:lnTo>
                  <a:pt x="426" y="852"/>
                </a:lnTo>
                <a:lnTo>
                  <a:pt x="120" y="1368"/>
                </a:lnTo>
                <a:lnTo>
                  <a:pt x="0" y="1638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9226" name="Freeform 10"/>
          <p:cNvSpPr>
            <a:spLocks/>
          </p:cNvSpPr>
          <p:nvPr/>
        </p:nvSpPr>
        <p:spPr bwMode="auto">
          <a:xfrm>
            <a:off x="3762375" y="381000"/>
            <a:ext cx="2638425" cy="3429000"/>
          </a:xfrm>
          <a:custGeom>
            <a:avLst/>
            <a:gdLst>
              <a:gd name="T0" fmla="*/ 1662 w 1662"/>
              <a:gd name="T1" fmla="*/ 0 h 2160"/>
              <a:gd name="T2" fmla="*/ 1512 w 1662"/>
              <a:gd name="T3" fmla="*/ 6 h 2160"/>
              <a:gd name="T4" fmla="*/ 1374 w 1662"/>
              <a:gd name="T5" fmla="*/ 48 h 2160"/>
              <a:gd name="T6" fmla="*/ 1230 w 1662"/>
              <a:gd name="T7" fmla="*/ 126 h 2160"/>
              <a:gd name="T8" fmla="*/ 1086 w 1662"/>
              <a:gd name="T9" fmla="*/ 240 h 2160"/>
              <a:gd name="T10" fmla="*/ 870 w 1662"/>
              <a:gd name="T11" fmla="*/ 444 h 2160"/>
              <a:gd name="T12" fmla="*/ 648 w 1662"/>
              <a:gd name="T13" fmla="*/ 732 h 2160"/>
              <a:gd name="T14" fmla="*/ 414 w 1662"/>
              <a:gd name="T15" fmla="*/ 1056 h 2160"/>
              <a:gd name="T16" fmla="*/ 222 w 1662"/>
              <a:gd name="T17" fmla="*/ 1392 h 2160"/>
              <a:gd name="T18" fmla="*/ 30 w 1662"/>
              <a:gd name="T19" fmla="*/ 1824 h 2160"/>
              <a:gd name="T20" fmla="*/ 0 w 1662"/>
              <a:gd name="T21" fmla="*/ 1908 h 2160"/>
              <a:gd name="T22" fmla="*/ 0 w 1662"/>
              <a:gd name="T23" fmla="*/ 2034 h 2160"/>
              <a:gd name="T24" fmla="*/ 30 w 1662"/>
              <a:gd name="T25" fmla="*/ 216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62" h="2160">
                <a:moveTo>
                  <a:pt x="1662" y="0"/>
                </a:moveTo>
                <a:lnTo>
                  <a:pt x="1512" y="6"/>
                </a:lnTo>
                <a:lnTo>
                  <a:pt x="1374" y="48"/>
                </a:lnTo>
                <a:lnTo>
                  <a:pt x="1230" y="126"/>
                </a:lnTo>
                <a:lnTo>
                  <a:pt x="1086" y="240"/>
                </a:lnTo>
                <a:lnTo>
                  <a:pt x="870" y="444"/>
                </a:lnTo>
                <a:lnTo>
                  <a:pt x="648" y="732"/>
                </a:lnTo>
                <a:lnTo>
                  <a:pt x="414" y="1056"/>
                </a:lnTo>
                <a:lnTo>
                  <a:pt x="222" y="1392"/>
                </a:lnTo>
                <a:lnTo>
                  <a:pt x="30" y="1824"/>
                </a:lnTo>
                <a:lnTo>
                  <a:pt x="0" y="1908"/>
                </a:lnTo>
                <a:lnTo>
                  <a:pt x="0" y="2034"/>
                </a:lnTo>
                <a:lnTo>
                  <a:pt x="30" y="2160"/>
                </a:lnTo>
              </a:path>
            </a:pathLst>
          </a:custGeom>
          <a:noFill/>
          <a:ln w="38100" cap="flat" cmpd="sng">
            <a:solidFill>
              <a:srgbClr val="0099FF"/>
            </a:solidFill>
            <a:prstDash val="dash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9227" name="Freeform 11"/>
          <p:cNvSpPr>
            <a:spLocks/>
          </p:cNvSpPr>
          <p:nvPr/>
        </p:nvSpPr>
        <p:spPr bwMode="auto">
          <a:xfrm>
            <a:off x="3590925" y="304800"/>
            <a:ext cx="2733675" cy="3790950"/>
          </a:xfrm>
          <a:custGeom>
            <a:avLst/>
            <a:gdLst>
              <a:gd name="T0" fmla="*/ 1722 w 1722"/>
              <a:gd name="T1" fmla="*/ 0 h 2388"/>
              <a:gd name="T2" fmla="*/ 1578 w 1722"/>
              <a:gd name="T3" fmla="*/ 0 h 2388"/>
              <a:gd name="T4" fmla="*/ 1338 w 1722"/>
              <a:gd name="T5" fmla="*/ 96 h 2388"/>
              <a:gd name="T6" fmla="*/ 1194 w 1722"/>
              <a:gd name="T7" fmla="*/ 192 h 2388"/>
              <a:gd name="T8" fmla="*/ 1050 w 1722"/>
              <a:gd name="T9" fmla="*/ 336 h 2388"/>
              <a:gd name="T10" fmla="*/ 810 w 1722"/>
              <a:gd name="T11" fmla="*/ 624 h 2388"/>
              <a:gd name="T12" fmla="*/ 570 w 1722"/>
              <a:gd name="T13" fmla="*/ 960 h 2388"/>
              <a:gd name="T14" fmla="*/ 282 w 1722"/>
              <a:gd name="T15" fmla="*/ 1440 h 2388"/>
              <a:gd name="T16" fmla="*/ 90 w 1722"/>
              <a:gd name="T17" fmla="*/ 1824 h 2388"/>
              <a:gd name="T18" fmla="*/ 18 w 1722"/>
              <a:gd name="T19" fmla="*/ 2022 h 2388"/>
              <a:gd name="T20" fmla="*/ 0 w 1722"/>
              <a:gd name="T21" fmla="*/ 2106 h 2388"/>
              <a:gd name="T22" fmla="*/ 18 w 1722"/>
              <a:gd name="T23" fmla="*/ 2250 h 2388"/>
              <a:gd name="T24" fmla="*/ 54 w 1722"/>
              <a:gd name="T25" fmla="*/ 2388 h 2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2" h="2388">
                <a:moveTo>
                  <a:pt x="1722" y="0"/>
                </a:moveTo>
                <a:lnTo>
                  <a:pt x="1578" y="0"/>
                </a:lnTo>
                <a:lnTo>
                  <a:pt x="1338" y="96"/>
                </a:lnTo>
                <a:lnTo>
                  <a:pt x="1194" y="192"/>
                </a:lnTo>
                <a:lnTo>
                  <a:pt x="1050" y="336"/>
                </a:lnTo>
                <a:lnTo>
                  <a:pt x="810" y="624"/>
                </a:lnTo>
                <a:lnTo>
                  <a:pt x="570" y="960"/>
                </a:lnTo>
                <a:lnTo>
                  <a:pt x="282" y="1440"/>
                </a:lnTo>
                <a:lnTo>
                  <a:pt x="90" y="1824"/>
                </a:lnTo>
                <a:lnTo>
                  <a:pt x="18" y="2022"/>
                </a:lnTo>
                <a:lnTo>
                  <a:pt x="0" y="2106"/>
                </a:lnTo>
                <a:lnTo>
                  <a:pt x="18" y="2250"/>
                </a:lnTo>
                <a:lnTo>
                  <a:pt x="54" y="2388"/>
                </a:lnTo>
              </a:path>
            </a:pathLst>
          </a:custGeom>
          <a:noFill/>
          <a:ln w="38100" cap="flat" cmpd="sng">
            <a:solidFill>
              <a:srgbClr val="66FFFF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9228" name="Freeform 12"/>
          <p:cNvSpPr>
            <a:spLocks/>
          </p:cNvSpPr>
          <p:nvPr/>
        </p:nvSpPr>
        <p:spPr bwMode="auto">
          <a:xfrm>
            <a:off x="3362325" y="152400"/>
            <a:ext cx="2886075" cy="3371850"/>
          </a:xfrm>
          <a:custGeom>
            <a:avLst/>
            <a:gdLst>
              <a:gd name="T0" fmla="*/ 1818 w 1818"/>
              <a:gd name="T1" fmla="*/ 0 h 2124"/>
              <a:gd name="T2" fmla="*/ 1590 w 1818"/>
              <a:gd name="T3" fmla="*/ 72 h 2124"/>
              <a:gd name="T4" fmla="*/ 1434 w 1818"/>
              <a:gd name="T5" fmla="*/ 144 h 2124"/>
              <a:gd name="T6" fmla="*/ 1194 w 1818"/>
              <a:gd name="T7" fmla="*/ 336 h 2124"/>
              <a:gd name="T8" fmla="*/ 954 w 1818"/>
              <a:gd name="T9" fmla="*/ 606 h 2124"/>
              <a:gd name="T10" fmla="*/ 666 w 1818"/>
              <a:gd name="T11" fmla="*/ 1008 h 2124"/>
              <a:gd name="T12" fmla="*/ 474 w 1818"/>
              <a:gd name="T13" fmla="*/ 1344 h 2124"/>
              <a:gd name="T14" fmla="*/ 282 w 1818"/>
              <a:gd name="T15" fmla="*/ 1680 h 2124"/>
              <a:gd name="T16" fmla="*/ 138 w 1818"/>
              <a:gd name="T17" fmla="*/ 2016 h 2124"/>
              <a:gd name="T18" fmla="*/ 90 w 1818"/>
              <a:gd name="T19" fmla="*/ 2112 h 2124"/>
              <a:gd name="T20" fmla="*/ 48 w 1818"/>
              <a:gd name="T21" fmla="*/ 2124 h 2124"/>
              <a:gd name="T22" fmla="*/ 24 w 1818"/>
              <a:gd name="T23" fmla="*/ 2088 h 2124"/>
              <a:gd name="T24" fmla="*/ 6 w 1818"/>
              <a:gd name="T25" fmla="*/ 1920 h 2124"/>
              <a:gd name="T26" fmla="*/ 0 w 1818"/>
              <a:gd name="T27" fmla="*/ 1692 h 2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18" h="2124">
                <a:moveTo>
                  <a:pt x="1818" y="0"/>
                </a:moveTo>
                <a:lnTo>
                  <a:pt x="1590" y="72"/>
                </a:lnTo>
                <a:lnTo>
                  <a:pt x="1434" y="144"/>
                </a:lnTo>
                <a:lnTo>
                  <a:pt x="1194" y="336"/>
                </a:lnTo>
                <a:lnTo>
                  <a:pt x="954" y="606"/>
                </a:lnTo>
                <a:lnTo>
                  <a:pt x="666" y="1008"/>
                </a:lnTo>
                <a:lnTo>
                  <a:pt x="474" y="1344"/>
                </a:lnTo>
                <a:lnTo>
                  <a:pt x="282" y="1680"/>
                </a:lnTo>
                <a:lnTo>
                  <a:pt x="138" y="2016"/>
                </a:lnTo>
                <a:lnTo>
                  <a:pt x="90" y="2112"/>
                </a:lnTo>
                <a:lnTo>
                  <a:pt x="48" y="2124"/>
                </a:lnTo>
                <a:lnTo>
                  <a:pt x="24" y="2088"/>
                </a:lnTo>
                <a:lnTo>
                  <a:pt x="6" y="1920"/>
                </a:lnTo>
                <a:lnTo>
                  <a:pt x="0" y="1692"/>
                </a:lnTo>
              </a:path>
            </a:pathLst>
          </a:custGeom>
          <a:noFill/>
          <a:ln w="57150" cap="flat" cmpd="sng">
            <a:solidFill>
              <a:srgbClr val="000099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9229" name="Freeform 13"/>
          <p:cNvSpPr>
            <a:spLocks/>
          </p:cNvSpPr>
          <p:nvPr/>
        </p:nvSpPr>
        <p:spPr bwMode="auto">
          <a:xfrm>
            <a:off x="3952875" y="1885950"/>
            <a:ext cx="85725" cy="504825"/>
          </a:xfrm>
          <a:custGeom>
            <a:avLst/>
            <a:gdLst>
              <a:gd name="T0" fmla="*/ 54 w 54"/>
              <a:gd name="T1" fmla="*/ 300 h 318"/>
              <a:gd name="T2" fmla="*/ 6 w 54"/>
              <a:gd name="T3" fmla="*/ 318 h 318"/>
              <a:gd name="T4" fmla="*/ 0 w 54"/>
              <a:gd name="T5" fmla="*/ 240 h 318"/>
              <a:gd name="T6" fmla="*/ 0 w 54"/>
              <a:gd name="T7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" h="318">
                <a:moveTo>
                  <a:pt x="54" y="300"/>
                </a:moveTo>
                <a:lnTo>
                  <a:pt x="6" y="318"/>
                </a:lnTo>
                <a:lnTo>
                  <a:pt x="0" y="24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0099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9230" name="Freeform 14"/>
          <p:cNvSpPr>
            <a:spLocks/>
          </p:cNvSpPr>
          <p:nvPr/>
        </p:nvSpPr>
        <p:spPr bwMode="auto">
          <a:xfrm>
            <a:off x="3008313" y="1179513"/>
            <a:ext cx="798512" cy="3238500"/>
          </a:xfrm>
          <a:custGeom>
            <a:avLst/>
            <a:gdLst>
              <a:gd name="T0" fmla="*/ 504 w 504"/>
              <a:gd name="T1" fmla="*/ 72 h 2040"/>
              <a:gd name="T2" fmla="*/ 324 w 504"/>
              <a:gd name="T3" fmla="*/ 6 h 2040"/>
              <a:gd name="T4" fmla="*/ 168 w 504"/>
              <a:gd name="T5" fmla="*/ 0 h 2040"/>
              <a:gd name="T6" fmla="*/ 84 w 504"/>
              <a:gd name="T7" fmla="*/ 12 h 2040"/>
              <a:gd name="T8" fmla="*/ 0 w 504"/>
              <a:gd name="T9" fmla="*/ 66 h 2040"/>
              <a:gd name="T10" fmla="*/ 24 w 504"/>
              <a:gd name="T11" fmla="*/ 840 h 2040"/>
              <a:gd name="T12" fmla="*/ 24 w 504"/>
              <a:gd name="T13" fmla="*/ 1848 h 2040"/>
              <a:gd name="T14" fmla="*/ 72 w 504"/>
              <a:gd name="T15" fmla="*/ 2040 h 2040"/>
              <a:gd name="T16" fmla="*/ 336 w 504"/>
              <a:gd name="T17" fmla="*/ 1908 h 2040"/>
              <a:gd name="T18" fmla="*/ 336 w 504"/>
              <a:gd name="T19" fmla="*/ 1584 h 2040"/>
              <a:gd name="T20" fmla="*/ 366 w 504"/>
              <a:gd name="T21" fmla="*/ 1362 h 2040"/>
              <a:gd name="T22" fmla="*/ 426 w 504"/>
              <a:gd name="T23" fmla="*/ 966 h 2040"/>
              <a:gd name="T24" fmla="*/ 504 w 504"/>
              <a:gd name="T25" fmla="*/ 72 h 2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4" h="2040">
                <a:moveTo>
                  <a:pt x="504" y="72"/>
                </a:moveTo>
                <a:lnTo>
                  <a:pt x="324" y="6"/>
                </a:lnTo>
                <a:lnTo>
                  <a:pt x="168" y="0"/>
                </a:lnTo>
                <a:lnTo>
                  <a:pt x="84" y="12"/>
                </a:lnTo>
                <a:lnTo>
                  <a:pt x="0" y="66"/>
                </a:lnTo>
                <a:lnTo>
                  <a:pt x="24" y="840"/>
                </a:lnTo>
                <a:lnTo>
                  <a:pt x="24" y="1848"/>
                </a:lnTo>
                <a:lnTo>
                  <a:pt x="72" y="2040"/>
                </a:lnTo>
                <a:lnTo>
                  <a:pt x="336" y="1908"/>
                </a:lnTo>
                <a:lnTo>
                  <a:pt x="336" y="1584"/>
                </a:lnTo>
                <a:lnTo>
                  <a:pt x="366" y="1362"/>
                </a:lnTo>
                <a:lnTo>
                  <a:pt x="426" y="966"/>
                </a:lnTo>
                <a:lnTo>
                  <a:pt x="504" y="72"/>
                </a:lnTo>
                <a:close/>
              </a:path>
            </a:pathLst>
          </a:custGeom>
          <a:solidFill>
            <a:srgbClr val="0099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9231" name="Freeform 15"/>
          <p:cNvSpPr>
            <a:spLocks/>
          </p:cNvSpPr>
          <p:nvPr/>
        </p:nvSpPr>
        <p:spPr bwMode="auto">
          <a:xfrm>
            <a:off x="3543300" y="1257300"/>
            <a:ext cx="1028700" cy="2933700"/>
          </a:xfrm>
          <a:custGeom>
            <a:avLst/>
            <a:gdLst>
              <a:gd name="T0" fmla="*/ 648 w 648"/>
              <a:gd name="T1" fmla="*/ 120 h 1848"/>
              <a:gd name="T2" fmla="*/ 552 w 648"/>
              <a:gd name="T3" fmla="*/ 72 h 1848"/>
              <a:gd name="T4" fmla="*/ 432 w 648"/>
              <a:gd name="T5" fmla="*/ 12 h 1848"/>
              <a:gd name="T6" fmla="*/ 282 w 648"/>
              <a:gd name="T7" fmla="*/ 0 h 1848"/>
              <a:gd name="T8" fmla="*/ 174 w 648"/>
              <a:gd name="T9" fmla="*/ 36 h 1848"/>
              <a:gd name="T10" fmla="*/ 132 w 648"/>
              <a:gd name="T11" fmla="*/ 402 h 1848"/>
              <a:gd name="T12" fmla="*/ 72 w 648"/>
              <a:gd name="T13" fmla="*/ 1080 h 1848"/>
              <a:gd name="T14" fmla="*/ 30 w 648"/>
              <a:gd name="T15" fmla="*/ 1296 h 1848"/>
              <a:gd name="T16" fmla="*/ 0 w 648"/>
              <a:gd name="T17" fmla="*/ 1548 h 1848"/>
              <a:gd name="T18" fmla="*/ 0 w 648"/>
              <a:gd name="T19" fmla="*/ 1758 h 1848"/>
              <a:gd name="T20" fmla="*/ 24 w 648"/>
              <a:gd name="T21" fmla="*/ 1848 h 1848"/>
              <a:gd name="T22" fmla="*/ 120 w 648"/>
              <a:gd name="T23" fmla="*/ 1752 h 1848"/>
              <a:gd name="T24" fmla="*/ 264 w 648"/>
              <a:gd name="T25" fmla="*/ 1368 h 1848"/>
              <a:gd name="T26" fmla="*/ 264 w 648"/>
              <a:gd name="T27" fmla="*/ 936 h 1848"/>
              <a:gd name="T28" fmla="*/ 312 w 648"/>
              <a:gd name="T29" fmla="*/ 810 h 1848"/>
              <a:gd name="T30" fmla="*/ 546 w 648"/>
              <a:gd name="T31" fmla="*/ 294 h 1848"/>
              <a:gd name="T32" fmla="*/ 648 w 648"/>
              <a:gd name="T33" fmla="*/ 120 h 1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8" h="1848">
                <a:moveTo>
                  <a:pt x="648" y="120"/>
                </a:moveTo>
                <a:lnTo>
                  <a:pt x="552" y="72"/>
                </a:lnTo>
                <a:lnTo>
                  <a:pt x="432" y="12"/>
                </a:lnTo>
                <a:lnTo>
                  <a:pt x="282" y="0"/>
                </a:lnTo>
                <a:lnTo>
                  <a:pt x="174" y="36"/>
                </a:lnTo>
                <a:lnTo>
                  <a:pt x="132" y="402"/>
                </a:lnTo>
                <a:lnTo>
                  <a:pt x="72" y="1080"/>
                </a:lnTo>
                <a:lnTo>
                  <a:pt x="30" y="1296"/>
                </a:lnTo>
                <a:lnTo>
                  <a:pt x="0" y="1548"/>
                </a:lnTo>
                <a:lnTo>
                  <a:pt x="0" y="1758"/>
                </a:lnTo>
                <a:lnTo>
                  <a:pt x="24" y="1848"/>
                </a:lnTo>
                <a:lnTo>
                  <a:pt x="120" y="1752"/>
                </a:lnTo>
                <a:lnTo>
                  <a:pt x="264" y="1368"/>
                </a:lnTo>
                <a:lnTo>
                  <a:pt x="264" y="936"/>
                </a:lnTo>
                <a:lnTo>
                  <a:pt x="312" y="810"/>
                </a:lnTo>
                <a:lnTo>
                  <a:pt x="546" y="294"/>
                </a:lnTo>
                <a:lnTo>
                  <a:pt x="648" y="120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grpSp>
        <p:nvGrpSpPr>
          <p:cNvPr id="9232" name="Group 16"/>
          <p:cNvGrpSpPr>
            <a:grpSpLocks/>
          </p:cNvGrpSpPr>
          <p:nvPr/>
        </p:nvGrpSpPr>
        <p:grpSpPr bwMode="auto">
          <a:xfrm>
            <a:off x="4427538" y="609600"/>
            <a:ext cx="1973262" cy="2006600"/>
            <a:chOff x="2789" y="384"/>
            <a:chExt cx="1243" cy="1264"/>
          </a:xfrm>
        </p:grpSpPr>
        <p:sp>
          <p:nvSpPr>
            <p:cNvPr id="9233" name="Oval 17" descr="Cik cak"/>
            <p:cNvSpPr>
              <a:spLocks noChangeArrowheads="1"/>
            </p:cNvSpPr>
            <p:nvPr/>
          </p:nvSpPr>
          <p:spPr bwMode="auto">
            <a:xfrm>
              <a:off x="3792" y="528"/>
              <a:ext cx="96" cy="96"/>
            </a:xfrm>
            <a:prstGeom prst="ellipse">
              <a:avLst/>
            </a:prstGeom>
            <a:pattFill prst="zigZ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auto">
            <a:xfrm>
              <a:off x="2789" y="384"/>
              <a:ext cx="1243" cy="1264"/>
            </a:xfrm>
            <a:custGeom>
              <a:avLst/>
              <a:gdLst>
                <a:gd name="T0" fmla="*/ 1243 w 1243"/>
                <a:gd name="T1" fmla="*/ 0 h 1264"/>
                <a:gd name="T2" fmla="*/ 867 w 1243"/>
                <a:gd name="T3" fmla="*/ 112 h 1264"/>
                <a:gd name="T4" fmla="*/ 571 w 1243"/>
                <a:gd name="T5" fmla="*/ 344 h 1264"/>
                <a:gd name="T6" fmla="*/ 323 w 1243"/>
                <a:gd name="T7" fmla="*/ 640 h 1264"/>
                <a:gd name="T8" fmla="*/ 67 w 1243"/>
                <a:gd name="T9" fmla="*/ 1072 h 1264"/>
                <a:gd name="T10" fmla="*/ 11 w 1243"/>
                <a:gd name="T11" fmla="*/ 1184 h 1264"/>
                <a:gd name="T12" fmla="*/ 3 w 1243"/>
                <a:gd name="T13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3" h="1264">
                  <a:moveTo>
                    <a:pt x="1243" y="0"/>
                  </a:moveTo>
                  <a:cubicBezTo>
                    <a:pt x="1180" y="19"/>
                    <a:pt x="979" y="55"/>
                    <a:pt x="867" y="112"/>
                  </a:cubicBezTo>
                  <a:cubicBezTo>
                    <a:pt x="755" y="169"/>
                    <a:pt x="662" y="256"/>
                    <a:pt x="571" y="344"/>
                  </a:cubicBezTo>
                  <a:cubicBezTo>
                    <a:pt x="480" y="432"/>
                    <a:pt x="407" y="519"/>
                    <a:pt x="323" y="640"/>
                  </a:cubicBezTo>
                  <a:cubicBezTo>
                    <a:pt x="239" y="761"/>
                    <a:pt x="119" y="981"/>
                    <a:pt x="67" y="1072"/>
                  </a:cubicBezTo>
                  <a:cubicBezTo>
                    <a:pt x="15" y="1163"/>
                    <a:pt x="22" y="1152"/>
                    <a:pt x="11" y="1184"/>
                  </a:cubicBezTo>
                  <a:cubicBezTo>
                    <a:pt x="0" y="1216"/>
                    <a:pt x="5" y="1247"/>
                    <a:pt x="3" y="1264"/>
                  </a:cubicBezTo>
                </a:path>
              </a:pathLst>
            </a:custGeom>
            <a:noFill/>
            <a:ln w="38100" cap="rnd" cmpd="sng">
              <a:solidFill>
                <a:schemeClr val="accent2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9235" name="Line 19"/>
            <p:cNvSpPr>
              <a:spLocks noChangeShapeType="1"/>
            </p:cNvSpPr>
            <p:nvPr/>
          </p:nvSpPr>
          <p:spPr bwMode="auto">
            <a:xfrm flipH="1" flipV="1">
              <a:off x="3744" y="432"/>
              <a:ext cx="48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9236" name="Freeform 20"/>
          <p:cNvSpPr>
            <a:spLocks/>
          </p:cNvSpPr>
          <p:nvPr/>
        </p:nvSpPr>
        <p:spPr bwMode="auto">
          <a:xfrm>
            <a:off x="5000625" y="5181600"/>
            <a:ext cx="342900" cy="381000"/>
          </a:xfrm>
          <a:custGeom>
            <a:avLst/>
            <a:gdLst>
              <a:gd name="T0" fmla="*/ 216 w 216"/>
              <a:gd name="T1" fmla="*/ 102 h 240"/>
              <a:gd name="T2" fmla="*/ 162 w 216"/>
              <a:gd name="T3" fmla="*/ 48 h 240"/>
              <a:gd name="T4" fmla="*/ 66 w 216"/>
              <a:gd name="T5" fmla="*/ 0 h 240"/>
              <a:gd name="T6" fmla="*/ 18 w 216"/>
              <a:gd name="T7" fmla="*/ 0 h 240"/>
              <a:gd name="T8" fmla="*/ 6 w 216"/>
              <a:gd name="T9" fmla="*/ 102 h 240"/>
              <a:gd name="T10" fmla="*/ 0 w 216"/>
              <a:gd name="T11" fmla="*/ 150 h 240"/>
              <a:gd name="T12" fmla="*/ 18 w 216"/>
              <a:gd name="T13" fmla="*/ 192 h 240"/>
              <a:gd name="T14" fmla="*/ 18 w 216"/>
              <a:gd name="T15" fmla="*/ 240 h 240"/>
              <a:gd name="T16" fmla="*/ 216 w 216"/>
              <a:gd name="T17" fmla="*/ 10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" h="240">
                <a:moveTo>
                  <a:pt x="216" y="102"/>
                </a:moveTo>
                <a:lnTo>
                  <a:pt x="162" y="48"/>
                </a:lnTo>
                <a:lnTo>
                  <a:pt x="66" y="0"/>
                </a:lnTo>
                <a:lnTo>
                  <a:pt x="18" y="0"/>
                </a:lnTo>
                <a:lnTo>
                  <a:pt x="6" y="102"/>
                </a:lnTo>
                <a:lnTo>
                  <a:pt x="0" y="150"/>
                </a:lnTo>
                <a:lnTo>
                  <a:pt x="18" y="192"/>
                </a:lnTo>
                <a:lnTo>
                  <a:pt x="18" y="240"/>
                </a:lnTo>
                <a:lnTo>
                  <a:pt x="216" y="102"/>
                </a:lnTo>
                <a:close/>
              </a:path>
            </a:pathLst>
          </a:custGeom>
          <a:solidFill>
            <a:schemeClr val="accent2"/>
          </a:solidFill>
          <a:ln w="222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6588125" y="0"/>
            <a:ext cx="1680268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PT" sz="2400" dirty="0" smtClean="0">
                <a:latin typeface="Times New Roman" pitchFamily="18" charset="0"/>
              </a:rPr>
              <a:t>Dorsal Root</a:t>
            </a:r>
            <a:endParaRPr lang="cs-CZ" sz="2400" dirty="0">
              <a:latin typeface="Times New Roman" pitchFamily="18" charset="0"/>
            </a:endParaRP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2771006" y="116632"/>
            <a:ext cx="1933550" cy="3095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eaLnBrk="0" hangingPunct="0"/>
            <a:r>
              <a:rPr lang="cs-CZ" sz="1400" dirty="0" smtClean="0">
                <a:latin typeface="Times New Roman" pitchFamily="18" charset="0"/>
              </a:rPr>
              <a:t>Pseudounipol</a:t>
            </a:r>
            <a:r>
              <a:rPr lang="pt-PT" sz="1400" dirty="0" smtClean="0">
                <a:latin typeface="Times New Roman" pitchFamily="18" charset="0"/>
              </a:rPr>
              <a:t>ar</a:t>
            </a:r>
            <a:r>
              <a:rPr lang="cs-CZ" sz="1400" dirty="0" smtClean="0">
                <a:latin typeface="Times New Roman" pitchFamily="18" charset="0"/>
              </a:rPr>
              <a:t> neuro</a:t>
            </a:r>
            <a:r>
              <a:rPr lang="pt-PT" sz="1400" dirty="0" smtClean="0">
                <a:latin typeface="Times New Roman" pitchFamily="18" charset="0"/>
              </a:rPr>
              <a:t>ns</a:t>
            </a:r>
            <a:endParaRPr lang="cs-CZ" sz="1400" dirty="0">
              <a:latin typeface="Times New Roman" pitchFamily="18" charset="0"/>
            </a:endParaRP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7164388" y="906463"/>
            <a:ext cx="1995487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cs-CZ" sz="1400">
                <a:latin typeface="Times New Roman" pitchFamily="18" charset="0"/>
              </a:rPr>
              <a:t>Ncl. posteromarginalis +</a:t>
            </a:r>
          </a:p>
          <a:p>
            <a:pPr eaLnBrk="0" hangingPunct="0"/>
            <a:r>
              <a:rPr lang="cs-CZ" sz="1400">
                <a:latin typeface="Times New Roman" pitchFamily="18" charset="0"/>
              </a:rPr>
              <a:t>Subst. gelatinosa Rolandi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7051675" y="476250"/>
            <a:ext cx="20923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cs-CZ" sz="1400" dirty="0">
                <a:latin typeface="Times New Roman" pitchFamily="18" charset="0"/>
              </a:rPr>
              <a:t>Tr. dorsolateralis Lissaueri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7308850" y="2420938"/>
            <a:ext cx="1459352" cy="3099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cs-CZ" sz="1400" dirty="0" smtClean="0">
                <a:latin typeface="Times New Roman" pitchFamily="18" charset="0"/>
              </a:rPr>
              <a:t>N</a:t>
            </a:r>
            <a:r>
              <a:rPr lang="pt-PT" sz="1400" dirty="0" smtClean="0">
                <a:latin typeface="Times New Roman" pitchFamily="18" charset="0"/>
              </a:rPr>
              <a:t>u</a:t>
            </a:r>
            <a:r>
              <a:rPr lang="cs-CZ" sz="1400" dirty="0" smtClean="0">
                <a:latin typeface="Times New Roman" pitchFamily="18" charset="0"/>
              </a:rPr>
              <a:t>cl</a:t>
            </a:r>
            <a:r>
              <a:rPr lang="pt-PT" sz="1400" dirty="0" smtClean="0">
                <a:latin typeface="Times New Roman" pitchFamily="18" charset="0"/>
              </a:rPr>
              <a:t>eus</a:t>
            </a:r>
            <a:r>
              <a:rPr lang="cs-CZ" sz="1400" dirty="0" smtClean="0">
                <a:latin typeface="Times New Roman" pitchFamily="18" charset="0"/>
              </a:rPr>
              <a:t> </a:t>
            </a:r>
            <a:r>
              <a:rPr lang="cs-CZ" sz="1400" dirty="0">
                <a:latin typeface="Times New Roman" pitchFamily="18" charset="0"/>
              </a:rPr>
              <a:t>proprius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323528" y="2983483"/>
            <a:ext cx="1807203" cy="525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cs-CZ" sz="1400" dirty="0">
                <a:latin typeface="Times New Roman" pitchFamily="18" charset="0"/>
              </a:rPr>
              <a:t>Ncl. thoracicus </a:t>
            </a:r>
          </a:p>
          <a:p>
            <a:pPr eaLnBrk="0" hangingPunct="0"/>
            <a:r>
              <a:rPr lang="cs-CZ" sz="1400" dirty="0" smtClean="0">
                <a:latin typeface="Times New Roman" pitchFamily="18" charset="0"/>
              </a:rPr>
              <a:t>(</a:t>
            </a:r>
            <a:r>
              <a:rPr lang="pt-PT" sz="1400" dirty="0" smtClean="0">
                <a:latin typeface="Times New Roman" pitchFamily="18" charset="0"/>
              </a:rPr>
              <a:t>Dorsal nlc. of Clarke</a:t>
            </a:r>
            <a:r>
              <a:rPr lang="cs-CZ" sz="1400" dirty="0" smtClean="0">
                <a:latin typeface="Times New Roman" pitchFamily="18" charset="0"/>
              </a:rPr>
              <a:t>)</a:t>
            </a:r>
            <a:endParaRPr lang="cs-CZ" sz="1400" dirty="0">
              <a:latin typeface="Times New Roman" pitchFamily="18" charset="0"/>
            </a:endParaRP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7019925" y="3068638"/>
            <a:ext cx="1951345" cy="3099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cs-CZ" sz="1400" dirty="0" smtClean="0">
                <a:latin typeface="Times New Roman" pitchFamily="18" charset="0"/>
              </a:rPr>
              <a:t>Tr.</a:t>
            </a:r>
            <a:r>
              <a:rPr lang="pt-PT" sz="1400" dirty="0">
                <a:latin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</a:rPr>
              <a:t>spinocerebellaris </a:t>
            </a:r>
            <a:r>
              <a:rPr lang="cs-CZ" sz="1400" dirty="0">
                <a:latin typeface="Times New Roman" pitchFamily="18" charset="0"/>
              </a:rPr>
              <a:t>ant.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6804025" y="4181908"/>
            <a:ext cx="20288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cs-CZ" sz="1400" dirty="0">
                <a:latin typeface="Times New Roman" pitchFamily="18" charset="0"/>
              </a:rPr>
              <a:t>Tr. spinocerebellaris post.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7092950" y="5661025"/>
            <a:ext cx="1414463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cs-CZ" sz="1400">
                <a:latin typeface="Times New Roman" pitchFamily="18" charset="0"/>
              </a:rPr>
              <a:t>Tr. spino-olivaris</a:t>
            </a:r>
          </a:p>
          <a:p>
            <a:pPr eaLnBrk="0" hangingPunct="0"/>
            <a:r>
              <a:rPr lang="cs-CZ" sz="1400">
                <a:latin typeface="Times New Roman" pitchFamily="18" charset="0"/>
              </a:rPr>
              <a:t>Tr. olivo-spinalis</a:t>
            </a: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6948488" y="4581525"/>
            <a:ext cx="1697037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cs-CZ" sz="1400" dirty="0">
                <a:latin typeface="Times New Roman" pitchFamily="18" charset="0"/>
              </a:rPr>
              <a:t>Tr. spino-thalamicus,</a:t>
            </a:r>
          </a:p>
          <a:p>
            <a:pPr eaLnBrk="0" hangingPunct="0"/>
            <a:r>
              <a:rPr lang="cs-CZ" sz="1400" dirty="0">
                <a:latin typeface="Times New Roman" pitchFamily="18" charset="0"/>
              </a:rPr>
              <a:t>-reticularis, -tectalis</a:t>
            </a: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468313" y="3645024"/>
            <a:ext cx="1900237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cs-CZ" sz="1400" dirty="0">
                <a:latin typeface="Times New Roman" pitchFamily="18" charset="0"/>
              </a:rPr>
              <a:t>Ncl. intermediomedialis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1547813" y="1268413"/>
            <a:ext cx="11207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cs-CZ" sz="1400">
                <a:latin typeface="Times New Roman" pitchFamily="18" charset="0"/>
              </a:rPr>
              <a:t>Fasc. gracilis</a:t>
            </a: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1547813" y="1628775"/>
            <a:ext cx="1220787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cs-CZ" sz="1400">
                <a:latin typeface="Times New Roman" pitchFamily="18" charset="0"/>
              </a:rPr>
              <a:t>Fasc. cuneatus</a:t>
            </a:r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35496" y="1468016"/>
            <a:ext cx="1395412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cs-CZ" sz="1400" dirty="0">
                <a:latin typeface="Times New Roman" pitchFamily="18" charset="0"/>
              </a:rPr>
              <a:t>Tr. spinobulbaris</a:t>
            </a:r>
          </a:p>
        </p:txBody>
      </p:sp>
      <p:sp>
        <p:nvSpPr>
          <p:cNvPr id="2" name="Left Brace 1"/>
          <p:cNvSpPr/>
          <p:nvPr/>
        </p:nvSpPr>
        <p:spPr>
          <a:xfrm>
            <a:off x="1475656" y="1220490"/>
            <a:ext cx="204787" cy="76835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317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9221" grpId="0" animBg="1"/>
      <p:bldP spid="9222" grpId="0" animBg="1"/>
      <p:bldP spid="9223" grpId="0" animBg="1"/>
      <p:bldP spid="9224" grpId="0" animBg="1"/>
      <p:bldP spid="9225" grpId="0" animBg="1"/>
      <p:bldP spid="9226" grpId="0" animBg="1"/>
      <p:bldP spid="9227" grpId="0" animBg="1"/>
      <p:bldP spid="9228" grpId="0" animBg="1"/>
      <p:bldP spid="9229" grpId="0" animBg="1"/>
      <p:bldP spid="9230" grpId="0" animBg="1"/>
      <p:bldP spid="9231" grpId="0" animBg="1"/>
      <p:bldP spid="92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Fasciculus gracilis: </a:t>
            </a:r>
            <a:r>
              <a:rPr lang="pt-PT" dirty="0" smtClean="0"/>
              <a:t>From sacral, lumbar and lower six thoracic segments.</a:t>
            </a:r>
          </a:p>
          <a:p>
            <a:pPr marL="0" indent="0">
              <a:buNone/>
            </a:pP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Fasciculus cuneatus: </a:t>
            </a:r>
            <a:r>
              <a:rPr lang="pt-PT" dirty="0" smtClean="0"/>
              <a:t>From upper six thoracic and all cervical segments.</a:t>
            </a:r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Generally speaking:</a:t>
            </a:r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Fasciculus gracilis: </a:t>
            </a:r>
            <a:r>
              <a:rPr lang="pt-PT" dirty="0" smtClean="0"/>
              <a:t>Sensation of lower limb</a:t>
            </a:r>
            <a:br>
              <a:rPr lang="pt-PT" dirty="0" smtClean="0"/>
            </a:b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Fasciculus cuneatus: </a:t>
            </a:r>
            <a:r>
              <a:rPr lang="pt-PT" dirty="0" smtClean="0"/>
              <a:t>Sensation of upper limb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3356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1Upr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903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Freeform 3"/>
          <p:cNvSpPr>
            <a:spLocks/>
          </p:cNvSpPr>
          <p:nvPr/>
        </p:nvSpPr>
        <p:spPr bwMode="auto">
          <a:xfrm>
            <a:off x="4229100" y="1676400"/>
            <a:ext cx="1714500" cy="2362200"/>
          </a:xfrm>
          <a:custGeom>
            <a:avLst/>
            <a:gdLst>
              <a:gd name="T0" fmla="*/ 552 w 1080"/>
              <a:gd name="T1" fmla="*/ 0 h 1488"/>
              <a:gd name="T2" fmla="*/ 456 w 1080"/>
              <a:gd name="T3" fmla="*/ 48 h 1488"/>
              <a:gd name="T4" fmla="*/ 168 w 1080"/>
              <a:gd name="T5" fmla="*/ 672 h 1488"/>
              <a:gd name="T6" fmla="*/ 168 w 1080"/>
              <a:gd name="T7" fmla="*/ 720 h 1488"/>
              <a:gd name="T8" fmla="*/ 168 w 1080"/>
              <a:gd name="T9" fmla="*/ 768 h 1488"/>
              <a:gd name="T10" fmla="*/ 120 w 1080"/>
              <a:gd name="T11" fmla="*/ 912 h 1488"/>
              <a:gd name="T12" fmla="*/ 24 w 1080"/>
              <a:gd name="T13" fmla="*/ 1008 h 1488"/>
              <a:gd name="T14" fmla="*/ 0 w 1080"/>
              <a:gd name="T15" fmla="*/ 1146 h 1488"/>
              <a:gd name="T16" fmla="*/ 24 w 1080"/>
              <a:gd name="T17" fmla="*/ 1344 h 1488"/>
              <a:gd name="T18" fmla="*/ 120 w 1080"/>
              <a:gd name="T19" fmla="*/ 1488 h 1488"/>
              <a:gd name="T20" fmla="*/ 408 w 1080"/>
              <a:gd name="T21" fmla="*/ 1488 h 1488"/>
              <a:gd name="T22" fmla="*/ 696 w 1080"/>
              <a:gd name="T23" fmla="*/ 1344 h 1488"/>
              <a:gd name="T24" fmla="*/ 984 w 1080"/>
              <a:gd name="T25" fmla="*/ 1008 h 1488"/>
              <a:gd name="T26" fmla="*/ 1062 w 1080"/>
              <a:gd name="T27" fmla="*/ 786 h 1488"/>
              <a:gd name="T28" fmla="*/ 1080 w 1080"/>
              <a:gd name="T29" fmla="*/ 624 h 1488"/>
              <a:gd name="T30" fmla="*/ 1032 w 1080"/>
              <a:gd name="T31" fmla="*/ 384 h 1488"/>
              <a:gd name="T32" fmla="*/ 888 w 1080"/>
              <a:gd name="T33" fmla="*/ 144 h 1488"/>
              <a:gd name="T34" fmla="*/ 696 w 1080"/>
              <a:gd name="T35" fmla="*/ 48 h 1488"/>
              <a:gd name="T36" fmla="*/ 552 w 1080"/>
              <a:gd name="T37" fmla="*/ 0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80" h="1488">
                <a:moveTo>
                  <a:pt x="552" y="0"/>
                </a:moveTo>
                <a:lnTo>
                  <a:pt x="456" y="48"/>
                </a:lnTo>
                <a:lnTo>
                  <a:pt x="168" y="672"/>
                </a:lnTo>
                <a:lnTo>
                  <a:pt x="168" y="720"/>
                </a:lnTo>
                <a:lnTo>
                  <a:pt x="168" y="768"/>
                </a:lnTo>
                <a:lnTo>
                  <a:pt x="120" y="912"/>
                </a:lnTo>
                <a:lnTo>
                  <a:pt x="24" y="1008"/>
                </a:lnTo>
                <a:lnTo>
                  <a:pt x="0" y="1146"/>
                </a:lnTo>
                <a:lnTo>
                  <a:pt x="24" y="1344"/>
                </a:lnTo>
                <a:lnTo>
                  <a:pt x="120" y="1488"/>
                </a:lnTo>
                <a:lnTo>
                  <a:pt x="408" y="1488"/>
                </a:lnTo>
                <a:lnTo>
                  <a:pt x="696" y="1344"/>
                </a:lnTo>
                <a:lnTo>
                  <a:pt x="984" y="1008"/>
                </a:lnTo>
                <a:lnTo>
                  <a:pt x="1062" y="786"/>
                </a:lnTo>
                <a:lnTo>
                  <a:pt x="1080" y="624"/>
                </a:lnTo>
                <a:lnTo>
                  <a:pt x="1032" y="384"/>
                </a:lnTo>
                <a:lnTo>
                  <a:pt x="888" y="144"/>
                </a:lnTo>
                <a:lnTo>
                  <a:pt x="696" y="48"/>
                </a:lnTo>
                <a:lnTo>
                  <a:pt x="552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>
            <a:off x="3232150" y="4851400"/>
            <a:ext cx="177800" cy="1244600"/>
          </a:xfrm>
          <a:custGeom>
            <a:avLst/>
            <a:gdLst>
              <a:gd name="T0" fmla="*/ 12 w 112"/>
              <a:gd name="T1" fmla="*/ 12 h 784"/>
              <a:gd name="T2" fmla="*/ 0 w 112"/>
              <a:gd name="T3" fmla="*/ 60 h 784"/>
              <a:gd name="T4" fmla="*/ 28 w 112"/>
              <a:gd name="T5" fmla="*/ 256 h 784"/>
              <a:gd name="T6" fmla="*/ 28 w 112"/>
              <a:gd name="T7" fmla="*/ 640 h 784"/>
              <a:gd name="T8" fmla="*/ 36 w 112"/>
              <a:gd name="T9" fmla="*/ 756 h 784"/>
              <a:gd name="T10" fmla="*/ 76 w 112"/>
              <a:gd name="T11" fmla="*/ 784 h 784"/>
              <a:gd name="T12" fmla="*/ 108 w 112"/>
              <a:gd name="T13" fmla="*/ 584 h 784"/>
              <a:gd name="T14" fmla="*/ 112 w 112"/>
              <a:gd name="T15" fmla="*/ 324 h 784"/>
              <a:gd name="T16" fmla="*/ 100 w 112"/>
              <a:gd name="T17" fmla="*/ 160 h 784"/>
              <a:gd name="T18" fmla="*/ 80 w 112"/>
              <a:gd name="T19" fmla="*/ 56 h 784"/>
              <a:gd name="T20" fmla="*/ 44 w 112"/>
              <a:gd name="T21" fmla="*/ 0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2" h="784">
                <a:moveTo>
                  <a:pt x="12" y="12"/>
                </a:moveTo>
                <a:lnTo>
                  <a:pt x="0" y="60"/>
                </a:lnTo>
                <a:lnTo>
                  <a:pt x="28" y="256"/>
                </a:lnTo>
                <a:lnTo>
                  <a:pt x="28" y="640"/>
                </a:lnTo>
                <a:lnTo>
                  <a:pt x="36" y="756"/>
                </a:lnTo>
                <a:lnTo>
                  <a:pt x="76" y="784"/>
                </a:lnTo>
                <a:lnTo>
                  <a:pt x="108" y="584"/>
                </a:lnTo>
                <a:lnTo>
                  <a:pt x="112" y="324"/>
                </a:lnTo>
                <a:lnTo>
                  <a:pt x="100" y="160"/>
                </a:lnTo>
                <a:lnTo>
                  <a:pt x="80" y="56"/>
                </a:lnTo>
                <a:lnTo>
                  <a:pt x="44" y="0"/>
                </a:lnTo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4101" name="Freeform 5" descr="Vodorovné cihly"/>
          <p:cNvSpPr>
            <a:spLocks/>
          </p:cNvSpPr>
          <p:nvPr/>
        </p:nvSpPr>
        <p:spPr bwMode="auto">
          <a:xfrm>
            <a:off x="4495800" y="3657600"/>
            <a:ext cx="990600" cy="685800"/>
          </a:xfrm>
          <a:custGeom>
            <a:avLst/>
            <a:gdLst>
              <a:gd name="T0" fmla="*/ 624 w 624"/>
              <a:gd name="T1" fmla="*/ 0 h 432"/>
              <a:gd name="T2" fmla="*/ 0 w 624"/>
              <a:gd name="T3" fmla="*/ 240 h 432"/>
              <a:gd name="T4" fmla="*/ 96 w 624"/>
              <a:gd name="T5" fmla="*/ 336 h 432"/>
              <a:gd name="T6" fmla="*/ 196 w 624"/>
              <a:gd name="T7" fmla="*/ 392 h 432"/>
              <a:gd name="T8" fmla="*/ 288 w 624"/>
              <a:gd name="T9" fmla="*/ 432 h 432"/>
              <a:gd name="T10" fmla="*/ 384 w 624"/>
              <a:gd name="T11" fmla="*/ 432 h 432"/>
              <a:gd name="T12" fmla="*/ 508 w 624"/>
              <a:gd name="T13" fmla="*/ 376 h 432"/>
              <a:gd name="T14" fmla="*/ 576 w 624"/>
              <a:gd name="T15" fmla="*/ 144 h 432"/>
              <a:gd name="T16" fmla="*/ 624 w 624"/>
              <a:gd name="T17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4" h="432">
                <a:moveTo>
                  <a:pt x="624" y="0"/>
                </a:moveTo>
                <a:lnTo>
                  <a:pt x="0" y="240"/>
                </a:lnTo>
                <a:lnTo>
                  <a:pt x="96" y="336"/>
                </a:lnTo>
                <a:lnTo>
                  <a:pt x="196" y="392"/>
                </a:lnTo>
                <a:lnTo>
                  <a:pt x="288" y="432"/>
                </a:lnTo>
                <a:lnTo>
                  <a:pt x="384" y="432"/>
                </a:lnTo>
                <a:lnTo>
                  <a:pt x="508" y="376"/>
                </a:lnTo>
                <a:lnTo>
                  <a:pt x="576" y="144"/>
                </a:lnTo>
                <a:lnTo>
                  <a:pt x="624" y="0"/>
                </a:lnTo>
                <a:close/>
              </a:path>
            </a:pathLst>
          </a:custGeom>
          <a:pattFill prst="horzBrick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4102" name="Freeform 6" descr="Cik cak"/>
          <p:cNvSpPr>
            <a:spLocks/>
          </p:cNvSpPr>
          <p:nvPr/>
        </p:nvSpPr>
        <p:spPr bwMode="auto">
          <a:xfrm>
            <a:off x="3060700" y="4876800"/>
            <a:ext cx="222250" cy="1168400"/>
          </a:xfrm>
          <a:custGeom>
            <a:avLst/>
            <a:gdLst>
              <a:gd name="T0" fmla="*/ 88 w 140"/>
              <a:gd name="T1" fmla="*/ 0 h 736"/>
              <a:gd name="T2" fmla="*/ 28 w 140"/>
              <a:gd name="T3" fmla="*/ 20 h 736"/>
              <a:gd name="T4" fmla="*/ 0 w 140"/>
              <a:gd name="T5" fmla="*/ 184 h 736"/>
              <a:gd name="T6" fmla="*/ 16 w 140"/>
              <a:gd name="T7" fmla="*/ 396 h 736"/>
              <a:gd name="T8" fmla="*/ 40 w 140"/>
              <a:gd name="T9" fmla="*/ 576 h 736"/>
              <a:gd name="T10" fmla="*/ 48 w 140"/>
              <a:gd name="T11" fmla="*/ 648 h 736"/>
              <a:gd name="T12" fmla="*/ 88 w 140"/>
              <a:gd name="T13" fmla="*/ 720 h 736"/>
              <a:gd name="T14" fmla="*/ 140 w 140"/>
              <a:gd name="T15" fmla="*/ 736 h 736"/>
              <a:gd name="T16" fmla="*/ 136 w 140"/>
              <a:gd name="T17" fmla="*/ 432 h 736"/>
              <a:gd name="T18" fmla="*/ 112 w 140"/>
              <a:gd name="T19" fmla="*/ 100 h 736"/>
              <a:gd name="T20" fmla="*/ 88 w 140"/>
              <a:gd name="T21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0" h="736">
                <a:moveTo>
                  <a:pt x="88" y="0"/>
                </a:moveTo>
                <a:lnTo>
                  <a:pt x="28" y="20"/>
                </a:lnTo>
                <a:lnTo>
                  <a:pt x="0" y="184"/>
                </a:lnTo>
                <a:lnTo>
                  <a:pt x="16" y="396"/>
                </a:lnTo>
                <a:lnTo>
                  <a:pt x="40" y="576"/>
                </a:lnTo>
                <a:lnTo>
                  <a:pt x="48" y="648"/>
                </a:lnTo>
                <a:lnTo>
                  <a:pt x="88" y="720"/>
                </a:lnTo>
                <a:lnTo>
                  <a:pt x="140" y="736"/>
                </a:lnTo>
                <a:lnTo>
                  <a:pt x="136" y="432"/>
                </a:lnTo>
                <a:lnTo>
                  <a:pt x="112" y="100"/>
                </a:lnTo>
                <a:lnTo>
                  <a:pt x="88" y="0"/>
                </a:lnTo>
                <a:close/>
              </a:path>
            </a:pathLst>
          </a:custGeom>
          <a:pattFill prst="zigZag">
            <a:fgClr>
              <a:srgbClr val="FF0000">
                <a:alpha val="72000"/>
              </a:srgbClr>
            </a:fgClr>
            <a:bgClr>
              <a:schemeClr val="bg1">
                <a:alpha val="72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4103" name="Freeform 7" descr="Obrysy kosočtverců"/>
          <p:cNvSpPr>
            <a:spLocks/>
          </p:cNvSpPr>
          <p:nvPr/>
        </p:nvSpPr>
        <p:spPr bwMode="auto">
          <a:xfrm>
            <a:off x="3352800" y="5759450"/>
            <a:ext cx="1371600" cy="355600"/>
          </a:xfrm>
          <a:custGeom>
            <a:avLst/>
            <a:gdLst>
              <a:gd name="T0" fmla="*/ 864 w 864"/>
              <a:gd name="T1" fmla="*/ 68 h 224"/>
              <a:gd name="T2" fmla="*/ 624 w 864"/>
              <a:gd name="T3" fmla="*/ 164 h 224"/>
              <a:gd name="T4" fmla="*/ 476 w 864"/>
              <a:gd name="T5" fmla="*/ 200 h 224"/>
              <a:gd name="T6" fmla="*/ 284 w 864"/>
              <a:gd name="T7" fmla="*/ 220 h 224"/>
              <a:gd name="T8" fmla="*/ 156 w 864"/>
              <a:gd name="T9" fmla="*/ 224 h 224"/>
              <a:gd name="T10" fmla="*/ 0 w 864"/>
              <a:gd name="T11" fmla="*/ 212 h 224"/>
              <a:gd name="T12" fmla="*/ 24 w 864"/>
              <a:gd name="T13" fmla="*/ 164 h 224"/>
              <a:gd name="T14" fmla="*/ 96 w 864"/>
              <a:gd name="T15" fmla="*/ 116 h 224"/>
              <a:gd name="T16" fmla="*/ 240 w 864"/>
              <a:gd name="T17" fmla="*/ 116 h 224"/>
              <a:gd name="T18" fmla="*/ 432 w 864"/>
              <a:gd name="T19" fmla="*/ 116 h 224"/>
              <a:gd name="T20" fmla="*/ 624 w 864"/>
              <a:gd name="T21" fmla="*/ 20 h 224"/>
              <a:gd name="T22" fmla="*/ 732 w 864"/>
              <a:gd name="T23" fmla="*/ 0 h 224"/>
              <a:gd name="T24" fmla="*/ 804 w 864"/>
              <a:gd name="T25" fmla="*/ 20 h 224"/>
              <a:gd name="T26" fmla="*/ 864 w 864"/>
              <a:gd name="T27" fmla="*/ 68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64" h="224">
                <a:moveTo>
                  <a:pt x="864" y="68"/>
                </a:moveTo>
                <a:lnTo>
                  <a:pt x="624" y="164"/>
                </a:lnTo>
                <a:lnTo>
                  <a:pt x="476" y="200"/>
                </a:lnTo>
                <a:lnTo>
                  <a:pt x="284" y="220"/>
                </a:lnTo>
                <a:lnTo>
                  <a:pt x="156" y="224"/>
                </a:lnTo>
                <a:lnTo>
                  <a:pt x="0" y="212"/>
                </a:lnTo>
                <a:lnTo>
                  <a:pt x="24" y="164"/>
                </a:lnTo>
                <a:lnTo>
                  <a:pt x="96" y="116"/>
                </a:lnTo>
                <a:lnTo>
                  <a:pt x="240" y="116"/>
                </a:lnTo>
                <a:lnTo>
                  <a:pt x="432" y="116"/>
                </a:lnTo>
                <a:lnTo>
                  <a:pt x="624" y="20"/>
                </a:lnTo>
                <a:lnTo>
                  <a:pt x="732" y="0"/>
                </a:lnTo>
                <a:lnTo>
                  <a:pt x="804" y="20"/>
                </a:lnTo>
                <a:lnTo>
                  <a:pt x="864" y="68"/>
                </a:lnTo>
                <a:close/>
              </a:path>
            </a:pathLst>
          </a:custGeom>
          <a:pattFill prst="openDmnd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4104" name="Freeform 8" descr="Plné kosočtverce"/>
          <p:cNvSpPr>
            <a:spLocks/>
          </p:cNvSpPr>
          <p:nvPr/>
        </p:nvSpPr>
        <p:spPr bwMode="auto">
          <a:xfrm>
            <a:off x="3352800" y="4191000"/>
            <a:ext cx="1905000" cy="1797050"/>
          </a:xfrm>
          <a:custGeom>
            <a:avLst/>
            <a:gdLst>
              <a:gd name="T0" fmla="*/ 28 w 1200"/>
              <a:gd name="T1" fmla="*/ 1132 h 1132"/>
              <a:gd name="T2" fmla="*/ 252 w 1200"/>
              <a:gd name="T3" fmla="*/ 976 h 1132"/>
              <a:gd name="T4" fmla="*/ 556 w 1200"/>
              <a:gd name="T5" fmla="*/ 792 h 1132"/>
              <a:gd name="T6" fmla="*/ 728 w 1200"/>
              <a:gd name="T7" fmla="*/ 652 h 1132"/>
              <a:gd name="T8" fmla="*/ 912 w 1200"/>
              <a:gd name="T9" fmla="*/ 480 h 1132"/>
              <a:gd name="T10" fmla="*/ 1072 w 1200"/>
              <a:gd name="T11" fmla="*/ 300 h 1132"/>
              <a:gd name="T12" fmla="*/ 1200 w 1200"/>
              <a:gd name="T13" fmla="*/ 96 h 1132"/>
              <a:gd name="T14" fmla="*/ 1200 w 1200"/>
              <a:gd name="T15" fmla="*/ 48 h 1132"/>
              <a:gd name="T16" fmla="*/ 1104 w 1200"/>
              <a:gd name="T17" fmla="*/ 96 h 1132"/>
              <a:gd name="T18" fmla="*/ 1008 w 1200"/>
              <a:gd name="T19" fmla="*/ 96 h 1132"/>
              <a:gd name="T20" fmla="*/ 916 w 1200"/>
              <a:gd name="T21" fmla="*/ 72 h 1132"/>
              <a:gd name="T22" fmla="*/ 816 w 1200"/>
              <a:gd name="T23" fmla="*/ 0 h 1132"/>
              <a:gd name="T24" fmla="*/ 816 w 1200"/>
              <a:gd name="T25" fmla="*/ 96 h 1132"/>
              <a:gd name="T26" fmla="*/ 768 w 1200"/>
              <a:gd name="T27" fmla="*/ 144 h 1132"/>
              <a:gd name="T28" fmla="*/ 624 w 1200"/>
              <a:gd name="T29" fmla="*/ 240 h 1132"/>
              <a:gd name="T30" fmla="*/ 620 w 1200"/>
              <a:gd name="T31" fmla="*/ 348 h 1132"/>
              <a:gd name="T32" fmla="*/ 652 w 1200"/>
              <a:gd name="T33" fmla="*/ 436 h 1132"/>
              <a:gd name="T34" fmla="*/ 648 w 1200"/>
              <a:gd name="T35" fmla="*/ 552 h 1132"/>
              <a:gd name="T36" fmla="*/ 576 w 1200"/>
              <a:gd name="T37" fmla="*/ 672 h 1132"/>
              <a:gd name="T38" fmla="*/ 384 w 1200"/>
              <a:gd name="T39" fmla="*/ 748 h 1132"/>
              <a:gd name="T40" fmla="*/ 272 w 1200"/>
              <a:gd name="T41" fmla="*/ 760 h 1132"/>
              <a:gd name="T42" fmla="*/ 144 w 1200"/>
              <a:gd name="T43" fmla="*/ 720 h 1132"/>
              <a:gd name="T44" fmla="*/ 84 w 1200"/>
              <a:gd name="T45" fmla="*/ 536 h 1132"/>
              <a:gd name="T46" fmla="*/ 36 w 1200"/>
              <a:gd name="T47" fmla="*/ 400 h 1132"/>
              <a:gd name="T48" fmla="*/ 0 w 1200"/>
              <a:gd name="T49" fmla="*/ 432 h 1132"/>
              <a:gd name="T50" fmla="*/ 48 w 1200"/>
              <a:gd name="T51" fmla="*/ 624 h 1132"/>
              <a:gd name="T52" fmla="*/ 48 w 1200"/>
              <a:gd name="T53" fmla="*/ 768 h 1132"/>
              <a:gd name="T54" fmla="*/ 24 w 1200"/>
              <a:gd name="T55" fmla="*/ 1104 h 1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00" h="1132">
                <a:moveTo>
                  <a:pt x="28" y="1132"/>
                </a:moveTo>
                <a:lnTo>
                  <a:pt x="252" y="976"/>
                </a:lnTo>
                <a:lnTo>
                  <a:pt x="556" y="792"/>
                </a:lnTo>
                <a:lnTo>
                  <a:pt x="728" y="652"/>
                </a:lnTo>
                <a:lnTo>
                  <a:pt x="912" y="480"/>
                </a:lnTo>
                <a:lnTo>
                  <a:pt x="1072" y="300"/>
                </a:lnTo>
                <a:lnTo>
                  <a:pt x="1200" y="96"/>
                </a:lnTo>
                <a:lnTo>
                  <a:pt x="1200" y="48"/>
                </a:lnTo>
                <a:lnTo>
                  <a:pt x="1104" y="96"/>
                </a:lnTo>
                <a:lnTo>
                  <a:pt x="1008" y="96"/>
                </a:lnTo>
                <a:lnTo>
                  <a:pt x="916" y="72"/>
                </a:lnTo>
                <a:lnTo>
                  <a:pt x="816" y="0"/>
                </a:lnTo>
                <a:lnTo>
                  <a:pt x="816" y="96"/>
                </a:lnTo>
                <a:lnTo>
                  <a:pt x="768" y="144"/>
                </a:lnTo>
                <a:lnTo>
                  <a:pt x="624" y="240"/>
                </a:lnTo>
                <a:lnTo>
                  <a:pt x="620" y="348"/>
                </a:lnTo>
                <a:lnTo>
                  <a:pt x="652" y="436"/>
                </a:lnTo>
                <a:lnTo>
                  <a:pt x="648" y="552"/>
                </a:lnTo>
                <a:lnTo>
                  <a:pt x="576" y="672"/>
                </a:lnTo>
                <a:lnTo>
                  <a:pt x="384" y="748"/>
                </a:lnTo>
                <a:lnTo>
                  <a:pt x="272" y="760"/>
                </a:lnTo>
                <a:lnTo>
                  <a:pt x="144" y="720"/>
                </a:lnTo>
                <a:lnTo>
                  <a:pt x="84" y="536"/>
                </a:lnTo>
                <a:lnTo>
                  <a:pt x="36" y="400"/>
                </a:lnTo>
                <a:lnTo>
                  <a:pt x="0" y="432"/>
                </a:lnTo>
                <a:lnTo>
                  <a:pt x="48" y="624"/>
                </a:lnTo>
                <a:lnTo>
                  <a:pt x="48" y="768"/>
                </a:lnTo>
                <a:lnTo>
                  <a:pt x="24" y="1104"/>
                </a:lnTo>
              </a:path>
            </a:pathLst>
          </a:custGeom>
          <a:pattFill prst="solidDmnd">
            <a:fgClr>
              <a:srgbClr val="FF0000">
                <a:alpha val="63000"/>
              </a:srgbClr>
            </a:fgClr>
            <a:bgClr>
              <a:schemeClr val="bg1">
                <a:alpha val="63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4105" name="Freeform 9" descr="Velké tečky"/>
          <p:cNvSpPr>
            <a:spLocks/>
          </p:cNvSpPr>
          <p:nvPr/>
        </p:nvSpPr>
        <p:spPr bwMode="auto">
          <a:xfrm>
            <a:off x="5000625" y="5181600"/>
            <a:ext cx="342900" cy="381000"/>
          </a:xfrm>
          <a:custGeom>
            <a:avLst/>
            <a:gdLst>
              <a:gd name="T0" fmla="*/ 216 w 216"/>
              <a:gd name="T1" fmla="*/ 102 h 240"/>
              <a:gd name="T2" fmla="*/ 162 w 216"/>
              <a:gd name="T3" fmla="*/ 48 h 240"/>
              <a:gd name="T4" fmla="*/ 66 w 216"/>
              <a:gd name="T5" fmla="*/ 0 h 240"/>
              <a:gd name="T6" fmla="*/ 18 w 216"/>
              <a:gd name="T7" fmla="*/ 0 h 240"/>
              <a:gd name="T8" fmla="*/ 6 w 216"/>
              <a:gd name="T9" fmla="*/ 102 h 240"/>
              <a:gd name="T10" fmla="*/ 0 w 216"/>
              <a:gd name="T11" fmla="*/ 150 h 240"/>
              <a:gd name="T12" fmla="*/ 18 w 216"/>
              <a:gd name="T13" fmla="*/ 192 h 240"/>
              <a:gd name="T14" fmla="*/ 18 w 216"/>
              <a:gd name="T15" fmla="*/ 240 h 240"/>
              <a:gd name="T16" fmla="*/ 216 w 216"/>
              <a:gd name="T17" fmla="*/ 10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" h="240">
                <a:moveTo>
                  <a:pt x="216" y="102"/>
                </a:moveTo>
                <a:lnTo>
                  <a:pt x="162" y="48"/>
                </a:lnTo>
                <a:lnTo>
                  <a:pt x="66" y="0"/>
                </a:lnTo>
                <a:lnTo>
                  <a:pt x="18" y="0"/>
                </a:lnTo>
                <a:lnTo>
                  <a:pt x="6" y="102"/>
                </a:lnTo>
                <a:lnTo>
                  <a:pt x="0" y="150"/>
                </a:lnTo>
                <a:lnTo>
                  <a:pt x="18" y="192"/>
                </a:lnTo>
                <a:lnTo>
                  <a:pt x="18" y="240"/>
                </a:lnTo>
                <a:lnTo>
                  <a:pt x="216" y="102"/>
                </a:lnTo>
                <a:close/>
              </a:path>
            </a:pathLst>
          </a:custGeom>
          <a:pattFill prst="lgConfetti">
            <a:fgClr>
              <a:srgbClr val="FF00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7092950" y="1700213"/>
            <a:ext cx="174148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cs-CZ" sz="1400">
                <a:latin typeface="Times New Roman" pitchFamily="18" charset="0"/>
              </a:rPr>
              <a:t>Tr. corticospinalis lat.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195513" y="6381750"/>
            <a:ext cx="17811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cs-CZ" sz="1400">
                <a:latin typeface="Times New Roman" pitchFamily="18" charset="0"/>
              </a:rPr>
              <a:t>Tr. corticospinalis ant.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7164388" y="3500438"/>
            <a:ext cx="136525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cs-CZ" sz="1400">
                <a:latin typeface="Times New Roman" pitchFamily="18" charset="0"/>
              </a:rPr>
              <a:t>Tr. rubrospinalis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7092950" y="5734050"/>
            <a:ext cx="1346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cs-CZ" sz="1400">
                <a:latin typeface="Times New Roman" pitchFamily="18" charset="0"/>
              </a:rPr>
              <a:t>Tr. olivospinalis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3995738" y="6381750"/>
            <a:ext cx="1633537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cs-CZ" sz="1400">
                <a:latin typeface="Times New Roman" pitchFamily="18" charset="0"/>
              </a:rPr>
              <a:t>Tr. vestibulospinalis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7019925" y="5300663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cs-CZ" sz="1400">
                <a:latin typeface="Times New Roman" pitchFamily="18" charset="0"/>
              </a:rPr>
              <a:t>Tr. reticulospinalis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900113" y="6092825"/>
            <a:ext cx="132715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cs-CZ" sz="1400">
                <a:latin typeface="Times New Roman" pitchFamily="18" charset="0"/>
              </a:rPr>
              <a:t>Tr. tectospinalis</a:t>
            </a:r>
          </a:p>
        </p:txBody>
      </p:sp>
      <p:sp>
        <p:nvSpPr>
          <p:cNvPr id="17" name="Oval 3"/>
          <p:cNvSpPr>
            <a:spLocks noChangeArrowheads="1"/>
          </p:cNvSpPr>
          <p:nvPr/>
        </p:nvSpPr>
        <p:spPr bwMode="auto">
          <a:xfrm>
            <a:off x="3581400" y="4572000"/>
            <a:ext cx="685800" cy="6858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4038600" y="4114800"/>
            <a:ext cx="381000" cy="304800"/>
          </a:xfrm>
          <a:prstGeom prst="ellipse">
            <a:avLst/>
          </a:prstGeom>
          <a:solidFill>
            <a:srgbClr val="FF66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451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 animBg="1"/>
      <p:bldP spid="4101" grpId="0" animBg="1"/>
      <p:bldP spid="4102" grpId="0" animBg="1"/>
      <p:bldP spid="4103" grpId="0" animBg="1"/>
      <p:bldP spid="4104" grpId="0" animBg="1"/>
      <p:bldP spid="4105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falda Martins\Documents\My Dropbox\MIMSA\Logos\MIMSA LOGO-large no-back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69160"/>
            <a:ext cx="3213100" cy="171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349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ea typeface="Ebrima" pitchFamily="2" charset="0"/>
                <a:cs typeface="Ebrima" pitchFamily="2" charset="0"/>
              </a:rPr>
              <a:t>Program of sessions:</a:t>
            </a:r>
            <a:endParaRPr lang="pt-PT" dirty="0">
              <a:ea typeface="Ebrima" pitchFamily="2" charset="0"/>
              <a:cs typeface="Ebrim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>
                <a:latin typeface="+mj-lt"/>
                <a:ea typeface="Ebrima" pitchFamily="2" charset="0"/>
                <a:cs typeface="Ebrima" pitchFamily="2" charset="0"/>
              </a:rPr>
              <a:t>7/10 - Spinal Cord</a:t>
            </a:r>
            <a:r>
              <a:rPr lang="pt-PT" dirty="0" smtClean="0">
                <a:latin typeface="+mj-lt"/>
                <a:ea typeface="Ebrima" pitchFamily="2" charset="0"/>
                <a:cs typeface="Ebrima" pitchFamily="2" charset="0"/>
              </a:rPr>
              <a:t/>
            </a:r>
            <a:br>
              <a:rPr lang="pt-PT" dirty="0" smtClean="0">
                <a:latin typeface="+mj-lt"/>
                <a:ea typeface="Ebrima" pitchFamily="2" charset="0"/>
                <a:cs typeface="Ebrima" pitchFamily="2" charset="0"/>
              </a:rPr>
            </a:br>
            <a:r>
              <a:rPr lang="pt-PT" dirty="0">
                <a:latin typeface="+mj-lt"/>
                <a:ea typeface="Ebrima" pitchFamily="2" charset="0"/>
                <a:cs typeface="Ebrima" pitchFamily="2" charset="0"/>
              </a:rPr>
              <a:t>14/10 - Brainsteam and </a:t>
            </a:r>
            <a:r>
              <a:rPr lang="pt-PT" dirty="0" smtClean="0">
                <a:latin typeface="+mj-lt"/>
                <a:ea typeface="Ebrima" pitchFamily="2" charset="0"/>
                <a:cs typeface="Ebrima" pitchFamily="2" charset="0"/>
              </a:rPr>
              <a:t>cerebellum</a:t>
            </a:r>
            <a:br>
              <a:rPr lang="pt-PT" dirty="0" smtClean="0">
                <a:latin typeface="+mj-lt"/>
                <a:ea typeface="Ebrima" pitchFamily="2" charset="0"/>
                <a:cs typeface="Ebrima" pitchFamily="2" charset="0"/>
              </a:rPr>
            </a:br>
            <a:r>
              <a:rPr lang="pt-PT" dirty="0">
                <a:latin typeface="+mj-lt"/>
                <a:ea typeface="Ebrima" pitchFamily="2" charset="0"/>
                <a:cs typeface="Ebrima" pitchFamily="2" charset="0"/>
              </a:rPr>
              <a:t>21/10 - Diencephalon</a:t>
            </a:r>
            <a:r>
              <a:rPr lang="pt-PT" dirty="0" smtClean="0">
                <a:latin typeface="+mj-lt"/>
                <a:ea typeface="Ebrima" pitchFamily="2" charset="0"/>
                <a:cs typeface="Ebrima" pitchFamily="2" charset="0"/>
              </a:rPr>
              <a:t/>
            </a:r>
            <a:br>
              <a:rPr lang="pt-PT" dirty="0" smtClean="0">
                <a:latin typeface="+mj-lt"/>
                <a:ea typeface="Ebrima" pitchFamily="2" charset="0"/>
                <a:cs typeface="Ebrima" pitchFamily="2" charset="0"/>
              </a:rPr>
            </a:br>
            <a:r>
              <a:rPr lang="pt-PT" dirty="0">
                <a:latin typeface="+mj-lt"/>
                <a:ea typeface="Ebrima" pitchFamily="2" charset="0"/>
                <a:cs typeface="Ebrima" pitchFamily="2" charset="0"/>
              </a:rPr>
              <a:t>28/10 - Telencephalon</a:t>
            </a:r>
            <a:r>
              <a:rPr lang="pt-PT" dirty="0" smtClean="0">
                <a:latin typeface="+mj-lt"/>
                <a:ea typeface="Ebrima" pitchFamily="2" charset="0"/>
                <a:cs typeface="Ebrima" pitchFamily="2" charset="0"/>
              </a:rPr>
              <a:t/>
            </a:r>
            <a:br>
              <a:rPr lang="pt-PT" dirty="0" smtClean="0">
                <a:latin typeface="+mj-lt"/>
                <a:ea typeface="Ebrima" pitchFamily="2" charset="0"/>
                <a:cs typeface="Ebrima" pitchFamily="2" charset="0"/>
              </a:rPr>
            </a:br>
            <a:r>
              <a:rPr lang="pt-PT" dirty="0">
                <a:latin typeface="+mj-lt"/>
                <a:ea typeface="Ebrima" pitchFamily="2" charset="0"/>
                <a:cs typeface="Ebrima" pitchFamily="2" charset="0"/>
              </a:rPr>
              <a:t>4/11 - Blood Supply, Meninges and </a:t>
            </a:r>
            <a:r>
              <a:rPr lang="pt-PT" dirty="0" smtClean="0">
                <a:latin typeface="+mj-lt"/>
                <a:ea typeface="Ebrima" pitchFamily="2" charset="0"/>
                <a:cs typeface="Ebrima" pitchFamily="2" charset="0"/>
              </a:rPr>
              <a:t>                       Cerebrospinal </a:t>
            </a:r>
            <a:r>
              <a:rPr lang="pt-PT" dirty="0">
                <a:latin typeface="+mj-lt"/>
                <a:ea typeface="Ebrima" pitchFamily="2" charset="0"/>
                <a:cs typeface="Ebrima" pitchFamily="2" charset="0"/>
              </a:rPr>
              <a:t>fluid</a:t>
            </a:r>
            <a:r>
              <a:rPr lang="pt-PT" dirty="0" smtClean="0">
                <a:latin typeface="+mj-lt"/>
                <a:ea typeface="Ebrima" pitchFamily="2" charset="0"/>
                <a:cs typeface="Ebrima" pitchFamily="2" charset="0"/>
              </a:rPr>
              <a:t/>
            </a:r>
            <a:br>
              <a:rPr lang="pt-PT" dirty="0" smtClean="0">
                <a:latin typeface="+mj-lt"/>
                <a:ea typeface="Ebrima" pitchFamily="2" charset="0"/>
                <a:cs typeface="Ebrima" pitchFamily="2" charset="0"/>
              </a:rPr>
            </a:br>
            <a:r>
              <a:rPr lang="pt-PT" dirty="0">
                <a:latin typeface="+mj-lt"/>
                <a:ea typeface="Ebrima" pitchFamily="2" charset="0"/>
                <a:cs typeface="Ebrima" pitchFamily="2" charset="0"/>
              </a:rPr>
              <a:t>11/11 - Cranial nerves (III-VII, IX-XII)</a:t>
            </a:r>
            <a:r>
              <a:rPr lang="pt-PT" dirty="0" smtClean="0">
                <a:latin typeface="+mj-lt"/>
                <a:ea typeface="Ebrima" pitchFamily="2" charset="0"/>
                <a:cs typeface="Ebrima" pitchFamily="2" charset="0"/>
              </a:rPr>
              <a:t/>
            </a:r>
            <a:br>
              <a:rPr lang="pt-PT" dirty="0" smtClean="0">
                <a:latin typeface="+mj-lt"/>
                <a:ea typeface="Ebrima" pitchFamily="2" charset="0"/>
                <a:cs typeface="Ebrima" pitchFamily="2" charset="0"/>
              </a:rPr>
            </a:br>
            <a:r>
              <a:rPr lang="pt-PT" dirty="0">
                <a:latin typeface="+mj-lt"/>
                <a:ea typeface="Ebrima" pitchFamily="2" charset="0"/>
                <a:cs typeface="Ebrima" pitchFamily="2" charset="0"/>
              </a:rPr>
              <a:t>18/11 - Eye </a:t>
            </a:r>
            <a:r>
              <a:rPr lang="pt-PT" dirty="0" smtClean="0">
                <a:latin typeface="+mj-lt"/>
                <a:ea typeface="Ebrima" pitchFamily="2" charset="0"/>
                <a:cs typeface="Ebrima" pitchFamily="2" charset="0"/>
              </a:rPr>
              <a:t/>
            </a:r>
            <a:br>
              <a:rPr lang="pt-PT" dirty="0" smtClean="0">
                <a:latin typeface="+mj-lt"/>
                <a:ea typeface="Ebrima" pitchFamily="2" charset="0"/>
                <a:cs typeface="Ebrima" pitchFamily="2" charset="0"/>
              </a:rPr>
            </a:br>
            <a:r>
              <a:rPr lang="pt-PT" dirty="0">
                <a:latin typeface="+mj-lt"/>
                <a:ea typeface="Ebrima" pitchFamily="2" charset="0"/>
                <a:cs typeface="Ebrima" pitchFamily="2" charset="0"/>
              </a:rPr>
              <a:t>25/11 - Ear and VIIIth cranial nerve.</a:t>
            </a:r>
          </a:p>
        </p:txBody>
      </p:sp>
    </p:spTree>
    <p:extLst>
      <p:ext uri="{BB962C8B-B14F-4D97-AF65-F5344CB8AC3E}">
        <p14:creationId xmlns:p14="http://schemas.microsoft.com/office/powerpoint/2010/main" val="2677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3707904" y="1444356"/>
            <a:ext cx="2592288" cy="4630963"/>
          </a:xfrm>
          <a:prstGeom prst="can">
            <a:avLst>
              <a:gd name="adj" fmla="val 2884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50" name="Picture 2" descr="http://www.schwabelab.org/images/archive/c/c3/20130204210055!Ey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93" y="2668812"/>
            <a:ext cx="1022752" cy="62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s.123rf.com/400wm/400/400/Cole123RF/Cole123RF0803/Cole123RF080300328/2775812-thermometer-with-temperature-rising-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9565" y="2550767"/>
            <a:ext cx="38848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redorbit.com/media/uploads/2013/02/Pain_022713-617x4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893880"/>
            <a:ext cx="1419845" cy="95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2123727" y="2852936"/>
            <a:ext cx="366092" cy="3279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ctangle 14"/>
          <p:cNvSpPr/>
          <p:nvPr/>
        </p:nvSpPr>
        <p:spPr>
          <a:xfrm>
            <a:off x="2494334" y="2964813"/>
            <a:ext cx="2032661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ounded Rectangle 16"/>
          <p:cNvSpPr/>
          <p:nvPr/>
        </p:nvSpPr>
        <p:spPr>
          <a:xfrm>
            <a:off x="4067944" y="159245"/>
            <a:ext cx="1919468" cy="128511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TextBox 17"/>
          <p:cNvSpPr txBox="1"/>
          <p:nvPr/>
        </p:nvSpPr>
        <p:spPr>
          <a:xfrm>
            <a:off x="4140781" y="203543"/>
            <a:ext cx="1799371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Thalamus</a:t>
            </a:r>
          </a:p>
          <a:p>
            <a:pPr algn="ctr"/>
            <a:r>
              <a:rPr lang="pt-PT" dirty="0" smtClean="0"/>
              <a:t>Cerebellum</a:t>
            </a:r>
          </a:p>
          <a:p>
            <a:pPr algn="ctr"/>
            <a:r>
              <a:rPr lang="pt-PT" dirty="0" smtClean="0"/>
              <a:t>Brainstem</a:t>
            </a:r>
          </a:p>
          <a:p>
            <a:pPr algn="ctr"/>
            <a:r>
              <a:rPr lang="pt-PT" dirty="0" smtClean="0"/>
              <a:t>Cerebral Cortex</a:t>
            </a:r>
            <a:endParaRPr lang="pt-PT" dirty="0"/>
          </a:p>
        </p:txBody>
      </p:sp>
      <p:sp>
        <p:nvSpPr>
          <p:cNvPr id="22" name="Oval 21"/>
          <p:cNvSpPr/>
          <p:nvPr/>
        </p:nvSpPr>
        <p:spPr>
          <a:xfrm>
            <a:off x="2123727" y="4364688"/>
            <a:ext cx="366091" cy="3279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angle 22"/>
          <p:cNvSpPr/>
          <p:nvPr/>
        </p:nvSpPr>
        <p:spPr>
          <a:xfrm>
            <a:off x="2489818" y="4476565"/>
            <a:ext cx="1372669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Chevron 23"/>
          <p:cNvSpPr/>
          <p:nvPr/>
        </p:nvSpPr>
        <p:spPr>
          <a:xfrm flipH="1">
            <a:off x="3729038" y="4292680"/>
            <a:ext cx="266899" cy="47578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921175" y="5158709"/>
            <a:ext cx="362793" cy="3279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Rectangle 25"/>
          <p:cNvSpPr/>
          <p:nvPr/>
        </p:nvSpPr>
        <p:spPr>
          <a:xfrm>
            <a:off x="2494333" y="5268654"/>
            <a:ext cx="1426841" cy="1080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Chevron 26"/>
          <p:cNvSpPr/>
          <p:nvPr/>
        </p:nvSpPr>
        <p:spPr>
          <a:xfrm>
            <a:off x="2246531" y="5084768"/>
            <a:ext cx="240430" cy="475781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965136" y="4391682"/>
            <a:ext cx="366092" cy="3279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Up Arrow 19"/>
          <p:cNvSpPr/>
          <p:nvPr/>
        </p:nvSpPr>
        <p:spPr>
          <a:xfrm>
            <a:off x="4283968" y="1506791"/>
            <a:ext cx="960852" cy="4095700"/>
          </a:xfrm>
          <a:prstGeom prst="upArrow">
            <a:avLst>
              <a:gd name="adj1" fmla="val 50000"/>
              <a:gd name="adj2" fmla="val 61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Down Arrow 18"/>
          <p:cNvSpPr/>
          <p:nvPr/>
        </p:nvSpPr>
        <p:spPr>
          <a:xfrm>
            <a:off x="5076056" y="1587492"/>
            <a:ext cx="911356" cy="3973058"/>
          </a:xfrm>
          <a:prstGeom prst="downArrow">
            <a:avLst>
              <a:gd name="adj1" fmla="val 50000"/>
              <a:gd name="adj2" fmla="val 83711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Chevron 15"/>
          <p:cNvSpPr/>
          <p:nvPr/>
        </p:nvSpPr>
        <p:spPr>
          <a:xfrm flipH="1">
            <a:off x="4499992" y="2780928"/>
            <a:ext cx="266899" cy="47578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368703" y="3634132"/>
            <a:ext cx="362793" cy="327901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Rectangle 35"/>
          <p:cNvSpPr/>
          <p:nvPr/>
        </p:nvSpPr>
        <p:spPr>
          <a:xfrm>
            <a:off x="5731496" y="3744076"/>
            <a:ext cx="1432792" cy="10801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Chevron 36"/>
          <p:cNvSpPr/>
          <p:nvPr/>
        </p:nvSpPr>
        <p:spPr>
          <a:xfrm flipH="1">
            <a:off x="7136148" y="3560191"/>
            <a:ext cx="191618" cy="475781"/>
          </a:xfrm>
          <a:prstGeom prst="chevro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98468"/>
            <a:ext cx="1406186" cy="117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AutoShape 11" descr="data:image/jpeg;base64,/9j/4AAQSkZJRgABAQAAAQABAAD/2wCEAAkGBxQSEBUUEBQUFRQVFRQTFhYVFhYUFxQVFBYXGBUUFBcaHCogGBwlHBQUITEhJSkrLi4uGCA0ODMsNygtLisBCgoKDg0OGxAQGi0kHyQsLC8sLC80LCwsLCwsLCwsLCwsLCwsLCwsLCwsLCwsLCwsLCwsLCwsLCwsLCwsLCwsLP/AABEIAOEA4AMBIgACEQEDEQH/xAAcAAEAAgIDAQAAAAAAAAAAAAAABwgFBgECBAP/xABIEAABAwIEBAMEBQgHBwUAAAABAAIDBBEFEiExBgdBYRMiUTJxgZEIFCNCsSQzUmKCocHRFTVDU3Kz8XN0hJKitOEXJTRUg//EABkBAQADAQEAAAAAAAAAAAAAAAACAwQBBf/EACQRAQACAgIBBAMBAQAAAAAAAAABAgMRBDESISIyQVFhcVJC/9oADAMBAAIRAxEAPwCcUREBERAREQEREBEXmqatrN9T6dVyZ07ETM6h6CV5JMRYDbU+7ZYupqnPOu3p0XwVNsv4a6cX/TZY33AI2Oq7LzYe68bfl8itOh5iskxsYbEwOa0SNkmLh+dY0uLGAb2sWm9je/prdHTJaNTMN6RAi64IiICIiAiIgIiICIiAiIgIiICIiAiIgIi4cbIPJiFXkFh7R/cPVYVxJNzqfVfSolzOJ+Xu6L5rLe3lL0sOOKV/YiLhQXPdVV/1eglntfwYZprevhte63/Sq0cq582O0rnWBdM8noLuY/8AiVYjid3/ALNW9qSr/wAqQ/xVTMPq3QzRyxmz43skafRzHBzT8wFrr1Dysnzn+rtBcrGcNYyytpIamL2ZWB1t8rtnsPdrgWn3LJqSAiIgIiICIiAiIgIiICIiAiIgIiICIiAvNiD7Rnvp816VjcZfo0d7/L/VRvOoWYq7vEMWiIsj1BERB7aJgkjkidYte0tIIuCHAh1x1GuyqFi+HupqiWGT24pHxu97HEX9xtf4q29DLlkB9dD8VCn0g+G/ArGVcYOSqBD9DZssQaLk7DM0iw/UcVpxzurzuRXV/wCvv9H7izwqh1DM+zJ/PDfZszfaaD0zttp6tFtTrYNUhpp3Rva+Mlr2Oa9rhu1zTdpHcEBW55fcVNxKhjnFhIPJMwEeSRuh06A6OHYhWKGyoiICIiAiIgIiICIiAiIgIiICIiAiIg4KxGLu84HoPxJWXWCxB15HfL5BV5Z9rRxo97zoiLM9AREQFxxZgDMTw6Snfo4i7HfoTM1Y73X0PZxXK9uFz2dlOx/FWY7aln5FPKu/wp3V0z4pHxyNLXsc5j2nQtc0kOB7ggra+WPGbsMrA8kmnksydg1u3o9ov7Tb/IkdVu/0geEMkjcQhaA1+WOcD+82ZJbuBlPcD1KhgFaXnru0tQyRjXxua9j2hzXNIc1zSLhzSNwQvqq+ckOYIpnNoKo/YyOtA/pFI8m7HdcridD0PYkiwYQEREBERAREQEREBERAREQEREBERBwtdmddxPqT+K2IrW5Nz7yqc3UNfE7lwiIqG0REQEBsboiDK1dLHV074pm5o5WFj23I0OhFxqD3VSeM+HJMPrJKeX7pzMdY2kjd7DxprtY9wR0VrcLqMrsp2d+4rWub3BAxGkzxN/KoA50Vv7Rp1fEdba2uL7EdytdLbh5eWnhbSrgVgOS3Mfx2toq2QmcaQSP/ALVgAtG49XixsT7Q7jWv5C7wTuY4OY4tc0hzXNJa5pGoLSNQe6krXeuuVHPKHmEMRh8Gpc0Vke9tPHjAFpQLWDtw4D0voDYSMgIiICIiAiIgIiICIiAiIgIi4Dh6oBWv1UeV5Hf9xWwrGYvBoHDpof4KvJG4X8e/jbU/bGIiLM9EREQEREBZuhnzt7jQ/wA1hF9aWfI6/Tr3CnS2pU58fnX9oZ578EfV5vr1O37GZ32wA/NzO1zns/XsD7wojV1MWw6Krp3wzND4pW5XAgHTcOFxoQbEHoQCqkcZ8NSYdWSU8o9nzRu6SROJyPGgvsQe4I6LU81jsIxKWmnZNTvLJYzma4dDsb+oIJBB0IJCtjy/4wjxOkEzBlkaQyaP9CSwJt6tN7g/xBVQlsnAXFkmGVjZ49WHyTM/vIiQXAejha4PqPQkELfovNh1ayeJksLg+ORoexwv5muFwddQvSgIiICIiAiIgIiIC1LjfmBS4Y20zs87mlzIWe070LjtG0nS572BsVrPN3md9RvS0ZBqyBncRcU7XAEGx0LyCCBsAbnoFXarqXyyOklc573kuc5xuXOOpJJ3KDfOKub+IVYLI3CljvtAXNkI3s6W9/8AlyrYuSHC1a6sbiErpI4MrrlxOaqzNLQ2xOrAbOzO/Rbb1HXk9ywbUMbW17bwm/gwn+1tceJJ+p6DrvtbNPsbA0ANAAAsANAANgB0CDsvLicloz30X2nnawXcf5lYSqqS867dAq72iIX4cc2tv6fFERZnoiIiAiIgIiIPfhlTY5XbdOx9FrPNvgkYlSZom/lUIL4tryD70JJ6Hcd7epWXWaw6qzNsfaG/fur8d/ph5GLXuhShFKnPbgz6rUirgbaCpdZ4FgGVFiSAB0eAXddQ7sosKuZU2/R74vIc7DpiLHNLTn9beSL4i7xp0frsFK3GfFkGGU3j1GYguDGMYLue8gmwvoNASSdNPWwVRsLr308zJoiQ+NzXtIJGrTexsQbHY67FWL4/w8Y5gcdRSAueAKiNgNySAWyxd3DzD3tt1QanJ9ICW5y0Udrm15nXt0v5N1sPDfPKkl8tbG6mdp5heWM9zYZm/Iquz2kGxFiNCDoQRuCuqC7OHYhHURiSCRkkbr2exwc02NjYjuCF6lTvhHi+qw6XPSyEA+3G65ik/wAbL79xqPVWg4G4xgxOmEsPle2zZYifNE8jb9Zp1s4aHsQQA2RERAWpcy+LxhlC6UWMrz4ULSLjxCCczhf2WgEn4DqttKq9zu4k+t4o+NrrxUw8Fljpn0Mzvfm8v7AQaHWVLpXufI4ve8lznONy5x1JJO5W58pODv6Srh4g/J4Mss362vki/aIN+zXdbLRwFaflbgLcOwqPO0iaa08oOhzPHlZ2ytsPffa9kmdOxEzOobo97Y2jZoAsANLADQALGz4k4+z5R+9eWeYvN3H/AMe5dFntkmem7Hx4j1t2ONzc6lERVNIiIgIiICIiAiIgLvBKWuBH+q6IuuTG41LIcQ4PFX0ckEurJWkA2uWO+69t+rTY/BU+xfDZKaeSCdpbJG4scCCNR1F9wRYg9QQVcPCZt2H3j+IURfSH4W0jxCMH7sE4G1tTFIf3tP7Hx1VncbeXkp420g1TZ9HbibK+Whkd5XAzw3OzhYSMFz1Ba6w/RcVCa9+B4k6mqYp2e1FI19rkZg0+Zpt0IuD2JUkIWA5pcqWVuepogGVe7o7hsc9r339mQ6ea9jbW18wrziFE+CV8UzHMkY4tc1wsWkdCrfYLjDZI2ODg6N7WvY8dWuFx+4rXOZ/LuPE4vEisyrY3yP2EoG0cp9PR3T3LlbRKd6TWdSq4sxwpxFNh9UyogcQWkZm3sJWH2o3+oI7aGx3AWPxChkglfFM0skY4tc12haR0/wDK8y6gubwtxBFX0sdRAfK8atJBcxw9pj7bOH8j1WWVXOT3G39HVmSZ1qWchkl9o3bMl1NhYmx/VJ9ArRoNd5gY99Rw2oqB7bWZY9/zkhyM210Lgem24VPypy+kjjWlNSD1NS/4Zo49bd5ev8FBiDYOAsG+uYjTwkAsMgfJcXHhR+eS+h3a0gXFrkK0VTOXuvsNgPQKDOQ1IDV1EhOrIQwC3948Ensfs7fFTcqMtvpt41I15CIipaxERAREQEREBERAREQEREHenkyuB9D+7qslj2FNq6Wank9maN0ZNgS3MNHC/UGxHcLFLYoj5R7h+Cvwz2xcuOpUqxShfBNJDKLPie6Nw7tNjbtovMFKn0g8A8GvbVNHkqWea3SWIBrr9BduQ97FRUrmRPnJfG/HoDC51307soBOvhPuWfAHMO1h2UnUNcW6O1b+CrdydxUw4kxl/LO10RHTNbMw7jW7bdfaPqrBrPf223Dfi1kx6lq/OXgQV9P9aph+UwsJs0D7eIalpO+ZouW/EW1Fq1q41HVlndvUfyUB86+ERSVYqYB+T1RLhbaObeRvYG+YftDorq2izLkxTSUbBWp5OcSfXcLjzuvLB9hJfc5AMjjfe7MuvqCqqqUvo+Y26LEjTlxyVMbgG9PFiGdrttPKJB039ykqYnndXeLjU4BaREIogW/qxhzg7XcOc4fBaJZZrjadz8Sq3PN3GpnBOg2kcBt2AWFCCZ+QlMRBVSECzpI2A9fI0ucPd52qVVonJemDMLDg0gySyvJ181iGAi/+C2not7WXJ8pengjVIERFBaIiICIiAiIgIiICIiAiIg5Yy5AHU2WxtFgB6aLG4TT/AHz7h/ErKLRirqNvP5N/K2vwj3nng31jCXvAJfTvbOLW9kXbIDptleT01aPRVeV2cVomzwSwv1bLG+Jw1F2yNLTsQdj0KpZWUzo5HxvBDmPcxwIsQ5pIII6G4VrO7YfVGKWORvtRvZILG2rHBw16bK19JUNkjZIw3a9rXtI6teA4H5FVJCslywxDxsKpz1Y0wu1JsYzlGp/Vynte3RVZY9NtXFt7phtS1jmVhX1rDJ2AAujHjx36Oi1NvS7M7f2ls64sqKzqdtl6+VZhUNZ7gWs8HE6N5AIbURXubCxeBcnpa91ia6m8OV8d75HuZfa+VxF/3LzrY8lluLv6wq/95qP81yxSy3F39YVf+81H+a5YkILHcpv6mpf/ANv+4lW3LSOTcxdhMYJvkkmaBpoM5db5uJ19Vu6yX+UvUxfCBEWG4q4khoKfxp7m5ysY22Z7j0aCRoNyeg+S5EbTmYiNyylTUMjYXyOaxjRdznENa0epJ0C0HFOb1HE/LEyWcC4L2gMZ+zmNz16D4qKOL+MajEH3lOWMexC0nI3uf0ndz66WC11X1xR9sV+TP/Kb4ec9KT56eoA9W+G4/IuH4ra8J43oKlwbFUx5nGzWvvG5xuAAA8C5JOgGpVZFyF2cVUY5N47W8RQPwTzOmpnNiqyZqfytubGSJo0u07vG2hvtop1ilDmhzCHNcA4OBuCDqCD1CptSatmPLF+ndERQWCIiAuWNuQB10XC7RPs4H0IK7Dk9ejYIIw1oA6L6LgFcrY8hxZVH5oUPg4vWMAIHjGSxN/zoEl/jnv8AFW5VVedv9e1f/D/9tCg0cKauQ1cXU9TCdo5I5Ab/AN81wIA6fmr/AB7KFVLHIKc+LVsto5kLr9bsc8Af9Z+Shk+K7BOskJkREWV6Ss/MWm8PFasE3vM6Ta35wCQD4Z7fBa0t75ztAxV9gBeKImwtc5bXPqdAtb4So/Gr6WPKHh9RC0tNrObnGYG/S11sr1Dyrxq0w93MqEMxesaBlH1iQgWt7Rvf43v8Vrakv6QOHeFi3iAWE8MchOpu5l4ze+gNmN0Hb1UZrqCaOQtaDBUw6XbIyUb3OduU9rDwx81KqrzyhxkU+JNa42ZO0wG5sA5xBjJ75m5f2yrDLNljUvQ41t01+BQrz5jeKmmcT9mYnhots5rvP5utw5mnS3dTUsNxPw1BXw+HUNOlyx7dHxuPVp+VwdD8lyk6naeak3rqFXEUv0PJbz/b1V49dI48rz6auJDfXY7W7je8F4IoaWxip2Fw1zyfaOv6guvl6bAbK6clYY68e89+isqK1+IYRBOLTwxSDbzsa62oOhIuNQFofEHKCmlF6N7qd19nZpWEdR5jmB63ufd6Iyx9pW41o69UGXUvcleKz/8ABmdpYupybaal0kV9ze5cP2uy0HiTguroTeeMlmwlju+P4ut5fc6yw+H1boZWSxmz43te0/rNNx8NFKYi0Kq2nHba2iLE8L402tpIqhlvO3zAfdkbo9vwIPwI9VlllmNPTidxsREXHRcLlEGQw+ut5X7dD/ArKgrWl3jlc32SR7lbXJr0llycbyndWxXVSealYJcZrHh2b7XJfb801sdvhkt8FZGsxUxRvkkeQyNrnuN9mtFyqlYjVGWaSVxu6R75CTYEl7i4kgablXVt5MuTFNO3nUm8h3P+uzgDyGDzH0Ie3IPjd3yUZqV+QUB8WrfpYMiafW73PI+HkP7kv8Zdw/OEyoiLI9NAPOzL/Sml7+DFmva1/NbL2y5fjdfLkthvj4zT32izznWxORpy2018xZp6XWL5kVplxWqJuMspiAuXWEXk09L5b26XUofRvwOzKiscNXEU0e40GV8h3sbkxi9vumx3WyvUPKvO7TLIfSKwMyUUNU296eQscNLeHNYF3weyMftdlXlXYxbDo6mCSCduaOVpY8eoI6HoRuD0ICqDxfw5Jh9XJTTalhu11rCSM6skb2I7mxBHRdQYiN5BBBIIIII0II2IKspwDxO2vpGvzDxmAMmbpcPt7dujXWJHx9FWlZfhjiGahqBNTkZspY5rhdr2m12u67gG49FC9fKFuLJ4StKi1vhDjKnxCMeG4NmsC+Fx87T1y3tnbf7w9Rex0WyLNMTHb0a2i0bgREXEhERB1e0EEEAg6EHUH3hRZx7yta/PPh4DX6udAPZedD9j+id/LsdLW2UqrhSraY6QvjrePVDPI/FJI6maje12VzTKAQfs3sIa64t5bhw1NtWgblTOvm2BocXBrQ5wAc4AZnAXsCdza5+ZX0Xb23O3MVJpXWxERQWCIiAuFr+Mca0NKSJqhmYGxYy8rgddCGXynQ726KMOLebU0146EGBl/wA4bGV47C1ox7rnTcbKdaTKq+atWX5y8Xs8P6jA+7y4Gct1AaNRFf1JykgbWt1IUNrs9xJudSdSfXuV1WmtdRp597ze25cqfOS2EmHDzK4AGoeXjy2d4bPKy56i4e4dLO7qF+GcEkraqOniDiXuAcWi+Rl/O89gLlWkocNEMTIo2ObHGxrGix0a0WFz69+qhln00u40R5bl9EQhGi5019yz6btwr1ifAtfPic0LIXOc+V0niG/h5JHkiR0h0tv30ItcWVl+GMDjoaSKmh9mJuW9rF7t3vPdziT8V9MOpC3V256ei94Wuu9ery8kRFp05Wn8yeBY8Vpw0nJPHmMMnQE7seOrXWHcWBHUHcEXUFMuJOHKignMNVGWOBOU2OSQD70btnN1Hu2NjosUrpYzg0FXH4dVDHKy9wHtDsptbM07tNidRqo7xrkZQygmmfLTu6a+MwaAey45j6+11QV0hlLSHNJa4aggkEH1BGy3HBOZ1fT2DpBOwW8swzG3+P2r9yTutvk5AVFzlq4SLmxLHgkdCRc2Pa5XH/oDU/8A24P+R65MRPbsWmOnypOdZ0EtGN9Sya1m9mlhud+o+C2bhzmhSVdQ2ANkic/ysMmQNc/oy4cbE9L7nTqFiKH6P77/AG9a0C40jhLiW9fM54yn4H+C3ThjlDQUcrJrSTSRnM0yuBa1wPlcGNABI6Xv67qM46rY5F4+2yMoJD923vIC+7MKd1cB+9ZdFyMVXZ5N5eKLDWDe5969QjHoPku6KcViFVr2t3L4SUrHbtH4fgvHLhQ+674H+ayaLk1iXa5LV6lFvMriuXChFam8US5h4hdlja5tvIbAkuIudxt1sbRtV846xxPhx07ARYXa95BtvcuAOuuysXjeCwVkLoaqNssbvuu6Ho5pGrT3BBUOcV8iTdz8NluLEiGbe99myjTa/tDpvrpyKVhKc15+0f1PMzEn2/KMtr+xHG29/Xy6rCV3EdVNfxqmd4JLsrpX5bm97NvYbkWAXrxjgqvpSfHpJ2gbuawyMF3ZR9oy7dT36j1CwLmEEgggg2IOhBG4IUtQhNpnuXC4RdmNJIABJOgA1JJ2AC6i6r70lK+SRscTS97yGta0XLnO0AAG5W38McrsRrC0iEwxnXxJ7xgD1DT5nabWFu6nzgbl1SYY0Ojb4tRazp3gZuv5sbRixI01I3JQY/lNy9GGQmSbK6qmaA+wBELN/CY7rrYuOxIHpcyCiIOpF0DQuyICIiAiIgIiICIiAiIgIiICIiAiIgIiIOAoE5//ANj/ALeb8GoiCGFNH0ffZm/20P4OREE9Bco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1" name="AutoShape 13" descr="data:image/jpeg;base64,/9j/4AAQSkZJRgABAQAAAQABAAD/2wCEAAkGBxQSEBUUEBQUFRQVFRQTFhYVFhYUFxQVFBYXGBUUFBcaHCogGBwlHBQUITEhJSkrLi4uGCA0ODMsNygtLisBCgoKDg0OGxAQGi0kHyQsLC8sLC80LCwsLCwsLCwsLCwsLCwsLCwsLCwsLCwsLCwsLCwsLCwsLCwsLCwsLCwsLP/AABEIAOEA4AMBIgACEQEDEQH/xAAcAAEAAgIDAQAAAAAAAAAAAAAABwgFBgECBAP/xABIEAABAwIEBAMEBQgHBwUAAAABAAIDBBEFEiExBgdBYRMiUTJxgZEIFCNCsSQzUmKCocHRFTVDU3Kz8XN0hJKitOEXJTRUg//EABkBAQADAQEAAAAAAAAAAAAAAAACAwQBBf/EACQRAQACAgIBBAMBAQAAAAAAAAABAgMRBDESISIyQVFhcVJC/9oADAMBAAIRAxEAPwCcUREBERAREQEREBEXmqatrN9T6dVyZ07ETM6h6CV5JMRYDbU+7ZYupqnPOu3p0XwVNsv4a6cX/TZY33AI2Oq7LzYe68bfl8itOh5iskxsYbEwOa0SNkmLh+dY0uLGAb2sWm9je/prdHTJaNTMN6RAi64IiICIiAiIgIiICIiAiIgIiICIiAiIgIi4cbIPJiFXkFh7R/cPVYVxJNzqfVfSolzOJ+Xu6L5rLe3lL0sOOKV/YiLhQXPdVV/1eglntfwYZprevhte63/Sq0cq582O0rnWBdM8noLuY/8AiVYjid3/ALNW9qSr/wAqQ/xVTMPq3QzRyxmz43skafRzHBzT8wFrr1Dysnzn+rtBcrGcNYyytpIamL2ZWB1t8rtnsPdrgWn3LJqSAiIgIiICIiAiIgIiICIiAiIgIiICIiAvNiD7Rnvp816VjcZfo0d7/L/VRvOoWYq7vEMWiIsj1BERB7aJgkjkidYte0tIIuCHAh1x1GuyqFi+HupqiWGT24pHxu97HEX9xtf4q29DLlkB9dD8VCn0g+G/ArGVcYOSqBD9DZssQaLk7DM0iw/UcVpxzurzuRXV/wCvv9H7izwqh1DM+zJ/PDfZszfaaD0zttp6tFtTrYNUhpp3Rva+Mlr2Oa9rhu1zTdpHcEBW55fcVNxKhjnFhIPJMwEeSRuh06A6OHYhWKGyoiICIiAiIgIiICIiAiIgIiICIiAiIg4KxGLu84HoPxJWXWCxB15HfL5BV5Z9rRxo97zoiLM9AREQFxxZgDMTw6Snfo4i7HfoTM1Y73X0PZxXK9uFz2dlOx/FWY7aln5FPKu/wp3V0z4pHxyNLXsc5j2nQtc0kOB7ggra+WPGbsMrA8kmnksydg1u3o9ov7Tb/IkdVu/0geEMkjcQhaA1+WOcD+82ZJbuBlPcD1KhgFaXnru0tQyRjXxua9j2hzXNIc1zSLhzSNwQvqq+ckOYIpnNoKo/YyOtA/pFI8m7HdcridD0PYkiwYQEREBERAREQEREBERAREQEREBERBwtdmddxPqT+K2IrW5Nz7yqc3UNfE7lwiIqG0REQEBsboiDK1dLHV074pm5o5WFj23I0OhFxqD3VSeM+HJMPrJKeX7pzMdY2kjd7DxprtY9wR0VrcLqMrsp2d+4rWub3BAxGkzxN/KoA50Vv7Rp1fEdba2uL7EdytdLbh5eWnhbSrgVgOS3Mfx2toq2QmcaQSP/ALVgAtG49XixsT7Q7jWv5C7wTuY4OY4tc0hzXNJa5pGoLSNQe6krXeuuVHPKHmEMRh8Gpc0Vke9tPHjAFpQLWDtw4D0voDYSMgIiICIiAiIgIiICIiAiIgIi4Dh6oBWv1UeV5Hf9xWwrGYvBoHDpof4KvJG4X8e/jbU/bGIiLM9EREQEREBZuhnzt7jQ/wA1hF9aWfI6/Tr3CnS2pU58fnX9oZ578EfV5vr1O37GZ32wA/NzO1zns/XsD7wojV1MWw6Krp3wzND4pW5XAgHTcOFxoQbEHoQCqkcZ8NSYdWSU8o9nzRu6SROJyPGgvsQe4I6LU81jsIxKWmnZNTvLJYzma4dDsb+oIJBB0IJCtjy/4wjxOkEzBlkaQyaP9CSwJt6tN7g/xBVQlsnAXFkmGVjZ49WHyTM/vIiQXAejha4PqPQkELfovNh1ayeJksLg+ORoexwv5muFwddQvSgIiICIiAiIgIiIC1LjfmBS4Y20zs87mlzIWe070LjtG0nS572BsVrPN3md9RvS0ZBqyBncRcU7XAEGx0LyCCBsAbnoFXarqXyyOklc573kuc5xuXOOpJJ3KDfOKub+IVYLI3CljvtAXNkI3s6W9/8AlyrYuSHC1a6sbiErpI4MrrlxOaqzNLQ2xOrAbOzO/Rbb1HXk9ywbUMbW17bwm/gwn+1tceJJ+p6DrvtbNPsbA0ANAAAsANAANgB0CDsvLicloz30X2nnawXcf5lYSqqS867dAq72iIX4cc2tv6fFERZnoiIiAiIgIiIPfhlTY5XbdOx9FrPNvgkYlSZom/lUIL4tryD70JJ6Hcd7epWXWaw6qzNsfaG/fur8d/ph5GLXuhShFKnPbgz6rUirgbaCpdZ4FgGVFiSAB0eAXddQ7sosKuZU2/R74vIc7DpiLHNLTn9beSL4i7xp0frsFK3GfFkGGU3j1GYguDGMYLue8gmwvoNASSdNPWwVRsLr308zJoiQ+NzXtIJGrTexsQbHY67FWL4/w8Y5gcdRSAueAKiNgNySAWyxd3DzD3tt1QanJ9ICW5y0Udrm15nXt0v5N1sPDfPKkl8tbG6mdp5heWM9zYZm/Iquz2kGxFiNCDoQRuCuqC7OHYhHURiSCRkkbr2exwc02NjYjuCF6lTvhHi+qw6XPSyEA+3G65ik/wAbL79xqPVWg4G4xgxOmEsPle2zZYifNE8jb9Zp1s4aHsQQA2RERAWpcy+LxhlC6UWMrz4ULSLjxCCczhf2WgEn4DqttKq9zu4k+t4o+NrrxUw8Fljpn0Mzvfm8v7AQaHWVLpXufI4ve8lznONy5x1JJO5W58pODv6Srh4g/J4Mss362vki/aIN+zXdbLRwFaflbgLcOwqPO0iaa08oOhzPHlZ2ytsPffa9kmdOxEzOobo97Y2jZoAsANLADQALGz4k4+z5R+9eWeYvN3H/AMe5dFntkmem7Hx4j1t2ONzc6lERVNIiIgIiICIiAiIgLvBKWuBH+q6IuuTG41LIcQ4PFX0ckEurJWkA2uWO+69t+rTY/BU+xfDZKaeSCdpbJG4scCCNR1F9wRYg9QQVcPCZt2H3j+IURfSH4W0jxCMH7sE4G1tTFIf3tP7Hx1VncbeXkp420g1TZ9HbibK+Whkd5XAzw3OzhYSMFz1Ba6w/RcVCa9+B4k6mqYp2e1FI19rkZg0+Zpt0IuD2JUkIWA5pcqWVuepogGVe7o7hsc9r339mQ6ea9jbW18wrziFE+CV8UzHMkY4tc1wsWkdCrfYLjDZI2ODg6N7WvY8dWuFx+4rXOZ/LuPE4vEisyrY3yP2EoG0cp9PR3T3LlbRKd6TWdSq4sxwpxFNh9UyogcQWkZm3sJWH2o3+oI7aGx3AWPxChkglfFM0skY4tc12haR0/wDK8y6gubwtxBFX0sdRAfK8atJBcxw9pj7bOH8j1WWVXOT3G39HVmSZ1qWchkl9o3bMl1NhYmx/VJ9ArRoNd5gY99Rw2oqB7bWZY9/zkhyM210Lgem24VPypy+kjjWlNSD1NS/4Zo49bd5ev8FBiDYOAsG+uYjTwkAsMgfJcXHhR+eS+h3a0gXFrkK0VTOXuvsNgPQKDOQ1IDV1EhOrIQwC3948Ensfs7fFTcqMtvpt41I15CIipaxERAREQEREBERAREQEREHenkyuB9D+7qslj2FNq6Wank9maN0ZNgS3MNHC/UGxHcLFLYoj5R7h+Cvwz2xcuOpUqxShfBNJDKLPie6Nw7tNjbtovMFKn0g8A8GvbVNHkqWea3SWIBrr9BduQ97FRUrmRPnJfG/HoDC51307soBOvhPuWfAHMO1h2UnUNcW6O1b+CrdydxUw4kxl/LO10RHTNbMw7jW7bdfaPqrBrPf223Dfi1kx6lq/OXgQV9P9aph+UwsJs0D7eIalpO+ZouW/EW1Fq1q41HVlndvUfyUB86+ERSVYqYB+T1RLhbaObeRvYG+YftDorq2izLkxTSUbBWp5OcSfXcLjzuvLB9hJfc5AMjjfe7MuvqCqqqUvo+Y26LEjTlxyVMbgG9PFiGdrttPKJB039ykqYnndXeLjU4BaREIogW/qxhzg7XcOc4fBaJZZrjadz8Sq3PN3GpnBOg2kcBt2AWFCCZ+QlMRBVSECzpI2A9fI0ucPd52qVVonJemDMLDg0gySyvJ181iGAi/+C2not7WXJ8pengjVIERFBaIiICIiAiIgIiICIiAiIg5Yy5AHU2WxtFgB6aLG4TT/AHz7h/ErKLRirqNvP5N/K2vwj3nng31jCXvAJfTvbOLW9kXbIDptleT01aPRVeV2cVomzwSwv1bLG+Jw1F2yNLTsQdj0KpZWUzo5HxvBDmPcxwIsQ5pIII6G4VrO7YfVGKWORvtRvZILG2rHBw16bK19JUNkjZIw3a9rXtI6teA4H5FVJCslywxDxsKpz1Y0wu1JsYzlGp/Vynte3RVZY9NtXFt7phtS1jmVhX1rDJ2AAujHjx36Oi1NvS7M7f2ls64sqKzqdtl6+VZhUNZ7gWs8HE6N5AIbURXubCxeBcnpa91ia6m8OV8d75HuZfa+VxF/3LzrY8lluLv6wq/95qP81yxSy3F39YVf+81H+a5YkILHcpv6mpf/ANv+4lW3LSOTcxdhMYJvkkmaBpoM5db5uJ19Vu6yX+UvUxfCBEWG4q4khoKfxp7m5ysY22Z7j0aCRoNyeg+S5EbTmYiNyylTUMjYXyOaxjRdznENa0epJ0C0HFOb1HE/LEyWcC4L2gMZ+zmNz16D4qKOL+MajEH3lOWMexC0nI3uf0ndz66WC11X1xR9sV+TP/Kb4ec9KT56eoA9W+G4/IuH4ra8J43oKlwbFUx5nGzWvvG5xuAAA8C5JOgGpVZFyF2cVUY5N47W8RQPwTzOmpnNiqyZqfytubGSJo0u07vG2hvtop1ilDmhzCHNcA4OBuCDqCD1CptSatmPLF+ndERQWCIiAuWNuQB10XC7RPs4H0IK7Dk9ejYIIw1oA6L6LgFcrY8hxZVH5oUPg4vWMAIHjGSxN/zoEl/jnv8AFW5VVedv9e1f/D/9tCg0cKauQ1cXU9TCdo5I5Ab/AN81wIA6fmr/AB7KFVLHIKc+LVsto5kLr9bsc8Af9Z+Shk+K7BOskJkREWV6Ss/MWm8PFasE3vM6Ta35wCQD4Z7fBa0t75ztAxV9gBeKImwtc5bXPqdAtb4So/Gr6WPKHh9RC0tNrObnGYG/S11sr1Dyrxq0w93MqEMxesaBlH1iQgWt7Rvf43v8Vrakv6QOHeFi3iAWE8MchOpu5l4ze+gNmN0Hb1UZrqCaOQtaDBUw6XbIyUb3OduU9rDwx81KqrzyhxkU+JNa42ZO0wG5sA5xBjJ75m5f2yrDLNljUvQ41t01+BQrz5jeKmmcT9mYnhots5rvP5utw5mnS3dTUsNxPw1BXw+HUNOlyx7dHxuPVp+VwdD8lyk6naeak3rqFXEUv0PJbz/b1V49dI48rz6auJDfXY7W7je8F4IoaWxip2Fw1zyfaOv6guvl6bAbK6clYY68e89+isqK1+IYRBOLTwxSDbzsa62oOhIuNQFofEHKCmlF6N7qd19nZpWEdR5jmB63ufd6Iyx9pW41o69UGXUvcleKz/8ABmdpYupybaal0kV9ze5cP2uy0HiTguroTeeMlmwlju+P4ut5fc6yw+H1boZWSxmz43te0/rNNx8NFKYi0Kq2nHba2iLE8L402tpIqhlvO3zAfdkbo9vwIPwI9VlllmNPTidxsREXHRcLlEGQw+ut5X7dD/ArKgrWl3jlc32SR7lbXJr0llycbyndWxXVSealYJcZrHh2b7XJfb801sdvhkt8FZGsxUxRvkkeQyNrnuN9mtFyqlYjVGWaSVxu6R75CTYEl7i4kgablXVt5MuTFNO3nUm8h3P+uzgDyGDzH0Ie3IPjd3yUZqV+QUB8WrfpYMiafW73PI+HkP7kv8Zdw/OEyoiLI9NAPOzL/Sml7+DFmva1/NbL2y5fjdfLkthvj4zT32izznWxORpy2018xZp6XWL5kVplxWqJuMspiAuXWEXk09L5b26XUofRvwOzKiscNXEU0e40GV8h3sbkxi9vumx3WyvUPKvO7TLIfSKwMyUUNU296eQscNLeHNYF3weyMftdlXlXYxbDo6mCSCduaOVpY8eoI6HoRuD0ICqDxfw5Jh9XJTTalhu11rCSM6skb2I7mxBHRdQYiN5BBBIIIII0II2IKspwDxO2vpGvzDxmAMmbpcPt7dujXWJHx9FWlZfhjiGahqBNTkZspY5rhdr2m12u67gG49FC9fKFuLJ4StKi1vhDjKnxCMeG4NmsC+Fx87T1y3tnbf7w9Rex0WyLNMTHb0a2i0bgREXEhERB1e0EEEAg6EHUH3hRZx7yta/PPh4DX6udAPZedD9j+id/LsdLW2UqrhSraY6QvjrePVDPI/FJI6maje12VzTKAQfs3sIa64t5bhw1NtWgblTOvm2BocXBrQ5wAc4AZnAXsCdza5+ZX0Xb23O3MVJpXWxERQWCIiAuFr+Mca0NKSJqhmYGxYy8rgddCGXynQ726KMOLebU0146EGBl/wA4bGV47C1ox7rnTcbKdaTKq+atWX5y8Xs8P6jA+7y4Gct1AaNRFf1JykgbWt1IUNrs9xJudSdSfXuV1WmtdRp597ze25cqfOS2EmHDzK4AGoeXjy2d4bPKy56i4e4dLO7qF+GcEkraqOniDiXuAcWi+Rl/O89gLlWkocNEMTIo2ObHGxrGix0a0WFz69+qhln00u40R5bl9EQhGi5019yz6btwr1ifAtfPic0LIXOc+V0niG/h5JHkiR0h0tv30ItcWVl+GMDjoaSKmh9mJuW9rF7t3vPdziT8V9MOpC3V256ei94Wuu9ery8kRFp05Wn8yeBY8Vpw0nJPHmMMnQE7seOrXWHcWBHUHcEXUFMuJOHKignMNVGWOBOU2OSQD70btnN1Hu2NjosUrpYzg0FXH4dVDHKy9wHtDsptbM07tNidRqo7xrkZQygmmfLTu6a+MwaAey45j6+11QV0hlLSHNJa4aggkEH1BGy3HBOZ1fT2DpBOwW8swzG3+P2r9yTutvk5AVFzlq4SLmxLHgkdCRc2Pa5XH/oDU/8A24P+R65MRPbsWmOnypOdZ0EtGN9Sya1m9mlhud+o+C2bhzmhSVdQ2ANkic/ysMmQNc/oy4cbE9L7nTqFiKH6P77/AG9a0C40jhLiW9fM54yn4H+C3ThjlDQUcrJrSTSRnM0yuBa1wPlcGNABI6Xv67qM46rY5F4+2yMoJD923vIC+7MKd1cB+9ZdFyMVXZ5N5eKLDWDe5969QjHoPku6KcViFVr2t3L4SUrHbtH4fgvHLhQ+674H+ayaLk1iXa5LV6lFvMriuXChFam8US5h4hdlja5tvIbAkuIudxt1sbRtV846xxPhx07ARYXa95BtvcuAOuuysXjeCwVkLoaqNssbvuu6Ho5pGrT3BBUOcV8iTdz8NluLEiGbe99myjTa/tDpvrpyKVhKc15+0f1PMzEn2/KMtr+xHG29/Xy6rCV3EdVNfxqmd4JLsrpX5bm97NvYbkWAXrxjgqvpSfHpJ2gbuawyMF3ZR9oy7dT36j1CwLmEEgggg2IOhBG4IUtQhNpnuXC4RdmNJIABJOgA1JJ2AC6i6r70lK+SRscTS97yGta0XLnO0AAG5W38McrsRrC0iEwxnXxJ7xgD1DT5nabWFu6nzgbl1SYY0Ojb4tRazp3gZuv5sbRixI01I3JQY/lNy9GGQmSbK6qmaA+wBELN/CY7rrYuOxIHpcyCiIOpF0DQuyICIiAiIgIiICIiAiIgIiICIiAiIgIiIOAoE5//ANj/ALeb8GoiCGFNH0ffZm/20P4OREE9BcoiAiIgIiICIi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048" name="AutoShape 15" descr="data:image/jpeg;base64,/9j/4AAQSkZJRgABAQAAAQABAAD/2wCEAAkGBxQSEBUUEBQUFRQVFRQTFhYVFhYUFxQVFBYXGBUUFBcaHCogGBwlHBQUITEhJSkrLi4uGCA0ODMsNygtLisBCgoKDg0OGxAQGi0kHyQsLC8sLC80LCwsLCwsLCwsLCwsLCwsLCwsLCwsLCwsLCwsLCwsLCwsLCwsLCwsLCwsLP/AABEIAOEA4AMBIgACEQEDEQH/xAAcAAEAAgIDAQAAAAAAAAAAAAAABwgFBgECBAP/xABIEAABAwIEBAMEBQgHBwUAAAABAAIDBBEFEiExBgdBYRMiUTJxgZEIFCNCsSQzUmKCocHRFTVDU3Kz8XN0hJKitOEXJTRUg//EABkBAQADAQEAAAAAAAAAAAAAAAACAwQBBf/EACQRAQACAgIBBAMBAQAAAAAAAAABAgMRBDESISIyQVFhcVJC/9oADAMBAAIRAxEAPwCcUREBERAREQEREBEXmqatrN9T6dVyZ07ETM6h6CV5JMRYDbU+7ZYupqnPOu3p0XwVNsv4a6cX/TZY33AI2Oq7LzYe68bfl8itOh5iskxsYbEwOa0SNkmLh+dY0uLGAb2sWm9je/prdHTJaNTMN6RAi64IiICIiAiIgIiICIiAiIgIiICIiAiIgIi4cbIPJiFXkFh7R/cPVYVxJNzqfVfSolzOJ+Xu6L5rLe3lL0sOOKV/YiLhQXPdVV/1eglntfwYZprevhte63/Sq0cq582O0rnWBdM8noLuY/8AiVYjid3/ALNW9qSr/wAqQ/xVTMPq3QzRyxmz43skafRzHBzT8wFrr1Dysnzn+rtBcrGcNYyytpIamL2ZWB1t8rtnsPdrgWn3LJqSAiIgIiICIiAiIgIiICIiAiIgIiICIiAvNiD7Rnvp816VjcZfo0d7/L/VRvOoWYq7vEMWiIsj1BERB7aJgkjkidYte0tIIuCHAh1x1GuyqFi+HupqiWGT24pHxu97HEX9xtf4q29DLlkB9dD8VCn0g+G/ArGVcYOSqBD9DZssQaLk7DM0iw/UcVpxzurzuRXV/wCvv9H7izwqh1DM+zJ/PDfZszfaaD0zttp6tFtTrYNUhpp3Rva+Mlr2Oa9rhu1zTdpHcEBW55fcVNxKhjnFhIPJMwEeSRuh06A6OHYhWKGyoiICIiAiIgIiICIiAiIgIiICIiAiIg4KxGLu84HoPxJWXWCxB15HfL5BV5Z9rRxo97zoiLM9AREQFxxZgDMTw6Snfo4i7HfoTM1Y73X0PZxXK9uFz2dlOx/FWY7aln5FPKu/wp3V0z4pHxyNLXsc5j2nQtc0kOB7ggra+WPGbsMrA8kmnksydg1u3o9ov7Tb/IkdVu/0geEMkjcQhaA1+WOcD+82ZJbuBlPcD1KhgFaXnru0tQyRjXxua9j2hzXNIc1zSLhzSNwQvqq+ckOYIpnNoKo/YyOtA/pFI8m7HdcridD0PYkiwYQEREBERAREQEREBERAREQEREBERBwtdmddxPqT+K2IrW5Nz7yqc3UNfE7lwiIqG0REQEBsboiDK1dLHV074pm5o5WFj23I0OhFxqD3VSeM+HJMPrJKeX7pzMdY2kjd7DxprtY9wR0VrcLqMrsp2d+4rWub3BAxGkzxN/KoA50Vv7Rp1fEdba2uL7EdytdLbh5eWnhbSrgVgOS3Mfx2toq2QmcaQSP/ALVgAtG49XixsT7Q7jWv5C7wTuY4OY4tc0hzXNJa5pGoLSNQe6krXeuuVHPKHmEMRh8Gpc0Vke9tPHjAFpQLWDtw4D0voDYSMgIiICIiAiIgIiICIiAiIgIi4Dh6oBWv1UeV5Hf9xWwrGYvBoHDpof4KvJG4X8e/jbU/bGIiLM9EREQEREBZuhnzt7jQ/wA1hF9aWfI6/Tr3CnS2pU58fnX9oZ578EfV5vr1O37GZ32wA/NzO1zns/XsD7wojV1MWw6Krp3wzND4pW5XAgHTcOFxoQbEHoQCqkcZ8NSYdWSU8o9nzRu6SROJyPGgvsQe4I6LU81jsIxKWmnZNTvLJYzma4dDsb+oIJBB0IJCtjy/4wjxOkEzBlkaQyaP9CSwJt6tN7g/xBVQlsnAXFkmGVjZ49WHyTM/vIiQXAejha4PqPQkELfovNh1ayeJksLg+ORoexwv5muFwddQvSgIiICIiAiIgIiIC1LjfmBS4Y20zs87mlzIWe070LjtG0nS572BsVrPN3md9RvS0ZBqyBncRcU7XAEGx0LyCCBsAbnoFXarqXyyOklc573kuc5xuXOOpJJ3KDfOKub+IVYLI3CljvtAXNkI3s6W9/8AlyrYuSHC1a6sbiErpI4MrrlxOaqzNLQ2xOrAbOzO/Rbb1HXk9ywbUMbW17bwm/gwn+1tceJJ+p6DrvtbNPsbA0ANAAAsANAANgB0CDsvLicloz30X2nnawXcf5lYSqqS867dAq72iIX4cc2tv6fFERZnoiIiAiIgIiIPfhlTY5XbdOx9FrPNvgkYlSZom/lUIL4tryD70JJ6Hcd7epWXWaw6qzNsfaG/fur8d/ph5GLXuhShFKnPbgz6rUirgbaCpdZ4FgGVFiSAB0eAXddQ7sosKuZU2/R74vIc7DpiLHNLTn9beSL4i7xp0frsFK3GfFkGGU3j1GYguDGMYLue8gmwvoNASSdNPWwVRsLr308zJoiQ+NzXtIJGrTexsQbHY67FWL4/w8Y5gcdRSAueAKiNgNySAWyxd3DzD3tt1QanJ9ICW5y0Udrm15nXt0v5N1sPDfPKkl8tbG6mdp5heWM9zYZm/Iquz2kGxFiNCDoQRuCuqC7OHYhHURiSCRkkbr2exwc02NjYjuCF6lTvhHi+qw6XPSyEA+3G65ik/wAbL79xqPVWg4G4xgxOmEsPle2zZYifNE8jb9Zp1s4aHsQQA2RERAWpcy+LxhlC6UWMrz4ULSLjxCCczhf2WgEn4DqttKq9zu4k+t4o+NrrxUw8Fljpn0Mzvfm8v7AQaHWVLpXufI4ve8lznONy5x1JJO5W58pODv6Srh4g/J4Mss362vki/aIN+zXdbLRwFaflbgLcOwqPO0iaa08oOhzPHlZ2ytsPffa9kmdOxEzOobo97Y2jZoAsANLADQALGz4k4+z5R+9eWeYvN3H/AMe5dFntkmem7Hx4j1t2ONzc6lERVNIiIgIiICIiAiIgLvBKWuBH+q6IuuTG41LIcQ4PFX0ckEurJWkA2uWO+69t+rTY/BU+xfDZKaeSCdpbJG4scCCNR1F9wRYg9QQVcPCZt2H3j+IURfSH4W0jxCMH7sE4G1tTFIf3tP7Hx1VncbeXkp420g1TZ9HbibK+Whkd5XAzw3OzhYSMFz1Ba6w/RcVCa9+B4k6mqYp2e1FI19rkZg0+Zpt0IuD2JUkIWA5pcqWVuepogGVe7o7hsc9r339mQ6ea9jbW18wrziFE+CV8UzHMkY4tc1wsWkdCrfYLjDZI2ODg6N7WvY8dWuFx+4rXOZ/LuPE4vEisyrY3yP2EoG0cp9PR3T3LlbRKd6TWdSq4sxwpxFNh9UyogcQWkZm3sJWH2o3+oI7aGx3AWPxChkglfFM0skY4tc12haR0/wDK8y6gubwtxBFX0sdRAfK8atJBcxw9pj7bOH8j1WWVXOT3G39HVmSZ1qWchkl9o3bMl1NhYmx/VJ9ArRoNd5gY99Rw2oqB7bWZY9/zkhyM210Lgem24VPypy+kjjWlNSD1NS/4Zo49bd5ev8FBiDYOAsG+uYjTwkAsMgfJcXHhR+eS+h3a0gXFrkK0VTOXuvsNgPQKDOQ1IDV1EhOrIQwC3948Ensfs7fFTcqMtvpt41I15CIipaxERAREQEREBERAREQEREHenkyuB9D+7qslj2FNq6Wank9maN0ZNgS3MNHC/UGxHcLFLYoj5R7h+Cvwz2xcuOpUqxShfBNJDKLPie6Nw7tNjbtovMFKn0g8A8GvbVNHkqWea3SWIBrr9BduQ97FRUrmRPnJfG/HoDC51307soBOvhPuWfAHMO1h2UnUNcW6O1b+CrdydxUw4kxl/LO10RHTNbMw7jW7bdfaPqrBrPf223Dfi1kx6lq/OXgQV9P9aph+UwsJs0D7eIalpO+ZouW/EW1Fq1q41HVlndvUfyUB86+ERSVYqYB+T1RLhbaObeRvYG+YftDorq2izLkxTSUbBWp5OcSfXcLjzuvLB9hJfc5AMjjfe7MuvqCqqqUvo+Y26LEjTlxyVMbgG9PFiGdrttPKJB039ykqYnndXeLjU4BaREIogW/qxhzg7XcOc4fBaJZZrjadz8Sq3PN3GpnBOg2kcBt2AWFCCZ+QlMRBVSECzpI2A9fI0ucPd52qVVonJemDMLDg0gySyvJ181iGAi/+C2not7WXJ8pengjVIERFBaIiICIiAiIgIiICIiAiIg5Yy5AHU2WxtFgB6aLG4TT/AHz7h/ErKLRirqNvP5N/K2vwj3nng31jCXvAJfTvbOLW9kXbIDptleT01aPRVeV2cVomzwSwv1bLG+Jw1F2yNLTsQdj0KpZWUzo5HxvBDmPcxwIsQ5pIII6G4VrO7YfVGKWORvtRvZILG2rHBw16bK19JUNkjZIw3a9rXtI6teA4H5FVJCslywxDxsKpz1Y0wu1JsYzlGp/Vynte3RVZY9NtXFt7phtS1jmVhX1rDJ2AAujHjx36Oi1NvS7M7f2ls64sqKzqdtl6+VZhUNZ7gWs8HE6N5AIbURXubCxeBcnpa91ia6m8OV8d75HuZfa+VxF/3LzrY8lluLv6wq/95qP81yxSy3F39YVf+81H+a5YkILHcpv6mpf/ANv+4lW3LSOTcxdhMYJvkkmaBpoM5db5uJ19Vu6yX+UvUxfCBEWG4q4khoKfxp7m5ysY22Z7j0aCRoNyeg+S5EbTmYiNyylTUMjYXyOaxjRdznENa0epJ0C0HFOb1HE/LEyWcC4L2gMZ+zmNz16D4qKOL+MajEH3lOWMexC0nI3uf0ndz66WC11X1xR9sV+TP/Kb4ec9KT56eoA9W+G4/IuH4ra8J43oKlwbFUx5nGzWvvG5xuAAA8C5JOgGpVZFyF2cVUY5N47W8RQPwTzOmpnNiqyZqfytubGSJo0u07vG2hvtop1ilDmhzCHNcA4OBuCDqCD1CptSatmPLF+ndERQWCIiAuWNuQB10XC7RPs4H0IK7Dk9ejYIIw1oA6L6LgFcrY8hxZVH5oUPg4vWMAIHjGSxN/zoEl/jnv8AFW5VVedv9e1f/D/9tCg0cKauQ1cXU9TCdo5I5Ab/AN81wIA6fmr/AB7KFVLHIKc+LVsto5kLr9bsc8Af9Z+Shk+K7BOskJkREWV6Ss/MWm8PFasE3vM6Ta35wCQD4Z7fBa0t75ztAxV9gBeKImwtc5bXPqdAtb4So/Gr6WPKHh9RC0tNrObnGYG/S11sr1Dyrxq0w93MqEMxesaBlH1iQgWt7Rvf43v8Vrakv6QOHeFi3iAWE8MchOpu5l4ze+gNmN0Hb1UZrqCaOQtaDBUw6XbIyUb3OduU9rDwx81KqrzyhxkU+JNa42ZO0wG5sA5xBjJ75m5f2yrDLNljUvQ41t01+BQrz5jeKmmcT9mYnhots5rvP5utw5mnS3dTUsNxPw1BXw+HUNOlyx7dHxuPVp+VwdD8lyk6naeak3rqFXEUv0PJbz/b1V49dI48rz6auJDfXY7W7je8F4IoaWxip2Fw1zyfaOv6guvl6bAbK6clYY68e89+isqK1+IYRBOLTwxSDbzsa62oOhIuNQFofEHKCmlF6N7qd19nZpWEdR5jmB63ufd6Iyx9pW41o69UGXUvcleKz/8ABmdpYupybaal0kV9ze5cP2uy0HiTguroTeeMlmwlju+P4ut5fc6yw+H1boZWSxmz43te0/rNNx8NFKYi0Kq2nHba2iLE8L402tpIqhlvO3zAfdkbo9vwIPwI9VlllmNPTidxsREXHRcLlEGQw+ut5X7dD/ArKgrWl3jlc32SR7lbXJr0llycbyndWxXVSealYJcZrHh2b7XJfb801sdvhkt8FZGsxUxRvkkeQyNrnuN9mtFyqlYjVGWaSVxu6R75CTYEl7i4kgablXVt5MuTFNO3nUm8h3P+uzgDyGDzH0Ie3IPjd3yUZqV+QUB8WrfpYMiafW73PI+HkP7kv8Zdw/OEyoiLI9NAPOzL/Sml7+DFmva1/NbL2y5fjdfLkthvj4zT32izznWxORpy2018xZp6XWL5kVplxWqJuMspiAuXWEXk09L5b26XUofRvwOzKiscNXEU0e40GV8h3sbkxi9vumx3WyvUPKvO7TLIfSKwMyUUNU296eQscNLeHNYF3weyMftdlXlXYxbDo6mCSCduaOVpY8eoI6HoRuD0ICqDxfw5Jh9XJTTalhu11rCSM6skb2I7mxBHRdQYiN5BBBIIIII0II2IKspwDxO2vpGvzDxmAMmbpcPt7dujXWJHx9FWlZfhjiGahqBNTkZspY5rhdr2m12u67gG49FC9fKFuLJ4StKi1vhDjKnxCMeG4NmsC+Fx87T1y3tnbf7w9Rex0WyLNMTHb0a2i0bgREXEhERB1e0EEEAg6EHUH3hRZx7yta/PPh4DX6udAPZedD9j+id/LsdLW2UqrhSraY6QvjrePVDPI/FJI6maje12VzTKAQfs3sIa64t5bhw1NtWgblTOvm2BocXBrQ5wAc4AZnAXsCdza5+ZX0Xb23O3MVJpXWxERQWCIiAuFr+Mca0NKSJqhmYGxYy8rgddCGXynQ726KMOLebU0146EGBl/wA4bGV47C1ox7rnTcbKdaTKq+atWX5y8Xs8P6jA+7y4Gct1AaNRFf1JykgbWt1IUNrs9xJudSdSfXuV1WmtdRp597ze25cqfOS2EmHDzK4AGoeXjy2d4bPKy56i4e4dLO7qF+GcEkraqOniDiXuAcWi+Rl/O89gLlWkocNEMTIo2ObHGxrGix0a0WFz69+qhln00u40R5bl9EQhGi5019yz6btwr1ifAtfPic0LIXOc+V0niG/h5JHkiR0h0tv30ItcWVl+GMDjoaSKmh9mJuW9rF7t3vPdziT8V9MOpC3V256ei94Wuu9ery8kRFp05Wn8yeBY8Vpw0nJPHmMMnQE7seOrXWHcWBHUHcEXUFMuJOHKignMNVGWOBOU2OSQD70btnN1Hu2NjosUrpYzg0FXH4dVDHKy9wHtDsptbM07tNidRqo7xrkZQygmmfLTu6a+MwaAey45j6+11QV0hlLSHNJa4aggkEH1BGy3HBOZ1fT2DpBOwW8swzG3+P2r9yTutvk5AVFzlq4SLmxLHgkdCRc2Pa5XH/oDU/8A24P+R65MRPbsWmOnypOdZ0EtGN9Sya1m9mlhud+o+C2bhzmhSVdQ2ANkic/ysMmQNc/oy4cbE9L7nTqFiKH6P77/AG9a0C40jhLiW9fM54yn4H+C3ThjlDQUcrJrSTSRnM0yuBa1wPlcGNABI6Xv67qM46rY5F4+2yMoJD923vIC+7MKd1cB+9ZdFyMVXZ5N5eKLDWDe5969QjHoPku6KcViFVr2t3L4SUrHbtH4fgvHLhQ+674H+ayaLk1iXa5LV6lFvMriuXChFam8US5h4hdlja5tvIbAkuIudxt1sbRtV846xxPhx07ARYXa95BtvcuAOuuysXjeCwVkLoaqNssbvuu6Ho5pGrT3BBUOcV8iTdz8NluLEiGbe99myjTa/tDpvrpyKVhKc15+0f1PMzEn2/KMtr+xHG29/Xy6rCV3EdVNfxqmd4JLsrpX5bm97NvYbkWAXrxjgqvpSfHpJ2gbuawyMF3ZR9oy7dT36j1CwLmEEgggg2IOhBG4IUtQhNpnuXC4RdmNJIABJOgA1JJ2AC6i6r70lK+SRscTS97yGta0XLnO0AAG5W38McrsRrC0iEwxnXxJ7xgD1DT5nabWFu6nzgbl1SYY0Ojb4tRazp3gZuv5sbRixI01I3JQY/lNy9GGQmSbK6qmaA+wBELN/CY7rrYuOxIHpcyCiIOpF0DQuyICIiAiIgIiICIiAiIgIiICIiAiIgIiIOAoE5//ANj/ALeb8GoiCGFNH0ffZm/20P4OREE9BcoiAiIgIiICIiD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066" name="Picture 18" descr="C:\Users\Mafalda Martins\Desktop\Sem Títul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66" y="4856191"/>
            <a:ext cx="409632" cy="24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 rot="5400000">
            <a:off x="4023050" y="4775017"/>
            <a:ext cx="216024" cy="8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51" name="TextBox 2050"/>
          <p:cNvSpPr txBox="1"/>
          <p:nvPr/>
        </p:nvSpPr>
        <p:spPr>
          <a:xfrm>
            <a:off x="221435" y="2029490"/>
            <a:ext cx="108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Receptor</a:t>
            </a:r>
            <a:endParaRPr lang="pt-PT" dirty="0"/>
          </a:p>
        </p:txBody>
      </p:sp>
      <p:sp>
        <p:nvSpPr>
          <p:cNvPr id="2053" name="TextBox 2052"/>
          <p:cNvSpPr txBox="1"/>
          <p:nvPr/>
        </p:nvSpPr>
        <p:spPr>
          <a:xfrm>
            <a:off x="1890717" y="3861048"/>
            <a:ext cx="1817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Afferent neuron</a:t>
            </a:r>
            <a:endParaRPr lang="pt-PT" dirty="0"/>
          </a:p>
        </p:txBody>
      </p:sp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155650"/>
            <a:ext cx="1406186" cy="117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2106741" y="5602491"/>
            <a:ext cx="1817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E</a:t>
            </a:r>
            <a:r>
              <a:rPr lang="pt-PT" dirty="0" smtClean="0"/>
              <a:t>fferent neuron</a:t>
            </a:r>
            <a:endParaRPr lang="pt-PT" dirty="0"/>
          </a:p>
        </p:txBody>
      </p:sp>
      <p:sp>
        <p:nvSpPr>
          <p:cNvPr id="54" name="TextBox 53"/>
          <p:cNvSpPr txBox="1"/>
          <p:nvPr/>
        </p:nvSpPr>
        <p:spPr>
          <a:xfrm>
            <a:off x="7385837" y="4381569"/>
            <a:ext cx="153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Effector organ</a:t>
            </a:r>
            <a:endParaRPr lang="pt-PT" dirty="0"/>
          </a:p>
        </p:txBody>
      </p:sp>
      <p:sp>
        <p:nvSpPr>
          <p:cNvPr id="55" name="TextBox 54"/>
          <p:cNvSpPr txBox="1"/>
          <p:nvPr/>
        </p:nvSpPr>
        <p:spPr>
          <a:xfrm>
            <a:off x="3899061" y="6080665"/>
            <a:ext cx="120186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Ascending Pathway</a:t>
            </a:r>
            <a:endParaRPr lang="pt-PT" dirty="0"/>
          </a:p>
        </p:txBody>
      </p:sp>
      <p:sp>
        <p:nvSpPr>
          <p:cNvPr id="2056" name="Rectangle 2055"/>
          <p:cNvSpPr/>
          <p:nvPr/>
        </p:nvSpPr>
        <p:spPr>
          <a:xfrm>
            <a:off x="5076056" y="6075319"/>
            <a:ext cx="130511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dirty="0" smtClean="0"/>
              <a:t>Descending Pathway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187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thumb/2/29/Gray646.png/250px-Gray6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293688"/>
            <a:ext cx="349292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http://classconnection.s3.amazonaws.com/342/flashcards/945342/jpg/alar___basal_plate13315911696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17032"/>
            <a:ext cx="610902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510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1043608" y="160337"/>
            <a:ext cx="7063921" cy="132556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Surface description of spinal cord</a:t>
            </a:r>
          </a:p>
        </p:txBody>
      </p:sp>
      <p:pic>
        <p:nvPicPr>
          <p:cNvPr id="3075" name="Picture 2" descr="http://apbrwww5.apsu.edu/thompsonj/Anatomy%20&amp;%20Physiology/2010/2010%20Exam%20Reviews/Exam%204%20Review/spinal%20cord.fig.12.2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1" y="1556792"/>
            <a:ext cx="5498019" cy="500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ovéPole 4"/>
          <p:cNvSpPr txBox="1">
            <a:spLocks noChangeArrowheads="1"/>
          </p:cNvSpPr>
          <p:nvPr/>
        </p:nvSpPr>
        <p:spPr bwMode="auto">
          <a:xfrm>
            <a:off x="4133850" y="1690688"/>
            <a:ext cx="470535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b="1" dirty="0"/>
              <a:t>Diameter: </a:t>
            </a:r>
            <a:r>
              <a:rPr lang="cs-CZ" dirty="0"/>
              <a:t>2 cm</a:t>
            </a:r>
          </a:p>
          <a:p>
            <a:pPr eaLnBrk="1" hangingPunct="1"/>
            <a:r>
              <a:rPr lang="cs-CZ" b="1" dirty="0"/>
              <a:t>Length: </a:t>
            </a:r>
            <a:r>
              <a:rPr lang="cs-CZ" dirty="0"/>
              <a:t>42-45 cm (from medulla oblongata or decussation pyramids to L2 vertebra)</a:t>
            </a:r>
          </a:p>
          <a:p>
            <a:pPr eaLnBrk="1" hangingPunct="1"/>
            <a:endParaRPr lang="pt-PT" dirty="0" smtClean="0"/>
          </a:p>
          <a:p>
            <a:pPr algn="ctr" eaLnBrk="1" hangingPunct="1"/>
            <a:r>
              <a:rPr lang="pt-PT" dirty="0" smtClean="0"/>
              <a:t>It has </a:t>
            </a:r>
            <a:r>
              <a:rPr lang="cs-CZ" dirty="0" smtClean="0"/>
              <a:t>2 enlargements</a:t>
            </a:r>
            <a:r>
              <a:rPr lang="pt-PT" dirty="0" smtClean="0"/>
              <a:t>:</a:t>
            </a:r>
          </a:p>
          <a:p>
            <a:pPr marL="285750" indent="-285750" algn="ctr" eaLnBrk="1" hangingPunct="1">
              <a:buFont typeface="Arial" pitchFamily="34" charset="0"/>
              <a:buChar char="•"/>
            </a:pPr>
            <a:r>
              <a:rPr lang="pt-PT" b="1" dirty="0" smtClean="0"/>
              <a:t>C</a:t>
            </a:r>
            <a:r>
              <a:rPr lang="cs-CZ" b="1" dirty="0" smtClean="0"/>
              <a:t>ervical</a:t>
            </a:r>
            <a:r>
              <a:rPr lang="pt-PT" b="1" dirty="0" smtClean="0"/>
              <a:t>/upper enlargement </a:t>
            </a:r>
            <a:r>
              <a:rPr lang="cs-CZ" dirty="0" smtClean="0"/>
              <a:t>– </a:t>
            </a:r>
            <a:r>
              <a:rPr lang="pt-PT" dirty="0" smtClean="0"/>
              <a:t>C</a:t>
            </a:r>
            <a:r>
              <a:rPr lang="cs-CZ" dirty="0" smtClean="0"/>
              <a:t>4-Th1</a:t>
            </a:r>
            <a:endParaRPr lang="pt-PT" dirty="0" smtClean="0"/>
          </a:p>
          <a:p>
            <a:pPr marL="285750" indent="-285750" algn="ctr" eaLnBrk="1" hangingPunct="1">
              <a:buFont typeface="Arial" pitchFamily="34" charset="0"/>
              <a:buChar char="•"/>
            </a:pPr>
            <a:r>
              <a:rPr lang="pt-PT" b="1" dirty="0" smtClean="0"/>
              <a:t>L</a:t>
            </a:r>
            <a:r>
              <a:rPr lang="cs-CZ" b="1" dirty="0" smtClean="0"/>
              <a:t>umbar</a:t>
            </a:r>
            <a:r>
              <a:rPr lang="pt-PT" b="1" dirty="0" smtClean="0"/>
              <a:t>/lower enlargement </a:t>
            </a:r>
            <a:r>
              <a:rPr lang="pt-PT" dirty="0" smtClean="0"/>
              <a:t>- </a:t>
            </a:r>
            <a:r>
              <a:rPr lang="pt-PT" dirty="0"/>
              <a:t>T</a:t>
            </a:r>
            <a:r>
              <a:rPr lang="cs-CZ" dirty="0" smtClean="0"/>
              <a:t>h9-</a:t>
            </a:r>
            <a:r>
              <a:rPr lang="pt-PT" dirty="0" smtClean="0"/>
              <a:t>T</a:t>
            </a:r>
            <a:r>
              <a:rPr lang="cs-CZ" dirty="0" smtClean="0"/>
              <a:t>h12</a:t>
            </a:r>
            <a:endParaRPr lang="pt-PT" dirty="0" smtClean="0"/>
          </a:p>
          <a:p>
            <a:pPr marL="285750" indent="-285750" algn="ctr" eaLnBrk="1" hangingPunct="1">
              <a:buFont typeface="Arial" pitchFamily="34" charset="0"/>
              <a:buChar char="•"/>
            </a:pPr>
            <a:endParaRPr lang="pt-PT" dirty="0"/>
          </a:p>
          <a:p>
            <a:pPr algn="ctr" eaLnBrk="1" hangingPunct="1"/>
            <a:r>
              <a:rPr lang="pt-PT" dirty="0" smtClean="0"/>
              <a:t>E</a:t>
            </a:r>
            <a:r>
              <a:rPr lang="cs-CZ" dirty="0" smtClean="0"/>
              <a:t>xpansion</a:t>
            </a:r>
            <a:r>
              <a:rPr lang="pt-PT" dirty="0" smtClean="0"/>
              <a:t>s </a:t>
            </a:r>
            <a:r>
              <a:rPr lang="cs-CZ" dirty="0" smtClean="0"/>
              <a:t>of </a:t>
            </a:r>
            <a:r>
              <a:rPr lang="cs-CZ" dirty="0"/>
              <a:t>gray matter providing nerves for upper and lower </a:t>
            </a:r>
            <a:r>
              <a:rPr lang="cs-CZ" dirty="0" smtClean="0"/>
              <a:t>limb</a:t>
            </a:r>
            <a:r>
              <a:rPr lang="pt-PT" dirty="0" smtClean="0"/>
              <a:t>.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cs-CZ" b="1" dirty="0"/>
              <a:t>Conus medullaris: </a:t>
            </a:r>
            <a:r>
              <a:rPr lang="cs-CZ" dirty="0"/>
              <a:t>conical portion of spinal cord (L1-L2)</a:t>
            </a:r>
          </a:p>
          <a:p>
            <a:pPr eaLnBrk="1" hangingPunct="1"/>
            <a:r>
              <a:rPr lang="cs-CZ" b="1" dirty="0"/>
              <a:t>Filum terminale: </a:t>
            </a:r>
            <a:r>
              <a:rPr lang="cs-CZ" dirty="0"/>
              <a:t>Extension of pia matter that attaches spinal cord to the first segment of coccyx.</a:t>
            </a:r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975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6/68/Gray7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" y="952499"/>
            <a:ext cx="38766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515" y="544512"/>
            <a:ext cx="4884738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1"/>
          <p:cNvSpPr txBox="1">
            <a:spLocks noChangeArrowheads="1"/>
          </p:cNvSpPr>
          <p:nvPr/>
        </p:nvSpPr>
        <p:spPr bwMode="auto">
          <a:xfrm>
            <a:off x="2379040" y="4122737"/>
            <a:ext cx="4038600" cy="554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sz="3000" dirty="0"/>
              <a:t>  Decussatio pyramidalis</a:t>
            </a:r>
          </a:p>
        </p:txBody>
      </p:sp>
    </p:spTree>
    <p:extLst>
      <p:ext uri="{BB962C8B-B14F-4D97-AF65-F5344CB8AC3E}">
        <p14:creationId xmlns:p14="http://schemas.microsoft.com/office/powerpoint/2010/main" val="133435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odnadpis 2"/>
          <p:cNvSpPr>
            <a:spLocks noGrp="1"/>
          </p:cNvSpPr>
          <p:nvPr>
            <p:ph type="subTitle" idx="1"/>
          </p:nvPr>
        </p:nvSpPr>
        <p:spPr>
          <a:xfrm>
            <a:off x="350813" y="231339"/>
            <a:ext cx="8641740" cy="967154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Originally</a:t>
            </a:r>
            <a:r>
              <a:rPr lang="cs-CZ" dirty="0" smtClean="0"/>
              <a:t>, the spinal cord and vertebral cana have the same length.</a:t>
            </a:r>
          </a:p>
          <a:p>
            <a:r>
              <a:rPr lang="cs-CZ" dirty="0" smtClean="0"/>
              <a:t>Vertebral column grows faster.</a:t>
            </a:r>
          </a:p>
        </p:txBody>
      </p:sp>
      <p:sp>
        <p:nvSpPr>
          <p:cNvPr id="2051" name="TextovéPole 3"/>
          <p:cNvSpPr txBox="1">
            <a:spLocks noChangeArrowheads="1"/>
          </p:cNvSpPr>
          <p:nvPr/>
        </p:nvSpPr>
        <p:spPr bwMode="auto">
          <a:xfrm>
            <a:off x="5881539" y="1729258"/>
            <a:ext cx="2604609" cy="9233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PT" u="sng" dirty="0" smtClean="0"/>
              <a:t>Caudal end of spinal cord:</a:t>
            </a:r>
          </a:p>
          <a:p>
            <a:pPr eaLnBrk="1" hangingPunct="1"/>
            <a:r>
              <a:rPr lang="cs-CZ" dirty="0" smtClean="0"/>
              <a:t>In newborn</a:t>
            </a:r>
            <a:r>
              <a:rPr lang="cs-CZ" dirty="0"/>
              <a:t>: L2-L3</a:t>
            </a:r>
          </a:p>
          <a:p>
            <a:pPr eaLnBrk="1" hangingPunct="1"/>
            <a:r>
              <a:rPr lang="cs-CZ" dirty="0"/>
              <a:t>In adult: L1-L2</a:t>
            </a:r>
          </a:p>
        </p:txBody>
      </p:sp>
      <p:pic>
        <p:nvPicPr>
          <p:cNvPr id="2053" name="Picture 2" descr="http://www.jamesdisabilitylaw.com/images/Cauda_Equi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6712"/>
            <a:ext cx="490280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ovéPole 4"/>
          <p:cNvSpPr txBox="1">
            <a:spLocks noChangeArrowheads="1"/>
          </p:cNvSpPr>
          <p:nvPr/>
        </p:nvSpPr>
        <p:spPr bwMode="auto">
          <a:xfrm>
            <a:off x="280655" y="1556277"/>
            <a:ext cx="5600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dirty="0"/>
              <a:t>The more caudal the spinal nerve, the more oblique it is.</a:t>
            </a:r>
          </a:p>
        </p:txBody>
      </p:sp>
      <p:pic>
        <p:nvPicPr>
          <p:cNvPr id="2054" name="Picture 4" descr="http://www.cancerresearchuk.org/prod_consump/groups/cr_common/@cah/@gen/documents/image/cr_0769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73" y="2855446"/>
            <a:ext cx="2500313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ovéPole 5"/>
          <p:cNvSpPr txBox="1">
            <a:spLocks noChangeArrowheads="1"/>
          </p:cNvSpPr>
          <p:nvPr/>
        </p:nvSpPr>
        <p:spPr bwMode="auto">
          <a:xfrm>
            <a:off x="6136374" y="5085184"/>
            <a:ext cx="2684098" cy="14773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cs-CZ" b="1" u="sng" dirty="0"/>
              <a:t>Lumbar </a:t>
            </a:r>
            <a:r>
              <a:rPr lang="cs-CZ" b="1" u="sng" dirty="0" smtClean="0"/>
              <a:t>puncture</a:t>
            </a:r>
            <a:r>
              <a:rPr lang="pt-PT" b="1" u="sng" dirty="0" smtClean="0"/>
              <a:t>:</a:t>
            </a:r>
            <a:endParaRPr lang="cs-CZ" b="1" u="sng" dirty="0"/>
          </a:p>
          <a:p>
            <a:pPr algn="just" eaLnBrk="1" hangingPunct="1"/>
            <a:r>
              <a:rPr lang="cs-CZ" dirty="0"/>
              <a:t>Performed between L3-L4 or L4-L5 (below lowest portion of spinal cord – safe acess)</a:t>
            </a:r>
          </a:p>
        </p:txBody>
      </p:sp>
    </p:spTree>
    <p:extLst>
      <p:ext uri="{BB962C8B-B14F-4D97-AF65-F5344CB8AC3E}">
        <p14:creationId xmlns:p14="http://schemas.microsoft.com/office/powerpoint/2010/main" val="24238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Spinal nerves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628800"/>
            <a:ext cx="2746648" cy="3773016"/>
          </a:xfrm>
        </p:spPr>
        <p:txBody>
          <a:bodyPr/>
          <a:lstStyle/>
          <a:p>
            <a:pPr marL="0" indent="0">
              <a:buNone/>
            </a:pPr>
            <a:r>
              <a:rPr lang="pt-PT" b="1" dirty="0" smtClean="0"/>
              <a:t>31 pairs:</a:t>
            </a:r>
          </a:p>
          <a:p>
            <a:r>
              <a:rPr lang="pt-PT" dirty="0" smtClean="0"/>
              <a:t>8 cervical</a:t>
            </a:r>
          </a:p>
          <a:p>
            <a:r>
              <a:rPr lang="pt-PT" dirty="0" smtClean="0"/>
              <a:t>12 thoracic</a:t>
            </a:r>
          </a:p>
          <a:p>
            <a:r>
              <a:rPr lang="pt-PT" dirty="0" smtClean="0"/>
              <a:t>5 lumbar</a:t>
            </a:r>
          </a:p>
          <a:p>
            <a:r>
              <a:rPr lang="pt-PT" dirty="0" smtClean="0"/>
              <a:t>5 sacral</a:t>
            </a:r>
          </a:p>
          <a:p>
            <a:r>
              <a:rPr lang="pt-PT" dirty="0" smtClean="0"/>
              <a:t>1 coccygeal</a:t>
            </a:r>
            <a:endParaRPr lang="pt-PT" dirty="0"/>
          </a:p>
        </p:txBody>
      </p:sp>
      <p:sp>
        <p:nvSpPr>
          <p:cNvPr id="6" name="Right Brace 5"/>
          <p:cNvSpPr/>
          <p:nvPr/>
        </p:nvSpPr>
        <p:spPr>
          <a:xfrm>
            <a:off x="4508554" y="1628800"/>
            <a:ext cx="864096" cy="3744416"/>
          </a:xfrm>
          <a:prstGeom prst="rightBrace">
            <a:avLst>
              <a:gd name="adj1" fmla="val 50020"/>
              <a:gd name="adj2" fmla="val 5074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extBox 6"/>
          <p:cNvSpPr txBox="1"/>
          <p:nvPr/>
        </p:nvSpPr>
        <p:spPr>
          <a:xfrm>
            <a:off x="5652120" y="2632844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Anterior Ramus: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Plexus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Costal nn.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r>
              <a:rPr lang="pt-PT" b="1" dirty="0" smtClean="0"/>
              <a:t>Posterior Ramus: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Muscles and Sensation of the Back</a:t>
            </a:r>
          </a:p>
          <a:p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44262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edtrng.com/anatomy%20lesson/Image23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" y="698548"/>
            <a:ext cx="927417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154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476</Words>
  <Application>Microsoft Office PowerPoint</Application>
  <PresentationFormat>On-screen Show (4:3)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Program of sessions:</vt:lpstr>
      <vt:lpstr>PowerPoint Presentation</vt:lpstr>
      <vt:lpstr>PowerPoint Presentation</vt:lpstr>
      <vt:lpstr>Surface description of spinal cord</vt:lpstr>
      <vt:lpstr>PowerPoint Presentation</vt:lpstr>
      <vt:lpstr>PowerPoint Presentation</vt:lpstr>
      <vt:lpstr>Spinal nerves</vt:lpstr>
      <vt:lpstr>PowerPoint Presentation</vt:lpstr>
      <vt:lpstr>PowerPoint Presentation</vt:lpstr>
      <vt:lpstr>Grey Matter</vt:lpstr>
      <vt:lpstr>White Matter</vt:lpstr>
      <vt:lpstr>PowerPoint Presentation</vt:lpstr>
      <vt:lpstr>Dorsal root afferents and tracts of dorsal funiculus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Mafalda Martins</dc:creator>
  <cp:lastModifiedBy>Mafalda Martins</cp:lastModifiedBy>
  <cp:revision>32</cp:revision>
  <dcterms:created xsi:type="dcterms:W3CDTF">2013-10-06T13:59:12Z</dcterms:created>
  <dcterms:modified xsi:type="dcterms:W3CDTF">2013-10-07T13:48:22Z</dcterms:modified>
</cp:coreProperties>
</file>