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4" d="100"/>
          <a:sy n="104" d="100"/>
        </p:scale>
        <p:origin x="1812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altLang="cs-CZ"/>
              <a:t>25.9.2014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0"/>
            <a:r>
              <a:rPr lang="cs-CZ" altLang="cs-CZ" smtClean="0"/>
              <a:t>Druhá úroveň</a:t>
            </a:r>
          </a:p>
          <a:p>
            <a:pPr lvl="0"/>
            <a:r>
              <a:rPr lang="cs-CZ" altLang="cs-CZ" smtClean="0"/>
              <a:t>Třetí úroveň</a:t>
            </a:r>
          </a:p>
          <a:p>
            <a:pPr lvl="0"/>
            <a:r>
              <a:rPr lang="cs-CZ" altLang="cs-CZ" smtClean="0"/>
              <a:t>Čtvrtá úroveň</a:t>
            </a:r>
          </a:p>
          <a:p>
            <a:pPr lvl="0"/>
            <a:r>
              <a:rPr lang="cs-CZ" altLang="cs-CZ" smtClean="0"/>
              <a:t>Pátá úroveň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3A89027-0BD2-44B1-9853-D005465E5F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4112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2BCFEE-5783-44A5-8EAB-EE7613B55F85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165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259D5-6E4F-4EC5-B556-6E5556181166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39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09B05-646B-4A5D-8BDB-146EA402FF1D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70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66317-0D4F-4A7C-8312-2B4EF689070C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696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3EC338-642F-4387-8B7A-806BEBAE2E57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15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5FFF26-768D-4995-A2C6-0BBE1F84D3E8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7416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1F1D18-2794-4219-979A-5C3DA2DBB655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427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E9F128-779A-45C6-833D-E5C517767FAC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0535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497FF5-D276-4A01-BE42-C5A5D4FAFD2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65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E14AC-B5A5-4CE7-B92B-9917BB14628F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395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08490-76D2-4198-A64B-28FB1E17115B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411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A816BF-5C74-4162-BF3B-0549D645EE2F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73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65A016-8086-4A81-A66D-5B6816C4BF8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8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E91BEB-9917-4869-A3F3-77111B7811D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295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AE1424-CE7B-41FE-B6AB-86D371B679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647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85B1A5-F9A8-477A-8EE4-C0F12500C288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687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BE0C28-6CDF-4240-90CE-E9E677C0D32C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78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B7E76A-55B0-46A3-AA03-A7C905EBC55E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466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cs-CZ" altLang="cs-CZ"/>
              <a:t>25.9.2014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03DAC-E22F-4177-95F5-12ADB30FF18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327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1819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50507" cy="15841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204864"/>
            <a:ext cx="1800000" cy="1800000"/>
          </a:xfrm>
          <a:prstGeom prst="rect">
            <a:avLst/>
          </a:prstGeom>
        </p:spPr>
      </p:pic>
      <p:pic>
        <p:nvPicPr>
          <p:cNvPr id="7" name="Picture 3" descr="S:\bg\vyzkum\reforma\loga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412000" y="5991257"/>
            <a:ext cx="4320000" cy="894127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6" cstate="print"/>
          <a:srcRect l="40145" t="15099" r="25048" b="69516"/>
          <a:stretch/>
        </p:blipFill>
        <p:spPr>
          <a:xfrm>
            <a:off x="1389185" y="352521"/>
            <a:ext cx="6365631" cy="15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468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006956" y="508958"/>
            <a:ext cx="7165444" cy="586597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3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6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19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0990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9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51344"/>
          <a:stretch/>
        </p:blipFill>
        <p:spPr bwMode="auto">
          <a:xfrm>
            <a:off x="203261" y="332656"/>
            <a:ext cx="55231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1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85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335463"/>
            <a:ext cx="7770813" cy="11795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2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468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006956" y="508958"/>
            <a:ext cx="7165444" cy="586597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1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4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71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2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 userDrawn="1"/>
        </p:nvSpPr>
        <p:spPr>
          <a:xfrm>
            <a:off x="0" y="-1"/>
            <a:ext cx="9144000" cy="828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721" r:id="rId7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ola.beata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Metodický screening</a:t>
            </a:r>
            <a:br>
              <a:rPr lang="cs-CZ" altLang="cs-CZ" smtClean="0"/>
            </a:br>
            <a:r>
              <a:rPr lang="cs-CZ" altLang="cs-CZ" smtClean="0"/>
              <a:t>jednotek a výstupů učení  </a:t>
            </a: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38808" rIns="0" bIns="0" anchor="ctr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Zvážit doplnění - Příklad II.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62063"/>
            <a:ext cx="878205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00113" y="5580063"/>
            <a:ext cx="792003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2800"/>
              <a:t>Je možné a smysluplné přidat ke každému SV alespoň jeden specifický IVU?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Vzorový příklad I.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457325"/>
            <a:ext cx="91440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00113" y="5580063"/>
            <a:ext cx="79200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2600"/>
              <a:t>6 výstupů, 4 slovesa, promyšlené formulace IVU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38808" rIns="0" bIns="0" anchor="ctr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Vzorový příklad II.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60475"/>
            <a:ext cx="87852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00113" y="5580063"/>
            <a:ext cx="7740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2400"/>
              <a:t>U každého SV stejná sada 3 slovesných IV  - ale upravená individuálně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38808" rIns="0" bIns="0" anchor="ctr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Vzorový příklad III.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52538"/>
            <a:ext cx="875982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79500" y="5759450"/>
            <a:ext cx="77406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/>
              <a:t>90% shodných IV pro SV – zohledněna potřeba doplnit IV navíc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Bloomova taxonomie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C5000B"/>
                </a:solidFill>
              </a:rPr>
              <a:t>Chybí různorodost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Příliš </a:t>
            </a:r>
            <a:r>
              <a:rPr lang="cs-CZ" altLang="cs-CZ" dirty="0"/>
              <a:t>časté omezení na slovesa:</a:t>
            </a:r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popíše</a:t>
            </a:r>
            <a:endParaRPr lang="cs-CZ" altLang="cs-CZ" dirty="0"/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zná</a:t>
            </a:r>
            <a:endParaRPr lang="cs-CZ" altLang="cs-CZ" dirty="0"/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charakterizuje</a:t>
            </a:r>
            <a:endParaRPr lang="cs-CZ" altLang="cs-CZ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971600" y="360363"/>
            <a:ext cx="7488188" cy="900112"/>
          </a:xfrm>
          <a:ln/>
        </p:spPr>
        <p:txBody>
          <a:bodyPr lIns="0" tIns="3880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Smysl systému VU</a:t>
            </a:r>
            <a:endParaRPr lang="cs-CZ" altLang="cs-CZ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692275"/>
            <a:ext cx="3419475" cy="4460875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altLang="cs-CZ" b="1" dirty="0" smtClean="0">
                <a:solidFill>
                  <a:srgbClr val="C5000B"/>
                </a:solidFill>
              </a:rPr>
              <a:t>OD VSTUPŮ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altLang="cs-CZ" sz="2800" dirty="0" smtClean="0"/>
              <a:t>(co má vstřebat)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altLang="cs-CZ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altLang="cs-CZ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altLang="cs-CZ" dirty="0" smtClean="0"/>
              <a:t>„Do studenta bude nasypáno X informací“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40313" y="1687513"/>
            <a:ext cx="3779837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cs-CZ" altLang="cs-CZ" sz="3200" b="1" dirty="0">
                <a:solidFill>
                  <a:srgbClr val="C5000B"/>
                </a:solidFill>
              </a:rPr>
              <a:t>K VÝSTUPŮM</a:t>
            </a:r>
          </a:p>
          <a:p>
            <a:pPr>
              <a:spcAft>
                <a:spcPts val="1425"/>
              </a:spcAft>
            </a:pPr>
            <a:r>
              <a:rPr lang="cs-CZ" altLang="cs-CZ" sz="2800" dirty="0"/>
              <a:t>(čeho má být schopen v životě)</a:t>
            </a:r>
          </a:p>
          <a:p>
            <a:pPr>
              <a:spcAft>
                <a:spcPts val="1425"/>
              </a:spcAft>
            </a:pPr>
            <a:endParaRPr lang="cs-CZ" altLang="cs-CZ" sz="3200" dirty="0"/>
          </a:p>
          <a:p>
            <a:pPr>
              <a:spcAft>
                <a:spcPts val="1425"/>
              </a:spcAft>
            </a:pPr>
            <a:r>
              <a:rPr lang="cs-CZ" altLang="cs-CZ" sz="3200" dirty="0"/>
              <a:t>„Student bude schopen zpracované informace různorodě </a:t>
            </a:r>
            <a:r>
              <a:rPr lang="cs-CZ" altLang="cs-CZ" sz="3200" dirty="0" smtClean="0"/>
              <a:t>používat</a:t>
            </a:r>
            <a:r>
              <a:rPr lang="cs-CZ" altLang="cs-CZ" sz="3200" dirty="0" smtClean="0"/>
              <a:t>“</a:t>
            </a:r>
          </a:p>
          <a:p>
            <a:pPr>
              <a:spcAft>
                <a:spcPts val="1425"/>
              </a:spcAft>
            </a:pPr>
            <a:endParaRPr lang="cs-CZ" altLang="cs-CZ" sz="3200" dirty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flipV="1">
            <a:off x="3779838" y="2160588"/>
            <a:ext cx="1079500" cy="720725"/>
          </a:xfrm>
          <a:prstGeom prst="rightArrow">
            <a:avLst>
              <a:gd name="adj1" fmla="val 50000"/>
              <a:gd name="adj2" fmla="val 37445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360363"/>
            <a:ext cx="7704137" cy="900112"/>
          </a:xfrm>
          <a:ln/>
        </p:spPr>
        <p:txBody>
          <a:bodyPr lIns="0" tIns="38808" rIns="0" bIns="0" anchor="ctr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Smysl systému VU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525" y="1765300"/>
            <a:ext cx="8048625" cy="4400004"/>
          </a:xfrm>
          <a:ln/>
        </p:spPr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/>
              <a:t>Student se lépe orientuje v tom, jaké znalosti a dovednosti se od něj čekají.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 smtClean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 smtClean="0"/>
              <a:t>Jasné </a:t>
            </a:r>
            <a:r>
              <a:rPr lang="cs-CZ" altLang="cs-CZ" dirty="0"/>
              <a:t>nároky na zkoušení a testování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 smtClean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 smtClean="0"/>
              <a:t>Umožňuje </a:t>
            </a:r>
            <a:r>
              <a:rPr lang="cs-CZ" altLang="cs-CZ" dirty="0"/>
              <a:t>průběžné sebehodnocení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 smtClean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 smtClean="0"/>
              <a:t>Inspirace </a:t>
            </a:r>
            <a:r>
              <a:rPr lang="cs-CZ" altLang="cs-CZ" dirty="0"/>
              <a:t>k rozvíjení výukových metod a nástrojů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01638"/>
            <a:ext cx="6659563" cy="60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144000" cy="60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30275"/>
            <a:ext cx="9144000" cy="706437"/>
          </a:xfrm>
          <a:ln/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dirty="0"/>
              <a:t>Význam slovesných VU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3914775"/>
            <a:ext cx="7704138" cy="2744788"/>
          </a:xfrm>
          <a:ln/>
        </p:spPr>
        <p:txBody>
          <a:bodyPr lIns="0" tIns="38808" rIns="0" bIns="0" anchor="ctr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Děkuji za Vaši skvělou práci!</a:t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2600" dirty="0"/>
              <a:t>774616229 </a:t>
            </a:r>
            <a:r>
              <a:rPr lang="cs-CZ" altLang="cs-CZ" sz="2600" dirty="0">
                <a:solidFill>
                  <a:srgbClr val="C00000"/>
                </a:solidFill>
              </a:rPr>
              <a:t>Hola.beata@gmail.com</a:t>
            </a:r>
            <a:endParaRPr lang="cs-CZ" altLang="cs-CZ" sz="2600" dirty="0">
              <a:solidFill>
                <a:srgbClr val="C00000"/>
              </a:solidFill>
              <a:hlinkClick r:id="rId3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604963"/>
            <a:ext cx="7786687" cy="2159000"/>
          </a:xfrm>
          <a:ln/>
        </p:spPr>
        <p:txBody>
          <a:bodyPr/>
          <a:lstStyle/>
          <a:p>
            <a:pPr indent="174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Odměnou za dřinu na výstupech </a:t>
            </a:r>
            <a:r>
              <a:rPr lang="cs-CZ" altLang="cs-CZ" dirty="0" smtClean="0"/>
              <a:t>bude </a:t>
            </a:r>
            <a:r>
              <a:rPr lang="cs-CZ" altLang="cs-CZ" dirty="0" err="1" smtClean="0"/>
              <a:t>přehlednost,transparentnost,férovost</a:t>
            </a:r>
            <a:r>
              <a:rPr lang="cs-CZ" altLang="cs-CZ" dirty="0" smtClean="0"/>
              <a:t> </a:t>
            </a:r>
            <a:r>
              <a:rPr lang="cs-CZ" altLang="cs-CZ" dirty="0"/>
              <a:t>a národní prvenství :)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mtClean="0"/>
              <a:t>Význam metodické kontroly</a:t>
            </a:r>
            <a:endParaRPr lang="cs-CZ" altLang="cs-CZ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>
            <a:normAutofit fontScale="92500" lnSpcReduction="20000"/>
          </a:bodyPr>
          <a:lstStyle/>
          <a:p>
            <a:pPr marL="86360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Monitoring výrazných </a:t>
            </a:r>
            <a:r>
              <a:rPr lang="cs-CZ" altLang="cs-CZ" dirty="0" smtClean="0">
                <a:solidFill>
                  <a:srgbClr val="C5000B"/>
                </a:solidFill>
              </a:rPr>
              <a:t>odchylek</a:t>
            </a:r>
          </a:p>
          <a:p>
            <a:pPr marL="86360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 smtClean="0">
              <a:solidFill>
                <a:srgbClr val="C5000B"/>
              </a:solidFill>
            </a:endParaRPr>
          </a:p>
          <a:p>
            <a:pPr marL="86360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>
                <a:solidFill>
                  <a:srgbClr val="C5000B"/>
                </a:solidFill>
              </a:rPr>
              <a:t>Podpora</a:t>
            </a:r>
            <a:r>
              <a:rPr lang="cs-CZ" altLang="cs-CZ" dirty="0" smtClean="0"/>
              <a:t> autorů formou nezávazných</a:t>
            </a:r>
          </a:p>
          <a:p>
            <a:pPr marL="863600" indent="31750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doporučení </a:t>
            </a:r>
          </a:p>
          <a:p>
            <a:pPr marL="86360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 smtClean="0"/>
          </a:p>
          <a:p>
            <a:pPr marL="89535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Podpora </a:t>
            </a:r>
            <a:r>
              <a:rPr lang="cs-CZ" altLang="cs-CZ" dirty="0" smtClean="0">
                <a:solidFill>
                  <a:srgbClr val="C5000B"/>
                </a:solidFill>
              </a:rPr>
              <a:t>systematizace</a:t>
            </a:r>
            <a:r>
              <a:rPr lang="cs-CZ" altLang="cs-CZ" dirty="0" smtClean="0"/>
              <a:t> definic VU</a:t>
            </a:r>
          </a:p>
          <a:p>
            <a:pPr marL="863600" indent="31750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napříč obory a autory</a:t>
            </a:r>
          </a:p>
          <a:p>
            <a:pPr marL="86360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 smtClean="0"/>
          </a:p>
          <a:p>
            <a:pPr marL="863600" indent="-646113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 smtClean="0"/>
              <a:t>Odstup </a:t>
            </a:r>
            <a:r>
              <a:rPr lang="cs-CZ" altLang="cs-CZ" dirty="0" smtClean="0">
                <a:solidFill>
                  <a:srgbClr val="C5000B"/>
                </a:solidFill>
              </a:rPr>
              <a:t>nezaujatého</a:t>
            </a:r>
            <a:r>
              <a:rPr lang="cs-CZ" altLang="cs-CZ" dirty="0" smtClean="0"/>
              <a:t> pozorovatele</a:t>
            </a:r>
            <a:endParaRPr lang="cs-CZ" altLang="cs-CZ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dirty="0" smtClean="0"/>
              <a:t>Výukové jednotky</a:t>
            </a:r>
            <a:endParaRPr lang="cs-CZ" altLang="cs-CZ" dirty="0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/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666666"/>
                </a:solidFill>
              </a:rPr>
              <a:t>Stav </a:t>
            </a:r>
            <a:r>
              <a:rPr lang="cs-CZ" altLang="cs-CZ" dirty="0" err="1">
                <a:solidFill>
                  <a:srgbClr val="666666"/>
                </a:solidFill>
              </a:rPr>
              <a:t>screeningu</a:t>
            </a:r>
            <a:r>
              <a:rPr lang="cs-CZ" altLang="cs-CZ" dirty="0">
                <a:solidFill>
                  <a:srgbClr val="666666"/>
                </a:solidFill>
              </a:rPr>
              <a:t>: Dokončeno Jaro 2014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>
              <a:solidFill>
                <a:srgbClr val="666666"/>
              </a:solidFill>
            </a:endParaRP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C5000B"/>
                </a:solidFill>
              </a:rPr>
              <a:t>Výrazné odchylky: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Význam jednotky/Popis jednotky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Počet pojmů na počet hodin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Délka textu u popisu jednotky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Význam jednotky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/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V převážné většině velmi popisné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/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C5000B"/>
                </a:solidFill>
              </a:rPr>
              <a:t>Odchylky v zaměření textu na: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Cíl (většina jednotek – není špatně)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Obsah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Výstupy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Význam v návaznosti na vyšší celek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Počet pojmů/počet hodin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79500" y="1439863"/>
            <a:ext cx="7199313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3200" dirty="0">
                <a:solidFill>
                  <a:srgbClr val="C5000B"/>
                </a:solidFill>
              </a:rPr>
              <a:t>Odchylky </a:t>
            </a:r>
            <a:r>
              <a:rPr lang="cs-CZ" altLang="cs-CZ" sz="3200" dirty="0"/>
              <a:t>např. </a:t>
            </a:r>
          </a:p>
          <a:p>
            <a:endParaRPr lang="cs-CZ" altLang="cs-CZ" sz="3200" dirty="0"/>
          </a:p>
          <a:p>
            <a:pPr lvl="1"/>
            <a:r>
              <a:rPr lang="cs-CZ" altLang="cs-CZ" sz="3200" dirty="0">
                <a:solidFill>
                  <a:srgbClr val="666666"/>
                </a:solidFill>
              </a:rPr>
              <a:t>1 pojem/1 hodina</a:t>
            </a:r>
          </a:p>
          <a:p>
            <a:pPr lvl="1"/>
            <a:r>
              <a:rPr lang="cs-CZ" altLang="cs-CZ" sz="3200" dirty="0">
                <a:solidFill>
                  <a:srgbClr val="666666"/>
                </a:solidFill>
              </a:rPr>
              <a:t>6 pojmů/17 hodin</a:t>
            </a:r>
          </a:p>
          <a:p>
            <a:pPr lvl="1"/>
            <a:r>
              <a:rPr lang="cs-CZ" altLang="cs-CZ" sz="3200" dirty="0">
                <a:solidFill>
                  <a:srgbClr val="666666"/>
                </a:solidFill>
              </a:rPr>
              <a:t>20 pojmů/10 hodin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Popis jednotek učení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Mnohdy rozsáhlé texty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Často texty připomínající převzatá skripta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/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>
                <a:solidFill>
                  <a:srgbClr val="4C4C4C"/>
                </a:solidFill>
              </a:rPr>
              <a:t>(již velmi kvalitně upraveno)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Výstupy z učení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/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666666"/>
                </a:solidFill>
              </a:rPr>
              <a:t>Stav kontroly – 6221 z 8793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666666"/>
                </a:solidFill>
              </a:rPr>
              <a:t>Předpokládané ukončení 31.10.</a:t>
            </a:r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/>
          </a:p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C5000B"/>
                </a:solidFill>
              </a:rPr>
              <a:t>Klíčové odchylky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Počet 1 - 34</a:t>
            </a:r>
          </a:p>
          <a:p>
            <a:pPr marL="83185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Monotónnost sloves</a:t>
            </a:r>
          </a:p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404813"/>
            <a:ext cx="7165975" cy="706437"/>
          </a:xfrm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/>
              <a:t>Počet větných výstupů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484313"/>
            <a:ext cx="7704138" cy="4679950"/>
          </a:xfrm>
          <a:ln/>
        </p:spPr>
        <p:txBody>
          <a:bodyPr lIns="91440" tIns="45720" rIns="91440" bIns="457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C5000B"/>
                </a:solidFill>
              </a:rPr>
              <a:t>Extrémní odchylky</a:t>
            </a:r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Minimum: 1</a:t>
            </a:r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Maximum: 36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>
                <a:solidFill>
                  <a:srgbClr val="C5000B"/>
                </a:solidFill>
              </a:rPr>
              <a:t>Velké % osamělých výstupů</a:t>
            </a:r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28,5% - méně než 3 VV</a:t>
            </a:r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dirty="0"/>
              <a:t>390 jednotek z 1366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altLang="cs-CZ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24625"/>
            <a:ext cx="914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cs-CZ" altLang="cs-CZ" sz="1100">
                <a:solidFill>
                  <a:srgbClr val="FFFFFF"/>
                </a:solidFill>
                <a:latin typeface="Calibri" panose="020F0502020204030204" pitchFamily="34" charset="0"/>
              </a:rPr>
              <a:t>OPTIMED - optimalizovaná výuka všeobecného lékařství: http://opti.med.muni.cz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Zvážit doplnění - Příklad I. </a:t>
            </a:r>
            <a:endParaRPr lang="cs-CZ" alt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55576" y="4500563"/>
            <a:ext cx="838842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75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cs-CZ" altLang="cs-CZ" dirty="0"/>
              <a:t>Student </a:t>
            </a:r>
            <a:r>
              <a:rPr lang="cs-CZ" altLang="cs-CZ" dirty="0">
                <a:solidFill>
                  <a:srgbClr val="C5000B"/>
                </a:solidFill>
              </a:rPr>
              <a:t>objasní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84D1"/>
                </a:solidFill>
              </a:rPr>
              <a:t>funkci</a:t>
            </a:r>
            <a:r>
              <a:rPr lang="cs-CZ" altLang="cs-CZ" dirty="0"/>
              <a:t> obraných mechanismů v životě člověka. </a:t>
            </a: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cs-CZ" altLang="cs-CZ" dirty="0"/>
              <a:t>Student </a:t>
            </a:r>
            <a:r>
              <a:rPr lang="cs-CZ" altLang="cs-CZ" dirty="0">
                <a:solidFill>
                  <a:srgbClr val="C5000B"/>
                </a:solidFill>
              </a:rPr>
              <a:t>vyjmenuje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84D1"/>
                </a:solidFill>
              </a:rPr>
              <a:t>většinu</a:t>
            </a:r>
            <a:r>
              <a:rPr lang="cs-CZ" altLang="cs-CZ" dirty="0"/>
              <a:t> základních obranných mechanismů</a:t>
            </a: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cs-CZ" altLang="cs-CZ" dirty="0"/>
              <a:t>Student </a:t>
            </a:r>
            <a:r>
              <a:rPr lang="cs-CZ" altLang="cs-CZ" dirty="0">
                <a:solidFill>
                  <a:srgbClr val="C5000B"/>
                </a:solidFill>
              </a:rPr>
              <a:t>vysvětlí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84D1"/>
                </a:solidFill>
              </a:rPr>
              <a:t>rozdíl</a:t>
            </a:r>
            <a:r>
              <a:rPr lang="cs-CZ" altLang="cs-CZ" dirty="0"/>
              <a:t> mezi obrannými mechanismy a </a:t>
            </a:r>
            <a:r>
              <a:rPr lang="cs-CZ" altLang="cs-CZ" dirty="0" err="1"/>
              <a:t>copingem</a:t>
            </a:r>
            <a:endParaRPr lang="cs-CZ" altLang="cs-CZ" dirty="0"/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cs-CZ" altLang="cs-CZ" dirty="0"/>
              <a:t>Student </a:t>
            </a:r>
            <a:r>
              <a:rPr lang="cs-CZ" altLang="cs-CZ" dirty="0">
                <a:solidFill>
                  <a:srgbClr val="C5000B"/>
                </a:solidFill>
              </a:rPr>
              <a:t>diskutuje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84D1"/>
                </a:solidFill>
              </a:rPr>
              <a:t>hranici</a:t>
            </a:r>
            <a:r>
              <a:rPr lang="cs-CZ" altLang="cs-CZ" dirty="0"/>
              <a:t> mezi užitečnými a neužitečnými z pohledu lékaře</a:t>
            </a: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cs-CZ" altLang="cs-CZ" dirty="0"/>
              <a:t>Student </a:t>
            </a:r>
            <a:r>
              <a:rPr lang="cs-CZ" altLang="cs-CZ" dirty="0">
                <a:solidFill>
                  <a:srgbClr val="C5000B"/>
                </a:solidFill>
              </a:rPr>
              <a:t>demonstruje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84D1"/>
                </a:solidFill>
              </a:rPr>
              <a:t>na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84D1"/>
                </a:solidFill>
              </a:rPr>
              <a:t>příkladu</a:t>
            </a:r>
            <a:r>
              <a:rPr lang="cs-CZ" altLang="cs-CZ" dirty="0"/>
              <a:t> historickou podmíněnost </a:t>
            </a:r>
            <a:r>
              <a:rPr lang="cs-CZ" altLang="cs-CZ" dirty="0" err="1"/>
              <a:t>cop.strategií</a:t>
            </a:r>
            <a:endParaRPr lang="cs-CZ" altLang="cs-CZ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561</Words>
  <Application>Microsoft Office PowerPoint</Application>
  <PresentationFormat>Předvádění na obrazovce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Microsoft YaHei</vt:lpstr>
      <vt:lpstr>Calibri</vt:lpstr>
      <vt:lpstr>Lucida Sans Unicode</vt:lpstr>
      <vt:lpstr>StarSymbol</vt:lpstr>
      <vt:lpstr>Wingdings</vt:lpstr>
      <vt:lpstr>Motiv Office</vt:lpstr>
      <vt:lpstr>Metodický screening jednotek a výstupů učení  </vt:lpstr>
      <vt:lpstr>Význam metodické kontroly</vt:lpstr>
      <vt:lpstr>Výukové jednotky</vt:lpstr>
      <vt:lpstr>Význam jednotky</vt:lpstr>
      <vt:lpstr>Počet pojmů/počet hodin</vt:lpstr>
      <vt:lpstr>Popis jednotek učení</vt:lpstr>
      <vt:lpstr>Výstupy z učení</vt:lpstr>
      <vt:lpstr>Počet větných výstupů</vt:lpstr>
      <vt:lpstr>Zvážit doplnění - Příklad I. </vt:lpstr>
      <vt:lpstr>Zvážit doplnění - Příklad II.</vt:lpstr>
      <vt:lpstr>Vzorový příklad I.</vt:lpstr>
      <vt:lpstr>Vzorový příklad II.</vt:lpstr>
      <vt:lpstr>Vzorový příklad III.</vt:lpstr>
      <vt:lpstr>Bloomova taxonomie</vt:lpstr>
      <vt:lpstr>Smysl systému VU</vt:lpstr>
      <vt:lpstr>Smysl systému VU</vt:lpstr>
      <vt:lpstr>Prezentace aplikace PowerPoint</vt:lpstr>
      <vt:lpstr>Význam slovesných VU</vt:lpstr>
      <vt:lpstr>Děkuji za Vaši skvělou práci!  774616229 Hola.beata@gmail.com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</dc:creator>
  <cp:lastModifiedBy>Martin Komenda</cp:lastModifiedBy>
  <cp:revision>280</cp:revision>
  <cp:lastPrinted>1601-01-01T00:00:00Z</cp:lastPrinted>
  <dcterms:created xsi:type="dcterms:W3CDTF">1601-01-01T00:00:00Z</dcterms:created>
  <dcterms:modified xsi:type="dcterms:W3CDTF">2014-09-25T05:10:29Z</dcterms:modified>
</cp:coreProperties>
</file>