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8" r:id="rId3"/>
    <p:sldId id="311" r:id="rId4"/>
    <p:sldId id="332" r:id="rId5"/>
    <p:sldId id="347" r:id="rId6"/>
    <p:sldId id="341" r:id="rId7"/>
    <p:sldId id="349" r:id="rId8"/>
    <p:sldId id="338" r:id="rId9"/>
    <p:sldId id="312" r:id="rId10"/>
    <p:sldId id="313" r:id="rId11"/>
    <p:sldId id="314" r:id="rId12"/>
    <p:sldId id="315" r:id="rId13"/>
    <p:sldId id="317" r:id="rId14"/>
    <p:sldId id="319" r:id="rId15"/>
    <p:sldId id="346" r:id="rId16"/>
    <p:sldId id="342" r:id="rId17"/>
    <p:sldId id="343" r:id="rId18"/>
    <p:sldId id="344" r:id="rId19"/>
    <p:sldId id="351" r:id="rId20"/>
    <p:sldId id="352" r:id="rId21"/>
    <p:sldId id="353" r:id="rId22"/>
    <p:sldId id="354" r:id="rId23"/>
    <p:sldId id="323" r:id="rId24"/>
    <p:sldId id="325" r:id="rId25"/>
    <p:sldId id="355" r:id="rId26"/>
    <p:sldId id="290" r:id="rId27"/>
    <p:sldId id="271" r:id="rId28"/>
    <p:sldId id="272" r:id="rId29"/>
    <p:sldId id="299" r:id="rId30"/>
    <p:sldId id="305" r:id="rId31"/>
    <p:sldId id="356" r:id="rId32"/>
    <p:sldId id="363" r:id="rId33"/>
    <p:sldId id="350" r:id="rId34"/>
    <p:sldId id="357" r:id="rId35"/>
    <p:sldId id="358" r:id="rId36"/>
    <p:sldId id="359" r:id="rId37"/>
    <p:sldId id="364" r:id="rId38"/>
    <p:sldId id="360" r:id="rId39"/>
    <p:sldId id="361" r:id="rId40"/>
    <p:sldId id="362" r:id="rId41"/>
    <p:sldId id="339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omenda" initials="mk" lastIdx="16" clrIdx="0">
    <p:extLst>
      <p:ext uri="{19B8F6BF-5375-455C-9EA6-DF929625EA0E}">
        <p15:presenceInfo xmlns:p15="http://schemas.microsoft.com/office/powerpoint/2012/main" userId="Martin Kom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3C4B59"/>
    <a:srgbClr val="D93E3B"/>
    <a:srgbClr val="C58D01"/>
    <a:srgbClr val="77C7DB"/>
    <a:srgbClr val="8CD378"/>
    <a:srgbClr val="F5DB4C"/>
    <a:srgbClr val="DB4E4E"/>
    <a:srgbClr val="BEC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588" autoAdjust="0"/>
  </p:normalViewPr>
  <p:slideViewPr>
    <p:cSldViewPr snapToGrid="0">
      <p:cViewPr>
        <p:scale>
          <a:sx n="100" d="100"/>
          <a:sy n="100" d="100"/>
        </p:scale>
        <p:origin x="1842" y="180"/>
      </p:cViewPr>
      <p:guideLst>
        <p:guide orient="horz" pos="2568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37946627335874"/>
          <c:y val="3.3429119388212969E-2"/>
          <c:w val="0.76775076918008334"/>
          <c:h val="0.55994596026345922"/>
        </c:manualLayout>
      </c:layout>
      <c:stockChart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solidFill>
                <a:srgbClr val="3C4B59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List1!$A$2:$A$14</c:f>
              <c:strCache>
                <c:ptCount val="13"/>
                <c:pt idx="0">
                  <c:v>Vysvětlení termínu v obsahu studia</c:v>
                </c:pt>
                <c:pt idx="1">
                  <c:v>Adekvátní zařazení termínu v průběhu studia</c:v>
                </c:pt>
                <c:pt idx="2">
                  <c:v>Hodnocení návaznosti</c:v>
                </c:pt>
                <c:pt idx="3">
                  <c:v>Prerekvizity</c:v>
                </c:pt>
                <c:pt idx="4">
                  <c:v>Celková proporcionalita</c:v>
                </c:pt>
                <c:pt idx="5">
                  <c:v>Vazba na klinickou praxi</c:v>
                </c:pt>
                <c:pt idx="6">
                  <c:v>Konzistence zastoupení ve studiu</c:v>
                </c:pt>
                <c:pt idx="7">
                  <c:v>Nomenklatura</c:v>
                </c:pt>
                <c:pt idx="8">
                  <c:v>Časová zátěž</c:v>
                </c:pt>
                <c:pt idx="9">
                  <c:v>Návaznost na studijní materiály a pomůcky</c:v>
                </c:pt>
                <c:pt idx="10">
                  <c:v>Návaznost na výstupy z učení</c:v>
                </c:pt>
                <c:pt idx="11">
                  <c:v>Návaznost na výukové jednotky</c:v>
                </c:pt>
                <c:pt idx="12">
                  <c:v>Vysvětlení teoretického základu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86.741441292768883</c:v>
                </c:pt>
                <c:pt idx="1">
                  <c:v>87.668880632666415</c:v>
                </c:pt>
                <c:pt idx="2">
                  <c:v>84.404707078672487</c:v>
                </c:pt>
                <c:pt idx="3">
                  <c:v>83.383464397248503</c:v>
                </c:pt>
                <c:pt idx="4">
                  <c:v>83.383464397248503</c:v>
                </c:pt>
                <c:pt idx="5">
                  <c:v>83.383464397248503</c:v>
                </c:pt>
                <c:pt idx="6">
                  <c:v>83.383464397248503</c:v>
                </c:pt>
                <c:pt idx="7">
                  <c:v>83.383464397248503</c:v>
                </c:pt>
                <c:pt idx="8">
                  <c:v>83.383464397248503</c:v>
                </c:pt>
                <c:pt idx="9">
                  <c:v>83.383464397248503</c:v>
                </c:pt>
                <c:pt idx="10">
                  <c:v>83.383464397248503</c:v>
                </c:pt>
                <c:pt idx="11">
                  <c:v>83.383464397248503</c:v>
                </c:pt>
                <c:pt idx="12">
                  <c:v>83.383464397248503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95% interval spolehlivosti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solidFill>
                <a:srgbClr val="3C4B59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List1!$A$2:$A$14</c:f>
              <c:strCache>
                <c:ptCount val="13"/>
                <c:pt idx="0">
                  <c:v>Vysvětlení termínu v obsahu studia</c:v>
                </c:pt>
                <c:pt idx="1">
                  <c:v>Adekvátní zařazení termínu v průběhu studia</c:v>
                </c:pt>
                <c:pt idx="2">
                  <c:v>Hodnocení návaznosti</c:v>
                </c:pt>
                <c:pt idx="3">
                  <c:v>Prerekvizity</c:v>
                </c:pt>
                <c:pt idx="4">
                  <c:v>Celková proporcionalita</c:v>
                </c:pt>
                <c:pt idx="5">
                  <c:v>Vazba na klinickou praxi</c:v>
                </c:pt>
                <c:pt idx="6">
                  <c:v>Konzistence zastoupení ve studiu</c:v>
                </c:pt>
                <c:pt idx="7">
                  <c:v>Nomenklatura</c:v>
                </c:pt>
                <c:pt idx="8">
                  <c:v>Časová zátěž</c:v>
                </c:pt>
                <c:pt idx="9">
                  <c:v>Návaznost na studijní materiály a pomůcky</c:v>
                </c:pt>
                <c:pt idx="10">
                  <c:v>Návaznost na výstupy z učení</c:v>
                </c:pt>
                <c:pt idx="11">
                  <c:v>Návaznost na výukové jednotky</c:v>
                </c:pt>
                <c:pt idx="12">
                  <c:v>Vysvětlení teoretického základu</c:v>
                </c:pt>
              </c:strCache>
            </c:strRef>
          </c:cat>
          <c:val>
            <c:numRef>
              <c:f>List1!$C$2:$C$14</c:f>
              <c:numCache>
                <c:formatCode>General</c:formatCode>
                <c:ptCount val="13"/>
                <c:pt idx="0">
                  <c:v>84.136991342765015</c:v>
                </c:pt>
                <c:pt idx="1">
                  <c:v>85.140897145111765</c:v>
                </c:pt>
                <c:pt idx="2">
                  <c:v>82.034525330709215</c:v>
                </c:pt>
                <c:pt idx="3">
                  <c:v>80.786296875960915</c:v>
                </c:pt>
                <c:pt idx="4">
                  <c:v>80.786296875960915</c:v>
                </c:pt>
                <c:pt idx="5">
                  <c:v>80.786296875960915</c:v>
                </c:pt>
                <c:pt idx="6">
                  <c:v>80.786296875960915</c:v>
                </c:pt>
                <c:pt idx="7">
                  <c:v>80.786296875960915</c:v>
                </c:pt>
                <c:pt idx="8">
                  <c:v>80.786296875960915</c:v>
                </c:pt>
                <c:pt idx="9">
                  <c:v>80.786296875960915</c:v>
                </c:pt>
                <c:pt idx="10">
                  <c:v>80.786296875960915</c:v>
                </c:pt>
                <c:pt idx="11">
                  <c:v>80.786296875960915</c:v>
                </c:pt>
                <c:pt idx="12">
                  <c:v>80.786296875960915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Průměr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3C4B59"/>
              </a:solidFill>
            </c:spPr>
          </c:marker>
          <c:cat>
            <c:strRef>
              <c:f>List1!$A$2:$A$14</c:f>
              <c:strCache>
                <c:ptCount val="13"/>
                <c:pt idx="0">
                  <c:v>Vysvětlení termínu v obsahu studia</c:v>
                </c:pt>
                <c:pt idx="1">
                  <c:v>Adekvátní zařazení termínu v průběhu studia</c:v>
                </c:pt>
                <c:pt idx="2">
                  <c:v>Hodnocení návaznosti</c:v>
                </c:pt>
                <c:pt idx="3">
                  <c:v>Prerekvizity</c:v>
                </c:pt>
                <c:pt idx="4">
                  <c:v>Celková proporcionalita</c:v>
                </c:pt>
                <c:pt idx="5">
                  <c:v>Vazba na klinickou praxi</c:v>
                </c:pt>
                <c:pt idx="6">
                  <c:v>Konzistence zastoupení ve studiu</c:v>
                </c:pt>
                <c:pt idx="7">
                  <c:v>Nomenklatura</c:v>
                </c:pt>
                <c:pt idx="8">
                  <c:v>Časová zátěž</c:v>
                </c:pt>
                <c:pt idx="9">
                  <c:v>Návaznost na studijní materiály a pomůcky</c:v>
                </c:pt>
                <c:pt idx="10">
                  <c:v>Návaznost na výstupy z učení</c:v>
                </c:pt>
                <c:pt idx="11">
                  <c:v>Návaznost na výukové jednotky</c:v>
                </c:pt>
                <c:pt idx="12">
                  <c:v>Vysvětlení teoretického základu</c:v>
                </c:pt>
              </c:strCache>
            </c:strRef>
          </c:cat>
          <c:val>
            <c:numRef>
              <c:f>List1!$D$2:$D$14</c:f>
              <c:numCache>
                <c:formatCode>General</c:formatCode>
                <c:ptCount val="13"/>
                <c:pt idx="0">
                  <c:v>85.439216317766949</c:v>
                </c:pt>
                <c:pt idx="1">
                  <c:v>86.40488888888909</c:v>
                </c:pt>
                <c:pt idx="2">
                  <c:v>83.219616204690851</c:v>
                </c:pt>
                <c:pt idx="3">
                  <c:v>82.084880636604709</c:v>
                </c:pt>
                <c:pt idx="4">
                  <c:v>82.084880636604709</c:v>
                </c:pt>
                <c:pt idx="5">
                  <c:v>82.084880636604709</c:v>
                </c:pt>
                <c:pt idx="6">
                  <c:v>82.084880636604709</c:v>
                </c:pt>
                <c:pt idx="7">
                  <c:v>82.084880636604709</c:v>
                </c:pt>
                <c:pt idx="8">
                  <c:v>82.084880636604709</c:v>
                </c:pt>
                <c:pt idx="9">
                  <c:v>82.084880636604709</c:v>
                </c:pt>
                <c:pt idx="10">
                  <c:v>82.084880636604709</c:v>
                </c:pt>
                <c:pt idx="11">
                  <c:v>82.084880636604709</c:v>
                </c:pt>
                <c:pt idx="12">
                  <c:v>82.084880636604709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solidFill>
                <a:srgbClr val="3C4B59"/>
              </a:solidFill>
            </a:ln>
          </c:spPr>
        </c:hiLowLines>
        <c:axId val="279572424"/>
        <c:axId val="279571248"/>
      </c:stockChart>
      <c:catAx>
        <c:axId val="279572424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279571248"/>
        <c:crosses val="autoZero"/>
        <c:auto val="1"/>
        <c:lblAlgn val="ctr"/>
        <c:lblOffset val="100"/>
        <c:noMultiLvlLbl val="0"/>
      </c:catAx>
      <c:valAx>
        <c:axId val="279571248"/>
        <c:scaling>
          <c:orientation val="minMax"/>
          <c:max val="90"/>
          <c:min val="7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279572424"/>
        <c:crosses val="autoZero"/>
        <c:crossBetween val="between"/>
        <c:majorUnit val="5"/>
        <c:minorUnit val="0.4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6404736597619283"/>
          <c:y val="0.92469785805746507"/>
          <c:w val="0.23022596867520639"/>
          <c:h val="7.3640412270642538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2905188708689"/>
          <c:y val="3.3429119388212976E-2"/>
          <c:w val="0.70358371447218615"/>
          <c:h val="0.62324462677932491"/>
        </c:manualLayout>
      </c:layout>
      <c:stockChart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ln>
                <a:solidFill>
                  <a:schemeClr val="tx2"/>
                </a:solidFill>
              </a:ln>
            </c:spPr>
          </c:marker>
          <c:cat>
            <c:strRef>
              <c:f>List1!$A$2:$A$5</c:f>
              <c:strCache>
                <c:ptCount val="4"/>
                <c:pt idx="0">
                  <c:v>Chirurgické vědy</c:v>
                </c:pt>
                <c:pt idx="1">
                  <c:v>Interní lékařství</c:v>
                </c:pt>
                <c:pt idx="2">
                  <c:v>Diagnostické obory a neurovědy</c:v>
                </c:pt>
                <c:pt idx="3">
                  <c:v>Teoretické vědy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0.83678386565244456</c:v>
                </c:pt>
                <c:pt idx="1">
                  <c:v>0.82133981529646227</c:v>
                </c:pt>
                <c:pt idx="2">
                  <c:v>0.82954164445355905</c:v>
                </c:pt>
                <c:pt idx="3">
                  <c:v>0.87307669142923361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95% interval spolehlivosti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List1!$A$2:$A$5</c:f>
              <c:strCache>
                <c:ptCount val="4"/>
                <c:pt idx="0">
                  <c:v>Chirurgické vědy</c:v>
                </c:pt>
                <c:pt idx="1">
                  <c:v>Interní lékařství</c:v>
                </c:pt>
                <c:pt idx="2">
                  <c:v>Diagnostické obory a neurovědy</c:v>
                </c:pt>
                <c:pt idx="3">
                  <c:v>Teoretické vědy</c:v>
                </c:pt>
              </c:strCache>
            </c:strRef>
          </c:cat>
          <c:val>
            <c:numRef>
              <c:f>List1!$C$2:$C$5</c:f>
              <c:numCache>
                <c:formatCode>0.0%</c:formatCode>
                <c:ptCount val="4"/>
                <c:pt idx="0">
                  <c:v>0.8863896503292904</c:v>
                </c:pt>
                <c:pt idx="1">
                  <c:v>0.86214642323564872</c:v>
                </c:pt>
                <c:pt idx="2">
                  <c:v>0.88454482695508818</c:v>
                </c:pt>
                <c:pt idx="3">
                  <c:v>0.90590099035622385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Průměr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List1!$A$2:$A$5</c:f>
              <c:strCache>
                <c:ptCount val="4"/>
                <c:pt idx="0">
                  <c:v>Chirurgické vědy</c:v>
                </c:pt>
                <c:pt idx="1">
                  <c:v>Interní lékařství</c:v>
                </c:pt>
                <c:pt idx="2">
                  <c:v>Diagnostické obory a neurovědy</c:v>
                </c:pt>
                <c:pt idx="3">
                  <c:v>Teoretické vědy</c:v>
                </c:pt>
              </c:strCache>
            </c:strRef>
          </c:cat>
          <c:val>
            <c:numRef>
              <c:f>List1!$D$2:$D$5</c:f>
              <c:numCache>
                <c:formatCode>0.0%</c:formatCode>
                <c:ptCount val="4"/>
                <c:pt idx="0">
                  <c:v>0.86158675799086748</c:v>
                </c:pt>
                <c:pt idx="1">
                  <c:v>0.8417431192660555</c:v>
                </c:pt>
                <c:pt idx="2">
                  <c:v>0.85704323570432361</c:v>
                </c:pt>
                <c:pt idx="3">
                  <c:v>0.88948884089272873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solidFill>
                <a:schemeClr val="tx2"/>
              </a:solidFill>
            </a:ln>
          </c:spPr>
        </c:hiLowLines>
        <c:axId val="187804432"/>
        <c:axId val="187806784"/>
      </c:stockChart>
      <c:catAx>
        <c:axId val="187804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2220000"/>
          <a:lstStyle/>
          <a:p>
            <a:pPr>
              <a:defRPr sz="1200" b="1"/>
            </a:pPr>
            <a:endParaRPr lang="cs-CZ"/>
          </a:p>
        </c:txPr>
        <c:crossAx val="187806784"/>
        <c:crosses val="autoZero"/>
        <c:auto val="1"/>
        <c:lblAlgn val="ctr"/>
        <c:lblOffset val="100"/>
        <c:noMultiLvlLbl val="0"/>
      </c:catAx>
      <c:valAx>
        <c:axId val="187806784"/>
        <c:scaling>
          <c:orientation val="minMax"/>
          <c:max val="1"/>
          <c:min val="0.7500000000000001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8780443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4970296574866202"/>
          <c:y val="0.91729382338326293"/>
          <c:w val="0.24882375364520945"/>
          <c:h val="8.1044446944844611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75282733695674"/>
          <c:y val="6.6589574172883359E-2"/>
          <c:w val="0.4834500280454142"/>
          <c:h val="0.904954068241469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List1!$A$2:$A$28</c:f>
              <c:strCache>
                <c:ptCount val="27"/>
                <c:pt idx="0">
                  <c:v>Chirurgické a operační postupy</c:v>
                </c:pt>
                <c:pt idx="1">
                  <c:v>Nádory</c:v>
                </c:pt>
                <c:pt idx="2">
                  <c:v>Terapie</c:v>
                </c:pt>
                <c:pt idx="3">
                  <c:v>Rány a poranění</c:v>
                </c:pt>
                <c:pt idx="4">
                  <c:v>Onemocnění muskuloskeletálního systému</c:v>
                </c:pt>
                <c:pt idx="5">
                  <c:v>Onemocnění trávicího systému</c:v>
                </c:pt>
                <c:pt idx="6">
                  <c:v>Onemocnění nervového systému</c:v>
                </c:pt>
                <c:pt idx="7">
                  <c:v>Bakteriální infekce a mykózy</c:v>
                </c:pt>
                <c:pt idx="8">
                  <c:v>Patologické stavy, příznaky a symptomy</c:v>
                </c:pt>
                <c:pt idx="9">
                  <c:v>Výzkumné metody</c:v>
                </c:pt>
                <c:pt idx="10">
                  <c:v>Diagnóza</c:v>
                </c:pt>
                <c:pt idx="11">
                  <c:v>Onemocnění dýchacího systému</c:v>
                </c:pt>
                <c:pt idx="12">
                  <c:v>Onemocnění kardiovaskulárního systému</c:v>
                </c:pt>
                <c:pt idx="13">
                  <c:v>Zdravotnická povolání</c:v>
                </c:pt>
                <c:pt idx="14">
                  <c:v>Muskuloskeletální systém</c:v>
                </c:pt>
                <c:pt idx="15">
                  <c:v>Onemocnění mužského urogenitálního systému</c:v>
                </c:pt>
                <c:pt idx="16">
                  <c:v>Onemocnění ženského urogenitálního systému a komplikace těhotenství</c:v>
                </c:pt>
                <c:pt idx="17">
                  <c:v>Sociální vědy</c:v>
                </c:pt>
                <c:pt idx="18">
                  <c:v>Zdravotní zařízení, personál a služby</c:v>
                </c:pt>
                <c:pt idx="19">
                  <c:v>Fyziologické jevy reprodukčního a močového systému</c:v>
                </c:pt>
                <c:pt idx="20">
                  <c:v>Onemocnění očí</c:v>
                </c:pt>
                <c:pt idx="21">
                  <c:v>Ekonomika a organizace zdravotní péče</c:v>
                </c:pt>
                <c:pt idx="22">
                  <c:v>Tělní krajiny</c:v>
                </c:pt>
                <c:pt idx="23">
                  <c:v>Účinky a užití chemických látek</c:v>
                </c:pt>
                <c:pt idx="24">
                  <c:v>Vybavení a zásobování</c:v>
                </c:pt>
                <c:pt idx="25">
                  <c:v>Dýchací systém</c:v>
                </c:pt>
                <c:pt idx="26">
                  <c:v>Životní prostředí a veřejné zdraví</c:v>
                </c:pt>
              </c:strCache>
            </c:strRef>
          </c:cat>
          <c:val>
            <c:numRef>
              <c:f>List1!$B$2:$B$28</c:f>
              <c:numCache>
                <c:formatCode>###0.0%</c:formatCode>
                <c:ptCount val="27"/>
                <c:pt idx="0">
                  <c:v>0.16800000000000001</c:v>
                </c:pt>
                <c:pt idx="1">
                  <c:v>9.6000000000000002E-2</c:v>
                </c:pt>
                <c:pt idx="2">
                  <c:v>9.1999999999999998E-2</c:v>
                </c:pt>
                <c:pt idx="3">
                  <c:v>7.5999999999999998E-2</c:v>
                </c:pt>
                <c:pt idx="4">
                  <c:v>6.8000000000000005E-2</c:v>
                </c:pt>
                <c:pt idx="5">
                  <c:v>6.8000000000000005E-2</c:v>
                </c:pt>
                <c:pt idx="6">
                  <c:v>0.06</c:v>
                </c:pt>
                <c:pt idx="7">
                  <c:v>5.6000000000000008E-2</c:v>
                </c:pt>
                <c:pt idx="8">
                  <c:v>5.6000000000000008E-2</c:v>
                </c:pt>
                <c:pt idx="9">
                  <c:v>5.6000000000000008E-2</c:v>
                </c:pt>
                <c:pt idx="10">
                  <c:v>5.2000000000000005E-2</c:v>
                </c:pt>
                <c:pt idx="11">
                  <c:v>5.2000000000000005E-2</c:v>
                </c:pt>
                <c:pt idx="12">
                  <c:v>5.2000000000000005E-2</c:v>
                </c:pt>
                <c:pt idx="13">
                  <c:v>0.04</c:v>
                </c:pt>
                <c:pt idx="14">
                  <c:v>3.5999999999999997E-2</c:v>
                </c:pt>
                <c:pt idx="15">
                  <c:v>3.5999999999999997E-2</c:v>
                </c:pt>
                <c:pt idx="16">
                  <c:v>3.5999999999999997E-2</c:v>
                </c:pt>
                <c:pt idx="17">
                  <c:v>3.5999999999999997E-2</c:v>
                </c:pt>
                <c:pt idx="18">
                  <c:v>3.5999999999999997E-2</c:v>
                </c:pt>
                <c:pt idx="19">
                  <c:v>2.8000000000000004E-2</c:v>
                </c:pt>
                <c:pt idx="20">
                  <c:v>2.8000000000000004E-2</c:v>
                </c:pt>
                <c:pt idx="21">
                  <c:v>2.4E-2</c:v>
                </c:pt>
                <c:pt idx="22">
                  <c:v>2.4E-2</c:v>
                </c:pt>
                <c:pt idx="23">
                  <c:v>2.4E-2</c:v>
                </c:pt>
                <c:pt idx="24">
                  <c:v>2.4E-2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804040"/>
        <c:axId val="187805216"/>
      </c:barChart>
      <c:catAx>
        <c:axId val="187804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87805216"/>
        <c:crosses val="autoZero"/>
        <c:auto val="1"/>
        <c:lblAlgn val="ctr"/>
        <c:lblOffset val="100"/>
        <c:noMultiLvlLbl val="0"/>
      </c:catAx>
      <c:valAx>
        <c:axId val="187805216"/>
        <c:scaling>
          <c:orientation val="minMax"/>
          <c:max val="0.5"/>
          <c:min val="0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8780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List1!$A$2:$A$28</c:f>
              <c:strCache>
                <c:ptCount val="27"/>
                <c:pt idx="0">
                  <c:v>Krev</c:v>
                </c:pt>
                <c:pt idx="1">
                  <c:v>EKG</c:v>
                </c:pt>
                <c:pt idx="2">
                  <c:v>Porod</c:v>
                </c:pt>
                <c:pt idx="3">
                  <c:v>Reflex</c:v>
                </c:pt>
                <c:pt idx="4">
                  <c:v>Obezita</c:v>
                </c:pt>
                <c:pt idx="5">
                  <c:v>Zánět</c:v>
                </c:pt>
                <c:pt idx="6">
                  <c:v>MRI</c:v>
                </c:pt>
                <c:pt idx="7">
                  <c:v>Vitamíny</c:v>
                </c:pt>
                <c:pt idx="8">
                  <c:v>Zdraví</c:v>
                </c:pt>
                <c:pt idx="9">
                  <c:v>Kůže</c:v>
                </c:pt>
                <c:pt idx="10">
                  <c:v>Selhání ledvin</c:v>
                </c:pt>
                <c:pt idx="11">
                  <c:v>Vitamín D</c:v>
                </c:pt>
                <c:pt idx="12">
                  <c:v>Hypertenze</c:v>
                </c:pt>
                <c:pt idx="13">
                  <c:v>Rentgen</c:v>
                </c:pt>
                <c:pt idx="14">
                  <c:v>Intoxikace</c:v>
                </c:pt>
                <c:pt idx="15">
                  <c:v>Protilátka</c:v>
                </c:pt>
                <c:pt idx="16">
                  <c:v>Diabetes</c:v>
                </c:pt>
                <c:pt idx="17">
                  <c:v>Anémie</c:v>
                </c:pt>
                <c:pt idx="18">
                  <c:v>Osmolalita</c:v>
                </c:pt>
                <c:pt idx="19">
                  <c:v>CT</c:v>
                </c:pt>
                <c:pt idx="20">
                  <c:v>Ischemická choroba srdeční</c:v>
                </c:pt>
                <c:pt idx="21">
                  <c:v>Mozek</c:v>
                </c:pt>
                <c:pt idx="22">
                  <c:v>Sepse</c:v>
                </c:pt>
                <c:pt idx="23">
                  <c:v>Výživa</c:v>
                </c:pt>
                <c:pt idx="24">
                  <c:v>CHOPN</c:v>
                </c:pt>
                <c:pt idx="25">
                  <c:v>Myopatie</c:v>
                </c:pt>
                <c:pt idx="26">
                  <c:v>Hydrocefalus</c:v>
                </c:pt>
              </c:strCache>
            </c:strRef>
          </c:cat>
          <c:val>
            <c:numRef>
              <c:f>List1!$B$2:$B$28</c:f>
              <c:numCache>
                <c:formatCode>###0.00</c:formatCode>
                <c:ptCount val="27"/>
                <c:pt idx="0">
                  <c:v>98.927972027972018</c:v>
                </c:pt>
                <c:pt idx="1">
                  <c:v>98.461538461538453</c:v>
                </c:pt>
                <c:pt idx="2">
                  <c:v>98.461538461538453</c:v>
                </c:pt>
                <c:pt idx="3">
                  <c:v>98.461538461538453</c:v>
                </c:pt>
                <c:pt idx="4">
                  <c:v>98.312179487179492</c:v>
                </c:pt>
                <c:pt idx="5">
                  <c:v>98.126213017751468</c:v>
                </c:pt>
                <c:pt idx="6">
                  <c:v>97.863461538461536</c:v>
                </c:pt>
                <c:pt idx="7">
                  <c:v>97.692307692307693</c:v>
                </c:pt>
                <c:pt idx="8">
                  <c:v>97.692307692307693</c:v>
                </c:pt>
                <c:pt idx="9">
                  <c:v>97.692307692307679</c:v>
                </c:pt>
                <c:pt idx="10">
                  <c:v>97.478846153846163</c:v>
                </c:pt>
                <c:pt idx="11">
                  <c:v>97.243589743589737</c:v>
                </c:pt>
                <c:pt idx="12">
                  <c:v>96.901923076923083</c:v>
                </c:pt>
                <c:pt idx="13">
                  <c:v>96.64551282051282</c:v>
                </c:pt>
                <c:pt idx="14">
                  <c:v>96.496153846153845</c:v>
                </c:pt>
                <c:pt idx="15">
                  <c:v>96.410650887573965</c:v>
                </c:pt>
                <c:pt idx="16">
                  <c:v>96.331360946745562</c:v>
                </c:pt>
                <c:pt idx="17">
                  <c:v>96.134319526627223</c:v>
                </c:pt>
                <c:pt idx="18">
                  <c:v>96.047435897435889</c:v>
                </c:pt>
                <c:pt idx="19">
                  <c:v>95.917159763313606</c:v>
                </c:pt>
                <c:pt idx="20">
                  <c:v>95.726923076923072</c:v>
                </c:pt>
                <c:pt idx="21">
                  <c:v>95.631526806526793</c:v>
                </c:pt>
                <c:pt idx="22">
                  <c:v>95.577115384615396</c:v>
                </c:pt>
                <c:pt idx="23">
                  <c:v>95.342307692307699</c:v>
                </c:pt>
                <c:pt idx="24">
                  <c:v>95.314895104895101</c:v>
                </c:pt>
                <c:pt idx="25">
                  <c:v>95.192307692307693</c:v>
                </c:pt>
                <c:pt idx="26">
                  <c:v>95.12839743589744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177448"/>
        <c:axId val="280178232"/>
      </c:barChart>
      <c:catAx>
        <c:axId val="280177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280178232"/>
        <c:crosses val="autoZero"/>
        <c:auto val="1"/>
        <c:lblAlgn val="ctr"/>
        <c:lblOffset val="100"/>
        <c:noMultiLvlLbl val="0"/>
      </c:catAx>
      <c:valAx>
        <c:axId val="280178232"/>
        <c:scaling>
          <c:orientation val="minMax"/>
          <c:max val="10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280177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List1!$A$2:$A$27</c:f>
              <c:strCache>
                <c:ptCount val="26"/>
                <c:pt idx="0">
                  <c:v>Centrální paréza</c:v>
                </c:pt>
                <c:pt idx="1">
                  <c:v>Miniinvazivní metody</c:v>
                </c:pt>
                <c:pt idx="2">
                  <c:v>Onemocnění aorty</c:v>
                </c:pt>
                <c:pt idx="3">
                  <c:v>Smyslová soustava</c:v>
                </c:pt>
                <c:pt idx="4">
                  <c:v>Neoadjuvantní léčba</c:v>
                </c:pt>
                <c:pt idx="5">
                  <c:v>Adjuvantní léčba</c:v>
                </c:pt>
                <c:pt idx="6">
                  <c:v>Antimykotikum</c:v>
                </c:pt>
                <c:pt idx="7">
                  <c:v>Acidobáze</c:v>
                </c:pt>
                <c:pt idx="8">
                  <c:v>Hyperkoagulační stavy</c:v>
                </c:pt>
                <c:pt idx="9">
                  <c:v>Difuzní axonální poranění</c:v>
                </c:pt>
                <c:pt idx="10">
                  <c:v>Tumorsupresorické geny</c:v>
                </c:pt>
                <c:pt idx="11">
                  <c:v>Antigen prezentující buňka</c:v>
                </c:pt>
                <c:pt idx="12">
                  <c:v>Paliativní operace</c:v>
                </c:pt>
                <c:pt idx="13">
                  <c:v>Multioborová spolupráce</c:v>
                </c:pt>
                <c:pt idx="14">
                  <c:v>Hereditární choroby</c:v>
                </c:pt>
                <c:pt idx="15">
                  <c:v>Elektrolytové poruchy</c:v>
                </c:pt>
                <c:pt idx="16">
                  <c:v>Operabilita</c:v>
                </c:pt>
                <c:pt idx="17">
                  <c:v>Regenerace nervového systému</c:v>
                </c:pt>
                <c:pt idx="18">
                  <c:v>Tkáňové antigeny</c:v>
                </c:pt>
                <c:pt idx="19">
                  <c:v>Selhání plic</c:v>
                </c:pt>
                <c:pt idx="20">
                  <c:v>Transtentoriální herniace</c:v>
                </c:pt>
                <c:pt idx="21">
                  <c:v>Mozková centra</c:v>
                </c:pt>
                <c:pt idx="22">
                  <c:v>Mozková perfuze</c:v>
                </c:pt>
                <c:pt idx="23">
                  <c:v>Léčebné komplikace</c:v>
                </c:pt>
                <c:pt idx="24">
                  <c:v>Autoinflamatorní nemoci</c:v>
                </c:pt>
                <c:pt idx="25">
                  <c:v>Penumbra</c:v>
                </c:pt>
              </c:strCache>
            </c:strRef>
          </c:cat>
          <c:val>
            <c:numRef>
              <c:f>List1!$B$2:$B$27</c:f>
              <c:numCache>
                <c:formatCode>###0.00</c:formatCode>
                <c:ptCount val="26"/>
                <c:pt idx="0">
                  <c:v>64.59615384615384</c:v>
                </c:pt>
                <c:pt idx="1">
                  <c:v>63.16243589743592</c:v>
                </c:pt>
                <c:pt idx="2">
                  <c:v>62.628782051282045</c:v>
                </c:pt>
                <c:pt idx="3">
                  <c:v>62.192027972027986</c:v>
                </c:pt>
                <c:pt idx="4">
                  <c:v>60.940448717948705</c:v>
                </c:pt>
                <c:pt idx="5">
                  <c:v>59.25177514792901</c:v>
                </c:pt>
                <c:pt idx="6">
                  <c:v>58.027751479289925</c:v>
                </c:pt>
                <c:pt idx="7">
                  <c:v>56.430236686390522</c:v>
                </c:pt>
                <c:pt idx="8">
                  <c:v>54.509230769230754</c:v>
                </c:pt>
                <c:pt idx="9">
                  <c:v>53.827041420118327</c:v>
                </c:pt>
                <c:pt idx="10">
                  <c:v>50.855555555555554</c:v>
                </c:pt>
                <c:pt idx="11">
                  <c:v>46.998351648351665</c:v>
                </c:pt>
                <c:pt idx="12">
                  <c:v>46.666837606837596</c:v>
                </c:pt>
                <c:pt idx="13">
                  <c:v>46.255017482517474</c:v>
                </c:pt>
                <c:pt idx="14">
                  <c:v>45.282307692307697</c:v>
                </c:pt>
                <c:pt idx="15">
                  <c:v>45.032019230769244</c:v>
                </c:pt>
                <c:pt idx="16">
                  <c:v>40.392220279720277</c:v>
                </c:pt>
                <c:pt idx="17">
                  <c:v>39.772649572649549</c:v>
                </c:pt>
                <c:pt idx="18">
                  <c:v>39.630769230769232</c:v>
                </c:pt>
                <c:pt idx="19">
                  <c:v>38.148717948717966</c:v>
                </c:pt>
                <c:pt idx="20">
                  <c:v>36.154358974358992</c:v>
                </c:pt>
                <c:pt idx="21">
                  <c:v>34.102937062937059</c:v>
                </c:pt>
                <c:pt idx="22">
                  <c:v>31.168290598290596</c:v>
                </c:pt>
                <c:pt idx="23">
                  <c:v>26.506538461538465</c:v>
                </c:pt>
                <c:pt idx="24">
                  <c:v>25.678351648351647</c:v>
                </c:pt>
                <c:pt idx="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178624"/>
        <c:axId val="280180584"/>
      </c:barChart>
      <c:catAx>
        <c:axId val="280178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280180584"/>
        <c:crosses val="autoZero"/>
        <c:auto val="1"/>
        <c:lblAlgn val="ctr"/>
        <c:lblOffset val="100"/>
        <c:noMultiLvlLbl val="0"/>
      </c:catAx>
      <c:valAx>
        <c:axId val="280180584"/>
        <c:scaling>
          <c:orientation val="minMax"/>
          <c:max val="100"/>
        </c:scaling>
        <c:delete val="0"/>
        <c:axPos val="t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28017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###0.0%</c:formatCode>
                <c:ptCount val="3"/>
                <c:pt idx="0">
                  <c:v>0.49206349206349204</c:v>
                </c:pt>
                <c:pt idx="1">
                  <c:v>0.39682539682539686</c:v>
                </c:pt>
                <c:pt idx="2">
                  <c:v>0.1111111111111111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C58D0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###0.0%</c:formatCode>
                <c:ptCount val="3"/>
                <c:pt idx="0">
                  <c:v>0.40476190476190477</c:v>
                </c:pt>
                <c:pt idx="1">
                  <c:v>0.47619047619047622</c:v>
                </c:pt>
                <c:pt idx="2">
                  <c:v>0.11904761904761905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5.5430008538197552E-2"/>
                  <c:y val="0.11840641249801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###0.0%</c:formatCode>
                <c:ptCount val="3"/>
                <c:pt idx="0">
                  <c:v>0.43181818181818193</c:v>
                </c:pt>
                <c:pt idx="1">
                  <c:v>0.5</c:v>
                </c:pt>
                <c:pt idx="2">
                  <c:v>6.8181818181818177E-2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5.6121617545770892E-2"/>
                  <c:y val="0.12416608006539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###0.0%</c:formatCode>
                <c:ptCount val="3"/>
                <c:pt idx="0">
                  <c:v>0.48387096774193572</c:v>
                </c:pt>
                <c:pt idx="1">
                  <c:v>0.45161290322580655</c:v>
                </c:pt>
                <c:pt idx="2">
                  <c:v>6.451612903225809E-2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2905188708683"/>
          <c:y val="3.3429119388212969E-2"/>
          <c:w val="0.70358371447218615"/>
          <c:h val="0.62324462677932457"/>
        </c:manualLayout>
      </c:layout>
      <c:stockChart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ln>
                <a:solidFill>
                  <a:schemeClr val="tx2"/>
                </a:solidFill>
              </a:ln>
            </c:spPr>
          </c:marker>
          <c:cat>
            <c:strRef>
              <c:f>List1!$A$2:$A$8</c:f>
              <c:strCache>
                <c:ptCount val="7"/>
                <c:pt idx="0">
                  <c:v>Provázání s výukovými jednotkami</c:v>
                </c:pt>
                <c:pt idx="1">
                  <c:v>Úplnost výukových jednotek</c:v>
                </c:pt>
                <c:pt idx="2">
                  <c:v>Teoretický základ pro výstupy z učení</c:v>
                </c:pt>
                <c:pt idx="3">
                  <c:v>Vazba na klinickou praxi</c:v>
                </c:pt>
                <c:pt idx="4">
                  <c:v>Propojení teoretické výuky a klinické praxe</c:v>
                </c:pt>
                <c:pt idx="5">
                  <c:v>Saturace významnými pojmy</c:v>
                </c:pt>
                <c:pt idx="6">
                  <c:v>Časová dotace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83.538765008222171</c:v>
                </c:pt>
                <c:pt idx="1">
                  <c:v>86.6792196666797</c:v>
                </c:pt>
                <c:pt idx="2">
                  <c:v>86.485315516582688</c:v>
                </c:pt>
                <c:pt idx="3">
                  <c:v>79.917699855123431</c:v>
                </c:pt>
                <c:pt idx="4">
                  <c:v>75.971081240859306</c:v>
                </c:pt>
                <c:pt idx="5">
                  <c:v>84.068360880953733</c:v>
                </c:pt>
                <c:pt idx="6">
                  <c:v>92.896003721646807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95% interval spolehlivosti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List1!$A$2:$A$8</c:f>
              <c:strCache>
                <c:ptCount val="7"/>
                <c:pt idx="0">
                  <c:v>Provázání s výukovými jednotkami</c:v>
                </c:pt>
                <c:pt idx="1">
                  <c:v>Úplnost výukových jednotek</c:v>
                </c:pt>
                <c:pt idx="2">
                  <c:v>Teoretický základ pro výstupy z učení</c:v>
                </c:pt>
                <c:pt idx="3">
                  <c:v>Vazba na klinickou praxi</c:v>
                </c:pt>
                <c:pt idx="4">
                  <c:v>Propojení teoretické výuky a klinické praxe</c:v>
                </c:pt>
                <c:pt idx="5">
                  <c:v>Saturace významnými pojmy</c:v>
                </c:pt>
                <c:pt idx="6">
                  <c:v>Časová dotace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88.456699844385597</c:v>
                </c:pt>
                <c:pt idx="1">
                  <c:v>91.035712460017152</c:v>
                </c:pt>
                <c:pt idx="2">
                  <c:v>91.116494438168473</c:v>
                </c:pt>
                <c:pt idx="3">
                  <c:v>85.353793357546181</c:v>
                </c:pt>
                <c:pt idx="4">
                  <c:v>81.947470795339896</c:v>
                </c:pt>
                <c:pt idx="5">
                  <c:v>88.452300276071028</c:v>
                </c:pt>
                <c:pt idx="6">
                  <c:v>96.004411216112672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Průměr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List1!$A$2:$A$8</c:f>
              <c:strCache>
                <c:ptCount val="7"/>
                <c:pt idx="0">
                  <c:v>Provázání s výukovými jednotkami</c:v>
                </c:pt>
                <c:pt idx="1">
                  <c:v>Úplnost výukových jednotek</c:v>
                </c:pt>
                <c:pt idx="2">
                  <c:v>Teoretický základ pro výstupy z učení</c:v>
                </c:pt>
                <c:pt idx="3">
                  <c:v>Vazba na klinickou praxi</c:v>
                </c:pt>
                <c:pt idx="4">
                  <c:v>Propojení teoretické výuky a klinické praxe</c:v>
                </c:pt>
                <c:pt idx="5">
                  <c:v>Saturace významnými pojmy</c:v>
                </c:pt>
                <c:pt idx="6">
                  <c:v>Časová dotace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85.997732426303884</c:v>
                </c:pt>
                <c:pt idx="1">
                  <c:v>88.857466063348426</c:v>
                </c:pt>
                <c:pt idx="2">
                  <c:v>88.800904977375581</c:v>
                </c:pt>
                <c:pt idx="3">
                  <c:v>82.635746606334806</c:v>
                </c:pt>
                <c:pt idx="4">
                  <c:v>78.959276018099601</c:v>
                </c:pt>
                <c:pt idx="5">
                  <c:v>86.260330578512381</c:v>
                </c:pt>
                <c:pt idx="6">
                  <c:v>94.450207468879739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solidFill>
                <a:schemeClr val="tx2"/>
              </a:solidFill>
            </a:ln>
          </c:spPr>
        </c:hiLowLines>
        <c:axId val="183143712"/>
        <c:axId val="183141360"/>
      </c:stockChart>
      <c:catAx>
        <c:axId val="18314371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2220000"/>
          <a:lstStyle/>
          <a:p>
            <a:pPr>
              <a:defRPr sz="1100"/>
            </a:pPr>
            <a:endParaRPr lang="cs-CZ"/>
          </a:p>
        </c:txPr>
        <c:crossAx val="183141360"/>
        <c:crosses val="autoZero"/>
        <c:auto val="1"/>
        <c:lblAlgn val="ctr"/>
        <c:lblOffset val="100"/>
        <c:noMultiLvlLbl val="0"/>
      </c:catAx>
      <c:valAx>
        <c:axId val="183141360"/>
        <c:scaling>
          <c:orientation val="minMax"/>
          <c:max val="100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83143712"/>
        <c:crosses val="autoZero"/>
        <c:crossBetween val="between"/>
        <c:majorUnit val="5"/>
        <c:minorUnit val="0.4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7238768688245663"/>
          <c:y val="0.9074217771509937"/>
          <c:w val="0.22613903392762033"/>
          <c:h val="8.351245850291196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3.097141983465659E-2"/>
                  <c:y val="0.1019643549303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###0.0%</c:formatCode>
                <c:ptCount val="3"/>
                <c:pt idx="0">
                  <c:v>0.47400000000000003</c:v>
                </c:pt>
                <c:pt idx="1">
                  <c:v>0.47400000000000003</c:v>
                </c:pt>
                <c:pt idx="2">
                  <c:v>5.3000000000000005E-2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DA39-31EE-408B-A71F-A635748EE512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DD12-5823-4C26-9E48-90FBFDEB57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5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A22A-4DB8-4C69-9BF3-AB7AEC7E578E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D14-474B-497B-9137-594DE89AD7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1819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50507" cy="15841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204864"/>
            <a:ext cx="1800000" cy="1800000"/>
          </a:xfrm>
          <a:prstGeom prst="rect">
            <a:avLst/>
          </a:prstGeom>
        </p:spPr>
      </p:pic>
      <p:pic>
        <p:nvPicPr>
          <p:cNvPr id="14" name="Picture 3" descr="S:\bg\vyzkum\reforma\loga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412000" y="5991257"/>
            <a:ext cx="4320000" cy="894127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6" cstate="print"/>
          <a:srcRect l="40145" t="15099" r="25048" b="69516"/>
          <a:stretch/>
        </p:blipFill>
        <p:spPr>
          <a:xfrm>
            <a:off x="1389185" y="352521"/>
            <a:ext cx="6365631" cy="15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468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508958"/>
            <a:ext cx="7165444" cy="586597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3" name="Picture 22" descr="titl 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51344"/>
          <a:stretch/>
        </p:blipFill>
        <p:spPr bwMode="auto">
          <a:xfrm>
            <a:off x="203261" y="332656"/>
            <a:ext cx="55231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4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006956" y="508958"/>
            <a:ext cx="7165444" cy="586597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1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922909"/>
            <a:ext cx="615496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43607" y="4221088"/>
            <a:ext cx="7451105" cy="792088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 předlohy nadpisů.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pic>
        <p:nvPicPr>
          <p:cNvPr id="12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-3254" y="6525344"/>
            <a:ext cx="9147254" cy="365125"/>
          </a:xfrm>
          <a:noFill/>
          <a:ln>
            <a:noFill/>
          </a:ln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89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-1"/>
            <a:ext cx="9144000" cy="828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48854" y="5560291"/>
            <a:ext cx="7772400" cy="391051"/>
          </a:xfrm>
        </p:spPr>
        <p:txBody>
          <a:bodyPr>
            <a:noAutofit/>
          </a:bodyPr>
          <a:lstStyle/>
          <a:p>
            <a:r>
              <a:rPr lang="cs-CZ" sz="1800" dirty="0" smtClean="0"/>
              <a:t>Martin Komenda, Jan Švancara, Jiří Jarkovský, Ladislav Dušek</a:t>
            </a:r>
            <a:endParaRPr lang="cs-CZ" sz="1800" dirty="0"/>
          </a:p>
        </p:txBody>
      </p:sp>
      <p:sp>
        <p:nvSpPr>
          <p:cNvPr id="3" name="Nadpis 4"/>
          <p:cNvSpPr txBox="1">
            <a:spLocks/>
          </p:cNvSpPr>
          <p:nvPr/>
        </p:nvSpPr>
        <p:spPr>
          <a:xfrm>
            <a:off x="838200" y="4349094"/>
            <a:ext cx="7772400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Co lze vidět nad projektem OPTIMED:</a:t>
            </a:r>
            <a:br>
              <a:rPr lang="cs-CZ" dirty="0" smtClean="0"/>
            </a:br>
            <a:r>
              <a:rPr lang="cs-CZ" dirty="0" smtClean="0"/>
              <a:t>Validační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 modelových pojmů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-647332" y="2699548"/>
            <a:ext cx="295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Expertní hodnocení na škále 0-100</a:t>
            </a:r>
            <a:endParaRPr lang="cs-CZ" sz="1400" dirty="0"/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451681317"/>
              </p:ext>
            </p:extLst>
          </p:nvPr>
        </p:nvGraphicFramePr>
        <p:xfrm>
          <a:off x="142875" y="1383629"/>
          <a:ext cx="8957569" cy="51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2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1" name="Picture 357"/>
          <p:cNvPicPr>
            <a:picLocks noChangeAspect="1" noChangeArrowheads="1"/>
          </p:cNvPicPr>
          <p:nvPr/>
        </p:nvPicPr>
        <p:blipFill>
          <a:blip r:embed="rId2" cstate="print"/>
          <a:srcRect l="3872" b="6243"/>
          <a:stretch>
            <a:fillRect/>
          </a:stretch>
        </p:blipFill>
        <p:spPr bwMode="auto">
          <a:xfrm>
            <a:off x="434566" y="1313846"/>
            <a:ext cx="8886401" cy="468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6" name="Elipsa 365"/>
          <p:cNvSpPr/>
          <p:nvPr/>
        </p:nvSpPr>
        <p:spPr>
          <a:xfrm rot="720012">
            <a:off x="729984" y="1344961"/>
            <a:ext cx="2922074" cy="1636471"/>
          </a:xfrm>
          <a:prstGeom prst="ellipse">
            <a:avLst/>
          </a:prstGeom>
          <a:solidFill>
            <a:schemeClr val="accent6">
              <a:alpha val="5000"/>
            </a:schemeClr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Typologie modelových pojmů</a:t>
            </a:r>
            <a:endParaRPr lang="cs-CZ" dirty="0"/>
          </a:p>
        </p:txBody>
      </p:sp>
      <p:sp>
        <p:nvSpPr>
          <p:cNvPr id="361" name="Šipka doprava 360"/>
          <p:cNvSpPr/>
          <p:nvPr/>
        </p:nvSpPr>
        <p:spPr>
          <a:xfrm>
            <a:off x="679009" y="5940160"/>
            <a:ext cx="4083114" cy="633742"/>
          </a:xfrm>
          <a:prstGeom prst="rightArrow">
            <a:avLst/>
          </a:prstGeom>
          <a:solidFill>
            <a:srgbClr val="BE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rgbClr val="3C4B59"/>
                </a:solidFill>
              </a:rPr>
              <a:t>Míra variability jednotlivých hodnocení</a:t>
            </a:r>
            <a:endParaRPr lang="cs-CZ" sz="1200" dirty="0">
              <a:solidFill>
                <a:srgbClr val="3C4B59"/>
              </a:solidFill>
            </a:endParaRPr>
          </a:p>
        </p:txBody>
      </p:sp>
      <p:sp>
        <p:nvSpPr>
          <p:cNvPr id="362" name="Šipka doprava 361"/>
          <p:cNvSpPr/>
          <p:nvPr/>
        </p:nvSpPr>
        <p:spPr>
          <a:xfrm rot="16200000">
            <a:off x="-1724686" y="3023444"/>
            <a:ext cx="4083114" cy="633742"/>
          </a:xfrm>
          <a:prstGeom prst="rightArrow">
            <a:avLst/>
          </a:prstGeom>
          <a:solidFill>
            <a:srgbClr val="BE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3C4B59"/>
                </a:solidFill>
              </a:rPr>
              <a:t>C</a:t>
            </a:r>
            <a:r>
              <a:rPr lang="cs-CZ" sz="1200" dirty="0" smtClean="0">
                <a:solidFill>
                  <a:srgbClr val="3C4B59"/>
                </a:solidFill>
              </a:rPr>
              <a:t>elkové </a:t>
            </a:r>
            <a:r>
              <a:rPr lang="cs-CZ" sz="1200" dirty="0" smtClean="0">
                <a:solidFill>
                  <a:srgbClr val="3C4B59"/>
                </a:solidFill>
              </a:rPr>
              <a:t>průměrně </a:t>
            </a:r>
            <a:r>
              <a:rPr lang="cs-CZ" sz="1200" dirty="0" smtClean="0">
                <a:solidFill>
                  <a:srgbClr val="3C4B59"/>
                </a:solidFill>
              </a:rPr>
              <a:t>hodnocení modelového pojmu</a:t>
            </a:r>
            <a:endParaRPr lang="cs-CZ" sz="1200" dirty="0">
              <a:solidFill>
                <a:srgbClr val="3C4B59"/>
              </a:solidFill>
            </a:endParaRPr>
          </a:p>
        </p:txBody>
      </p:sp>
      <p:sp>
        <p:nvSpPr>
          <p:cNvPr id="363" name="Elipsa 362"/>
          <p:cNvSpPr/>
          <p:nvPr/>
        </p:nvSpPr>
        <p:spPr>
          <a:xfrm>
            <a:off x="7297093" y="1612612"/>
            <a:ext cx="108642" cy="10864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4" name="Elipsa 363"/>
          <p:cNvSpPr/>
          <p:nvPr/>
        </p:nvSpPr>
        <p:spPr>
          <a:xfrm>
            <a:off x="7297093" y="1802735"/>
            <a:ext cx="108642" cy="108642"/>
          </a:xfrm>
          <a:prstGeom prst="ellipse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365" name="TextovéPole 364"/>
          <p:cNvSpPr txBox="1"/>
          <p:nvPr/>
        </p:nvSpPr>
        <p:spPr>
          <a:xfrm>
            <a:off x="7405737" y="1494916"/>
            <a:ext cx="149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2">
                    <a:lumMod val="50000"/>
                  </a:schemeClr>
                </a:solidFill>
              </a:rPr>
              <a:t>Preklinická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</a:rPr>
              <a:t> výuka</a:t>
            </a:r>
          </a:p>
          <a:p>
            <a:r>
              <a:rPr lang="cs-CZ" sz="1400" b="1" dirty="0" smtClean="0">
                <a:solidFill>
                  <a:srgbClr val="C00000"/>
                </a:solidFill>
              </a:rPr>
              <a:t>Klinická výuka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367" name="TextovéPole 366"/>
          <p:cNvSpPr txBox="1"/>
          <p:nvPr/>
        </p:nvSpPr>
        <p:spPr>
          <a:xfrm>
            <a:off x="796705" y="3142648"/>
            <a:ext cx="1991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Dobře hodnocené pojmy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68" name="Elipsa 367"/>
          <p:cNvSpPr/>
          <p:nvPr/>
        </p:nvSpPr>
        <p:spPr>
          <a:xfrm rot="21420359">
            <a:off x="3156561" y="2162817"/>
            <a:ext cx="4275812" cy="1825728"/>
          </a:xfrm>
          <a:prstGeom prst="ellipse">
            <a:avLst/>
          </a:prstGeom>
          <a:solidFill>
            <a:schemeClr val="accent3">
              <a:lumMod val="75000"/>
              <a:alpha val="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9" name="Elipsa 368"/>
          <p:cNvSpPr/>
          <p:nvPr/>
        </p:nvSpPr>
        <p:spPr>
          <a:xfrm>
            <a:off x="5219318" y="3757405"/>
            <a:ext cx="3567712" cy="2002802"/>
          </a:xfrm>
          <a:prstGeom prst="ellipse">
            <a:avLst/>
          </a:prstGeom>
          <a:solidFill>
            <a:schemeClr val="accent5">
              <a:alpha val="5000"/>
            </a:scheme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0" name="TextovéPole 369"/>
          <p:cNvSpPr txBox="1"/>
          <p:nvPr/>
        </p:nvSpPr>
        <p:spPr>
          <a:xfrm>
            <a:off x="2410682" y="3915796"/>
            <a:ext cx="1991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75000"/>
                  </a:schemeClr>
                </a:solidFill>
              </a:rPr>
              <a:t>Ambivalentní pojmy</a:t>
            </a:r>
            <a:endParaRPr lang="cs-CZ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1" name="TextovéPole 370"/>
          <p:cNvSpPr txBox="1"/>
          <p:nvPr/>
        </p:nvSpPr>
        <p:spPr>
          <a:xfrm>
            <a:off x="3573477" y="4943935"/>
            <a:ext cx="1991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7030A0"/>
                </a:solidFill>
              </a:rPr>
              <a:t>Slabě hodnocené pojmy</a:t>
            </a:r>
            <a:endParaRPr lang="cs-CZ" sz="1200" b="1" dirty="0">
              <a:solidFill>
                <a:srgbClr val="7030A0"/>
              </a:solidFill>
            </a:endParaRPr>
          </a:p>
        </p:txBody>
      </p:sp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Dobře hodnocené modelové pojmy</a:t>
            </a:r>
            <a:endParaRPr lang="cs-CZ" dirty="0"/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718580619"/>
              </p:ext>
            </p:extLst>
          </p:nvPr>
        </p:nvGraphicFramePr>
        <p:xfrm>
          <a:off x="381740" y="1198485"/>
          <a:ext cx="72382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694519" y="1232561"/>
            <a:ext cx="161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Průměrné hodnocení na škále 0-100</a:t>
            </a:r>
            <a:endParaRPr lang="cs-CZ" sz="1200" i="1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8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Slabě hodnocené modelové pojmy</a:t>
            </a:r>
            <a:endParaRPr lang="cs-CZ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406883758"/>
              </p:ext>
            </p:extLst>
          </p:nvPr>
        </p:nvGraphicFramePr>
        <p:xfrm>
          <a:off x="381740" y="1198485"/>
          <a:ext cx="72382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528264" y="1269507"/>
            <a:ext cx="161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Průměrné hodnocení na škále 0-100</a:t>
            </a:r>
            <a:endParaRPr lang="cs-CZ" sz="1200" i="1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3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Modelové pojmy v jednotlivých sekcích</a:t>
            </a:r>
            <a:endParaRPr lang="cs-CZ" sz="3200" dirty="0"/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930532574"/>
              </p:ext>
            </p:extLst>
          </p:nvPr>
        </p:nvGraphicFramePr>
        <p:xfrm>
          <a:off x="494190" y="1485771"/>
          <a:ext cx="3332085" cy="26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1586769547"/>
              </p:ext>
            </p:extLst>
          </p:nvPr>
        </p:nvGraphicFramePr>
        <p:xfrm>
          <a:off x="4030146" y="1496128"/>
          <a:ext cx="3332085" cy="26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546179501"/>
              </p:ext>
            </p:extLst>
          </p:nvPr>
        </p:nvGraphicFramePr>
        <p:xfrm>
          <a:off x="522302" y="4202115"/>
          <a:ext cx="3332085" cy="26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2068685689"/>
              </p:ext>
            </p:extLst>
          </p:nvPr>
        </p:nvGraphicFramePr>
        <p:xfrm>
          <a:off x="4058258" y="4212472"/>
          <a:ext cx="3332085" cy="26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Obdélník 19"/>
          <p:cNvSpPr/>
          <p:nvPr/>
        </p:nvSpPr>
        <p:spPr>
          <a:xfrm>
            <a:off x="1415542" y="1343218"/>
            <a:ext cx="1479764" cy="33855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 fontAlgn="b"/>
            <a:r>
              <a:rPr lang="cs-CZ" sz="1600" dirty="0" smtClean="0">
                <a:solidFill>
                  <a:schemeClr val="bg1"/>
                </a:solidFill>
                <a:latin typeface="+mj-lt"/>
              </a:rPr>
              <a:t>Teoretické vědy</a:t>
            </a:r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909921" y="1362268"/>
            <a:ext cx="1555041" cy="3385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fontAlgn="b"/>
            <a:r>
              <a:rPr lang="cs-CZ" sz="1600" dirty="0" smtClean="0">
                <a:solidFill>
                  <a:schemeClr val="bg1"/>
                </a:solidFill>
                <a:latin typeface="+mj-lt"/>
              </a:rPr>
              <a:t>Chirurgické vědy</a:t>
            </a:r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58187" y="4086003"/>
            <a:ext cx="2756397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b"/>
            <a:r>
              <a:rPr lang="cs-CZ" sz="1600" dirty="0" smtClean="0">
                <a:solidFill>
                  <a:srgbClr val="000000"/>
                </a:solidFill>
                <a:latin typeface="+mj-lt"/>
              </a:rPr>
              <a:t>Diagnostické vědy a neurovědy</a:t>
            </a:r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982599" y="4086225"/>
            <a:ext cx="1474443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fontAlgn="b"/>
            <a:r>
              <a:rPr lang="cs-CZ" sz="1600" dirty="0" smtClean="0">
                <a:solidFill>
                  <a:srgbClr val="000000"/>
                </a:solidFill>
                <a:latin typeface="+mj-lt"/>
              </a:rPr>
              <a:t>Interní lékařství</a:t>
            </a:r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266004" y="3593947"/>
            <a:ext cx="2068496" cy="894732"/>
            <a:chOff x="7075504" y="3498697"/>
            <a:chExt cx="2068496" cy="894732"/>
          </a:xfrm>
        </p:grpSpPr>
        <p:sp>
          <p:nvSpPr>
            <p:cNvPr id="24" name="Obdélník 23"/>
            <p:cNvSpPr/>
            <p:nvPr/>
          </p:nvSpPr>
          <p:spPr>
            <a:xfrm>
              <a:off x="7075504" y="3605230"/>
              <a:ext cx="177554" cy="17755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7075504" y="3898193"/>
              <a:ext cx="177554" cy="177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7075504" y="4164523"/>
              <a:ext cx="177554" cy="17755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226423" y="3498697"/>
              <a:ext cx="1917577" cy="89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1200" dirty="0" smtClean="0"/>
                <a:t>Dobře hodnocené pojmy</a:t>
              </a:r>
              <a:br>
                <a:rPr lang="cs-CZ" sz="1200" dirty="0" smtClean="0"/>
              </a:br>
              <a:r>
                <a:rPr lang="cs-CZ" sz="1200" dirty="0" smtClean="0"/>
                <a:t>Ambivalentní pojmy</a:t>
              </a:r>
            </a:p>
            <a:p>
              <a:pPr>
                <a:lnSpc>
                  <a:spcPct val="150000"/>
                </a:lnSpc>
              </a:pPr>
              <a:r>
                <a:rPr lang="cs-CZ" sz="1200" dirty="0" smtClean="0"/>
                <a:t>Slabě hodnocené pojmy</a:t>
              </a:r>
            </a:p>
          </p:txBody>
        </p:sp>
      </p:grpSp>
      <p:sp>
        <p:nvSpPr>
          <p:cNvPr id="1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0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Graphic spid="18" grpId="0">
        <p:bldAsOne/>
      </p:bldGraphic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sz="2800" dirty="0" smtClean="0"/>
              <a:t>Asociační mapy MeSH klasifikace: 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C00000"/>
                </a:solidFill>
              </a:rPr>
              <a:t>DIA a neurovědy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2339" t="30694" r="28906" b="15687"/>
          <a:stretch/>
        </p:blipFill>
        <p:spPr>
          <a:xfrm>
            <a:off x="1044000" y="1244342"/>
            <a:ext cx="7056000" cy="5338876"/>
          </a:xfrm>
          <a:prstGeom prst="rect">
            <a:avLst/>
          </a:prstGeom>
        </p:spPr>
      </p:pic>
      <p:sp>
        <p:nvSpPr>
          <p:cNvPr id="2" name="Šrafovaná šipka doprava 1"/>
          <p:cNvSpPr/>
          <p:nvPr/>
        </p:nvSpPr>
        <p:spPr>
          <a:xfrm flipH="1">
            <a:off x="4392118" y="3162924"/>
            <a:ext cx="839449" cy="554636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3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98" t="24506" r="22752" b="1756"/>
          <a:stretch/>
        </p:blipFill>
        <p:spPr>
          <a:xfrm>
            <a:off x="-1" y="75415"/>
            <a:ext cx="9144001" cy="6772363"/>
          </a:xfrm>
          <a:prstGeom prst="rect">
            <a:avLst/>
          </a:prstGeom>
        </p:spPr>
      </p:pic>
      <p:sp>
        <p:nvSpPr>
          <p:cNvPr id="3" name="Šrafovaná šipka doprava 2"/>
          <p:cNvSpPr/>
          <p:nvPr/>
        </p:nvSpPr>
        <p:spPr>
          <a:xfrm flipH="1">
            <a:off x="4002374" y="2921950"/>
            <a:ext cx="839449" cy="554636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421" t="17563" r="30772" b="6664"/>
          <a:stretch/>
        </p:blipFill>
        <p:spPr>
          <a:xfrm>
            <a:off x="0" y="75413"/>
            <a:ext cx="9134574" cy="6782587"/>
          </a:xfrm>
          <a:prstGeom prst="rect">
            <a:avLst/>
          </a:prstGeom>
        </p:spPr>
      </p:pic>
      <p:sp>
        <p:nvSpPr>
          <p:cNvPr id="3" name="Šrafovaná šipka doprava 2"/>
          <p:cNvSpPr/>
          <p:nvPr/>
        </p:nvSpPr>
        <p:spPr>
          <a:xfrm flipH="1">
            <a:off x="5306518" y="4646950"/>
            <a:ext cx="839449" cy="554636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0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010" t="15939" r="24925" b="1947"/>
          <a:stretch/>
        </p:blipFill>
        <p:spPr>
          <a:xfrm>
            <a:off x="0" y="84841"/>
            <a:ext cx="9172279" cy="6773159"/>
          </a:xfrm>
          <a:prstGeom prst="rect">
            <a:avLst/>
          </a:prstGeom>
        </p:spPr>
      </p:pic>
      <p:sp>
        <p:nvSpPr>
          <p:cNvPr id="3" name="Šrafovaná šipka doprava 2"/>
          <p:cNvSpPr/>
          <p:nvPr/>
        </p:nvSpPr>
        <p:spPr>
          <a:xfrm flipH="1">
            <a:off x="6026046" y="2976744"/>
            <a:ext cx="839449" cy="554636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2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DIA a neurovědy</a:t>
            </a:r>
            <a:r>
              <a:rPr lang="cs-CZ" dirty="0" smtClean="0"/>
              <a:t>: Zánět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648" t="49302" r="17314" b="17197"/>
          <a:stretch/>
        </p:blipFill>
        <p:spPr>
          <a:xfrm>
            <a:off x="0" y="2382983"/>
            <a:ext cx="9144000" cy="25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Deskriptivní popis kurikula</a:t>
            </a:r>
          </a:p>
          <a:p>
            <a:endParaRPr lang="cs-CZ" dirty="0"/>
          </a:p>
          <a:p>
            <a:r>
              <a:rPr lang="cs-CZ" dirty="0" smtClean="0"/>
              <a:t>Identifikace slabých míst a nedostatků</a:t>
            </a:r>
          </a:p>
          <a:p>
            <a:endParaRPr lang="cs-CZ" dirty="0"/>
          </a:p>
          <a:p>
            <a:r>
              <a:rPr lang="cs-CZ" dirty="0" smtClean="0"/>
              <a:t>Sjednocení a standardizace </a:t>
            </a:r>
            <a:r>
              <a:rPr lang="cs-CZ" dirty="0" smtClean="0"/>
              <a:t>obsahu </a:t>
            </a:r>
            <a:r>
              <a:rPr lang="cs-CZ" dirty="0" smtClean="0"/>
              <a:t>portálu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Přizpůsobení portálu uživatelům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9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Chirurgické </a:t>
            </a:r>
            <a:r>
              <a:rPr lang="cs-CZ" dirty="0" smtClean="0">
                <a:solidFill>
                  <a:srgbClr val="C00000"/>
                </a:solidFill>
              </a:rPr>
              <a:t>vědy</a:t>
            </a:r>
            <a:r>
              <a:rPr lang="cs-CZ" dirty="0" smtClean="0"/>
              <a:t>: </a:t>
            </a:r>
            <a:r>
              <a:rPr lang="cs-CZ" dirty="0"/>
              <a:t>Zánět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2584" t="47409" r="32523" b="17249"/>
          <a:stretch/>
        </p:blipFill>
        <p:spPr>
          <a:xfrm>
            <a:off x="0" y="1374445"/>
            <a:ext cx="9144000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Interní lékařství</a:t>
            </a:r>
            <a:r>
              <a:rPr lang="cs-CZ" dirty="0" smtClean="0"/>
              <a:t>: </a:t>
            </a:r>
            <a:r>
              <a:rPr lang="cs-CZ" dirty="0"/>
              <a:t>Zánět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5656" t="50458" r="25596" b="20377"/>
          <a:stretch/>
        </p:blipFill>
        <p:spPr>
          <a:xfrm>
            <a:off x="-197" y="2302457"/>
            <a:ext cx="9144394" cy="29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Teoretické vědy</a:t>
            </a:r>
            <a:r>
              <a:rPr lang="cs-CZ" dirty="0" smtClean="0"/>
              <a:t>: </a:t>
            </a:r>
            <a:r>
              <a:rPr lang="cs-CZ" dirty="0"/>
              <a:t>Zánět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8171" t="50536" r="18238" b="21627"/>
          <a:stretch/>
        </p:blipFill>
        <p:spPr>
          <a:xfrm>
            <a:off x="0" y="2686578"/>
            <a:ext cx="9144000" cy="21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 výstupů z učení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193294972"/>
              </p:ext>
            </p:extLst>
          </p:nvPr>
        </p:nvGraphicFramePr>
        <p:xfrm>
          <a:off x="186430" y="1388121"/>
          <a:ext cx="8957569" cy="51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 rot="16200000">
            <a:off x="-647332" y="2699548"/>
            <a:ext cx="295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Expertní hodnocení na škále 0-100</a:t>
            </a:r>
            <a:endParaRPr lang="cs-CZ" sz="1400" dirty="0"/>
          </a:p>
        </p:txBody>
      </p:sp>
      <p:sp>
        <p:nvSpPr>
          <p:cNvPr id="6" name="Elipsa 5"/>
          <p:cNvSpPr/>
          <p:nvPr/>
        </p:nvSpPr>
        <p:spPr>
          <a:xfrm>
            <a:off x="4101485" y="2467992"/>
            <a:ext cx="1811044" cy="1376039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673382" y="3910120"/>
            <a:ext cx="273665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Vazba na klinickou praxi </a:t>
            </a:r>
          </a:p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je </a:t>
            </a:r>
            <a:r>
              <a:rPr lang="cs-CZ" sz="1200" b="1" dirty="0" smtClean="0">
                <a:solidFill>
                  <a:schemeClr val="bg1"/>
                </a:solidFill>
              </a:rPr>
              <a:t>slabým </a:t>
            </a:r>
            <a:r>
              <a:rPr lang="cs-CZ" sz="1200" b="1" dirty="0" smtClean="0">
                <a:solidFill>
                  <a:schemeClr val="bg1"/>
                </a:solidFill>
              </a:rPr>
              <a:t>místem výstupů z učení 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Typologie výstupů z učení: hodnocení</a:t>
            </a:r>
            <a:endParaRPr lang="cs-CZ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949326016"/>
              </p:ext>
            </p:extLst>
          </p:nvPr>
        </p:nvGraphicFramePr>
        <p:xfrm>
          <a:off x="1138238" y="1220179"/>
          <a:ext cx="6867525" cy="465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781882" y="5709635"/>
            <a:ext cx="177554" cy="17755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25082" y="5707323"/>
            <a:ext cx="177554" cy="177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239707" y="5697538"/>
            <a:ext cx="177554" cy="177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-9525" y="5593577"/>
            <a:ext cx="914399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b="1" dirty="0" smtClean="0"/>
              <a:t>Dobře hodnocené </a:t>
            </a:r>
            <a:r>
              <a:rPr lang="cs-CZ" sz="1200" b="1" dirty="0" smtClean="0"/>
              <a:t>výstupy		Ambivalentní výstupy		Slabě </a:t>
            </a:r>
            <a:r>
              <a:rPr lang="cs-CZ" sz="1200" b="1" dirty="0" smtClean="0"/>
              <a:t>hodnocené výstupy</a:t>
            </a:r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3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">
              <a:buNone/>
            </a:pPr>
            <a:r>
              <a:rPr lang="cs-CZ" sz="2000" b="1" dirty="0">
                <a:solidFill>
                  <a:srgbClr val="00B050"/>
                </a:solidFill>
              </a:rPr>
              <a:t>TOP 3 nejlépe hodnocené výstupy</a:t>
            </a:r>
            <a:endParaRPr lang="cs-CZ" sz="2000" b="1" dirty="0">
              <a:solidFill>
                <a:srgbClr val="00B050"/>
              </a:solidFill>
            </a:endParaRPr>
          </a:p>
          <a:p>
            <a:pPr marL="800100" lvl="1" indent="-342900" fontAlgn="b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Student popíše patofyziologii, klinický obraz, diagnostiku a možnosti symptomatické terapie nejčastějších </a:t>
            </a:r>
            <a:r>
              <a:rPr lang="cs-CZ" sz="1600" dirty="0" err="1">
                <a:solidFill>
                  <a:srgbClr val="000000"/>
                </a:solidFill>
              </a:rPr>
              <a:t>fakomatóz</a:t>
            </a:r>
            <a:r>
              <a:rPr lang="cs-CZ" sz="1600" dirty="0">
                <a:solidFill>
                  <a:srgbClr val="000000"/>
                </a:solidFill>
              </a:rPr>
              <a:t> (</a:t>
            </a:r>
            <a:r>
              <a:rPr lang="cs-CZ" sz="1600" dirty="0" err="1">
                <a:solidFill>
                  <a:srgbClr val="000000"/>
                </a:solidFill>
              </a:rPr>
              <a:t>neurokutánních</a:t>
            </a:r>
            <a:r>
              <a:rPr lang="cs-CZ" sz="1600" dirty="0">
                <a:solidFill>
                  <a:srgbClr val="000000"/>
                </a:solidFill>
              </a:rPr>
              <a:t> onemocnění) - </a:t>
            </a:r>
            <a:r>
              <a:rPr lang="cs-CZ" sz="1600" dirty="0" err="1">
                <a:solidFill>
                  <a:srgbClr val="000000"/>
                </a:solidFill>
              </a:rPr>
              <a:t>Recklinghausenova</a:t>
            </a:r>
            <a:r>
              <a:rPr lang="cs-CZ" sz="1600" dirty="0">
                <a:solidFill>
                  <a:srgbClr val="000000"/>
                </a:solidFill>
              </a:rPr>
              <a:t> nemoc, </a:t>
            </a:r>
            <a:r>
              <a:rPr lang="cs-CZ" sz="1600" dirty="0" err="1">
                <a:solidFill>
                  <a:srgbClr val="000000"/>
                </a:solidFill>
              </a:rPr>
              <a:t>Sturge</a:t>
            </a:r>
            <a:r>
              <a:rPr lang="cs-CZ" sz="1600" dirty="0">
                <a:solidFill>
                  <a:srgbClr val="000000"/>
                </a:solidFill>
              </a:rPr>
              <a:t>-Weberova nemoc, Tuberózní skleróza, </a:t>
            </a:r>
            <a:r>
              <a:rPr lang="cs-CZ" sz="1600" dirty="0" err="1">
                <a:solidFill>
                  <a:srgbClr val="000000"/>
                </a:solidFill>
              </a:rPr>
              <a:t>Metencefaloretinální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angiomatóza</a:t>
            </a:r>
            <a:r>
              <a:rPr lang="cs-CZ" sz="16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Student zná klasická cytostatika, jejich žádoucí a nežádoucí účinky, ale zná také nové léky, které mají cílený protinádorový účinek, jejich žádoucí i nežádoucí účinky, zná principy radioterapie a chirurgické léčby.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Student umí popsat histopatologický obraz a základní </a:t>
            </a:r>
            <a:r>
              <a:rPr lang="cs-CZ" sz="1600" dirty="0" err="1">
                <a:solidFill>
                  <a:srgbClr val="000000"/>
                </a:solidFill>
              </a:rPr>
              <a:t>imunofenotyp</a:t>
            </a:r>
            <a:r>
              <a:rPr lang="cs-CZ" sz="1600" dirty="0">
                <a:solidFill>
                  <a:srgbClr val="000000"/>
                </a:solidFill>
              </a:rPr>
              <a:t> (B- vs. T- řada, </a:t>
            </a:r>
            <a:r>
              <a:rPr lang="cs-CZ" sz="1600" dirty="0" err="1">
                <a:solidFill>
                  <a:srgbClr val="000000"/>
                </a:solidFill>
              </a:rPr>
              <a:t>antiTDT</a:t>
            </a:r>
            <a:r>
              <a:rPr lang="cs-CZ" sz="1600" dirty="0">
                <a:solidFill>
                  <a:srgbClr val="000000"/>
                </a:solidFill>
              </a:rPr>
              <a:t>) u vybraných </a:t>
            </a:r>
            <a:r>
              <a:rPr lang="cs-CZ" sz="1600" dirty="0" err="1">
                <a:solidFill>
                  <a:srgbClr val="000000"/>
                </a:solidFill>
              </a:rPr>
              <a:t>neoplázií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hemopoetické</a:t>
            </a:r>
            <a:r>
              <a:rPr lang="cs-CZ" sz="1600" dirty="0">
                <a:solidFill>
                  <a:srgbClr val="000000"/>
                </a:solidFill>
              </a:rPr>
              <a:t> a lymfoidní tkáně a tyto dokáže v optickém mikroskopu identifikovat.</a:t>
            </a:r>
          </a:p>
          <a:p>
            <a:pPr fontAlgn="b"/>
            <a:endParaRPr lang="cs-CZ" sz="1600" dirty="0">
              <a:solidFill>
                <a:srgbClr val="000000"/>
              </a:solidFill>
            </a:endParaRPr>
          </a:p>
          <a:p>
            <a:pPr fontAlgn="b"/>
            <a:endParaRPr lang="cs-CZ" sz="1600" dirty="0">
              <a:solidFill>
                <a:srgbClr val="000000"/>
              </a:solidFill>
            </a:endParaRPr>
          </a:p>
          <a:p>
            <a:pPr marL="0" indent="0" fontAlgn="b">
              <a:buNone/>
            </a:pPr>
            <a:r>
              <a:rPr lang="cs-CZ" sz="2000" b="1" dirty="0">
                <a:solidFill>
                  <a:srgbClr val="7030A0"/>
                </a:solidFill>
              </a:rPr>
              <a:t>TOP 3 nejhůře hodnocené výstupy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Student popíše diagnostiku a terapii traumat ramene, humeru.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Student definuje jednotlivé kardiovaskulární léky.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Student vyjmenuje diferenciálně diagnostické příčiny (</a:t>
            </a:r>
            <a:r>
              <a:rPr lang="cs-CZ" sz="1600" dirty="0" err="1">
                <a:solidFill>
                  <a:srgbClr val="000000"/>
                </a:solidFill>
              </a:rPr>
              <a:t>prerenální</a:t>
            </a:r>
            <a:r>
              <a:rPr lang="cs-CZ" sz="1600" dirty="0">
                <a:solidFill>
                  <a:srgbClr val="000000"/>
                </a:solidFill>
              </a:rPr>
              <a:t>, renální, </a:t>
            </a:r>
            <a:r>
              <a:rPr lang="cs-CZ" sz="1600" dirty="0" err="1" smtClean="0">
                <a:solidFill>
                  <a:srgbClr val="000000"/>
                </a:solidFill>
              </a:rPr>
              <a:t>postrenální</a:t>
            </a:r>
            <a:r>
              <a:rPr lang="cs-CZ" sz="1600" dirty="0" smtClean="0">
                <a:solidFill>
                  <a:srgbClr val="000000"/>
                </a:solidFill>
              </a:rPr>
              <a:t>).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výstupů ze studia</a:t>
            </a:r>
            <a:endParaRPr lang="cs-CZ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518387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Hodnocení modelových pojmů</a:t>
            </a:r>
          </a:p>
          <a:p>
            <a:pPr lvl="1"/>
            <a:r>
              <a:rPr lang="cs-CZ" dirty="0" smtClean="0"/>
              <a:t>Silná korelace expertních hodnocení</a:t>
            </a:r>
          </a:p>
          <a:p>
            <a:pPr lvl="1"/>
            <a:r>
              <a:rPr lang="cs-CZ" dirty="0" smtClean="0"/>
              <a:t>Důležité hodnotící kritérium =  </a:t>
            </a:r>
            <a:r>
              <a:rPr lang="cs-CZ" dirty="0" smtClean="0"/>
              <a:t>shoda/neshoda </a:t>
            </a:r>
            <a:r>
              <a:rPr lang="cs-CZ" dirty="0" smtClean="0"/>
              <a:t>mezi jednotlivými hodnotiteli </a:t>
            </a:r>
          </a:p>
          <a:p>
            <a:pPr lvl="1"/>
            <a:r>
              <a:rPr lang="cs-CZ" dirty="0" smtClean="0"/>
              <a:t>Slabě hodnocených pojmů není mnoho a jejich četnost v popisu výukových jednotek je obecně nízká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Hodnocení výstupů </a:t>
            </a:r>
            <a:r>
              <a:rPr lang="cs-CZ" dirty="0" smtClean="0">
                <a:solidFill>
                  <a:srgbClr val="C00000"/>
                </a:solidFill>
              </a:rPr>
              <a:t>z učení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/>
              <a:t>Jen </a:t>
            </a:r>
            <a:r>
              <a:rPr lang="cs-CZ" dirty="0" smtClean="0"/>
              <a:t>málo vysloveně špatně hodnocených výstupů ze studia</a:t>
            </a:r>
          </a:p>
          <a:p>
            <a:pPr lvl="1"/>
            <a:r>
              <a:rPr lang="cs-CZ" dirty="0" smtClean="0"/>
              <a:t>Slabím místem výstupů studia se zdá být propojení s klinickou praxí</a:t>
            </a:r>
          </a:p>
          <a:p>
            <a:pPr lvl="1"/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závěry z </a:t>
            </a:r>
            <a:r>
              <a:rPr lang="cs-CZ" dirty="0" smtClean="0"/>
              <a:t>validace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71600" y="1484785"/>
            <a:ext cx="8248600" cy="481124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cs-CZ" sz="2800" dirty="0"/>
              <a:t>V</a:t>
            </a:r>
            <a:r>
              <a:rPr lang="cs-CZ" sz="2800" dirty="0" smtClean="0"/>
              <a:t>ýukové </a:t>
            </a:r>
            <a:r>
              <a:rPr lang="cs-CZ" sz="2800" dirty="0"/>
              <a:t>jednotky popsány pomocí 5090 </a:t>
            </a:r>
            <a:r>
              <a:rPr lang="cs-CZ" sz="2800" dirty="0" smtClean="0"/>
              <a:t>MeSH termínů</a:t>
            </a:r>
            <a:endParaRPr lang="cs-CZ" sz="2800" dirty="0"/>
          </a:p>
          <a:p>
            <a:pPr marL="285750" indent="-285750"/>
            <a:endParaRPr lang="cs-CZ" sz="2800" dirty="0" smtClean="0"/>
          </a:p>
          <a:p>
            <a:pPr marL="285750" indent="-285750"/>
            <a:r>
              <a:rPr lang="cs-CZ" sz="2800" dirty="0" smtClean="0"/>
              <a:t>179 </a:t>
            </a:r>
            <a:r>
              <a:rPr lang="cs-CZ" sz="2800" dirty="0"/>
              <a:t>výukových jednotek používá zcela unikátní kombinaci </a:t>
            </a:r>
            <a:r>
              <a:rPr lang="cs-CZ" sz="2800" dirty="0" smtClean="0"/>
              <a:t>termínů</a:t>
            </a:r>
          </a:p>
          <a:p>
            <a:pPr marL="285750" indent="-285750"/>
            <a:endParaRPr lang="cs-CZ" sz="2800" dirty="0"/>
          </a:p>
          <a:p>
            <a:pPr marL="285750" indent="-285750"/>
            <a:r>
              <a:rPr lang="cs-CZ" sz="2800" dirty="0"/>
              <a:t>3224 MeSH </a:t>
            </a:r>
            <a:r>
              <a:rPr lang="cs-CZ" sz="2800" dirty="0" smtClean="0"/>
              <a:t>termínů použito </a:t>
            </a:r>
            <a:r>
              <a:rPr lang="cs-CZ" sz="2800" dirty="0"/>
              <a:t>právě </a:t>
            </a:r>
            <a:r>
              <a:rPr lang="cs-CZ" sz="2800" dirty="0" smtClean="0"/>
              <a:t>jednou</a:t>
            </a:r>
          </a:p>
          <a:p>
            <a:pPr marL="285750" indent="-285750"/>
            <a:endParaRPr lang="cs-CZ" sz="2800" dirty="0"/>
          </a:p>
          <a:p>
            <a:pPr marL="285750" indent="-285750"/>
            <a:r>
              <a:rPr lang="cs-CZ" sz="2800" dirty="0" smtClean="0"/>
              <a:t>Přes </a:t>
            </a:r>
            <a:r>
              <a:rPr lang="cs-CZ" sz="2800" dirty="0"/>
              <a:t>60% výukových jednotek je popsáno 4-5 </a:t>
            </a:r>
            <a:r>
              <a:rPr lang="cs-CZ" sz="2800" dirty="0" smtClean="0"/>
              <a:t>MeSH termíny</a:t>
            </a:r>
            <a:endParaRPr lang="cs-CZ" sz="2800" dirty="0"/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OPTIMED a MeSH klasifikace</a:t>
            </a:r>
            <a:endParaRPr lang="cs-CZ" dirty="0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smtClean="0"/>
              <a:t>Četnost výskytu MeSH klíčových slov</a:t>
            </a:r>
            <a:endParaRPr lang="cs-CZ" dirty="0"/>
          </a:p>
        </p:txBody>
      </p:sp>
      <p:pic>
        <p:nvPicPr>
          <p:cNvPr id="13" name="Obrázek 12" descr="word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1289784"/>
            <a:ext cx="8432800" cy="52705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dirty="0" smtClean="0"/>
              <a:t>MeSH: Preferované </a:t>
            </a:r>
            <a:r>
              <a:rPr lang="cs-CZ" dirty="0" smtClean="0"/>
              <a:t>pojmy</a:t>
            </a:r>
            <a:endParaRPr lang="cs-CZ" dirty="0"/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745458138"/>
              </p:ext>
            </p:extLst>
          </p:nvPr>
        </p:nvGraphicFramePr>
        <p:xfrm>
          <a:off x="257452" y="1370366"/>
          <a:ext cx="8620218" cy="51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ovéPole 10"/>
          <p:cNvSpPr txBox="1"/>
          <p:nvPr/>
        </p:nvSpPr>
        <p:spPr>
          <a:xfrm rot="16200000">
            <a:off x="-1109706" y="2814503"/>
            <a:ext cx="340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Podíl preferovaných pojmů na celkovém počtu </a:t>
            </a:r>
            <a:r>
              <a:rPr lang="cs-CZ" sz="1400" dirty="0" err="1" smtClean="0"/>
              <a:t>MeSH</a:t>
            </a:r>
            <a:r>
              <a:rPr lang="cs-CZ" sz="1400" dirty="0" smtClean="0"/>
              <a:t> klíčových slov</a:t>
            </a:r>
            <a:endParaRPr lang="cs-CZ" sz="1400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Víceúrovňové hodnocení a validace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23947" t="11440" r="24912" b="5677"/>
          <a:stretch/>
        </p:blipFill>
        <p:spPr>
          <a:xfrm>
            <a:off x="110836" y="2937163"/>
            <a:ext cx="2503053" cy="2218425"/>
          </a:xfrm>
          <a:prstGeom prst="cube">
            <a:avLst/>
          </a:prstGeom>
          <a:ln>
            <a:solidFill>
              <a:schemeClr val="tx1"/>
            </a:solidFill>
          </a:ln>
        </p:spPr>
      </p:pic>
      <p:sp>
        <p:nvSpPr>
          <p:cNvPr id="10" name="Vývojový diagram: více dokumentů 9"/>
          <p:cNvSpPr/>
          <p:nvPr/>
        </p:nvSpPr>
        <p:spPr>
          <a:xfrm flipH="1">
            <a:off x="2086536" y="1436113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studenta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Vývojový diagram: více dokumentů 10"/>
          <p:cNvSpPr/>
          <p:nvPr/>
        </p:nvSpPr>
        <p:spPr>
          <a:xfrm flipH="1">
            <a:off x="3778304" y="2507331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pedagoga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2" name="Vývojový diagram: více dokumentů 11"/>
          <p:cNvSpPr/>
          <p:nvPr/>
        </p:nvSpPr>
        <p:spPr>
          <a:xfrm flipH="1">
            <a:off x="5002536" y="357534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metodika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3" name="Vývojový diagram: více dokumentů 12"/>
          <p:cNvSpPr/>
          <p:nvPr/>
        </p:nvSpPr>
        <p:spPr>
          <a:xfrm flipH="1">
            <a:off x="2086536" y="582426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experta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4" name="Vývojový diagram: více dokumentů 13"/>
          <p:cNvSpPr/>
          <p:nvPr/>
        </p:nvSpPr>
        <p:spPr>
          <a:xfrm flipH="1">
            <a:off x="3778304" y="469980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analytika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/>
          <a:lstStyle/>
          <a:p>
            <a:r>
              <a:rPr lang="cs-CZ" dirty="0" smtClean="0"/>
              <a:t>MeSH kategorie: Chirurgické vědy</a:t>
            </a:r>
            <a:endParaRPr lang="cs-CZ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98709885"/>
              </p:ext>
            </p:extLst>
          </p:nvPr>
        </p:nvGraphicFramePr>
        <p:xfrm>
          <a:off x="381739" y="1352550"/>
          <a:ext cx="8238385" cy="533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153892" y="6275078"/>
            <a:ext cx="408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smtClean="0"/>
              <a:t>Kategorie vyskytující se u více než </a:t>
            </a:r>
            <a:r>
              <a:rPr lang="cs-CZ" sz="1200" b="1" i="1" dirty="0" smtClean="0"/>
              <a:t>2 </a:t>
            </a:r>
            <a:r>
              <a:rPr lang="cs-CZ" sz="1200" b="1" i="1" dirty="0" smtClean="0"/>
              <a:t>% výukových jednotek</a:t>
            </a:r>
            <a:endParaRPr lang="cs-CZ" sz="1200" b="1" i="1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10967" y="1169678"/>
            <a:ext cx="408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Počet výukových jednotek (</a:t>
            </a:r>
            <a:r>
              <a:rPr lang="en-US" sz="1200" dirty="0" smtClean="0"/>
              <a:t>%</a:t>
            </a:r>
            <a:r>
              <a:rPr lang="cs-CZ" sz="1200" dirty="0" smtClean="0"/>
              <a:t>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Směřujeme k cíli…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2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3975" t="11289" r="24894" b="69330"/>
          <a:stretch/>
        </p:blipFill>
        <p:spPr>
          <a:xfrm>
            <a:off x="-1" y="-2"/>
            <a:ext cx="9144000" cy="18954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3975" t="51317" r="24894" b="-306"/>
          <a:stretch/>
        </p:blipFill>
        <p:spPr>
          <a:xfrm>
            <a:off x="0" y="1895474"/>
            <a:ext cx="9144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975" t="11289" r="24894" b="18294"/>
          <a:stretch/>
        </p:blipFill>
        <p:spPr>
          <a:xfrm>
            <a:off x="-1" y="-2"/>
            <a:ext cx="9144000" cy="68866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" y="205562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989" t="11289" r="24770" b="18438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" y="2369948"/>
            <a:ext cx="540000" cy="54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0019" t="31695" r="65774" b="66093"/>
          <a:stretch/>
        </p:blipFill>
        <p:spPr>
          <a:xfrm>
            <a:off x="1000125" y="2019300"/>
            <a:ext cx="648000" cy="186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76" y="2350898"/>
            <a:ext cx="540000" cy="54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34495" t="31701" r="62031" b="66280"/>
          <a:stretch/>
        </p:blipFill>
        <p:spPr>
          <a:xfrm>
            <a:off x="1704975" y="2019300"/>
            <a:ext cx="540000" cy="171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1" y="4198748"/>
            <a:ext cx="540000" cy="5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/>
          <a:srcRect l="27049" t="34491" r="72422" b="64514"/>
          <a:stretch/>
        </p:blipFill>
        <p:spPr>
          <a:xfrm>
            <a:off x="552450" y="2276478"/>
            <a:ext cx="72000" cy="740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27049" t="34491" r="72422" b="64514"/>
          <a:stretch/>
        </p:blipFill>
        <p:spPr>
          <a:xfrm>
            <a:off x="6334125" y="2276478"/>
            <a:ext cx="72000" cy="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901" t="11450" r="24947" b="18495"/>
          <a:stretch/>
        </p:blipFill>
        <p:spPr>
          <a:xfrm>
            <a:off x="0" y="0"/>
            <a:ext cx="9144000" cy="68484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1" y="279857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165" t="11450" r="24594" b="18721"/>
          <a:stretch/>
        </p:blipFill>
        <p:spPr>
          <a:xfrm>
            <a:off x="0" y="0"/>
            <a:ext cx="9144000" cy="68147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76" y="306527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901" t="11289" r="24858" b="18633"/>
          <a:stretch/>
        </p:blipFill>
        <p:spPr>
          <a:xfrm>
            <a:off x="0" y="0"/>
            <a:ext cx="9144000" cy="68389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76" y="440829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901" t="11289" r="24858" b="18881"/>
          <a:stretch/>
        </p:blipFill>
        <p:spPr>
          <a:xfrm>
            <a:off x="0" y="-1"/>
            <a:ext cx="9144000" cy="68147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1" y="440829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813" t="11289" r="24946" b="16991"/>
          <a:stretch/>
        </p:blipFill>
        <p:spPr>
          <a:xfrm>
            <a:off x="0" y="-1"/>
            <a:ext cx="9146135" cy="7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portálu: </a:t>
            </a:r>
            <a:r>
              <a:rPr lang="cs-CZ" dirty="0" smtClean="0">
                <a:solidFill>
                  <a:srgbClr val="C00000"/>
                </a:solidFill>
              </a:rPr>
              <a:t>pohled pedagoga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5741" t="30369" r="52182" b="2799"/>
          <a:stretch/>
        </p:blipFill>
        <p:spPr>
          <a:xfrm>
            <a:off x="1607128" y="1302328"/>
            <a:ext cx="5929745" cy="52074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5723" t="19148" r="34391" b="8032"/>
          <a:stretch/>
        </p:blipFill>
        <p:spPr>
          <a:xfrm>
            <a:off x="2715491" y="1441064"/>
            <a:ext cx="3722254" cy="4959928"/>
          </a:xfrm>
          <a:prstGeom prst="rect">
            <a:avLst/>
          </a:prstGeom>
          <a:ln>
            <a:solidFill>
              <a:srgbClr val="3C4B59"/>
            </a:solidFill>
          </a:ln>
        </p:spPr>
      </p:pic>
    </p:spTree>
    <p:extLst>
      <p:ext uri="{BB962C8B-B14F-4D97-AF65-F5344CB8AC3E}">
        <p14:creationId xmlns:p14="http://schemas.microsoft.com/office/powerpoint/2010/main" val="19165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489" t="11370" r="21528" b="71183"/>
          <a:stretch/>
        </p:blipFill>
        <p:spPr>
          <a:xfrm>
            <a:off x="-19050" y="14604"/>
            <a:ext cx="9172575" cy="15093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489" t="30909" r="21528" b="9308"/>
          <a:stretch/>
        </p:blipFill>
        <p:spPr>
          <a:xfrm>
            <a:off x="-19050" y="1485900"/>
            <a:ext cx="91725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Poděkování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/>
          <a:stretch/>
        </p:blipFill>
        <p:spPr>
          <a:xfrm>
            <a:off x="275202" y="1631912"/>
            <a:ext cx="1193276" cy="32404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1"/>
          <a:stretch/>
        </p:blipFill>
        <p:spPr>
          <a:xfrm>
            <a:off x="3951852" y="1620030"/>
            <a:ext cx="1259346" cy="32404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9" r="25792"/>
          <a:stretch/>
        </p:blipFill>
        <p:spPr>
          <a:xfrm>
            <a:off x="2780276" y="1616986"/>
            <a:ext cx="1104901" cy="324040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r="49612"/>
          <a:stretch/>
        </p:blipFill>
        <p:spPr>
          <a:xfrm>
            <a:off x="1561077" y="1625333"/>
            <a:ext cx="1171575" cy="324040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0477" y="2009775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O</a:t>
            </a:r>
            <a:endParaRPr lang="cs-CZ" sz="5400" dirty="0">
              <a:solidFill>
                <a:srgbClr val="D93E3B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/>
          <a:stretch/>
        </p:blipFill>
        <p:spPr>
          <a:xfrm>
            <a:off x="5066277" y="1631912"/>
            <a:ext cx="1193276" cy="324040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r="49612"/>
          <a:stretch/>
        </p:blipFill>
        <p:spPr>
          <a:xfrm>
            <a:off x="6352152" y="1615808"/>
            <a:ext cx="1171575" cy="324040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1"/>
          <a:stretch/>
        </p:blipFill>
        <p:spPr>
          <a:xfrm>
            <a:off x="7609452" y="1600980"/>
            <a:ext cx="1259346" cy="3240404"/>
          </a:xfrm>
          <a:prstGeom prst="rect">
            <a:avLst/>
          </a:prstGeom>
        </p:spPr>
      </p:pic>
      <p:sp>
        <p:nvSpPr>
          <p:cNvPr id="26" name="Obdélník 25"/>
          <p:cNvSpPr/>
          <p:nvPr/>
        </p:nvSpPr>
        <p:spPr>
          <a:xfrm>
            <a:off x="1827777" y="2000250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P</a:t>
            </a:r>
            <a:endParaRPr lang="cs-CZ" sz="5400" dirty="0">
              <a:solidFill>
                <a:srgbClr val="D93E3B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989827" y="2009775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T</a:t>
            </a:r>
            <a:endParaRPr lang="cs-CZ" sz="5400" dirty="0">
              <a:solidFill>
                <a:srgbClr val="D93E3B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170927" y="2000250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I</a:t>
            </a:r>
            <a:endParaRPr lang="cs-CZ" sz="5400" dirty="0">
              <a:solidFill>
                <a:srgbClr val="D93E3B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71077" y="2009775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M</a:t>
            </a:r>
            <a:endParaRPr lang="cs-CZ" sz="5400" dirty="0">
              <a:solidFill>
                <a:srgbClr val="D93E3B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590277" y="2009775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E</a:t>
            </a:r>
            <a:endParaRPr lang="cs-CZ" sz="5400" dirty="0">
              <a:solidFill>
                <a:srgbClr val="D93E3B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7819002" y="2009775"/>
            <a:ext cx="666750" cy="7143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D93E3B"/>
                </a:solidFill>
              </a:rPr>
              <a:t>D</a:t>
            </a:r>
            <a:endParaRPr lang="cs-CZ" sz="5400" dirty="0">
              <a:solidFill>
                <a:srgbClr val="D93E3B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0" y="5267325"/>
            <a:ext cx="9143999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3C4B5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 R O J E K T</a:t>
            </a:r>
            <a:endParaRPr lang="cs-CZ" sz="5400" dirty="0">
              <a:solidFill>
                <a:srgbClr val="3C4B5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7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Víceúrovňové hodnocení a validace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23947" t="11440" r="24912" b="5677"/>
          <a:stretch/>
        </p:blipFill>
        <p:spPr>
          <a:xfrm>
            <a:off x="110836" y="2937163"/>
            <a:ext cx="2503053" cy="2218425"/>
          </a:xfrm>
          <a:prstGeom prst="cube">
            <a:avLst/>
          </a:prstGeom>
          <a:ln>
            <a:solidFill>
              <a:schemeClr val="tx1"/>
            </a:solidFill>
          </a:ln>
        </p:spPr>
      </p:pic>
      <p:sp>
        <p:nvSpPr>
          <p:cNvPr id="10" name="Vývojový diagram: více dokumentů 9"/>
          <p:cNvSpPr/>
          <p:nvPr/>
        </p:nvSpPr>
        <p:spPr>
          <a:xfrm flipH="1">
            <a:off x="2086536" y="1436113"/>
            <a:ext cx="2916000" cy="701081"/>
          </a:xfrm>
          <a:prstGeom prst="flowChartMultidocument">
            <a:avLst/>
          </a:prstGeom>
          <a:solidFill>
            <a:srgbClr val="92D050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studenta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Vývojový diagram: více dokumentů 10"/>
          <p:cNvSpPr/>
          <p:nvPr/>
        </p:nvSpPr>
        <p:spPr>
          <a:xfrm flipH="1">
            <a:off x="3778304" y="2507331"/>
            <a:ext cx="2916000" cy="701081"/>
          </a:xfrm>
          <a:prstGeom prst="flowChartMultidocument">
            <a:avLst/>
          </a:prstGeom>
          <a:solidFill>
            <a:srgbClr val="92D050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pedagoga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2" name="Vývojový diagram: více dokumentů 11"/>
          <p:cNvSpPr/>
          <p:nvPr/>
        </p:nvSpPr>
        <p:spPr>
          <a:xfrm flipH="1">
            <a:off x="5002536" y="357534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metodika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3" name="Vývojový diagram: více dokumentů 12"/>
          <p:cNvSpPr/>
          <p:nvPr/>
        </p:nvSpPr>
        <p:spPr>
          <a:xfrm flipH="1">
            <a:off x="2086536" y="582426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experta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4" name="Vývojový diagram: více dokumentů 13"/>
          <p:cNvSpPr/>
          <p:nvPr/>
        </p:nvSpPr>
        <p:spPr>
          <a:xfrm flipH="1">
            <a:off x="3778304" y="469980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analytika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4146" t="43528" r="16006" b="13086"/>
          <a:stretch/>
        </p:blipFill>
        <p:spPr>
          <a:xfrm>
            <a:off x="0" y="85818"/>
            <a:ext cx="4571999" cy="3343182"/>
          </a:xfrm>
          <a:prstGeom prst="rect">
            <a:avLst/>
          </a:prstGeom>
          <a:ln>
            <a:solidFill>
              <a:srgbClr val="3C4B59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022" t="22027" r="16092" b="10379"/>
          <a:stretch/>
        </p:blipFill>
        <p:spPr>
          <a:xfrm>
            <a:off x="4571999" y="83127"/>
            <a:ext cx="4572001" cy="3345873"/>
          </a:xfrm>
          <a:prstGeom prst="rect">
            <a:avLst/>
          </a:prstGeom>
          <a:ln>
            <a:solidFill>
              <a:srgbClr val="3C4B59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3022" t="23727" r="15922" b="9916"/>
          <a:stretch/>
        </p:blipFill>
        <p:spPr>
          <a:xfrm>
            <a:off x="-9236" y="3438236"/>
            <a:ext cx="4572000" cy="3429000"/>
          </a:xfrm>
          <a:prstGeom prst="rect">
            <a:avLst/>
          </a:prstGeom>
          <a:ln>
            <a:solidFill>
              <a:srgbClr val="3C4B59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33954" t="22800" r="17161" b="11152"/>
          <a:stretch/>
        </p:blipFill>
        <p:spPr>
          <a:xfrm>
            <a:off x="4572001" y="3435716"/>
            <a:ext cx="4572000" cy="3422284"/>
          </a:xfrm>
          <a:prstGeom prst="rect">
            <a:avLst/>
          </a:prstGeom>
          <a:ln>
            <a:solidFill>
              <a:srgbClr val="3C4B59"/>
            </a:solidFill>
          </a:ln>
        </p:spPr>
      </p:pic>
    </p:spTree>
    <p:extLst>
      <p:ext uri="{BB962C8B-B14F-4D97-AF65-F5344CB8AC3E}">
        <p14:creationId xmlns:p14="http://schemas.microsoft.com/office/powerpoint/2010/main" val="38188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Víceúrovňové hodnocení a validace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23947" t="11440" r="24912" b="5677"/>
          <a:stretch/>
        </p:blipFill>
        <p:spPr>
          <a:xfrm>
            <a:off x="110836" y="2937163"/>
            <a:ext cx="2503053" cy="2218425"/>
          </a:xfrm>
          <a:prstGeom prst="cube">
            <a:avLst/>
          </a:prstGeom>
          <a:ln>
            <a:solidFill>
              <a:schemeClr val="tx1"/>
            </a:solidFill>
          </a:ln>
        </p:spPr>
      </p:pic>
      <p:sp>
        <p:nvSpPr>
          <p:cNvPr id="10" name="Vývojový diagram: více dokumentů 9"/>
          <p:cNvSpPr/>
          <p:nvPr/>
        </p:nvSpPr>
        <p:spPr>
          <a:xfrm flipH="1">
            <a:off x="2086536" y="1436113"/>
            <a:ext cx="2916000" cy="701081"/>
          </a:xfrm>
          <a:prstGeom prst="flowChartMultidocument">
            <a:avLst/>
          </a:prstGeom>
          <a:solidFill>
            <a:srgbClr val="92D050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studenta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Vývojový diagram: více dokumentů 10"/>
          <p:cNvSpPr/>
          <p:nvPr/>
        </p:nvSpPr>
        <p:spPr>
          <a:xfrm flipH="1">
            <a:off x="3778304" y="2507331"/>
            <a:ext cx="2916000" cy="701081"/>
          </a:xfrm>
          <a:prstGeom prst="flowChartMultidocument">
            <a:avLst/>
          </a:prstGeom>
          <a:solidFill>
            <a:srgbClr val="92D050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pedagoga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2" name="Vývojový diagram: více dokumentů 11"/>
          <p:cNvSpPr/>
          <p:nvPr/>
        </p:nvSpPr>
        <p:spPr>
          <a:xfrm flipH="1">
            <a:off x="5002536" y="3575342"/>
            <a:ext cx="2916000" cy="701081"/>
          </a:xfrm>
          <a:prstGeom prst="flowChartMultidocument">
            <a:avLst/>
          </a:prstGeom>
          <a:solidFill>
            <a:srgbClr val="92D050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metodika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3" name="Vývojový diagram: více dokumentů 12"/>
          <p:cNvSpPr/>
          <p:nvPr/>
        </p:nvSpPr>
        <p:spPr>
          <a:xfrm flipH="1">
            <a:off x="2086536" y="5824262"/>
            <a:ext cx="2916000" cy="701081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experta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4" name="Vývojový diagram: více dokumentů 13"/>
          <p:cNvSpPr/>
          <p:nvPr/>
        </p:nvSpPr>
        <p:spPr>
          <a:xfrm flipH="1">
            <a:off x="3778304" y="4699802"/>
            <a:ext cx="2916000" cy="701081"/>
          </a:xfrm>
          <a:prstGeom prst="flowChartMultidocument">
            <a:avLst/>
          </a:prstGeom>
          <a:solidFill>
            <a:srgbClr val="92D050"/>
          </a:solidFill>
          <a:ln w="12700">
            <a:solidFill>
              <a:srgbClr val="3C4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Pohled analytika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Cílová skupina: expertní pracovní skupina</a:t>
            </a:r>
          </a:p>
          <a:p>
            <a:pPr lvl="1"/>
            <a:r>
              <a:rPr lang="cs-CZ" sz="2000" dirty="0"/>
              <a:t>Vybraní odborníci napříč LF MU</a:t>
            </a:r>
          </a:p>
          <a:p>
            <a:pPr lvl="1"/>
            <a:endParaRPr lang="cs-CZ" dirty="0"/>
          </a:p>
          <a:p>
            <a:r>
              <a:rPr lang="cs-CZ" dirty="0"/>
              <a:t>Záměr</a:t>
            </a:r>
          </a:p>
          <a:p>
            <a:pPr lvl="1"/>
            <a:r>
              <a:rPr lang="cs-CZ" sz="2000" dirty="0" smtClean="0"/>
              <a:t>Formulace modelové skupiny zásadních pojmů ve výuce</a:t>
            </a:r>
          </a:p>
          <a:p>
            <a:pPr lvl="1"/>
            <a:r>
              <a:rPr lang="cs-CZ" sz="2000" dirty="0" smtClean="0"/>
              <a:t>Vysoce </a:t>
            </a:r>
            <a:r>
              <a:rPr lang="cs-CZ" sz="2000" dirty="0"/>
              <a:t>odborná zpětná vazba k výskytu </a:t>
            </a:r>
            <a:r>
              <a:rPr lang="cs-CZ" sz="2000" dirty="0" smtClean="0"/>
              <a:t>těchto pojmů </a:t>
            </a:r>
            <a:r>
              <a:rPr lang="cs-CZ" sz="2000" dirty="0"/>
              <a:t>v celém </a:t>
            </a:r>
            <a:r>
              <a:rPr lang="cs-CZ" sz="2000" dirty="0" smtClean="0"/>
              <a:t>kurikulu</a:t>
            </a:r>
          </a:p>
          <a:p>
            <a:pPr lvl="1"/>
            <a:r>
              <a:rPr lang="cs-CZ" sz="2000" dirty="0" smtClean="0"/>
              <a:t>Kritické hodnocení vybraných výstupů z učení napříč výukou</a:t>
            </a:r>
          </a:p>
          <a:p>
            <a:pPr lvl="1"/>
            <a:r>
              <a:rPr lang="cs-CZ" sz="2000" dirty="0" smtClean="0"/>
              <a:t>Provázání se standardizovaným slovníkem MeSH</a:t>
            </a:r>
            <a:endParaRPr lang="cs-CZ" sz="2000" dirty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portálu: </a:t>
            </a:r>
            <a:r>
              <a:rPr lang="cs-CZ" dirty="0" smtClean="0">
                <a:solidFill>
                  <a:srgbClr val="C00000"/>
                </a:solidFill>
              </a:rPr>
              <a:t>pohled experta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8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018" y="4335239"/>
            <a:ext cx="8774546" cy="1181993"/>
          </a:xfrm>
        </p:spPr>
        <p:txBody>
          <a:bodyPr>
            <a:noAutofit/>
          </a:bodyPr>
          <a:lstStyle/>
          <a:p>
            <a:r>
              <a:rPr lang="cs-CZ" sz="3600" dirty="0" smtClean="0"/>
              <a:t>Expertní hodnocení modelových pojmů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20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iv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iv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4598</TotalTime>
  <Words>796</Words>
  <Application>Microsoft Office PowerPoint</Application>
  <PresentationFormat>Předvádění na obrazovce (4:3)</PresentationFormat>
  <Paragraphs>143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Adobe Gothic Std B</vt:lpstr>
      <vt:lpstr>Arial</vt:lpstr>
      <vt:lpstr>Calibri</vt:lpstr>
      <vt:lpstr>Motiv sady Office</vt:lpstr>
      <vt:lpstr>Martin Komenda, Jan Švancara, Jiří Jarkovský, Ladislav Dušek</vt:lpstr>
      <vt:lpstr>Motivace</vt:lpstr>
      <vt:lpstr>Víceúrovňové hodnocení a validace </vt:lpstr>
      <vt:lpstr>Hodnocení portálu: pohled pedagoga</vt:lpstr>
      <vt:lpstr>Víceúrovňové hodnocení a validace </vt:lpstr>
      <vt:lpstr>Prezentace aplikace PowerPoint</vt:lpstr>
      <vt:lpstr>Víceúrovňové hodnocení a validace </vt:lpstr>
      <vt:lpstr>Hodnocení portálu: pohled experta</vt:lpstr>
      <vt:lpstr>Expertní hodnocení modelových pojmů</vt:lpstr>
      <vt:lpstr>Hodnocení modelových pojmů</vt:lpstr>
      <vt:lpstr>Typologie modelových pojmů</vt:lpstr>
      <vt:lpstr>Dobře hodnocené modelové pojmy</vt:lpstr>
      <vt:lpstr>Slabě hodnocené modelové pojmy</vt:lpstr>
      <vt:lpstr>Modelové pojmy v jednotlivých sekcích</vt:lpstr>
      <vt:lpstr>Asociační mapy MeSH klasifikace:  DIA a neurovědy</vt:lpstr>
      <vt:lpstr>Prezentace aplikace PowerPoint</vt:lpstr>
      <vt:lpstr>Prezentace aplikace PowerPoint</vt:lpstr>
      <vt:lpstr>Prezentace aplikace PowerPoint</vt:lpstr>
      <vt:lpstr>DIA a neurovědy: Zánět</vt:lpstr>
      <vt:lpstr>Chirurgické vědy: Zánět</vt:lpstr>
      <vt:lpstr>Interní lékařství: Zánět</vt:lpstr>
      <vt:lpstr>Teoretické vědy: Zánět</vt:lpstr>
      <vt:lpstr>Hodnocení výstupů z učení</vt:lpstr>
      <vt:lpstr>Typologie výstupů z učení: hodnocení</vt:lpstr>
      <vt:lpstr>Typologie výstupů ze studia</vt:lpstr>
      <vt:lpstr>Vybrané závěry z validace</vt:lpstr>
      <vt:lpstr>OPTIMED a MeSH klasifikace</vt:lpstr>
      <vt:lpstr>Četnost výskytu MeSH klíčových slov</vt:lpstr>
      <vt:lpstr>MeSH: Preferované pojmy</vt:lpstr>
      <vt:lpstr>MeSH kategorie: Chirurgické vědy</vt:lpstr>
      <vt:lpstr>Směřujeme k cíli…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Poděkování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</dc:creator>
  <cp:lastModifiedBy>Martin Komenda</cp:lastModifiedBy>
  <cp:revision>522</cp:revision>
  <dcterms:modified xsi:type="dcterms:W3CDTF">2014-09-25T07:32:23Z</dcterms:modified>
</cp:coreProperties>
</file>