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xlsx" ContentType="application/vnd.openxmlformats-officedocument.spreadsheetml.sheet"/>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 id="2147483662" r:id="rId2"/>
  </p:sldMasterIdLst>
  <p:notesMasterIdLst>
    <p:notesMasterId r:id="rId17"/>
  </p:notesMasterIdLst>
  <p:handoutMasterIdLst>
    <p:handoutMasterId r:id="rId18"/>
  </p:handoutMasterIdLst>
  <p:sldIdLst>
    <p:sldId id="256" r:id="rId3"/>
    <p:sldId id="273" r:id="rId4"/>
    <p:sldId id="276" r:id="rId5"/>
    <p:sldId id="274" r:id="rId6"/>
    <p:sldId id="275" r:id="rId7"/>
    <p:sldId id="257" r:id="rId8"/>
    <p:sldId id="258" r:id="rId9"/>
    <p:sldId id="259" r:id="rId10"/>
    <p:sldId id="263" r:id="rId11"/>
    <p:sldId id="265" r:id="rId12"/>
    <p:sldId id="266" r:id="rId13"/>
    <p:sldId id="270" r:id="rId14"/>
    <p:sldId id="271" r:id="rId15"/>
    <p:sldId id="272" r:id="rId16"/>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572" userDrawn="1">
          <p15:clr>
            <a:srgbClr val="A4A3A4"/>
          </p15:clr>
        </p15:guide>
        <p15:guide id="2" pos="136"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C4B59"/>
    <a:srgbClr val="E7E7E7"/>
    <a:srgbClr val="92D050"/>
    <a:srgbClr val="632523"/>
    <a:srgbClr val="F01928"/>
    <a:srgbClr val="F7F6F6"/>
    <a:srgbClr val="E3132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7CE84F3-28C3-443E-9E96-99CF82512B78}" styleName="Tmavý styl 1 – zvýraznění 2">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2"/>
          </a:solidFill>
        </a:fill>
      </a:tcStyle>
    </a:wholeTbl>
    <a:band1H>
      <a:tcStyle>
        <a:tcBdr/>
        <a:fill>
          <a:solidFill>
            <a:schemeClr val="accent2">
              <a:shade val="60000"/>
            </a:schemeClr>
          </a:solidFill>
        </a:fill>
      </a:tcStyle>
    </a:band1H>
    <a:band1V>
      <a:tcStyle>
        <a:tcBdr/>
        <a:fill>
          <a:solidFill>
            <a:schemeClr val="accent2">
              <a:shade val="60000"/>
            </a:schemeClr>
          </a:solidFill>
        </a:fill>
      </a:tcStyle>
    </a:band1V>
    <a:lastCol>
      <a:tcTxStyle b="on"/>
      <a:tcStyle>
        <a:tcBdr>
          <a:left>
            <a:ln w="25400" cmpd="sng">
              <a:solidFill>
                <a:schemeClr val="lt1"/>
              </a:solidFill>
            </a:ln>
          </a:left>
        </a:tcBdr>
        <a:fill>
          <a:solidFill>
            <a:schemeClr val="accent2">
              <a:shade val="60000"/>
            </a:schemeClr>
          </a:solidFill>
        </a:fill>
      </a:tcStyle>
    </a:lastCol>
    <a:firstCol>
      <a:tcTxStyle b="on"/>
      <a:tcStyle>
        <a:tcBdr>
          <a:right>
            <a:ln w="25400" cmpd="sng">
              <a:solidFill>
                <a:schemeClr val="lt1"/>
              </a:solidFill>
            </a:ln>
          </a:right>
        </a:tcBdr>
        <a:fill>
          <a:solidFill>
            <a:schemeClr val="accent2">
              <a:shade val="60000"/>
            </a:schemeClr>
          </a:solidFill>
        </a:fill>
      </a:tcStyle>
    </a:firstCol>
    <a:lastRow>
      <a:tcTxStyle b="on"/>
      <a:tcStyle>
        <a:tcBdr>
          <a:top>
            <a:ln w="25400" cmpd="sng">
              <a:solidFill>
                <a:schemeClr val="lt1"/>
              </a:solidFill>
            </a:ln>
          </a:top>
        </a:tcBdr>
        <a:fill>
          <a:solidFill>
            <a:schemeClr val="accent2">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21E4AEA4-8DFA-4A89-87EB-49C32662AFE0}" styleName="Střední styl 2 – zvýraznění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4" d="100"/>
          <a:sy n="104" d="100"/>
        </p:scale>
        <p:origin x="1188" y="114"/>
      </p:cViewPr>
      <p:guideLst>
        <p:guide orient="horz" pos="572"/>
        <p:guide pos="136"/>
      </p:guideLst>
    </p:cSldViewPr>
  </p:slideViewPr>
  <p:notesTextViewPr>
    <p:cViewPr>
      <p:scale>
        <a:sx n="100" d="100"/>
        <a:sy n="100" d="100"/>
      </p:scale>
      <p:origin x="0" y="0"/>
    </p:cViewPr>
  </p:notesTextViewPr>
  <p:sorterViewPr>
    <p:cViewPr>
      <p:scale>
        <a:sx n="100" d="100"/>
        <a:sy n="100" d="100"/>
      </p:scale>
      <p:origin x="0" y="0"/>
    </p:cViewPr>
  </p:sorterViewPr>
  <p:notesViewPr>
    <p:cSldViewPr snapToGrid="0">
      <p:cViewPr varScale="1">
        <p:scale>
          <a:sx n="84" d="100"/>
          <a:sy n="84" d="100"/>
        </p:scale>
        <p:origin x="-3804" y="-78"/>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handoutMaster" Target="handoutMasters/handoutMaster1.xml"/><Relationship Id="rId3" Type="http://schemas.openxmlformats.org/officeDocument/2006/relationships/slide" Target="slides/slide1.xml"/><Relationship Id="rId21"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3" Type="http://schemas.openxmlformats.org/officeDocument/2006/relationships/package" Target="../embeddings/List_aplikace_Microsoft_Excel1.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cs-CZ"/>
  <c:roundedCorners val="0"/>
  <mc:AlternateContent xmlns:mc="http://schemas.openxmlformats.org/markup-compatibility/2006">
    <mc:Choice xmlns:c14="http://schemas.microsoft.com/office/drawing/2007/8/2/chart" Requires="c14">
      <c14:style val="102"/>
    </mc:Choice>
    <mc:Fallback>
      <c:style val="2"/>
    </mc:Fallback>
  </mc:AlternateContent>
  <c:pivotSource>
    <c:name>[2014-02-24.xlsx]q1!Kontingenční tabulka 5</c:name>
    <c:fmtId val="9"/>
  </c:pivotSource>
  <c:chart>
    <c:autoTitleDeleted val="1"/>
    <c:pivotFmts>
      <c:pivotFmt>
        <c:idx val="0"/>
        <c:spPr>
          <a:solidFill>
            <a:schemeClr val="accent1"/>
          </a:solidFill>
          <a:ln w="19050">
            <a:solidFill>
              <a:schemeClr val="lt1"/>
            </a:solid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cs-CZ"/>
            </a:p>
          </c:txPr>
          <c:showLegendKey val="0"/>
          <c:showVal val="1"/>
          <c:showCatName val="0"/>
          <c:showSerName val="0"/>
          <c:showPercent val="0"/>
          <c:showBubbleSize val="0"/>
          <c:extLst>
            <c:ext xmlns:c15="http://schemas.microsoft.com/office/drawing/2012/chart" uri="{CE6537A1-D6FC-4f65-9D91-7224C49458BB}"/>
          </c:extLst>
        </c:dLbl>
      </c:pivotFmt>
      <c:pivotFmt>
        <c:idx val="1"/>
        <c:spPr>
          <a:solidFill>
            <a:schemeClr val="accent1"/>
          </a:solidFill>
          <a:ln w="19050">
            <a:solidFill>
              <a:schemeClr val="lt1"/>
            </a:solid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cs-CZ"/>
            </a:p>
          </c:txPr>
          <c:showLegendKey val="0"/>
          <c:showVal val="1"/>
          <c:showCatName val="0"/>
          <c:showSerName val="0"/>
          <c:showPercent val="0"/>
          <c:showBubbleSize val="0"/>
          <c:extLst>
            <c:ext xmlns:c15="http://schemas.microsoft.com/office/drawing/2012/chart" uri="{CE6537A1-D6FC-4f65-9D91-7224C49458BB}"/>
          </c:extLst>
        </c:dLbl>
      </c:pivotFmt>
      <c:pivotFmt>
        <c:idx val="2"/>
        <c:spPr>
          <a:solidFill>
            <a:schemeClr val="accent1"/>
          </a:solidFill>
          <a:ln w="19050">
            <a:solidFill>
              <a:schemeClr val="lt1"/>
            </a:solidFill>
          </a:ln>
          <a:effectLst/>
        </c:spPr>
      </c:pivotFmt>
      <c:pivotFmt>
        <c:idx val="3"/>
        <c:spPr>
          <a:solidFill>
            <a:schemeClr val="accent1"/>
          </a:solidFill>
          <a:ln w="19050">
            <a:solidFill>
              <a:schemeClr val="lt1"/>
            </a:solidFill>
          </a:ln>
          <a:effectLst/>
        </c:spPr>
      </c:pivotFmt>
      <c:pivotFmt>
        <c:idx val="4"/>
        <c:spPr>
          <a:solidFill>
            <a:schemeClr val="accent1"/>
          </a:solidFill>
          <a:ln w="19050">
            <a:solidFill>
              <a:schemeClr val="lt1"/>
            </a:solidFill>
          </a:ln>
          <a:effectLst/>
        </c:spPr>
      </c:pivotFmt>
      <c:pivotFmt>
        <c:idx val="5"/>
        <c:spPr>
          <a:solidFill>
            <a:schemeClr val="accent1"/>
          </a:solidFill>
          <a:ln w="19050">
            <a:solidFill>
              <a:schemeClr val="lt1"/>
            </a:solidFill>
          </a:ln>
          <a:effectLst/>
        </c:spPr>
      </c:pivotFmt>
      <c:pivotFmt>
        <c:idx val="6"/>
        <c:spPr>
          <a:solidFill>
            <a:schemeClr val="accent1"/>
          </a:solidFill>
          <a:ln w="19050">
            <a:solidFill>
              <a:schemeClr val="lt1"/>
            </a:solid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cs-CZ"/>
            </a:p>
          </c:txPr>
          <c:showLegendKey val="0"/>
          <c:showVal val="1"/>
          <c:showCatName val="0"/>
          <c:showSerName val="0"/>
          <c:showPercent val="0"/>
          <c:showBubbleSize val="0"/>
          <c:extLst>
            <c:ext xmlns:c15="http://schemas.microsoft.com/office/drawing/2012/chart" uri="{CE6537A1-D6FC-4f65-9D91-7224C49458BB}"/>
          </c:extLst>
        </c:dLbl>
      </c:pivotFmt>
      <c:pivotFmt>
        <c:idx val="7"/>
        <c:spPr>
          <a:solidFill>
            <a:schemeClr val="accent1"/>
          </a:solidFill>
          <a:ln w="19050">
            <a:solidFill>
              <a:schemeClr val="lt1"/>
            </a:solidFill>
          </a:ln>
          <a:effectLst/>
        </c:spPr>
      </c:pivotFmt>
      <c:pivotFmt>
        <c:idx val="8"/>
        <c:spPr>
          <a:solidFill>
            <a:schemeClr val="accent1"/>
          </a:solidFill>
          <a:ln w="19050">
            <a:solidFill>
              <a:schemeClr val="lt1"/>
            </a:solidFill>
          </a:ln>
          <a:effectLst/>
        </c:spPr>
      </c:pivotFmt>
      <c:pivotFmt>
        <c:idx val="9"/>
        <c:spPr>
          <a:solidFill>
            <a:schemeClr val="accent1"/>
          </a:solidFill>
          <a:ln w="19050">
            <a:solidFill>
              <a:schemeClr val="lt1"/>
            </a:solidFill>
          </a:ln>
          <a:effectLst/>
        </c:spPr>
      </c:pivotFmt>
      <c:pivotFmt>
        <c:idx val="10"/>
        <c:spPr>
          <a:solidFill>
            <a:schemeClr val="accent1"/>
          </a:solidFill>
          <a:ln w="19050">
            <a:solidFill>
              <a:schemeClr val="lt1"/>
            </a:solidFill>
          </a:ln>
          <a:effectLst/>
        </c:spPr>
      </c:pivotFmt>
    </c:pivotFmts>
    <c:plotArea>
      <c:layout/>
      <c:pieChart>
        <c:varyColors val="1"/>
        <c:ser>
          <c:idx val="0"/>
          <c:order val="0"/>
          <c:tx>
            <c:strRef>
              <c:f>'q1'!$D$2</c:f>
              <c:strCache>
                <c:ptCount val="1"/>
                <c:pt idx="0">
                  <c:v>Celkem</c:v>
                </c:pt>
              </c:strCache>
            </c:strRef>
          </c:tx>
          <c:dPt>
            <c:idx val="0"/>
            <c:bubble3D val="0"/>
            <c:spPr>
              <a:solidFill>
                <a:schemeClr val="accent1"/>
              </a:solidFill>
              <a:ln w="19050">
                <a:solidFill>
                  <a:schemeClr val="lt1"/>
                </a:solidFill>
              </a:ln>
              <a:effectLst/>
            </c:spPr>
          </c:dPt>
          <c:dPt>
            <c:idx val="1"/>
            <c:bubble3D val="0"/>
            <c:spPr>
              <a:solidFill>
                <a:schemeClr val="accent2"/>
              </a:solidFill>
              <a:ln w="19050">
                <a:solidFill>
                  <a:schemeClr val="lt1"/>
                </a:solidFill>
              </a:ln>
              <a:effectLst/>
            </c:spPr>
          </c:dPt>
          <c:dPt>
            <c:idx val="2"/>
            <c:bubble3D val="0"/>
            <c:spPr>
              <a:solidFill>
                <a:schemeClr val="accent3"/>
              </a:solidFill>
              <a:ln w="19050">
                <a:solidFill>
                  <a:schemeClr val="lt1"/>
                </a:solidFill>
              </a:ln>
              <a:effectLst/>
            </c:spPr>
          </c:dPt>
          <c:dPt>
            <c:idx val="3"/>
            <c:bubble3D val="0"/>
            <c:spPr>
              <a:solidFill>
                <a:schemeClr val="accent4"/>
              </a:solidFill>
              <a:ln w="19050">
                <a:solidFill>
                  <a:schemeClr val="lt1"/>
                </a:solidFill>
              </a:ln>
              <a:effectLst/>
            </c:spPr>
          </c:dPt>
          <c:dLbls>
            <c:dLbl>
              <c:idx val="0"/>
              <c:layout/>
              <c:tx>
                <c:rich>
                  <a:bodyPr/>
                  <a:lstStyle/>
                  <a:p>
                    <a:r>
                      <a:rPr lang="en-US" dirty="0">
                        <a:solidFill>
                          <a:srgbClr val="FF0000"/>
                        </a:solidFill>
                      </a:rPr>
                      <a:t>3. </a:t>
                    </a:r>
                    <a:r>
                      <a:rPr lang="en-US" dirty="0" err="1">
                        <a:solidFill>
                          <a:srgbClr val="FF0000"/>
                        </a:solidFill>
                      </a:rPr>
                      <a:t>ročník</a:t>
                    </a:r>
                    <a:r>
                      <a:rPr lang="en-US" dirty="0">
                        <a:solidFill>
                          <a:srgbClr val="FF0000"/>
                        </a:solidFill>
                      </a:rPr>
                      <a:t>
41</a:t>
                    </a:r>
                    <a:r>
                      <a:rPr lang="en-US" dirty="0" smtClean="0">
                        <a:solidFill>
                          <a:srgbClr val="FF0000"/>
                        </a:solidFill>
                      </a:rPr>
                      <a:t>% - 7 studentů</a:t>
                    </a:r>
                    <a:endParaRPr lang="en-US" dirty="0">
                      <a:solidFill>
                        <a:srgbClr val="FF0000"/>
                      </a:solidFill>
                    </a:endParaRPr>
                  </a:p>
                </c:rich>
              </c:tx>
              <c:dLblPos val="outEnd"/>
              <c:showLegendKey val="0"/>
              <c:showVal val="0"/>
              <c:showCatName val="1"/>
              <c:showSerName val="0"/>
              <c:showPercent val="1"/>
              <c:showBubbleSize val="0"/>
              <c:extLst>
                <c:ext xmlns:c15="http://schemas.microsoft.com/office/drawing/2012/chart" uri="{CE6537A1-D6FC-4f65-9D91-7224C49458BB}">
                  <c15:layout/>
                </c:ext>
              </c:extLst>
            </c:dLbl>
            <c:spPr>
              <a:solidFill>
                <a:prstClr val="white"/>
              </a:solidFill>
              <a:ln>
                <a:solidFill>
                  <a:prstClr val="black">
                    <a:lumMod val="25000"/>
                    <a:lumOff val="75000"/>
                  </a:prstClr>
                </a:solidFill>
              </a:ln>
              <a:effectLst/>
            </c:spPr>
            <c:txPr>
              <a:bodyPr rot="0" spcFirstLastPara="1" vertOverflow="clip" horzOverflow="clip" vert="horz" wrap="square" lIns="38100" tIns="19050" rIns="38100" bIns="19050" anchor="ctr" anchorCtr="1">
                <a:spAutoFit/>
              </a:bodyPr>
              <a:lstStyle/>
              <a:p>
                <a:pPr>
                  <a:defRPr sz="1600" b="0" i="0" u="none" strike="noStrike" kern="1200" baseline="0">
                    <a:solidFill>
                      <a:schemeClr val="tx1"/>
                    </a:solidFill>
                    <a:latin typeface="+mn-lt"/>
                    <a:ea typeface="+mn-ea"/>
                    <a:cs typeface="+mn-cs"/>
                  </a:defRPr>
                </a:pPr>
                <a:endParaRPr lang="cs-CZ"/>
              </a:p>
            </c:txPr>
            <c:dLblPos val="outEnd"/>
            <c:showLegendKey val="0"/>
            <c:showVal val="0"/>
            <c:showCatName val="1"/>
            <c:showSerName val="0"/>
            <c:showPercent val="1"/>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15:layout/>
              </c:ext>
            </c:extLst>
          </c:dLbls>
          <c:cat>
            <c:strRef>
              <c:f>'q1'!$C$3:$C$7</c:f>
              <c:strCache>
                <c:ptCount val="4"/>
                <c:pt idx="0">
                  <c:v>3. ročník</c:v>
                </c:pt>
                <c:pt idx="1">
                  <c:v>4. ročník</c:v>
                </c:pt>
                <c:pt idx="2">
                  <c:v>5. ročník</c:v>
                </c:pt>
                <c:pt idx="3">
                  <c:v>6. ročník</c:v>
                </c:pt>
              </c:strCache>
            </c:strRef>
          </c:cat>
          <c:val>
            <c:numRef>
              <c:f>'q1'!$D$3:$D$7</c:f>
              <c:numCache>
                <c:formatCode>General</c:formatCode>
                <c:ptCount val="4"/>
                <c:pt idx="0">
                  <c:v>7</c:v>
                </c:pt>
                <c:pt idx="1">
                  <c:v>4</c:v>
                </c:pt>
                <c:pt idx="2">
                  <c:v>2</c:v>
                </c:pt>
                <c:pt idx="3">
                  <c:v>4</c:v>
                </c:pt>
              </c:numCache>
            </c:numRef>
          </c:val>
        </c:ser>
        <c:dLbls>
          <c:showLegendKey val="0"/>
          <c:showVal val="0"/>
          <c:showCatName val="0"/>
          <c:showSerName val="0"/>
          <c:showPercent val="0"/>
          <c:showBubbleSize val="0"/>
          <c:showLeaderLines val="0"/>
        </c:dLbls>
        <c:firstSliceAng val="0"/>
      </c:pieChart>
      <c:spPr>
        <a:noFill/>
        <a:ln>
          <a:noFill/>
        </a:ln>
        <a:effectLst/>
      </c:spPr>
    </c:plotArea>
    <c:legend>
      <c:legendPos val="r"/>
      <c:layout>
        <c:manualLayout>
          <c:xMode val="edge"/>
          <c:yMode val="edge"/>
          <c:x val="0.81549496937882759"/>
          <c:y val="0.59385590926531318"/>
          <c:w val="0.13589391951006125"/>
          <c:h val="0.28560987804134935"/>
        </c:manualLayout>
      </c:layout>
      <c:overlay val="0"/>
      <c:spPr>
        <a:noFill/>
        <a:ln>
          <a:noFill/>
        </a:ln>
        <a:effectLst/>
      </c:spPr>
      <c:txPr>
        <a:bodyPr rot="0" spcFirstLastPara="1" vertOverflow="ellipsis" vert="horz" wrap="square" anchor="ctr" anchorCtr="1"/>
        <a:lstStyle/>
        <a:p>
          <a:pPr>
            <a:defRPr sz="2000" b="0" i="0" u="none" strike="noStrike" kern="1200" baseline="0">
              <a:solidFill>
                <a:schemeClr val="tx1">
                  <a:lumMod val="65000"/>
                  <a:lumOff val="35000"/>
                </a:schemeClr>
              </a:solidFill>
              <a:latin typeface="+mn-lt"/>
              <a:ea typeface="+mn-ea"/>
              <a:cs typeface="+mn-cs"/>
            </a:defRPr>
          </a:pPr>
          <a:endParaRPr lang="cs-CZ"/>
        </a:p>
      </c:txPr>
    </c:legend>
    <c:plotVisOnly val="1"/>
    <c:dispBlanksAs val="gap"/>
    <c:showDLblsOverMax val="0"/>
  </c:chart>
  <c:spPr>
    <a:noFill/>
    <a:ln>
      <a:noFill/>
    </a:ln>
    <a:effectLst/>
  </c:spPr>
  <c:txPr>
    <a:bodyPr/>
    <a:lstStyle/>
    <a:p>
      <a:pPr>
        <a:defRPr/>
      </a:pPr>
      <a:endParaRPr lang="cs-CZ"/>
    </a:p>
  </c:txPr>
  <c:externalData r:id="rId3">
    <c:autoUpdate val="0"/>
  </c:externalData>
  <c:extLst>
    <c:ext xmlns:c14="http://schemas.microsoft.com/office/drawing/2007/8/2/chart" uri="{781A3756-C4B2-4CAC-9D66-4F8BD8637D16}">
      <c14:pivotOptions>
        <c14:dropZoneFilter val="1"/>
        <c14:dropZoneCategories val="1"/>
        <c14:dropZoneData val="1"/>
        <c14:dropZoneSeries val="1"/>
        <c14:dropZonesVisible val="1"/>
      </c14:pivotOptions>
    </c:ext>
  </c:extLst>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B602DA39-31EE-408B-A71F-A635748EE512}" type="datetimeFigureOut">
              <a:rPr lang="cs-CZ" smtClean="0"/>
              <a:t>25.9.2014</a:t>
            </a:fld>
            <a:endParaRPr lang="cs-CZ"/>
          </a:p>
        </p:txBody>
      </p:sp>
      <p:sp>
        <p:nvSpPr>
          <p:cNvPr id="4" name="Zástupný symbol pro zápatí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5" name="Zástupný symbol pro číslo snímku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250FDD12-5823-4C26-9E48-90FBFDEB576E}" type="slidenum">
              <a:rPr lang="cs-CZ" smtClean="0"/>
              <a:t>‹#›</a:t>
            </a:fld>
            <a:endParaRPr lang="cs-CZ"/>
          </a:p>
        </p:txBody>
      </p:sp>
    </p:spTree>
    <p:extLst>
      <p:ext uri="{BB962C8B-B14F-4D97-AF65-F5344CB8AC3E}">
        <p14:creationId xmlns:p14="http://schemas.microsoft.com/office/powerpoint/2010/main" val="272885926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CD9A22A-4DB8-4C69-9BF3-AB7AEC7E578E}" type="datetimeFigureOut">
              <a:rPr lang="cs-CZ" smtClean="0"/>
              <a:t>25.9.2014</a:t>
            </a:fld>
            <a:endParaRPr lang="cs-CZ"/>
          </a:p>
        </p:txBody>
      </p:sp>
      <p:sp>
        <p:nvSpPr>
          <p:cNvPr id="4" name="Zástupný symbol pro obrázek snímk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0F6AD14-474B-497B-9137-594DE89AD7DA}" type="slidenum">
              <a:rPr lang="cs-CZ" smtClean="0"/>
              <a:t>‹#›</a:t>
            </a:fld>
            <a:endParaRPr lang="cs-CZ"/>
          </a:p>
        </p:txBody>
      </p:sp>
    </p:spTree>
    <p:extLst>
      <p:ext uri="{BB962C8B-B14F-4D97-AF65-F5344CB8AC3E}">
        <p14:creationId xmlns:p14="http://schemas.microsoft.com/office/powerpoint/2010/main" val="382876683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E0F6AD14-474B-497B-9137-594DE89AD7DA}" type="slidenum">
              <a:rPr lang="cs-CZ" smtClean="0"/>
              <a:t>2</a:t>
            </a:fld>
            <a:endParaRPr lang="cs-CZ"/>
          </a:p>
        </p:txBody>
      </p:sp>
    </p:spTree>
    <p:extLst>
      <p:ext uri="{BB962C8B-B14F-4D97-AF65-F5344CB8AC3E}">
        <p14:creationId xmlns:p14="http://schemas.microsoft.com/office/powerpoint/2010/main" val="2415844824"/>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Master" Target="../slideMasters/slideMaster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jpg"/></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image" Target="../media/image3.jpg"/><Relationship Id="rId1" Type="http://schemas.openxmlformats.org/officeDocument/2006/relationships/slideMaster" Target="../slideMasters/slideMaster1.xml"/><Relationship Id="rId5" Type="http://schemas.openxmlformats.org/officeDocument/2006/relationships/image" Target="../media/image7.emf"/><Relationship Id="rId4" Type="http://schemas.openxmlformats.org/officeDocument/2006/relationships/image" Target="../media/image6.png"/></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image" Target="../media/image3.jpg"/><Relationship Id="rId1" Type="http://schemas.openxmlformats.org/officeDocument/2006/relationships/slideMaster" Target="../slideMasters/slideMaster1.xml"/><Relationship Id="rId5" Type="http://schemas.openxmlformats.org/officeDocument/2006/relationships/image" Target="../media/image7.emf"/><Relationship Id="rId4" Type="http://schemas.openxmlformats.org/officeDocument/2006/relationships/image" Target="../media/image6.png"/></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image" Target="../media/image3.jpg"/><Relationship Id="rId1" Type="http://schemas.openxmlformats.org/officeDocument/2006/relationships/slideMaster" Target="../slideMasters/slideMaster1.xml"/><Relationship Id="rId5" Type="http://schemas.openxmlformats.org/officeDocument/2006/relationships/image" Target="../media/image7.emf"/><Relationship Id="rId4" Type="http://schemas.openxmlformats.org/officeDocument/2006/relationships/image" Target="../media/image6.png"/></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4335239"/>
            <a:ext cx="7772400" cy="1181993"/>
          </a:xfrm>
        </p:spPr>
        <p:txBody>
          <a:bodyPr/>
          <a:lstStyle>
            <a:lvl1pPr>
              <a:defRPr>
                <a:solidFill>
                  <a:schemeClr val="tx1">
                    <a:lumMod val="75000"/>
                    <a:lumOff val="25000"/>
                  </a:schemeClr>
                </a:solidFill>
              </a:defRPr>
            </a:lvl1pPr>
          </a:lstStyle>
          <a:p>
            <a:r>
              <a:rPr lang="cs-CZ" dirty="0" smtClean="0"/>
              <a:t>Klepnutím lze upravit styl předlohy nadpisů.</a:t>
            </a:r>
            <a:endParaRPr lang="cs-CZ" dirty="0"/>
          </a:p>
        </p:txBody>
      </p:sp>
      <p:pic>
        <p:nvPicPr>
          <p:cNvPr id="11" name="Obrázek 10"/>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255" y="332656"/>
            <a:ext cx="9150507" cy="1584176"/>
          </a:xfrm>
          <a:prstGeom prst="rect">
            <a:avLst/>
          </a:prstGeom>
        </p:spPr>
      </p:pic>
      <p:pic>
        <p:nvPicPr>
          <p:cNvPr id="12" name="Obrázek 11"/>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400175" y="368664"/>
            <a:ext cx="6343650" cy="1495425"/>
          </a:xfrm>
          <a:prstGeom prst="rect">
            <a:avLst/>
          </a:prstGeom>
        </p:spPr>
      </p:pic>
      <p:pic>
        <p:nvPicPr>
          <p:cNvPr id="7" name="Obrázek 6"/>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0" y="80664"/>
            <a:ext cx="9143999" cy="288000"/>
          </a:xfrm>
          <a:prstGeom prst="rect">
            <a:avLst/>
          </a:prstGeom>
        </p:spPr>
      </p:pic>
      <p:pic>
        <p:nvPicPr>
          <p:cNvPr id="13" name="Obrázek 12"/>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a:xfrm>
            <a:off x="3672000" y="2204864"/>
            <a:ext cx="1800000" cy="1800000"/>
          </a:xfrm>
          <a:prstGeom prst="rect">
            <a:avLst/>
          </a:prstGeom>
        </p:spPr>
      </p:pic>
      <p:pic>
        <p:nvPicPr>
          <p:cNvPr id="14" name="Picture 3" descr="S:\bg\vyzkum\reforma\loga.png"/>
          <p:cNvPicPr>
            <a:picLocks noChangeAspect="1" noChangeArrowheads="1"/>
          </p:cNvPicPr>
          <p:nvPr userDrawn="1"/>
        </p:nvPicPr>
        <p:blipFill>
          <a:blip r:embed="rId6" cstate="print"/>
          <a:stretch>
            <a:fillRect/>
          </a:stretch>
        </p:blipFill>
        <p:spPr bwMode="auto">
          <a:xfrm>
            <a:off x="2412000" y="5991257"/>
            <a:ext cx="4320000" cy="894127"/>
          </a:xfrm>
          <a:prstGeom prst="rect">
            <a:avLst/>
          </a:prstGeom>
          <a:noFill/>
        </p:spPr>
      </p:pic>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bg>
      <p:bgPr>
        <a:solidFill>
          <a:srgbClr val="F7F6F6"/>
        </a:solidFill>
        <a:effectLst/>
      </p:bgPr>
    </p:bg>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971600" y="1484785"/>
            <a:ext cx="7704856" cy="4680520"/>
          </a:xfrm>
        </p:spPr>
        <p:txBody>
          <a:bodyPr/>
          <a:lstStyle>
            <a:lvl1pPr>
              <a:defRPr>
                <a:solidFill>
                  <a:schemeClr val="tx1">
                    <a:lumMod val="75000"/>
                    <a:lumOff val="25000"/>
                  </a:schemeClr>
                </a:solidFill>
              </a:defRPr>
            </a:lvl1pPr>
            <a:lvl2pPr>
              <a:defRPr>
                <a:solidFill>
                  <a:schemeClr val="tx1">
                    <a:lumMod val="75000"/>
                    <a:lumOff val="25000"/>
                  </a:schemeClr>
                </a:solidFill>
              </a:defRPr>
            </a:lvl2pPr>
            <a:lvl3pPr>
              <a:defRPr>
                <a:solidFill>
                  <a:schemeClr val="tx1">
                    <a:lumMod val="75000"/>
                    <a:lumOff val="25000"/>
                  </a:schemeClr>
                </a:solidFill>
              </a:defRPr>
            </a:lvl3pPr>
            <a:lvl4pPr>
              <a:defRPr>
                <a:solidFill>
                  <a:schemeClr val="tx1">
                    <a:lumMod val="75000"/>
                    <a:lumOff val="25000"/>
                  </a:schemeClr>
                </a:solidFill>
              </a:defRPr>
            </a:lvl4pPr>
            <a:lvl5pPr>
              <a:defRPr>
                <a:solidFill>
                  <a:schemeClr val="tx1">
                    <a:lumMod val="75000"/>
                    <a:lumOff val="25000"/>
                  </a:schemeClr>
                </a:solidFill>
              </a:defRPr>
            </a:lvl5pPr>
          </a:lstStyle>
          <a:p>
            <a:pPr lvl="0"/>
            <a:r>
              <a:rPr lang="cs-CZ" dirty="0" smtClean="0"/>
              <a:t>Klepnutím lze upravit styly předlohy textu.</a:t>
            </a:r>
          </a:p>
          <a:p>
            <a:pPr lvl="1"/>
            <a:r>
              <a:rPr lang="cs-CZ" dirty="0" smtClean="0"/>
              <a:t>Druhá úroveň</a:t>
            </a:r>
          </a:p>
          <a:p>
            <a:pPr lvl="2"/>
            <a:r>
              <a:rPr lang="cs-CZ" dirty="0" smtClean="0"/>
              <a:t>Třetí úroveň</a:t>
            </a:r>
          </a:p>
          <a:p>
            <a:pPr lvl="3"/>
            <a:r>
              <a:rPr lang="cs-CZ" dirty="0" smtClean="0"/>
              <a:t>Čtvrtá úroveň</a:t>
            </a:r>
          </a:p>
          <a:p>
            <a:pPr lvl="4"/>
            <a:r>
              <a:rPr lang="cs-CZ" dirty="0" smtClean="0"/>
              <a:t>Pátá úroveň</a:t>
            </a:r>
            <a:endParaRPr lang="cs-CZ" dirty="0"/>
          </a:p>
        </p:txBody>
      </p:sp>
      <p:pic>
        <p:nvPicPr>
          <p:cNvPr id="7" name="Obrázek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80664"/>
            <a:ext cx="9143999" cy="288000"/>
          </a:xfrm>
          <a:prstGeom prst="rect">
            <a:avLst/>
          </a:prstGeom>
        </p:spPr>
      </p:pic>
      <p:pic>
        <p:nvPicPr>
          <p:cNvPr id="9" name="Obrázek 8"/>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3255" y="332656"/>
            <a:ext cx="9147255" cy="900000"/>
          </a:xfrm>
          <a:prstGeom prst="rect">
            <a:avLst/>
          </a:prstGeom>
        </p:spPr>
      </p:pic>
      <p:pic>
        <p:nvPicPr>
          <p:cNvPr id="10" name="Obrázek 9"/>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8316416" y="476672"/>
            <a:ext cx="648000" cy="648000"/>
          </a:xfrm>
          <a:prstGeom prst="rect">
            <a:avLst/>
          </a:prstGeom>
        </p:spPr>
      </p:pic>
      <p:sp>
        <p:nvSpPr>
          <p:cNvPr id="2" name="Nadpis 1"/>
          <p:cNvSpPr>
            <a:spLocks noGrp="1"/>
          </p:cNvSpPr>
          <p:nvPr>
            <p:ph type="title"/>
          </p:nvPr>
        </p:nvSpPr>
        <p:spPr>
          <a:xfrm>
            <a:off x="1006956" y="404664"/>
            <a:ext cx="7165444" cy="706618"/>
          </a:xfrm>
        </p:spPr>
        <p:txBody>
          <a:bodyPr>
            <a:noAutofit/>
          </a:bodyPr>
          <a:lstStyle>
            <a:lvl1pPr algn="l">
              <a:defRPr lang="cs-CZ" sz="3600" kern="1200" dirty="0" smtClean="0">
                <a:solidFill>
                  <a:schemeClr val="tx1">
                    <a:lumMod val="95000"/>
                    <a:lumOff val="5000"/>
                  </a:schemeClr>
                </a:solidFill>
                <a:latin typeface="+mj-lt"/>
                <a:ea typeface="+mj-ea"/>
                <a:cs typeface="+mj-cs"/>
              </a:defRPr>
            </a:lvl1pPr>
          </a:lstStyle>
          <a:p>
            <a:r>
              <a:rPr lang="cs-CZ" dirty="0" smtClean="0"/>
              <a:t>Klepnutím lze upravit styl předlohy nadpisů.</a:t>
            </a:r>
            <a:endParaRPr lang="cs-CZ" dirty="0"/>
          </a:p>
        </p:txBody>
      </p:sp>
      <p:pic>
        <p:nvPicPr>
          <p:cNvPr id="13" name="Picture 22" descr="titl CZ"/>
          <p:cNvPicPr>
            <a:picLocks noChangeAspect="1" noChangeArrowheads="1"/>
          </p:cNvPicPr>
          <p:nvPr/>
        </p:nvPicPr>
        <p:blipFill rotWithShape="1">
          <a:blip r:embed="rId5" cstate="print">
            <a:extLst>
              <a:ext uri="{28A0092B-C50C-407E-A947-70E740481C1C}">
                <a14:useLocalDpi xmlns:a14="http://schemas.microsoft.com/office/drawing/2010/main" val="0"/>
              </a:ext>
            </a:extLst>
          </a:blip>
          <a:srcRect l="8933" t="35526" r="85028"/>
          <a:stretch/>
        </p:blipFill>
        <p:spPr bwMode="auto">
          <a:xfrm>
            <a:off x="203261" y="332656"/>
            <a:ext cx="552315" cy="4419600"/>
          </a:xfrm>
          <a:prstGeom prst="rect">
            <a:avLst/>
          </a:prstGeom>
          <a:noFill/>
          <a:extLst>
            <a:ext uri="{909E8E84-426E-40DD-AFC4-6F175D3DCCD1}">
              <a14:hiddenFill xmlns:a14="http://schemas.microsoft.com/office/drawing/2010/main">
                <a:solidFill>
                  <a:srgbClr val="FFFFFF"/>
                </a:solidFill>
              </a14:hiddenFill>
            </a:ext>
          </a:extLst>
        </p:spPr>
      </p:pic>
      <p:pic>
        <p:nvPicPr>
          <p:cNvPr id="16" name="Picture 22" descr="titl CZ"/>
          <p:cNvPicPr>
            <a:picLocks noChangeAspect="1" noChangeArrowheads="1"/>
          </p:cNvPicPr>
          <p:nvPr userDrawn="1"/>
        </p:nvPicPr>
        <p:blipFill rotWithShape="1">
          <a:blip r:embed="rId5" cstate="print">
            <a:extLst>
              <a:ext uri="{28A0092B-C50C-407E-A947-70E740481C1C}">
                <a14:useLocalDpi xmlns:a14="http://schemas.microsoft.com/office/drawing/2010/main" val="0"/>
              </a:ext>
            </a:extLst>
          </a:blip>
          <a:srcRect l="8933" t="35526" r="85028" b="33359"/>
          <a:stretch/>
        </p:blipFill>
        <p:spPr bwMode="auto">
          <a:xfrm>
            <a:off x="203261" y="4725144"/>
            <a:ext cx="552314" cy="2132856"/>
          </a:xfrm>
          <a:prstGeom prst="rect">
            <a:avLst/>
          </a:prstGeom>
          <a:noFill/>
          <a:extLst>
            <a:ext uri="{909E8E84-426E-40DD-AFC4-6F175D3DCCD1}">
              <a14:hiddenFill xmlns:a14="http://schemas.microsoft.com/office/drawing/2010/main">
                <a:solidFill>
                  <a:srgbClr val="FFFFFF"/>
                </a:solidFill>
              </a14:hiddenFill>
            </a:ext>
          </a:extLst>
        </p:spPr>
      </p:pic>
      <p:pic>
        <p:nvPicPr>
          <p:cNvPr id="18" name="Obrázek 1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255" y="6613321"/>
            <a:ext cx="9183767" cy="244679"/>
          </a:xfrm>
          <a:prstGeom prst="rect">
            <a:avLst/>
          </a:prstGeom>
        </p:spPr>
      </p:pic>
      <p:sp>
        <p:nvSpPr>
          <p:cNvPr id="22" name="Zástupný symbol pro zápatí 21"/>
          <p:cNvSpPr>
            <a:spLocks noGrp="1"/>
          </p:cNvSpPr>
          <p:nvPr>
            <p:ph type="ftr" sz="quarter" idx="11"/>
          </p:nvPr>
        </p:nvSpPr>
        <p:spPr>
          <a:xfrm>
            <a:off x="0" y="6525344"/>
            <a:ext cx="9144000" cy="365125"/>
          </a:xfrm>
        </p:spPr>
        <p:txBody>
          <a:bodyPr/>
          <a:lstStyle>
            <a:lvl1pPr>
              <a:defRPr sz="1100">
                <a:solidFill>
                  <a:schemeClr val="bg1"/>
                </a:solidFill>
              </a:defRPr>
            </a:lvl1pPr>
          </a:lstStyle>
          <a:p>
            <a:r>
              <a:rPr lang="cs-CZ" smtClean="0"/>
              <a:t>OPTIMED - optimalizovaná výuka všeobecného lékařství: http://opti.med.muni.cz</a:t>
            </a:r>
            <a:endParaRPr lang="cs-CZ"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Nadpis">
    <p:spTree>
      <p:nvGrpSpPr>
        <p:cNvPr id="1" name=""/>
        <p:cNvGrpSpPr/>
        <p:nvPr/>
      </p:nvGrpSpPr>
      <p:grpSpPr>
        <a:xfrm>
          <a:off x="0" y="0"/>
          <a:ext cx="0" cy="0"/>
          <a:chOff x="0" y="0"/>
          <a:chExt cx="0" cy="0"/>
        </a:xfrm>
      </p:grpSpPr>
      <p:pic>
        <p:nvPicPr>
          <p:cNvPr id="7" name="Obrázek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80664"/>
            <a:ext cx="9143999" cy="288000"/>
          </a:xfrm>
          <a:prstGeom prst="rect">
            <a:avLst/>
          </a:prstGeom>
        </p:spPr>
      </p:pic>
      <p:pic>
        <p:nvPicPr>
          <p:cNvPr id="9" name="Obrázek 8"/>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3255" y="332656"/>
            <a:ext cx="9147255" cy="900000"/>
          </a:xfrm>
          <a:prstGeom prst="rect">
            <a:avLst/>
          </a:prstGeom>
        </p:spPr>
      </p:pic>
      <p:pic>
        <p:nvPicPr>
          <p:cNvPr id="10" name="Obrázek 9"/>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8316416" y="476672"/>
            <a:ext cx="648000" cy="648000"/>
          </a:xfrm>
          <a:prstGeom prst="rect">
            <a:avLst/>
          </a:prstGeom>
        </p:spPr>
      </p:pic>
      <p:sp>
        <p:nvSpPr>
          <p:cNvPr id="2" name="Nadpis 1"/>
          <p:cNvSpPr>
            <a:spLocks noGrp="1"/>
          </p:cNvSpPr>
          <p:nvPr>
            <p:ph type="title"/>
          </p:nvPr>
        </p:nvSpPr>
        <p:spPr>
          <a:xfrm>
            <a:off x="1006956" y="404664"/>
            <a:ext cx="7165444" cy="706618"/>
          </a:xfrm>
        </p:spPr>
        <p:txBody>
          <a:bodyPr>
            <a:noAutofit/>
          </a:bodyPr>
          <a:lstStyle>
            <a:lvl1pPr algn="l">
              <a:defRPr lang="cs-CZ" sz="3600" kern="1200" dirty="0" smtClean="0">
                <a:solidFill>
                  <a:schemeClr val="tx1">
                    <a:lumMod val="95000"/>
                    <a:lumOff val="5000"/>
                  </a:schemeClr>
                </a:solidFill>
                <a:latin typeface="+mj-lt"/>
                <a:ea typeface="+mj-ea"/>
                <a:cs typeface="+mj-cs"/>
              </a:defRPr>
            </a:lvl1pPr>
          </a:lstStyle>
          <a:p>
            <a:r>
              <a:rPr lang="cs-CZ" dirty="0" smtClean="0"/>
              <a:t>Klepnutím lze upravit styl předlohy nadpisů.</a:t>
            </a:r>
            <a:endParaRPr lang="cs-CZ" dirty="0"/>
          </a:p>
        </p:txBody>
      </p:sp>
      <p:pic>
        <p:nvPicPr>
          <p:cNvPr id="16" name="Picture 22" descr="titl CZ"/>
          <p:cNvPicPr>
            <a:picLocks noChangeAspect="1" noChangeArrowheads="1"/>
          </p:cNvPicPr>
          <p:nvPr userDrawn="1"/>
        </p:nvPicPr>
        <p:blipFill rotWithShape="1">
          <a:blip r:embed="rId5" cstate="print">
            <a:extLst>
              <a:ext uri="{28A0092B-C50C-407E-A947-70E740481C1C}">
                <a14:useLocalDpi xmlns:a14="http://schemas.microsoft.com/office/drawing/2010/main" val="0"/>
              </a:ext>
            </a:extLst>
          </a:blip>
          <a:srcRect l="8933" t="35526" r="85028" b="51344"/>
          <a:stretch/>
        </p:blipFill>
        <p:spPr bwMode="auto">
          <a:xfrm>
            <a:off x="203261" y="332656"/>
            <a:ext cx="552314" cy="900000"/>
          </a:xfrm>
          <a:prstGeom prst="rect">
            <a:avLst/>
          </a:prstGeom>
          <a:noFill/>
          <a:extLst>
            <a:ext uri="{909E8E84-426E-40DD-AFC4-6F175D3DCCD1}">
              <a14:hiddenFill xmlns:a14="http://schemas.microsoft.com/office/drawing/2010/main">
                <a:solidFill>
                  <a:srgbClr val="FFFFFF"/>
                </a:solidFill>
              </a14:hiddenFill>
            </a:ext>
          </a:extLst>
        </p:spPr>
      </p:pic>
      <p:pic>
        <p:nvPicPr>
          <p:cNvPr id="11" name="Obrázek 10"/>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255" y="6613321"/>
            <a:ext cx="9183767" cy="244679"/>
          </a:xfrm>
          <a:prstGeom prst="rect">
            <a:avLst/>
          </a:prstGeom>
        </p:spPr>
      </p:pic>
      <p:sp>
        <p:nvSpPr>
          <p:cNvPr id="14" name="Zástupný symbol pro zápatí 21"/>
          <p:cNvSpPr>
            <a:spLocks noGrp="1"/>
          </p:cNvSpPr>
          <p:nvPr>
            <p:ph type="ftr" sz="quarter" idx="11"/>
          </p:nvPr>
        </p:nvSpPr>
        <p:spPr>
          <a:xfrm>
            <a:off x="0" y="6525344"/>
            <a:ext cx="9144000" cy="365125"/>
          </a:xfrm>
        </p:spPr>
        <p:txBody>
          <a:bodyPr/>
          <a:lstStyle>
            <a:lvl1pPr>
              <a:defRPr sz="1100">
                <a:solidFill>
                  <a:schemeClr val="bg1"/>
                </a:solidFill>
              </a:defRPr>
            </a:lvl1pPr>
          </a:lstStyle>
          <a:p>
            <a:r>
              <a:rPr lang="cs-CZ" smtClean="0"/>
              <a:t>OPTIMED - optimalizovaná výuka všeobecného lékařství: http://opti.med.muni.cz</a:t>
            </a:r>
            <a:endParaRPr lang="cs-CZ" dirty="0"/>
          </a:p>
        </p:txBody>
      </p:sp>
    </p:spTree>
    <p:extLst>
      <p:ext uri="{BB962C8B-B14F-4D97-AF65-F5344CB8AC3E}">
        <p14:creationId xmlns:p14="http://schemas.microsoft.com/office/powerpoint/2010/main" val="856102154"/>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Poděkování">
    <p:spTree>
      <p:nvGrpSpPr>
        <p:cNvPr id="1" name=""/>
        <p:cNvGrpSpPr/>
        <p:nvPr/>
      </p:nvGrpSpPr>
      <p:grpSpPr>
        <a:xfrm>
          <a:off x="0" y="0"/>
          <a:ext cx="0" cy="0"/>
          <a:chOff x="0" y="0"/>
          <a:chExt cx="0" cy="0"/>
        </a:xfrm>
      </p:grpSpPr>
      <p:sp>
        <p:nvSpPr>
          <p:cNvPr id="2" name="Nadpis 1"/>
          <p:cNvSpPr>
            <a:spLocks noGrp="1"/>
          </p:cNvSpPr>
          <p:nvPr>
            <p:ph type="title"/>
          </p:nvPr>
        </p:nvSpPr>
        <p:spPr>
          <a:xfrm>
            <a:off x="2339752" y="1922909"/>
            <a:ext cx="6154960" cy="1362075"/>
          </a:xfrm>
        </p:spPr>
        <p:txBody>
          <a:bodyPr anchor="t"/>
          <a:lstStyle>
            <a:lvl1pPr algn="l">
              <a:defRPr sz="4000" b="1" cap="all">
                <a:solidFill>
                  <a:schemeClr val="tx1">
                    <a:lumMod val="75000"/>
                    <a:lumOff val="25000"/>
                  </a:schemeClr>
                </a:solidFill>
              </a:defRPr>
            </a:lvl1pPr>
          </a:lstStyle>
          <a:p>
            <a:r>
              <a:rPr lang="cs-CZ" dirty="0" smtClean="0"/>
              <a:t>Klepnutím lze upravit styl předlohy nadpisů.</a:t>
            </a:r>
            <a:endParaRPr lang="cs-CZ" dirty="0"/>
          </a:p>
        </p:txBody>
      </p:sp>
      <p:sp>
        <p:nvSpPr>
          <p:cNvPr id="3" name="Zástupný symbol pro text 2"/>
          <p:cNvSpPr>
            <a:spLocks noGrp="1"/>
          </p:cNvSpPr>
          <p:nvPr>
            <p:ph type="body" idx="1" hasCustomPrompt="1"/>
          </p:nvPr>
        </p:nvSpPr>
        <p:spPr>
          <a:xfrm>
            <a:off x="1043607" y="4221088"/>
            <a:ext cx="7451105" cy="792088"/>
          </a:xfrm>
        </p:spPr>
        <p:txBody>
          <a:bodyPr anchor="b">
            <a:normAutofit/>
          </a:bodyPr>
          <a:lstStyle>
            <a:lvl1pPr marL="0" indent="0">
              <a:buNone/>
              <a:defRPr sz="1800" baseline="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dirty="0" smtClean="0"/>
              <a:t>Klepnutím lze upravit styl předlohy nadpisů.</a:t>
            </a:r>
          </a:p>
        </p:txBody>
      </p:sp>
      <p:pic>
        <p:nvPicPr>
          <p:cNvPr id="8" name="Obrázek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80664"/>
            <a:ext cx="9143999" cy="288000"/>
          </a:xfrm>
          <a:prstGeom prst="rect">
            <a:avLst/>
          </a:prstGeom>
        </p:spPr>
      </p:pic>
      <p:pic>
        <p:nvPicPr>
          <p:cNvPr id="9" name="Obrázek 8"/>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3255" y="332656"/>
            <a:ext cx="9147255" cy="900000"/>
          </a:xfrm>
          <a:prstGeom prst="rect">
            <a:avLst/>
          </a:prstGeom>
        </p:spPr>
      </p:pic>
      <p:pic>
        <p:nvPicPr>
          <p:cNvPr id="10" name="Obrázek 9"/>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8316416" y="476672"/>
            <a:ext cx="648000" cy="648000"/>
          </a:xfrm>
          <a:prstGeom prst="rect">
            <a:avLst/>
          </a:prstGeom>
        </p:spPr>
      </p:pic>
      <p:pic>
        <p:nvPicPr>
          <p:cNvPr id="12" name="Picture 22" descr="titl CZ"/>
          <p:cNvPicPr>
            <a:picLocks noChangeAspect="1" noChangeArrowheads="1"/>
          </p:cNvPicPr>
          <p:nvPr userDrawn="1"/>
        </p:nvPicPr>
        <p:blipFill rotWithShape="1">
          <a:blip r:embed="rId5" cstate="print">
            <a:extLst>
              <a:ext uri="{28A0092B-C50C-407E-A947-70E740481C1C}">
                <a14:useLocalDpi xmlns:a14="http://schemas.microsoft.com/office/drawing/2010/main" val="0"/>
              </a:ext>
            </a:extLst>
          </a:blip>
          <a:srcRect l="8933" t="35526" r="85028"/>
          <a:stretch/>
        </p:blipFill>
        <p:spPr bwMode="auto">
          <a:xfrm>
            <a:off x="203261" y="332656"/>
            <a:ext cx="552315" cy="4419600"/>
          </a:xfrm>
          <a:prstGeom prst="rect">
            <a:avLst/>
          </a:prstGeom>
          <a:noFill/>
          <a:extLst>
            <a:ext uri="{909E8E84-426E-40DD-AFC4-6F175D3DCCD1}">
              <a14:hiddenFill xmlns:a14="http://schemas.microsoft.com/office/drawing/2010/main">
                <a:solidFill>
                  <a:srgbClr val="FFFFFF"/>
                </a:solidFill>
              </a14:hiddenFill>
            </a:ext>
          </a:extLst>
        </p:spPr>
      </p:pic>
      <p:pic>
        <p:nvPicPr>
          <p:cNvPr id="13" name="Picture 22" descr="titl CZ"/>
          <p:cNvPicPr>
            <a:picLocks noChangeAspect="1" noChangeArrowheads="1"/>
          </p:cNvPicPr>
          <p:nvPr userDrawn="1"/>
        </p:nvPicPr>
        <p:blipFill rotWithShape="1">
          <a:blip r:embed="rId5" cstate="print">
            <a:extLst>
              <a:ext uri="{28A0092B-C50C-407E-A947-70E740481C1C}">
                <a14:useLocalDpi xmlns:a14="http://schemas.microsoft.com/office/drawing/2010/main" val="0"/>
              </a:ext>
            </a:extLst>
          </a:blip>
          <a:srcRect l="8933" t="35526" r="85028" b="33359"/>
          <a:stretch/>
        </p:blipFill>
        <p:spPr bwMode="auto">
          <a:xfrm>
            <a:off x="203261" y="4725144"/>
            <a:ext cx="552314" cy="2132856"/>
          </a:xfrm>
          <a:prstGeom prst="rect">
            <a:avLst/>
          </a:prstGeom>
          <a:noFill/>
          <a:extLst>
            <a:ext uri="{909E8E84-426E-40DD-AFC4-6F175D3DCCD1}">
              <a14:hiddenFill xmlns:a14="http://schemas.microsoft.com/office/drawing/2010/main">
                <a:solidFill>
                  <a:srgbClr val="FFFFFF"/>
                </a:solidFill>
              </a14:hiddenFill>
            </a:ext>
          </a:extLst>
        </p:spPr>
      </p:pic>
      <p:pic>
        <p:nvPicPr>
          <p:cNvPr id="15" name="Obrázek 1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255" y="6613321"/>
            <a:ext cx="9183767" cy="244679"/>
          </a:xfrm>
          <a:prstGeom prst="rect">
            <a:avLst/>
          </a:prstGeom>
        </p:spPr>
      </p:pic>
      <p:sp>
        <p:nvSpPr>
          <p:cNvPr id="16" name="Zástupný symbol pro zápatí 4"/>
          <p:cNvSpPr>
            <a:spLocks noGrp="1"/>
          </p:cNvSpPr>
          <p:nvPr>
            <p:ph type="ftr" sz="quarter" idx="11"/>
          </p:nvPr>
        </p:nvSpPr>
        <p:spPr>
          <a:xfrm>
            <a:off x="-3254" y="6525344"/>
            <a:ext cx="9147254" cy="365125"/>
          </a:xfrm>
          <a:noFill/>
          <a:ln>
            <a:noFill/>
          </a:ln>
        </p:spPr>
        <p:txBody>
          <a:bodyPr/>
          <a:lstStyle>
            <a:lvl1pPr>
              <a:defRPr sz="1100">
                <a:solidFill>
                  <a:schemeClr val="bg1"/>
                </a:solidFill>
              </a:defRPr>
            </a:lvl1pPr>
          </a:lstStyle>
          <a:p>
            <a:r>
              <a:rPr lang="cs-CZ" smtClean="0"/>
              <a:t>OPTIMED - optimalizovaná výuka všeobecného lékařství: http://opti.med.muni.cz</a:t>
            </a:r>
            <a:endParaRPr lang="cs-CZ" dirty="0"/>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Prázdný">
    <p:spTree>
      <p:nvGrpSpPr>
        <p:cNvPr id="1" name=""/>
        <p:cNvGrpSpPr/>
        <p:nvPr/>
      </p:nvGrpSpPr>
      <p:grpSpPr>
        <a:xfrm>
          <a:off x="0" y="0"/>
          <a:ext cx="0" cy="0"/>
          <a:chOff x="0" y="0"/>
          <a:chExt cx="0" cy="0"/>
        </a:xfrm>
      </p:grpSpPr>
    </p:spTree>
    <p:extLst>
      <p:ext uri="{BB962C8B-B14F-4D97-AF65-F5344CB8AC3E}">
        <p14:creationId xmlns:p14="http://schemas.microsoft.com/office/powerpoint/2010/main" val="2193897732"/>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Vlastní rozložení">
    <p:spTree>
      <p:nvGrpSpPr>
        <p:cNvPr id="1" name=""/>
        <p:cNvGrpSpPr/>
        <p:nvPr/>
      </p:nvGrpSpPr>
      <p:grpSpPr>
        <a:xfrm>
          <a:off x="0" y="0"/>
          <a:ext cx="0" cy="0"/>
          <a:chOff x="0" y="0"/>
          <a:chExt cx="0" cy="0"/>
        </a:xfrm>
      </p:grpSpPr>
    </p:spTree>
    <p:extLst>
      <p:ext uri="{BB962C8B-B14F-4D97-AF65-F5344CB8AC3E}">
        <p14:creationId xmlns:p14="http://schemas.microsoft.com/office/powerpoint/2010/main" val="396956191"/>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6.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7F6F6"/>
        </a:solidFill>
        <a:effectLst/>
      </p:bgPr>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smtClean="0"/>
              <a:t>Klepnutím lze upravit styl předlohy nadpisů.</a:t>
            </a:r>
            <a:endParaRPr lang="cs-CZ"/>
          </a:p>
        </p:txBody>
      </p:sp>
      <p:sp>
        <p:nvSpPr>
          <p:cNvPr id="3" name="Zástupný symbol pro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cs-CZ"/>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cs-CZ" smtClean="0"/>
              <a:t>OPTIMED - optimalizovaná výuka všeobecného lékařství: http://opti.med.muni.cz</a:t>
            </a:r>
            <a:endParaRPr lang="cs-CZ"/>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C57A5DF-1266-40EA-9282-1E66B9DE06C0}" type="slidenum">
              <a:rPr lang="cs-CZ" smtClean="0"/>
              <a:t>‹#›</a:t>
            </a:fld>
            <a:endParaRPr lang="cs-CZ"/>
          </a:p>
        </p:txBody>
      </p:sp>
      <p:sp>
        <p:nvSpPr>
          <p:cNvPr id="7" name="Obdélník 6"/>
          <p:cNvSpPr/>
          <p:nvPr userDrawn="1"/>
        </p:nvSpPr>
        <p:spPr>
          <a:xfrm>
            <a:off x="0" y="-1"/>
            <a:ext cx="9144000" cy="82800"/>
          </a:xfrm>
          <a:prstGeom prst="rect">
            <a:avLst/>
          </a:prstGeom>
          <a:solidFill>
            <a:srgbClr val="F0192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60" r:id="rId3"/>
    <p:sldLayoutId id="2147483651" r:id="rId4"/>
    <p:sldLayoutId id="2147483661" r:id="rId5"/>
  </p:sldLayoutIdLst>
  <p:timing>
    <p:tnLst>
      <p:par>
        <p:cTn id="1" dur="indefinite" restart="never" nodeType="tmRoot"/>
      </p:par>
    </p:tnLst>
  </p:timing>
  <p:hf sldNum="0"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560104351"/>
      </p:ext>
    </p:extLst>
  </p:cSld>
  <p:clrMap bg1="lt1" tx1="dk1" bg2="lt2" tx2="dk2" accent1="accent1" accent2="accent2" accent3="accent3" accent4="accent4" accent5="accent5" accent6="accent6" hlink="hlink" folHlink="folHlink"/>
  <p:sldLayoutIdLst>
    <p:sldLayoutId id="2147483663" r:id="rId1"/>
  </p:sldLayoutIdLst>
  <p:timing>
    <p:tnLst>
      <p:par>
        <p:cTn id="1" dur="indefinite" restart="never" nodeType="tmRoot"/>
      </p:par>
    </p:tnLst>
  </p:timing>
  <p:hf sldNum="0"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hyperlink" Target="http://is.muni.cz/predmet/med/VSBI0121s" TargetMode="External"/><Relationship Id="rId13" Type="http://schemas.openxmlformats.org/officeDocument/2006/relationships/hyperlink" Target="http://is.muni.cz/predmet/med/VSPF0521p" TargetMode="External"/><Relationship Id="rId18" Type="http://schemas.openxmlformats.org/officeDocument/2006/relationships/hyperlink" Target="http://opti.med.muni.cz/cs/prohlizec/unit_detail?unit=320" TargetMode="External"/><Relationship Id="rId3" Type="http://schemas.openxmlformats.org/officeDocument/2006/relationships/hyperlink" Target="http://is.muni.cz/predmet/med/VLON091" TargetMode="External"/><Relationship Id="rId7" Type="http://schemas.openxmlformats.org/officeDocument/2006/relationships/hyperlink" Target="http://is.muni.cz/predmet/med/VSBI0121p" TargetMode="External"/><Relationship Id="rId12" Type="http://schemas.openxmlformats.org/officeDocument/2006/relationships/hyperlink" Target="http://is.muni.cz/predmet/med/VSPF0521c" TargetMode="External"/><Relationship Id="rId17" Type="http://schemas.openxmlformats.org/officeDocument/2006/relationships/hyperlink" Target="http://opti.med.muni.cz/cs/prohlizec/unit_detail?unit=315" TargetMode="External"/><Relationship Id="rId2" Type="http://schemas.openxmlformats.org/officeDocument/2006/relationships/hyperlink" Target="http://opti.med.muni.cz/cs/prohlizec/unit_detail?unit=40" TargetMode="External"/><Relationship Id="rId16" Type="http://schemas.openxmlformats.org/officeDocument/2006/relationships/hyperlink" Target="http://opti.med.muni.cz/cs/prohlizec/unit_detail?unit=578" TargetMode="External"/><Relationship Id="rId1" Type="http://schemas.openxmlformats.org/officeDocument/2006/relationships/slideLayout" Target="../slideLayouts/slideLayout2.xml"/><Relationship Id="rId6" Type="http://schemas.openxmlformats.org/officeDocument/2006/relationships/hyperlink" Target="http://is.muni.cz/predmet/med/VSBI0121c" TargetMode="External"/><Relationship Id="rId11" Type="http://schemas.openxmlformats.org/officeDocument/2006/relationships/hyperlink" Target="http://opti.med.muni.cz/cs/prohlizec/unit_detail?unit=576" TargetMode="External"/><Relationship Id="rId5" Type="http://schemas.openxmlformats.org/officeDocument/2006/relationships/hyperlink" Target="http://opti.med.muni.cz/cs/prohlizec/unit_detail?unit=339" TargetMode="External"/><Relationship Id="rId15" Type="http://schemas.openxmlformats.org/officeDocument/2006/relationships/hyperlink" Target="http://is.muni.cz/predmet/med/VSPF0622p" TargetMode="External"/><Relationship Id="rId10" Type="http://schemas.openxmlformats.org/officeDocument/2006/relationships/hyperlink" Target="http://is.muni.cz/predmet/med/VSBI0222p" TargetMode="External"/><Relationship Id="rId4" Type="http://schemas.openxmlformats.org/officeDocument/2006/relationships/hyperlink" Target="http://is.muni.cz/predmet/med/VLON091c" TargetMode="External"/><Relationship Id="rId9" Type="http://schemas.openxmlformats.org/officeDocument/2006/relationships/hyperlink" Target="http://is.muni.cz/predmet/med/VSBI0222c" TargetMode="External"/><Relationship Id="rId14" Type="http://schemas.openxmlformats.org/officeDocument/2006/relationships/hyperlink" Target="http://is.muni.cz/predmet/med/VSPF0622c" TargetMode="External"/></Relationships>
</file>

<file path=ppt/slides/_rels/slide4.xml.rels><?xml version="1.0" encoding="UTF-8" standalone="yes"?>
<Relationships xmlns="http://schemas.openxmlformats.org/package/2006/relationships"><Relationship Id="rId8" Type="http://schemas.openxmlformats.org/officeDocument/2006/relationships/hyperlink" Target="http://is.muni.cz/predmet/med/VSFY0422s" TargetMode="External"/><Relationship Id="rId13" Type="http://schemas.openxmlformats.org/officeDocument/2006/relationships/hyperlink" Target="http://is.muni.cz/predmet/med/VSPA0622p" TargetMode="External"/><Relationship Id="rId18" Type="http://schemas.openxmlformats.org/officeDocument/2006/relationships/hyperlink" Target="http://is.muni.cz/predmet/med/VSPF0622p" TargetMode="External"/><Relationship Id="rId3" Type="http://schemas.openxmlformats.org/officeDocument/2006/relationships/hyperlink" Target="http://is.muni.cz/predmet/med/VSFY0321c" TargetMode="External"/><Relationship Id="rId7" Type="http://schemas.openxmlformats.org/officeDocument/2006/relationships/hyperlink" Target="http://is.muni.cz/predmet/med/VSFY0422p" TargetMode="External"/><Relationship Id="rId12" Type="http://schemas.openxmlformats.org/officeDocument/2006/relationships/hyperlink" Target="http://is.muni.cz/predmet/med/VSPA0622c" TargetMode="External"/><Relationship Id="rId17" Type="http://schemas.openxmlformats.org/officeDocument/2006/relationships/hyperlink" Target="http://is.muni.cz/predmet/med/VSPF0622c" TargetMode="External"/><Relationship Id="rId2" Type="http://schemas.openxmlformats.org/officeDocument/2006/relationships/hyperlink" Target="http://opti.med.muni.cz/cs/prohlizec/unit_detail?unit=436" TargetMode="External"/><Relationship Id="rId16" Type="http://schemas.openxmlformats.org/officeDocument/2006/relationships/hyperlink" Target="http://is.muni.cz/predmet/med/VSPF0521p" TargetMode="External"/><Relationship Id="rId1" Type="http://schemas.openxmlformats.org/officeDocument/2006/relationships/slideLayout" Target="../slideLayouts/slideLayout2.xml"/><Relationship Id="rId6" Type="http://schemas.openxmlformats.org/officeDocument/2006/relationships/hyperlink" Target="http://is.muni.cz/predmet/med/VSFY0422c" TargetMode="External"/><Relationship Id="rId11" Type="http://schemas.openxmlformats.org/officeDocument/2006/relationships/hyperlink" Target="http://is.muni.cz/predmet/med/VSPA0521p" TargetMode="External"/><Relationship Id="rId5" Type="http://schemas.openxmlformats.org/officeDocument/2006/relationships/hyperlink" Target="http://is.muni.cz/predmet/med/VSFY0321s" TargetMode="External"/><Relationship Id="rId15" Type="http://schemas.openxmlformats.org/officeDocument/2006/relationships/hyperlink" Target="http://is.muni.cz/predmet/med/VSPF0521c" TargetMode="External"/><Relationship Id="rId10" Type="http://schemas.openxmlformats.org/officeDocument/2006/relationships/hyperlink" Target="http://is.muni.cz/predmet/med/VSPA0521c" TargetMode="External"/><Relationship Id="rId4" Type="http://schemas.openxmlformats.org/officeDocument/2006/relationships/hyperlink" Target="http://is.muni.cz/predmet/med/VSFY0321p" TargetMode="External"/><Relationship Id="rId9" Type="http://schemas.openxmlformats.org/officeDocument/2006/relationships/hyperlink" Target="http://opti.med.muni.cz/cs/prohlizec/unit_detail?unit=608" TargetMode="External"/><Relationship Id="rId14" Type="http://schemas.openxmlformats.org/officeDocument/2006/relationships/hyperlink" Target="http://opti.med.muni.cz/cs/prohlizec/unit_detail?unit=587"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noAutofit/>
          </a:bodyPr>
          <a:lstStyle/>
          <a:p>
            <a:r>
              <a:rPr lang="cs-CZ" sz="3200" dirty="0" smtClean="0"/>
              <a:t>Použitelnost a výhody </a:t>
            </a:r>
            <a:r>
              <a:rPr lang="cs-CZ" sz="3200" dirty="0" err="1" smtClean="0"/>
              <a:t>OPTIMEDu</a:t>
            </a:r>
            <a:r>
              <a:rPr lang="cs-CZ" sz="3200" dirty="0" smtClean="0"/>
              <a:t> pro </a:t>
            </a:r>
            <a:r>
              <a:rPr lang="cs-CZ" sz="3200" dirty="0" smtClean="0"/>
              <a:t>studenta preklinické a teoretické části </a:t>
            </a:r>
            <a:r>
              <a:rPr lang="cs-CZ" sz="3200" dirty="0" smtClean="0"/>
              <a:t>studia</a:t>
            </a:r>
            <a:endParaRPr lang="cs-CZ" sz="3200" dirty="0"/>
          </a:p>
        </p:txBody>
      </p:sp>
      <p:sp>
        <p:nvSpPr>
          <p:cNvPr id="3" name="TextovéPole 2"/>
          <p:cNvSpPr txBox="1"/>
          <p:nvPr/>
        </p:nvSpPr>
        <p:spPr>
          <a:xfrm>
            <a:off x="0" y="5477165"/>
            <a:ext cx="9144000" cy="461665"/>
          </a:xfrm>
          <a:prstGeom prst="rect">
            <a:avLst/>
          </a:prstGeom>
          <a:noFill/>
        </p:spPr>
        <p:txBody>
          <a:bodyPr wrap="square" rtlCol="0">
            <a:spAutoFit/>
          </a:bodyPr>
          <a:lstStyle/>
          <a:p>
            <a:pPr algn="ctr"/>
            <a:r>
              <a:rPr lang="cs-CZ" sz="2400" dirty="0">
                <a:solidFill>
                  <a:schemeClr val="tx1">
                    <a:lumMod val="75000"/>
                    <a:lumOff val="25000"/>
                  </a:schemeClr>
                </a:solidFill>
              </a:rPr>
              <a:t>Prof. MUDr. Anna Vašků, CSc.</a:t>
            </a:r>
          </a:p>
        </p:txBody>
      </p:sp>
    </p:spTree>
    <p:extLst>
      <p:ext uri="{BB962C8B-B14F-4D97-AF65-F5344CB8AC3E}">
        <p14:creationId xmlns:p14="http://schemas.microsoft.com/office/powerpoint/2010/main" val="424337861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z="2400" dirty="0"/>
              <a:t>Vyberte příklady z Vašeho pohledu správně definovaných výstupů z učení z pohledu studenta</a:t>
            </a:r>
          </a:p>
        </p:txBody>
      </p:sp>
      <p:sp>
        <p:nvSpPr>
          <p:cNvPr id="3" name="Zástupný symbol pro zápatí 2"/>
          <p:cNvSpPr>
            <a:spLocks noGrp="1"/>
          </p:cNvSpPr>
          <p:nvPr>
            <p:ph type="ftr" sz="quarter" idx="11"/>
          </p:nvPr>
        </p:nvSpPr>
        <p:spPr/>
        <p:txBody>
          <a:bodyPr/>
          <a:lstStyle/>
          <a:p>
            <a:r>
              <a:rPr lang="cs-CZ" smtClean="0"/>
              <a:t>OPTIMED - optimalizovaná výuka všeobecného lékařství: http://opti.med.muni.cz</a:t>
            </a:r>
            <a:endParaRPr lang="cs-CZ" dirty="0"/>
          </a:p>
        </p:txBody>
      </p:sp>
      <p:graphicFrame>
        <p:nvGraphicFramePr>
          <p:cNvPr id="11" name="Tabulka 10"/>
          <p:cNvGraphicFramePr>
            <a:graphicFrameLocks noGrp="1"/>
          </p:cNvGraphicFramePr>
          <p:nvPr>
            <p:extLst>
              <p:ext uri="{D42A27DB-BD31-4B8C-83A1-F6EECF244321}">
                <p14:modId xmlns:p14="http://schemas.microsoft.com/office/powerpoint/2010/main" val="3374769978"/>
              </p:ext>
            </p:extLst>
          </p:nvPr>
        </p:nvGraphicFramePr>
        <p:xfrm>
          <a:off x="215900" y="1449388"/>
          <a:ext cx="8391236" cy="5090160"/>
        </p:xfrm>
        <a:graphic>
          <a:graphicData uri="http://schemas.openxmlformats.org/drawingml/2006/table">
            <a:tbl>
              <a:tblPr/>
              <a:tblGrid>
                <a:gridCol w="8391236"/>
              </a:tblGrid>
              <a:tr h="706281">
                <a:tc>
                  <a:txBody>
                    <a:bodyPr/>
                    <a:lstStyle/>
                    <a:p>
                      <a:pPr algn="l" fontAlgn="ctr"/>
                      <a:r>
                        <a:rPr lang="cs-CZ" sz="2800" b="0" i="0" u="none" strike="noStrike" dirty="0">
                          <a:solidFill>
                            <a:srgbClr val="000000"/>
                          </a:solidFill>
                          <a:effectLst/>
                          <a:latin typeface="Calibri" panose="020F0502020204030204" pitchFamily="34" charset="0"/>
                        </a:rPr>
                        <a:t>Student dokáže popsat základní mechanismy </a:t>
                      </a:r>
                      <a:r>
                        <a:rPr lang="cs-CZ" sz="2800" b="0" i="0" u="none" strike="noStrike" dirty="0" err="1">
                          <a:solidFill>
                            <a:srgbClr val="000000"/>
                          </a:solidFill>
                          <a:effectLst/>
                          <a:latin typeface="Calibri" panose="020F0502020204030204" pitchFamily="34" charset="0"/>
                        </a:rPr>
                        <a:t>epigenetiky</a:t>
                      </a:r>
                      <a:r>
                        <a:rPr lang="cs-CZ" sz="2800" b="0" i="0" u="none" strike="noStrike" dirty="0">
                          <a:solidFill>
                            <a:srgbClr val="000000"/>
                          </a:solidFill>
                          <a:effectLst/>
                          <a:latin typeface="Calibri" panose="020F0502020204030204" pitchFamily="34" charset="0"/>
                        </a:rPr>
                        <a:t> včetně jejího vztahu k patologickým </a:t>
                      </a:r>
                      <a:r>
                        <a:rPr lang="cs-CZ" sz="2800" b="0" i="0" u="none" strike="noStrike" dirty="0" smtClean="0">
                          <a:solidFill>
                            <a:srgbClr val="000000"/>
                          </a:solidFill>
                          <a:effectLst/>
                          <a:latin typeface="Calibri" panose="020F0502020204030204" pitchFamily="34" charset="0"/>
                        </a:rPr>
                        <a:t>stavům</a:t>
                      </a:r>
                      <a:r>
                        <a:rPr lang="cs-CZ" sz="2800" b="0" i="0" u="none" strike="noStrike" baseline="0" dirty="0" smtClean="0">
                          <a:solidFill>
                            <a:srgbClr val="000000"/>
                          </a:solidFill>
                          <a:effectLst/>
                          <a:latin typeface="Calibri" panose="020F0502020204030204" pitchFamily="34" charset="0"/>
                        </a:rPr>
                        <a:t> (Biologie)</a:t>
                      </a:r>
                      <a:endParaRPr lang="cs-CZ" sz="2800" b="0" i="0" u="none" strike="noStrike" dirty="0">
                        <a:solidFill>
                          <a:srgbClr val="000000"/>
                        </a:solidFill>
                        <a:effectLst/>
                        <a:latin typeface="Calibri" panose="020F0502020204030204" pitchFamily="34" charset="0"/>
                      </a:endParaRPr>
                    </a:p>
                  </a:txBody>
                  <a:tcPr marL="137160" marR="137160" marT="137160" marB="13716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706281">
                <a:tc>
                  <a:txBody>
                    <a:bodyPr/>
                    <a:lstStyle/>
                    <a:p>
                      <a:pPr algn="l" fontAlgn="ctr"/>
                      <a:r>
                        <a:rPr lang="cs-CZ" sz="2800" b="0" i="0" u="none" strike="noStrike" dirty="0">
                          <a:solidFill>
                            <a:srgbClr val="000000"/>
                          </a:solidFill>
                          <a:effectLst/>
                          <a:latin typeface="Calibri" panose="020F0502020204030204" pitchFamily="34" charset="0"/>
                        </a:rPr>
                        <a:t>Student dokáže provést klinické vyšetření postranního smíšeného systému (</a:t>
                      </a:r>
                      <a:r>
                        <a:rPr lang="cs-CZ" sz="2800" b="0" i="0" u="none" strike="noStrike" dirty="0" err="1">
                          <a:solidFill>
                            <a:srgbClr val="000000"/>
                          </a:solidFill>
                          <a:effectLst/>
                          <a:latin typeface="Calibri" panose="020F0502020204030204" pitchFamily="34" charset="0"/>
                        </a:rPr>
                        <a:t>nn.IX</a:t>
                      </a:r>
                      <a:r>
                        <a:rPr lang="cs-CZ" sz="2800" b="0" i="0" u="none" strike="noStrike" dirty="0">
                          <a:solidFill>
                            <a:srgbClr val="000000"/>
                          </a:solidFill>
                          <a:effectLst/>
                          <a:latin typeface="Calibri" panose="020F0502020204030204" pitchFamily="34" charset="0"/>
                        </a:rPr>
                        <a:t>, X a XI) a </a:t>
                      </a:r>
                      <a:r>
                        <a:rPr lang="cs-CZ" sz="2800" b="0" i="0" u="none" strike="noStrike" dirty="0" err="1">
                          <a:solidFill>
                            <a:srgbClr val="000000"/>
                          </a:solidFill>
                          <a:effectLst/>
                          <a:latin typeface="Calibri" panose="020F0502020204030204" pitchFamily="34" charset="0"/>
                        </a:rPr>
                        <a:t>nervus</a:t>
                      </a:r>
                      <a:r>
                        <a:rPr lang="cs-CZ" sz="2800" b="0" i="0" u="none" strike="noStrike" dirty="0">
                          <a:solidFill>
                            <a:srgbClr val="000000"/>
                          </a:solidFill>
                          <a:effectLst/>
                          <a:latin typeface="Calibri" panose="020F0502020204030204" pitchFamily="34" charset="0"/>
                        </a:rPr>
                        <a:t> </a:t>
                      </a:r>
                      <a:r>
                        <a:rPr lang="cs-CZ" sz="2800" b="0" i="0" u="none" strike="noStrike" dirty="0" err="1">
                          <a:solidFill>
                            <a:srgbClr val="000000"/>
                          </a:solidFill>
                          <a:effectLst/>
                          <a:latin typeface="Calibri" panose="020F0502020204030204" pitchFamily="34" charset="0"/>
                        </a:rPr>
                        <a:t>hypoglosus</a:t>
                      </a:r>
                      <a:r>
                        <a:rPr lang="cs-CZ" sz="2800" b="0" i="0" u="none" strike="noStrike" dirty="0">
                          <a:solidFill>
                            <a:srgbClr val="000000"/>
                          </a:solidFill>
                          <a:effectLst/>
                          <a:latin typeface="Calibri" panose="020F0502020204030204" pitchFamily="34" charset="0"/>
                        </a:rPr>
                        <a:t> (Neurovědy)</a:t>
                      </a:r>
                    </a:p>
                  </a:txBody>
                  <a:tcPr marL="137160" marR="137160" marT="137160" marB="13716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253030">
                <a:tc>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cs-CZ" sz="2800" b="0" i="0" u="none" strike="noStrike" dirty="0" smtClean="0">
                          <a:solidFill>
                            <a:srgbClr val="000000"/>
                          </a:solidFill>
                          <a:effectLst/>
                          <a:latin typeface="Calibri" panose="020F0502020204030204" pitchFamily="34" charset="0"/>
                        </a:rPr>
                        <a:t>Student charakterizuje živý systém pomocí struktur a funkcí (Fyziologie, Obecný a buněčný základ lékařské fyziologie)</a:t>
                      </a:r>
                    </a:p>
                    <a:p>
                      <a:pPr algn="l" fontAlgn="ctr"/>
                      <a:endParaRPr lang="cs-CZ" sz="2800" b="0" i="0" u="none" strike="noStrike" dirty="0">
                        <a:solidFill>
                          <a:srgbClr val="000000"/>
                        </a:solidFill>
                        <a:effectLst/>
                        <a:latin typeface="Calibri" panose="020F0502020204030204" pitchFamily="34" charset="0"/>
                      </a:endParaRPr>
                    </a:p>
                  </a:txBody>
                  <a:tcPr marL="137160" marR="137160" marT="137160" marB="13716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78882871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z="2400" dirty="0"/>
              <a:t>Vyberte příklady z Vašeho pohledu chybně definovaných výstupů z učení z pohledu </a:t>
            </a:r>
            <a:r>
              <a:rPr lang="cs-CZ" sz="2400" dirty="0" smtClean="0"/>
              <a:t>studenta</a:t>
            </a:r>
            <a:endParaRPr lang="cs-CZ" sz="2400" dirty="0"/>
          </a:p>
        </p:txBody>
      </p:sp>
      <p:sp>
        <p:nvSpPr>
          <p:cNvPr id="3" name="Zástupný symbol pro zápatí 2"/>
          <p:cNvSpPr>
            <a:spLocks noGrp="1"/>
          </p:cNvSpPr>
          <p:nvPr>
            <p:ph type="ftr" sz="quarter" idx="11"/>
          </p:nvPr>
        </p:nvSpPr>
        <p:spPr/>
        <p:txBody>
          <a:bodyPr/>
          <a:lstStyle/>
          <a:p>
            <a:r>
              <a:rPr lang="cs-CZ" smtClean="0"/>
              <a:t>OPTIMED - optimalizovaná výuka všeobecného lékařství: http://opti.med.muni.cz</a:t>
            </a:r>
            <a:endParaRPr lang="cs-CZ" dirty="0"/>
          </a:p>
        </p:txBody>
      </p:sp>
      <p:graphicFrame>
        <p:nvGraphicFramePr>
          <p:cNvPr id="11" name="Tabulka 10"/>
          <p:cNvGraphicFramePr>
            <a:graphicFrameLocks noGrp="1"/>
          </p:cNvGraphicFramePr>
          <p:nvPr>
            <p:extLst>
              <p:ext uri="{D42A27DB-BD31-4B8C-83A1-F6EECF244321}">
                <p14:modId xmlns:p14="http://schemas.microsoft.com/office/powerpoint/2010/main" val="1136408856"/>
              </p:ext>
            </p:extLst>
          </p:nvPr>
        </p:nvGraphicFramePr>
        <p:xfrm>
          <a:off x="215900" y="1449388"/>
          <a:ext cx="8391236" cy="3535680"/>
        </p:xfrm>
        <a:graphic>
          <a:graphicData uri="http://schemas.openxmlformats.org/drawingml/2006/table">
            <a:tbl>
              <a:tblPr/>
              <a:tblGrid>
                <a:gridCol w="8391236"/>
              </a:tblGrid>
              <a:tr h="709366">
                <a:tc>
                  <a:txBody>
                    <a:bodyPr/>
                    <a:lstStyle/>
                    <a:p>
                      <a:pPr algn="l" fontAlgn="ctr"/>
                      <a:r>
                        <a:rPr lang="cs-CZ" sz="2800" b="0" i="0" u="none" strike="noStrike" dirty="0">
                          <a:solidFill>
                            <a:srgbClr val="000000"/>
                          </a:solidFill>
                          <a:effectLst/>
                          <a:latin typeface="Calibri" panose="020F0502020204030204" pitchFamily="34" charset="0"/>
                        </a:rPr>
                        <a:t>Student charakterizuje živý systém pomocí struktur a funkcí (Fyziologie, Obecný a buněčný základ lékařské fyziologie)</a:t>
                      </a:r>
                    </a:p>
                  </a:txBody>
                  <a:tcPr marL="137160" marR="137160" marT="137160" marB="13716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709366">
                <a:tc>
                  <a:txBody>
                    <a:bodyPr/>
                    <a:lstStyle/>
                    <a:p>
                      <a:pPr algn="l" fontAlgn="ctr"/>
                      <a:r>
                        <a:rPr lang="cs-CZ" sz="2800" b="0" i="0" u="none" strike="noStrike" dirty="0">
                          <a:solidFill>
                            <a:srgbClr val="000000"/>
                          </a:solidFill>
                          <a:effectLst/>
                          <a:latin typeface="Calibri" panose="020F0502020204030204" pitchFamily="34" charset="0"/>
                        </a:rPr>
                        <a:t>Student praktikuje a seznámí se s problematikou rezistence antibiotik - jak máme praktikovat rezistenci </a:t>
                      </a:r>
                      <a:r>
                        <a:rPr lang="cs-CZ" sz="2800" b="0" i="0" u="none" strike="noStrike" dirty="0" err="1">
                          <a:solidFill>
                            <a:srgbClr val="000000"/>
                          </a:solidFill>
                          <a:effectLst/>
                          <a:latin typeface="Calibri" panose="020F0502020204030204" pitchFamily="34" charset="0"/>
                        </a:rPr>
                        <a:t>atb</a:t>
                      </a:r>
                      <a:r>
                        <a:rPr lang="cs-CZ" sz="2800" b="0" i="0" u="none" strike="noStrike" dirty="0">
                          <a:solidFill>
                            <a:srgbClr val="000000"/>
                          </a:solidFill>
                          <a:effectLst/>
                          <a:latin typeface="Calibri" panose="020F0502020204030204" pitchFamily="34" charset="0"/>
                        </a:rPr>
                        <a:t>? Nepřehledná formulace toho, co po nás budou chtít</a:t>
                      </a:r>
                    </a:p>
                  </a:txBody>
                  <a:tcPr marL="137160" marR="137160" marT="137160" marB="13716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137386171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z="2400" dirty="0"/>
              <a:t>Ocenili byste provázání elektronických studijních materiálů přímo s relevantními výukovými jednotkami?</a:t>
            </a:r>
          </a:p>
        </p:txBody>
      </p:sp>
      <p:sp>
        <p:nvSpPr>
          <p:cNvPr id="3" name="Zástupný symbol pro zápatí 2"/>
          <p:cNvSpPr>
            <a:spLocks noGrp="1"/>
          </p:cNvSpPr>
          <p:nvPr>
            <p:ph type="ftr" sz="quarter" idx="11"/>
          </p:nvPr>
        </p:nvSpPr>
        <p:spPr/>
        <p:txBody>
          <a:bodyPr/>
          <a:lstStyle/>
          <a:p>
            <a:r>
              <a:rPr lang="cs-CZ" smtClean="0"/>
              <a:t>OPTIMED - optimalizovaná výuka všeobecného lékařství: http://opti.med.muni.cz</a:t>
            </a:r>
            <a:endParaRPr lang="cs-CZ" dirty="0"/>
          </a:p>
        </p:txBody>
      </p:sp>
      <p:graphicFrame>
        <p:nvGraphicFramePr>
          <p:cNvPr id="6" name="Tabulka 5"/>
          <p:cNvGraphicFramePr>
            <a:graphicFrameLocks noGrp="1"/>
          </p:cNvGraphicFramePr>
          <p:nvPr>
            <p:extLst>
              <p:ext uri="{D42A27DB-BD31-4B8C-83A1-F6EECF244321}">
                <p14:modId xmlns:p14="http://schemas.microsoft.com/office/powerpoint/2010/main" val="873091704"/>
              </p:ext>
            </p:extLst>
          </p:nvPr>
        </p:nvGraphicFramePr>
        <p:xfrm>
          <a:off x="225136" y="1458624"/>
          <a:ext cx="8229600" cy="5120640"/>
        </p:xfrm>
        <a:graphic>
          <a:graphicData uri="http://schemas.openxmlformats.org/drawingml/2006/table">
            <a:tbl>
              <a:tblPr/>
              <a:tblGrid>
                <a:gridCol w="8229600"/>
              </a:tblGrid>
              <a:tr h="0">
                <a:tc>
                  <a:txBody>
                    <a:bodyPr/>
                    <a:lstStyle/>
                    <a:p>
                      <a:pPr algn="l" fontAlgn="ctr"/>
                      <a:r>
                        <a:rPr lang="cs-CZ" sz="1200" b="0" i="0" u="none" strike="noStrike" dirty="0">
                          <a:solidFill>
                            <a:srgbClr val="000000"/>
                          </a:solidFill>
                          <a:effectLst/>
                          <a:latin typeface="Calibri" panose="020F0502020204030204" pitchFamily="34" charset="0"/>
                        </a:rPr>
                        <a:t>Jednoznačně ocenil!</a:t>
                      </a:r>
                    </a:p>
                  </a:txBody>
                  <a:tcPr marL="137160" marR="137160" marT="137160" marB="13716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0">
                <a:tc>
                  <a:txBody>
                    <a:bodyPr/>
                    <a:lstStyle/>
                    <a:p>
                      <a:pPr algn="l" fontAlgn="ctr"/>
                      <a:r>
                        <a:rPr lang="cs-CZ" sz="1200" b="0" i="0" u="none" strike="noStrike" dirty="0">
                          <a:solidFill>
                            <a:srgbClr val="000000"/>
                          </a:solidFill>
                          <a:effectLst/>
                          <a:latin typeface="Calibri" panose="020F0502020204030204" pitchFamily="34" charset="0"/>
                        </a:rPr>
                        <a:t>Ano </a:t>
                      </a:r>
                      <a:r>
                        <a:rPr lang="cs-CZ" sz="1200" b="0" i="0" u="none" strike="noStrike" dirty="0" smtClean="0">
                          <a:solidFill>
                            <a:srgbClr val="000000"/>
                          </a:solidFill>
                          <a:effectLst/>
                          <a:latin typeface="Calibri" panose="020F0502020204030204" pitchFamily="34" charset="0"/>
                        </a:rPr>
                        <a:t>ocenila</a:t>
                      </a:r>
                      <a:endParaRPr lang="cs-CZ" sz="1200" b="0" i="0" u="none" strike="noStrike" dirty="0">
                        <a:solidFill>
                          <a:srgbClr val="000000"/>
                        </a:solidFill>
                        <a:effectLst/>
                        <a:latin typeface="Calibri" panose="020F0502020204030204" pitchFamily="34" charset="0"/>
                      </a:endParaRPr>
                    </a:p>
                  </a:txBody>
                  <a:tcPr marL="137160" marR="137160" marT="137160" marB="13716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0">
                <a:tc>
                  <a:txBody>
                    <a:bodyPr/>
                    <a:lstStyle/>
                    <a:p>
                      <a:pPr algn="l" fontAlgn="ctr"/>
                      <a:r>
                        <a:rPr lang="cs-CZ" sz="1200" b="0" i="0" u="none" strike="noStrike" dirty="0">
                          <a:solidFill>
                            <a:srgbClr val="000000"/>
                          </a:solidFill>
                          <a:effectLst/>
                          <a:latin typeface="Calibri" panose="020F0502020204030204" pitchFamily="34" charset="0"/>
                        </a:rPr>
                        <a:t>Studijní materiály </a:t>
                      </a:r>
                      <a:r>
                        <a:rPr lang="cs-CZ" sz="1200" b="0" i="0" u="none" strike="noStrike" dirty="0" err="1">
                          <a:solidFill>
                            <a:srgbClr val="000000"/>
                          </a:solidFill>
                          <a:effectLst/>
                          <a:latin typeface="Calibri" panose="020F0502020204030204" pitchFamily="34" charset="0"/>
                        </a:rPr>
                        <a:t>určite</a:t>
                      </a:r>
                      <a:r>
                        <a:rPr lang="cs-CZ" sz="1200" b="0" i="0" u="none" strike="noStrike" dirty="0">
                          <a:solidFill>
                            <a:srgbClr val="000000"/>
                          </a:solidFill>
                          <a:effectLst/>
                          <a:latin typeface="Calibri" panose="020F0502020204030204" pitchFamily="34" charset="0"/>
                        </a:rPr>
                        <a:t> </a:t>
                      </a:r>
                      <a:r>
                        <a:rPr lang="cs-CZ" sz="1200" b="0" i="0" u="none" strike="noStrike" dirty="0" err="1">
                          <a:solidFill>
                            <a:srgbClr val="000000"/>
                          </a:solidFill>
                          <a:effectLst/>
                          <a:latin typeface="Calibri" panose="020F0502020204030204" pitchFamily="34" charset="0"/>
                        </a:rPr>
                        <a:t>áno</a:t>
                      </a:r>
                      <a:r>
                        <a:rPr lang="cs-CZ" sz="1200" b="0" i="0" u="none" strike="noStrike" dirty="0">
                          <a:solidFill>
                            <a:srgbClr val="000000"/>
                          </a:solidFill>
                          <a:effectLst/>
                          <a:latin typeface="Calibri" panose="020F0502020204030204" pitchFamily="34" charset="0"/>
                        </a:rPr>
                        <a:t>, </a:t>
                      </a:r>
                      <a:r>
                        <a:rPr lang="cs-CZ" sz="1200" b="0" i="0" u="none" strike="noStrike" dirty="0" err="1">
                          <a:solidFill>
                            <a:srgbClr val="000000"/>
                          </a:solidFill>
                          <a:effectLst/>
                          <a:latin typeface="Calibri" panose="020F0502020204030204" pitchFamily="34" charset="0"/>
                        </a:rPr>
                        <a:t>skompletizovalo</a:t>
                      </a:r>
                      <a:r>
                        <a:rPr lang="cs-CZ" sz="1200" b="0" i="0" u="none" strike="noStrike" dirty="0">
                          <a:solidFill>
                            <a:srgbClr val="000000"/>
                          </a:solidFill>
                          <a:effectLst/>
                          <a:latin typeface="Calibri" panose="020F0502020204030204" pitchFamily="34" charset="0"/>
                        </a:rPr>
                        <a:t> by to tak zdroje. </a:t>
                      </a:r>
                      <a:r>
                        <a:rPr lang="cs-CZ" sz="1200" b="0" i="0" u="none" strike="noStrike" dirty="0" err="1">
                          <a:solidFill>
                            <a:srgbClr val="000000"/>
                          </a:solidFill>
                          <a:effectLst/>
                          <a:latin typeface="Calibri" panose="020F0502020204030204" pitchFamily="34" charset="0"/>
                        </a:rPr>
                        <a:t>Ďalej</a:t>
                      </a:r>
                      <a:r>
                        <a:rPr lang="cs-CZ" sz="1200" b="0" i="0" u="none" strike="noStrike" dirty="0">
                          <a:solidFill>
                            <a:srgbClr val="000000"/>
                          </a:solidFill>
                          <a:effectLst/>
                          <a:latin typeface="Calibri" panose="020F0502020204030204" pitchFamily="34" charset="0"/>
                        </a:rPr>
                        <a:t> by </a:t>
                      </a:r>
                      <a:r>
                        <a:rPr lang="cs-CZ" sz="1200" b="0" i="0" u="none" strike="noStrike" dirty="0" err="1">
                          <a:solidFill>
                            <a:srgbClr val="000000"/>
                          </a:solidFill>
                          <a:effectLst/>
                          <a:latin typeface="Calibri" panose="020F0502020204030204" pitchFamily="34" charset="0"/>
                        </a:rPr>
                        <a:t>som</a:t>
                      </a:r>
                      <a:r>
                        <a:rPr lang="cs-CZ" sz="1200" b="0" i="0" u="none" strike="noStrike" dirty="0">
                          <a:solidFill>
                            <a:srgbClr val="000000"/>
                          </a:solidFill>
                          <a:effectLst/>
                          <a:latin typeface="Calibri" panose="020F0502020204030204" pitchFamily="34" charset="0"/>
                        </a:rPr>
                        <a:t> si </a:t>
                      </a:r>
                      <a:r>
                        <a:rPr lang="cs-CZ" sz="1200" b="0" i="0" u="none" strike="noStrike" dirty="0" err="1">
                          <a:solidFill>
                            <a:srgbClr val="000000"/>
                          </a:solidFill>
                          <a:effectLst/>
                          <a:latin typeface="Calibri" panose="020F0502020204030204" pitchFamily="34" charset="0"/>
                        </a:rPr>
                        <a:t>vedela</a:t>
                      </a:r>
                      <a:r>
                        <a:rPr lang="cs-CZ" sz="1200" b="0" i="0" u="none" strike="noStrike" dirty="0">
                          <a:solidFill>
                            <a:srgbClr val="000000"/>
                          </a:solidFill>
                          <a:effectLst/>
                          <a:latin typeface="Calibri" panose="020F0502020204030204" pitchFamily="34" charset="0"/>
                        </a:rPr>
                        <a:t> </a:t>
                      </a:r>
                      <a:r>
                        <a:rPr lang="cs-CZ" sz="1200" b="0" i="0" u="none" strike="noStrike" dirty="0" err="1">
                          <a:solidFill>
                            <a:srgbClr val="000000"/>
                          </a:solidFill>
                          <a:effectLst/>
                          <a:latin typeface="Calibri" panose="020F0502020204030204" pitchFamily="34" charset="0"/>
                        </a:rPr>
                        <a:t>predstaviť</a:t>
                      </a:r>
                      <a:r>
                        <a:rPr lang="cs-CZ" sz="1200" b="0" i="0" u="none" strike="noStrike" dirty="0">
                          <a:solidFill>
                            <a:srgbClr val="000000"/>
                          </a:solidFill>
                          <a:effectLst/>
                          <a:latin typeface="Calibri" panose="020F0502020204030204" pitchFamily="34" charset="0"/>
                        </a:rPr>
                        <a:t> jeden dotazník </a:t>
                      </a:r>
                      <a:r>
                        <a:rPr lang="cs-CZ" sz="1200" b="0" i="0" u="none" strike="noStrike" dirty="0" err="1">
                          <a:solidFill>
                            <a:srgbClr val="000000"/>
                          </a:solidFill>
                          <a:effectLst/>
                          <a:latin typeface="Calibri" panose="020F0502020204030204" pitchFamily="34" charset="0"/>
                        </a:rPr>
                        <a:t>alebo</a:t>
                      </a:r>
                      <a:r>
                        <a:rPr lang="cs-CZ" sz="1200" b="0" i="0" u="none" strike="noStrike" dirty="0">
                          <a:solidFill>
                            <a:srgbClr val="000000"/>
                          </a:solidFill>
                          <a:effectLst/>
                          <a:latin typeface="Calibri" panose="020F0502020204030204" pitchFamily="34" charset="0"/>
                        </a:rPr>
                        <a:t> </a:t>
                      </a:r>
                      <a:r>
                        <a:rPr lang="cs-CZ" sz="1200" b="0" i="0" u="none" strike="noStrike" dirty="0" err="1">
                          <a:solidFill>
                            <a:srgbClr val="000000"/>
                          </a:solidFill>
                          <a:effectLst/>
                          <a:latin typeface="Calibri" panose="020F0502020204030204" pitchFamily="34" charset="0"/>
                        </a:rPr>
                        <a:t>formulár</a:t>
                      </a:r>
                      <a:r>
                        <a:rPr lang="cs-CZ" sz="1200" b="0" i="0" u="none" strike="noStrike" dirty="0">
                          <a:solidFill>
                            <a:srgbClr val="000000"/>
                          </a:solidFill>
                          <a:effectLst/>
                          <a:latin typeface="Calibri" panose="020F0502020204030204" pitchFamily="34" charset="0"/>
                        </a:rPr>
                        <a:t>, do </a:t>
                      </a:r>
                      <a:r>
                        <a:rPr lang="cs-CZ" sz="1200" b="0" i="0" u="none" strike="noStrike" dirty="0" err="1">
                          <a:solidFill>
                            <a:srgbClr val="000000"/>
                          </a:solidFill>
                          <a:effectLst/>
                          <a:latin typeface="Calibri" panose="020F0502020204030204" pitchFamily="34" charset="0"/>
                        </a:rPr>
                        <a:t>ktorého</a:t>
                      </a:r>
                      <a:r>
                        <a:rPr lang="cs-CZ" sz="1200" b="0" i="0" u="none" strike="noStrike" dirty="0">
                          <a:solidFill>
                            <a:srgbClr val="000000"/>
                          </a:solidFill>
                          <a:effectLst/>
                          <a:latin typeface="Calibri" panose="020F0502020204030204" pitchFamily="34" charset="0"/>
                        </a:rPr>
                        <a:t> by </a:t>
                      </a:r>
                      <a:r>
                        <a:rPr lang="cs-CZ" sz="1200" b="1" i="0" u="none" strike="noStrike" dirty="0" err="1">
                          <a:solidFill>
                            <a:srgbClr val="C00000"/>
                          </a:solidFill>
                          <a:effectLst/>
                          <a:latin typeface="Calibri" panose="020F0502020204030204" pitchFamily="34" charset="0"/>
                        </a:rPr>
                        <a:t>študenti</a:t>
                      </a:r>
                      <a:r>
                        <a:rPr lang="cs-CZ" sz="1200" b="1" i="0" u="none" strike="noStrike" dirty="0">
                          <a:solidFill>
                            <a:srgbClr val="C00000"/>
                          </a:solidFill>
                          <a:effectLst/>
                          <a:latin typeface="Calibri" panose="020F0502020204030204" pitchFamily="34" charset="0"/>
                        </a:rPr>
                        <a:t> mohli </a:t>
                      </a:r>
                      <a:r>
                        <a:rPr lang="cs-CZ" sz="1200" b="1" i="0" u="none" strike="noStrike" dirty="0" err="1">
                          <a:solidFill>
                            <a:srgbClr val="C00000"/>
                          </a:solidFill>
                          <a:effectLst/>
                          <a:latin typeface="Calibri" panose="020F0502020204030204" pitchFamily="34" charset="0"/>
                        </a:rPr>
                        <a:t>písať</a:t>
                      </a:r>
                      <a:r>
                        <a:rPr lang="cs-CZ" sz="1200" b="1" i="0" u="none" strike="noStrike" dirty="0">
                          <a:solidFill>
                            <a:srgbClr val="C00000"/>
                          </a:solidFill>
                          <a:effectLst/>
                          <a:latin typeface="Calibri" panose="020F0502020204030204" pitchFamily="34" charset="0"/>
                        </a:rPr>
                        <a:t> svoje </a:t>
                      </a:r>
                      <a:r>
                        <a:rPr lang="cs-CZ" sz="1200" b="1" i="0" u="none" strike="noStrike" dirty="0" err="1">
                          <a:solidFill>
                            <a:srgbClr val="C00000"/>
                          </a:solidFill>
                          <a:effectLst/>
                          <a:latin typeface="Calibri" panose="020F0502020204030204" pitchFamily="34" charset="0"/>
                        </a:rPr>
                        <a:t>pripomienky</a:t>
                      </a:r>
                      <a:r>
                        <a:rPr lang="cs-CZ" sz="1200" b="1" i="0" u="none" strike="noStrike" dirty="0">
                          <a:solidFill>
                            <a:srgbClr val="C00000"/>
                          </a:solidFill>
                          <a:effectLst/>
                          <a:latin typeface="Calibri" panose="020F0502020204030204" pitchFamily="34" charset="0"/>
                        </a:rPr>
                        <a:t> a </a:t>
                      </a:r>
                      <a:r>
                        <a:rPr lang="cs-CZ" sz="1200" b="1" i="0" u="none" strike="noStrike" dirty="0" err="1">
                          <a:solidFill>
                            <a:srgbClr val="C00000"/>
                          </a:solidFill>
                          <a:effectLst/>
                          <a:latin typeface="Calibri" panose="020F0502020204030204" pitchFamily="34" charset="0"/>
                        </a:rPr>
                        <a:t>prípadne</a:t>
                      </a:r>
                      <a:r>
                        <a:rPr lang="cs-CZ" sz="1200" b="1" i="0" u="none" strike="noStrike" dirty="0">
                          <a:solidFill>
                            <a:srgbClr val="C00000"/>
                          </a:solidFill>
                          <a:effectLst/>
                          <a:latin typeface="Calibri" panose="020F0502020204030204" pitchFamily="34" charset="0"/>
                        </a:rPr>
                        <a:t> </a:t>
                      </a:r>
                      <a:r>
                        <a:rPr lang="cs-CZ" sz="1200" b="1" i="0" u="none" strike="noStrike" dirty="0" err="1">
                          <a:solidFill>
                            <a:srgbClr val="C00000"/>
                          </a:solidFill>
                          <a:effectLst/>
                          <a:latin typeface="Calibri" panose="020F0502020204030204" pitchFamily="34" charset="0"/>
                        </a:rPr>
                        <a:t>ich</a:t>
                      </a:r>
                      <a:r>
                        <a:rPr lang="cs-CZ" sz="1200" b="1" i="0" u="none" strike="noStrike" dirty="0">
                          <a:solidFill>
                            <a:srgbClr val="C00000"/>
                          </a:solidFill>
                          <a:effectLst/>
                          <a:latin typeface="Calibri" panose="020F0502020204030204" pitchFamily="34" charset="0"/>
                        </a:rPr>
                        <a:t> </a:t>
                      </a:r>
                      <a:r>
                        <a:rPr lang="cs-CZ" sz="1200" b="1" i="0" u="none" strike="noStrike" dirty="0" err="1">
                          <a:solidFill>
                            <a:srgbClr val="C00000"/>
                          </a:solidFill>
                          <a:effectLst/>
                          <a:latin typeface="Calibri" panose="020F0502020204030204" pitchFamily="34" charset="0"/>
                        </a:rPr>
                        <a:t>adresovať</a:t>
                      </a:r>
                      <a:r>
                        <a:rPr lang="cs-CZ" sz="1200" b="1" i="0" u="none" strike="noStrike" dirty="0">
                          <a:solidFill>
                            <a:srgbClr val="C00000"/>
                          </a:solidFill>
                          <a:effectLst/>
                          <a:latin typeface="Calibri" panose="020F0502020204030204" pitchFamily="34" charset="0"/>
                        </a:rPr>
                        <a:t> rovno výukovému specialistovi</a:t>
                      </a:r>
                      <a:r>
                        <a:rPr lang="cs-CZ" sz="1200" b="0" i="0" u="none" strike="noStrike" dirty="0">
                          <a:solidFill>
                            <a:srgbClr val="000000"/>
                          </a:solidFill>
                          <a:effectLst/>
                          <a:latin typeface="Calibri" panose="020F0502020204030204" pitchFamily="34" charset="0"/>
                        </a:rPr>
                        <a:t>. </a:t>
                      </a:r>
                      <a:r>
                        <a:rPr lang="cs-CZ" sz="1200" b="0" i="0" u="none" strike="noStrike" dirty="0" err="1">
                          <a:solidFill>
                            <a:srgbClr val="000000"/>
                          </a:solidFill>
                          <a:effectLst/>
                          <a:latin typeface="Calibri" panose="020F0502020204030204" pitchFamily="34" charset="0"/>
                        </a:rPr>
                        <a:t>Ďalej</a:t>
                      </a:r>
                      <a:r>
                        <a:rPr lang="cs-CZ" sz="1200" b="0" i="0" u="none" strike="noStrike" dirty="0">
                          <a:solidFill>
                            <a:srgbClr val="000000"/>
                          </a:solidFill>
                          <a:effectLst/>
                          <a:latin typeface="Calibri" panose="020F0502020204030204" pitchFamily="34" charset="0"/>
                        </a:rPr>
                        <a:t> by </a:t>
                      </a:r>
                      <a:r>
                        <a:rPr lang="cs-CZ" sz="1200" b="0" i="0" u="none" strike="noStrike" dirty="0" err="1">
                          <a:solidFill>
                            <a:srgbClr val="000000"/>
                          </a:solidFill>
                          <a:effectLst/>
                          <a:latin typeface="Calibri" panose="020F0502020204030204" pitchFamily="34" charset="0"/>
                        </a:rPr>
                        <a:t>sa</a:t>
                      </a:r>
                      <a:r>
                        <a:rPr lang="cs-CZ" sz="1200" b="0" i="0" u="none" strike="noStrike" dirty="0">
                          <a:solidFill>
                            <a:srgbClr val="000000"/>
                          </a:solidFill>
                          <a:effectLst/>
                          <a:latin typeface="Calibri" panose="020F0502020204030204" pitchFamily="34" charset="0"/>
                        </a:rPr>
                        <a:t> mohlo </a:t>
                      </a:r>
                      <a:r>
                        <a:rPr lang="cs-CZ" sz="1200" b="0" i="0" u="none" strike="noStrike" dirty="0" err="1">
                          <a:solidFill>
                            <a:srgbClr val="000000"/>
                          </a:solidFill>
                          <a:effectLst/>
                          <a:latin typeface="Calibri" panose="020F0502020204030204" pitchFamily="34" charset="0"/>
                        </a:rPr>
                        <a:t>dať</a:t>
                      </a:r>
                      <a:r>
                        <a:rPr lang="cs-CZ" sz="1200" b="0" i="0" u="none" strike="noStrike" dirty="0">
                          <a:solidFill>
                            <a:srgbClr val="000000"/>
                          </a:solidFill>
                          <a:effectLst/>
                          <a:latin typeface="Calibri" panose="020F0502020204030204" pitchFamily="34" charset="0"/>
                        </a:rPr>
                        <a:t> </a:t>
                      </a:r>
                      <a:r>
                        <a:rPr lang="cs-CZ" sz="1200" b="0" i="0" u="none" strike="noStrike" dirty="0" err="1">
                          <a:solidFill>
                            <a:srgbClr val="000000"/>
                          </a:solidFill>
                          <a:effectLst/>
                          <a:latin typeface="Calibri" panose="020F0502020204030204" pitchFamily="34" charset="0"/>
                        </a:rPr>
                        <a:t>rozkliknúť</a:t>
                      </a:r>
                      <a:r>
                        <a:rPr lang="cs-CZ" sz="1200" b="0" i="0" u="none" strike="noStrike" dirty="0">
                          <a:solidFill>
                            <a:srgbClr val="000000"/>
                          </a:solidFill>
                          <a:effectLst/>
                          <a:latin typeface="Calibri" panose="020F0502020204030204" pitchFamily="34" charset="0"/>
                        </a:rPr>
                        <a:t> </a:t>
                      </a:r>
                      <a:r>
                        <a:rPr lang="cs-CZ" sz="1200" b="0" i="0" u="none" strike="noStrike" dirty="0" err="1">
                          <a:solidFill>
                            <a:srgbClr val="000000"/>
                          </a:solidFill>
                          <a:effectLst/>
                          <a:latin typeface="Calibri" panose="020F0502020204030204" pitchFamily="34" charset="0"/>
                        </a:rPr>
                        <a:t>viac</a:t>
                      </a:r>
                      <a:r>
                        <a:rPr lang="cs-CZ" sz="1200" b="0" i="0" u="none" strike="noStrike" dirty="0">
                          <a:solidFill>
                            <a:srgbClr val="000000"/>
                          </a:solidFill>
                          <a:effectLst/>
                          <a:latin typeface="Calibri" panose="020F0502020204030204" pitchFamily="34" charset="0"/>
                        </a:rPr>
                        <a:t> </a:t>
                      </a:r>
                      <a:r>
                        <a:rPr lang="cs-CZ" sz="1200" b="0" i="0" u="none" strike="noStrike" dirty="0" err="1">
                          <a:solidFill>
                            <a:srgbClr val="000000"/>
                          </a:solidFill>
                          <a:effectLst/>
                          <a:latin typeface="Calibri" panose="020F0502020204030204" pitchFamily="34" charset="0"/>
                        </a:rPr>
                        <a:t>okien</a:t>
                      </a:r>
                      <a:r>
                        <a:rPr lang="cs-CZ" sz="1200" b="0" i="0" u="none" strike="noStrike" dirty="0">
                          <a:solidFill>
                            <a:srgbClr val="000000"/>
                          </a:solidFill>
                          <a:effectLst/>
                          <a:latin typeface="Calibri" panose="020F0502020204030204" pitchFamily="34" charset="0"/>
                        </a:rPr>
                        <a:t> - výukových </a:t>
                      </a:r>
                      <a:r>
                        <a:rPr lang="cs-CZ" sz="1200" b="0" i="0" u="none" strike="noStrike" dirty="0" err="1">
                          <a:solidFill>
                            <a:srgbClr val="000000"/>
                          </a:solidFill>
                          <a:effectLst/>
                          <a:latin typeface="Calibri" panose="020F0502020204030204" pitchFamily="34" charset="0"/>
                        </a:rPr>
                        <a:t>jednotiek</a:t>
                      </a:r>
                      <a:r>
                        <a:rPr lang="cs-CZ" sz="1200" b="0" i="0" u="none" strike="noStrike" dirty="0">
                          <a:solidFill>
                            <a:srgbClr val="000000"/>
                          </a:solidFill>
                          <a:effectLst/>
                          <a:latin typeface="Calibri" panose="020F0502020204030204" pitchFamily="34" charset="0"/>
                        </a:rPr>
                        <a:t>.</a:t>
                      </a:r>
                    </a:p>
                  </a:txBody>
                  <a:tcPr marL="137160" marR="137160" marT="137160" marB="13716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63890">
                <a:tc>
                  <a:txBody>
                    <a:bodyPr/>
                    <a:lstStyle/>
                    <a:p>
                      <a:pPr algn="l" fontAlgn="ctr"/>
                      <a:r>
                        <a:rPr lang="cs-CZ" sz="1200" b="0" i="0" u="none" strike="noStrike" dirty="0">
                          <a:solidFill>
                            <a:srgbClr val="000000"/>
                          </a:solidFill>
                          <a:effectLst/>
                          <a:latin typeface="Calibri" panose="020F0502020204030204" pitchFamily="34" charset="0"/>
                        </a:rPr>
                        <a:t>Ano, určitě. Zejména se nabízí </a:t>
                      </a:r>
                      <a:r>
                        <a:rPr lang="cs-CZ" sz="1200" b="1" i="0" u="none" strike="noStrike" dirty="0">
                          <a:solidFill>
                            <a:srgbClr val="C00000"/>
                          </a:solidFill>
                          <a:effectLst/>
                          <a:latin typeface="Calibri" panose="020F0502020204030204" pitchFamily="34" charset="0"/>
                        </a:rPr>
                        <a:t>specifický typ učebního </a:t>
                      </a:r>
                      <a:r>
                        <a:rPr lang="cs-CZ" sz="1200" b="1" i="0" u="none" strike="noStrike" dirty="0" err="1">
                          <a:solidFill>
                            <a:srgbClr val="C00000"/>
                          </a:solidFill>
                          <a:effectLst/>
                          <a:latin typeface="Calibri" panose="020F0502020204030204" pitchFamily="34" charset="0"/>
                        </a:rPr>
                        <a:t>materiílu</a:t>
                      </a:r>
                      <a:r>
                        <a:rPr lang="cs-CZ" sz="1200" b="1" i="0" u="none" strike="noStrike" dirty="0">
                          <a:solidFill>
                            <a:srgbClr val="C00000"/>
                          </a:solidFill>
                          <a:effectLst/>
                          <a:latin typeface="Calibri" panose="020F0502020204030204" pitchFamily="34" charset="0"/>
                        </a:rPr>
                        <a:t>: databanky zkoušecích otázek. </a:t>
                      </a:r>
                      <a:r>
                        <a:rPr lang="cs-CZ" sz="1200" b="0" i="0" u="none" strike="noStrike" dirty="0">
                          <a:solidFill>
                            <a:srgbClr val="000000"/>
                          </a:solidFill>
                          <a:effectLst/>
                          <a:latin typeface="Calibri" panose="020F0502020204030204" pitchFamily="34" charset="0"/>
                        </a:rPr>
                        <a:t>Takové otázky, které zahrnují symptomy pacienta a načrtnou diagnostiku a léčbu, mohou pomoci </a:t>
                      </a:r>
                      <a:r>
                        <a:rPr lang="cs-CZ" sz="1200" b="0" i="0" u="none" strike="noStrike" dirty="0" err="1">
                          <a:solidFill>
                            <a:srgbClr val="000000"/>
                          </a:solidFill>
                          <a:effectLst/>
                          <a:latin typeface="Calibri" panose="020F0502020204030204" pitchFamily="34" charset="0"/>
                        </a:rPr>
                        <a:t>preklinikům</a:t>
                      </a:r>
                      <a:r>
                        <a:rPr lang="cs-CZ" sz="1200" b="0" i="0" u="none" strike="noStrike" dirty="0">
                          <a:solidFill>
                            <a:srgbClr val="000000"/>
                          </a:solidFill>
                          <a:effectLst/>
                          <a:latin typeface="Calibri" panose="020F0502020204030204" pitchFamily="34" charset="0"/>
                        </a:rPr>
                        <a:t> vidět příklad, jak se dá klinická korelace presentovat (vložit do výuky). A učební přínos pro studenty může být velmi veliký, na USMLE step 1 se studenti učí především z </a:t>
                      </a:r>
                      <a:r>
                        <a:rPr lang="cs-CZ" sz="1200" b="0" i="0" u="none" strike="noStrike" dirty="0" err="1">
                          <a:solidFill>
                            <a:srgbClr val="000000"/>
                          </a:solidFill>
                          <a:effectLst/>
                          <a:latin typeface="Calibri" panose="020F0502020204030204" pitchFamily="34" charset="0"/>
                        </a:rPr>
                        <a:t>otázek&amp;odpovědí</a:t>
                      </a:r>
                      <a:r>
                        <a:rPr lang="cs-CZ" sz="1200" b="0" i="0" u="none" strike="noStrike" dirty="0">
                          <a:solidFill>
                            <a:srgbClr val="000000"/>
                          </a:solidFill>
                          <a:effectLst/>
                          <a:latin typeface="Calibri" panose="020F0502020204030204" pitchFamily="34" charset="0"/>
                        </a:rPr>
                        <a:t>. Pokud nechcete Optimed "zanášet" výukovými materiály, stačil by odkaz na externí stránku </a:t>
                      </a:r>
                      <a:r>
                        <a:rPr lang="cs-CZ" sz="1200" b="0" i="0" u="none" strike="noStrike" dirty="0" smtClean="0">
                          <a:solidFill>
                            <a:srgbClr val="000000"/>
                          </a:solidFill>
                          <a:effectLst/>
                          <a:latin typeface="Calibri" panose="020F0502020204030204" pitchFamily="34" charset="0"/>
                        </a:rPr>
                        <a:t>….</a:t>
                      </a:r>
                      <a:endParaRPr lang="cs-CZ" sz="1200" b="0" i="0" u="none" strike="noStrike" dirty="0">
                        <a:solidFill>
                          <a:srgbClr val="000000"/>
                        </a:solidFill>
                        <a:effectLst/>
                        <a:latin typeface="Calibri" panose="020F0502020204030204" pitchFamily="34" charset="0"/>
                      </a:endParaRPr>
                    </a:p>
                  </a:txBody>
                  <a:tcPr marL="137160" marR="137160" marT="137160" marB="13716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0">
                <a:tc>
                  <a:txBody>
                    <a:bodyPr/>
                    <a:lstStyle/>
                    <a:p>
                      <a:pPr algn="l" fontAlgn="ctr"/>
                      <a:r>
                        <a:rPr lang="cs-CZ" sz="1200" b="0" i="0" u="none" strike="noStrike" dirty="0">
                          <a:solidFill>
                            <a:srgbClr val="000000"/>
                          </a:solidFill>
                          <a:effectLst/>
                          <a:latin typeface="Calibri" panose="020F0502020204030204" pitchFamily="34" charset="0"/>
                        </a:rPr>
                        <a:t>Určitě ano. Navíc, s ohledem na to, že někteří </a:t>
                      </a:r>
                      <a:r>
                        <a:rPr lang="cs-CZ" sz="1200" b="1" i="0" u="none" strike="noStrike" dirty="0">
                          <a:solidFill>
                            <a:srgbClr val="C00000"/>
                          </a:solidFill>
                          <a:effectLst/>
                          <a:latin typeface="Calibri" panose="020F0502020204030204" pitchFamily="34" charset="0"/>
                        </a:rPr>
                        <a:t>vyučující do </a:t>
                      </a:r>
                      <a:r>
                        <a:rPr lang="cs-CZ" sz="1200" b="1" i="0" u="none" strike="noStrike" dirty="0" smtClean="0">
                          <a:solidFill>
                            <a:srgbClr val="C00000"/>
                          </a:solidFill>
                          <a:effectLst/>
                          <a:latin typeface="Calibri" panose="020F0502020204030204" pitchFamily="34" charset="0"/>
                        </a:rPr>
                        <a:t>popisu výukových </a:t>
                      </a:r>
                      <a:r>
                        <a:rPr lang="cs-CZ" sz="1200" b="1" i="0" u="none" strike="noStrike" dirty="0">
                          <a:solidFill>
                            <a:srgbClr val="C00000"/>
                          </a:solidFill>
                          <a:effectLst/>
                          <a:latin typeface="Calibri" panose="020F0502020204030204" pitchFamily="34" charset="0"/>
                        </a:rPr>
                        <a:t>jednotek nakopírovali "učební texty", </a:t>
                      </a:r>
                      <a:r>
                        <a:rPr lang="cs-CZ" sz="1200" b="0" i="0" u="none" strike="noStrike" dirty="0">
                          <a:solidFill>
                            <a:srgbClr val="000000"/>
                          </a:solidFill>
                          <a:effectLst/>
                          <a:latin typeface="Calibri" panose="020F0502020204030204" pitchFamily="34" charset="0"/>
                        </a:rPr>
                        <a:t>bylo by jistě možné dle těchto textů zpracovat velice přehledné učebnice/skripta pro každý obor.</a:t>
                      </a:r>
                    </a:p>
                  </a:txBody>
                  <a:tcPr marL="137160" marR="137160" marT="137160" marB="13716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035630">
                <a:tc>
                  <a:txBody>
                    <a:bodyPr/>
                    <a:lstStyle/>
                    <a:p>
                      <a:pPr algn="l" fontAlgn="ctr"/>
                      <a:r>
                        <a:rPr lang="cs-CZ" sz="1200" b="0" i="0" u="none" strike="noStrike" dirty="0" smtClean="0">
                          <a:solidFill>
                            <a:srgbClr val="000000"/>
                          </a:solidFill>
                          <a:effectLst/>
                          <a:latin typeface="Calibri" panose="020F0502020204030204" pitchFamily="34" charset="0"/>
                        </a:rPr>
                        <a:t>Líbilo </a:t>
                      </a:r>
                      <a:r>
                        <a:rPr lang="cs-CZ" sz="1200" b="0" i="0" u="none" strike="noStrike" dirty="0">
                          <a:solidFill>
                            <a:srgbClr val="000000"/>
                          </a:solidFill>
                          <a:effectLst/>
                          <a:latin typeface="Calibri" panose="020F0502020204030204" pitchFamily="34" charset="0"/>
                        </a:rPr>
                        <a:t>by se mi, kdyby byla </a:t>
                      </a:r>
                      <a:r>
                        <a:rPr lang="cs-CZ" sz="1200" b="1" i="0" u="none" strike="noStrike" dirty="0">
                          <a:solidFill>
                            <a:srgbClr val="C00000"/>
                          </a:solidFill>
                          <a:effectLst/>
                          <a:latin typeface="Calibri" panose="020F0502020204030204" pitchFamily="34" charset="0"/>
                        </a:rPr>
                        <a:t>možnost exportovat/vytisknout si ke každému předmětu (popř. jinak specifikované oblasti) kompletní "osnovu" výukových jednotek i s rozpisem popisu výukové jednotky, významných pojmů </a:t>
                      </a:r>
                      <a:r>
                        <a:rPr lang="cs-CZ" sz="1200" b="0" i="0" u="none" strike="noStrike" dirty="0">
                          <a:solidFill>
                            <a:srgbClr val="000000"/>
                          </a:solidFill>
                          <a:effectLst/>
                          <a:latin typeface="Calibri" panose="020F0502020204030204" pitchFamily="34" charset="0"/>
                        </a:rPr>
                        <a:t>atp. Chtělo by to asi nějaký nástroj, ve kterém by si uživatelé mohli zvolit, jaké přesně informace potřebují vyexportovat. To by bylo něco, co by mohli studenti využít při přípravě na zkoušku místo seznamu zkušebních otázek jako takový podrobnější popis toho, co potřebují znát. Nevím, do jaké míry má tyto problémy řešit prohlížeč OPTIMED. - Bylo by asi vhodné doplnit nějakou uživatelskou nápovědu. Mělo by někde být jasně (stručně) vysvětleno, co je to výuková jednotka, co je to výstup z učení a jak používat jednotlivé nástroje, nejlépe i na příkladech. Než se nástroje dostanou do rukou studentů, bylo by asi vhodné vytvořit průvodce (</a:t>
                      </a:r>
                      <a:r>
                        <a:rPr lang="cs-CZ" sz="1200" b="0" i="0" u="none" strike="noStrike" dirty="0" err="1">
                          <a:solidFill>
                            <a:srgbClr val="000000"/>
                          </a:solidFill>
                          <a:effectLst/>
                          <a:latin typeface="Calibri" panose="020F0502020204030204" pitchFamily="34" charset="0"/>
                        </a:rPr>
                        <a:t>flash</a:t>
                      </a:r>
                      <a:r>
                        <a:rPr lang="cs-CZ" sz="1200" b="0" i="0" u="none" strike="noStrike" dirty="0">
                          <a:solidFill>
                            <a:srgbClr val="000000"/>
                          </a:solidFill>
                          <a:effectLst/>
                          <a:latin typeface="Calibri" panose="020F0502020204030204" pitchFamily="34" charset="0"/>
                        </a:rPr>
                        <a:t>, video, </a:t>
                      </a:r>
                      <a:r>
                        <a:rPr lang="cs-CZ" sz="1200" b="0" i="0" u="none" strike="noStrike" dirty="0" err="1">
                          <a:solidFill>
                            <a:srgbClr val="000000"/>
                          </a:solidFill>
                          <a:effectLst/>
                          <a:latin typeface="Calibri" panose="020F0502020204030204" pitchFamily="34" charset="0"/>
                        </a:rPr>
                        <a:t>pdf</a:t>
                      </a:r>
                      <a:r>
                        <a:rPr lang="cs-CZ" sz="1200" b="0" i="0" u="none" strike="noStrike" dirty="0">
                          <a:solidFill>
                            <a:srgbClr val="000000"/>
                          </a:solidFill>
                          <a:effectLst/>
                          <a:latin typeface="Calibri" panose="020F0502020204030204" pitchFamily="34" charset="0"/>
                        </a:rPr>
                        <a:t> návod</a:t>
                      </a:r>
                      <a:r>
                        <a:rPr lang="cs-CZ" sz="1200" b="0" i="0" u="none" strike="noStrike" dirty="0" smtClean="0">
                          <a:solidFill>
                            <a:srgbClr val="000000"/>
                          </a:solidFill>
                          <a:effectLst/>
                          <a:latin typeface="Calibri" panose="020F0502020204030204" pitchFamily="34" charset="0"/>
                        </a:rPr>
                        <a:t>...)….</a:t>
                      </a:r>
                      <a:endParaRPr lang="cs-CZ" sz="1200" b="0" i="0" u="none" strike="noStrike" dirty="0">
                        <a:solidFill>
                          <a:srgbClr val="000000"/>
                        </a:solidFill>
                        <a:effectLst/>
                        <a:latin typeface="Calibri" panose="020F0502020204030204" pitchFamily="34" charset="0"/>
                      </a:endParaRPr>
                    </a:p>
                  </a:txBody>
                  <a:tcPr marL="137160" marR="137160" marT="137160" marB="13716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301182053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z="2400" dirty="0"/>
              <a:t>Další postřehy, poznámky nebo </a:t>
            </a:r>
            <a:r>
              <a:rPr lang="cs-CZ" sz="2400" dirty="0" smtClean="0"/>
              <a:t>připomínky</a:t>
            </a:r>
            <a:endParaRPr lang="cs-CZ" sz="2400" dirty="0"/>
          </a:p>
        </p:txBody>
      </p:sp>
      <p:sp>
        <p:nvSpPr>
          <p:cNvPr id="3" name="Zástupný symbol pro zápatí 2"/>
          <p:cNvSpPr>
            <a:spLocks noGrp="1"/>
          </p:cNvSpPr>
          <p:nvPr>
            <p:ph type="ftr" sz="quarter" idx="11"/>
          </p:nvPr>
        </p:nvSpPr>
        <p:spPr/>
        <p:txBody>
          <a:bodyPr/>
          <a:lstStyle/>
          <a:p>
            <a:r>
              <a:rPr lang="cs-CZ" smtClean="0"/>
              <a:t>OPTIMED - optimalizovaná výuka všeobecného lékařství: http://opti.med.muni.cz</a:t>
            </a:r>
            <a:endParaRPr lang="cs-CZ" dirty="0"/>
          </a:p>
        </p:txBody>
      </p:sp>
      <p:graphicFrame>
        <p:nvGraphicFramePr>
          <p:cNvPr id="5" name="Tabulka 4"/>
          <p:cNvGraphicFramePr>
            <a:graphicFrameLocks noGrp="1"/>
          </p:cNvGraphicFramePr>
          <p:nvPr>
            <p:extLst>
              <p:ext uri="{D42A27DB-BD31-4B8C-83A1-F6EECF244321}">
                <p14:modId xmlns:p14="http://schemas.microsoft.com/office/powerpoint/2010/main" val="3516381160"/>
              </p:ext>
            </p:extLst>
          </p:nvPr>
        </p:nvGraphicFramePr>
        <p:xfrm>
          <a:off x="215900" y="1449388"/>
          <a:ext cx="8229600" cy="4114800"/>
        </p:xfrm>
        <a:graphic>
          <a:graphicData uri="http://schemas.openxmlformats.org/drawingml/2006/table">
            <a:tbl>
              <a:tblPr/>
              <a:tblGrid>
                <a:gridCol w="8229600"/>
              </a:tblGrid>
              <a:tr h="0">
                <a:tc>
                  <a:txBody>
                    <a:bodyPr/>
                    <a:lstStyle/>
                    <a:p>
                      <a:pPr algn="l" fontAlgn="ctr"/>
                      <a:r>
                        <a:rPr lang="cs-CZ" sz="1800" b="0" i="0" u="none" strike="noStrike" dirty="0">
                          <a:solidFill>
                            <a:srgbClr val="000000"/>
                          </a:solidFill>
                          <a:effectLst/>
                          <a:latin typeface="Calibri" panose="020F0502020204030204" pitchFamily="34" charset="0"/>
                        </a:rPr>
                        <a:t>V rámci záložky "Výstupy z učení" u výukových jednotek bych ocenil možnost "</a:t>
                      </a:r>
                      <a:r>
                        <a:rPr lang="cs-CZ" sz="1800" b="0" i="0" u="none" strike="noStrike" dirty="0" err="1">
                          <a:solidFill>
                            <a:srgbClr val="000000"/>
                          </a:solidFill>
                          <a:effectLst/>
                          <a:latin typeface="Calibri" panose="020F0502020204030204" pitchFamily="34" charset="0"/>
                        </a:rPr>
                        <a:t>prokliknutí</a:t>
                      </a:r>
                      <a:r>
                        <a:rPr lang="cs-CZ" sz="1800" b="0" i="0" u="none" strike="noStrike" dirty="0">
                          <a:solidFill>
                            <a:srgbClr val="000000"/>
                          </a:solidFill>
                          <a:effectLst/>
                          <a:latin typeface="Calibri" panose="020F0502020204030204" pitchFamily="34" charset="0"/>
                        </a:rPr>
                        <a:t> se" do jednotlivých výstupu z učení viz. Registr výstupů z učení.</a:t>
                      </a:r>
                    </a:p>
                  </a:txBody>
                  <a:tcPr marL="137160" marR="137160" marT="137160" marB="13716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0">
                <a:tc>
                  <a:txBody>
                    <a:bodyPr/>
                    <a:lstStyle/>
                    <a:p>
                      <a:pPr algn="l" fontAlgn="ctr"/>
                      <a:r>
                        <a:rPr lang="cs-CZ" sz="1800" b="0" i="0" u="none" strike="noStrike" dirty="0" err="1">
                          <a:solidFill>
                            <a:srgbClr val="FF0000"/>
                          </a:solidFill>
                          <a:effectLst/>
                          <a:latin typeface="Calibri" panose="020F0502020204030204" pitchFamily="34" charset="0"/>
                        </a:rPr>
                        <a:t>Pri</a:t>
                      </a:r>
                      <a:r>
                        <a:rPr lang="cs-CZ" sz="1800" b="0" i="0" u="none" strike="noStrike" dirty="0">
                          <a:solidFill>
                            <a:srgbClr val="FF0000"/>
                          </a:solidFill>
                          <a:effectLst/>
                          <a:latin typeface="Calibri" panose="020F0502020204030204" pitchFamily="34" charset="0"/>
                        </a:rPr>
                        <a:t> </a:t>
                      </a:r>
                      <a:r>
                        <a:rPr lang="cs-CZ" sz="1800" b="0" i="0" u="none" strike="noStrike" dirty="0" err="1">
                          <a:solidFill>
                            <a:srgbClr val="FF0000"/>
                          </a:solidFill>
                          <a:effectLst/>
                          <a:latin typeface="Calibri" panose="020F0502020204030204" pitchFamily="34" charset="0"/>
                        </a:rPr>
                        <a:t>otvorení</a:t>
                      </a:r>
                      <a:r>
                        <a:rPr lang="cs-CZ" sz="1800" b="0" i="0" u="none" strike="noStrike" dirty="0">
                          <a:solidFill>
                            <a:srgbClr val="FF0000"/>
                          </a:solidFill>
                          <a:effectLst/>
                          <a:latin typeface="Calibri" panose="020F0502020204030204" pitchFamily="34" charset="0"/>
                        </a:rPr>
                        <a:t> </a:t>
                      </a:r>
                      <a:r>
                        <a:rPr lang="cs-CZ" sz="1800" b="0" i="0" u="none" strike="noStrike" dirty="0" smtClean="0">
                          <a:solidFill>
                            <a:srgbClr val="FF0000"/>
                          </a:solidFill>
                          <a:effectLst/>
                          <a:latin typeface="Calibri" panose="020F0502020204030204" pitchFamily="34" charset="0"/>
                        </a:rPr>
                        <a:t>OPTIMEDU </a:t>
                      </a:r>
                      <a:r>
                        <a:rPr lang="cs-CZ" sz="1800" b="0" i="0" u="none" strike="noStrike" dirty="0" err="1">
                          <a:solidFill>
                            <a:srgbClr val="FF0000"/>
                          </a:solidFill>
                          <a:effectLst/>
                          <a:latin typeface="Calibri" panose="020F0502020204030204" pitchFamily="34" charset="0"/>
                        </a:rPr>
                        <a:t>študentom</a:t>
                      </a:r>
                      <a:r>
                        <a:rPr lang="cs-CZ" sz="1800" b="0" i="0" u="none" strike="noStrike" dirty="0">
                          <a:solidFill>
                            <a:srgbClr val="FF0000"/>
                          </a:solidFill>
                          <a:effectLst/>
                          <a:latin typeface="Calibri" panose="020F0502020204030204" pitchFamily="34" charset="0"/>
                        </a:rPr>
                        <a:t> bude vhodné </a:t>
                      </a:r>
                      <a:r>
                        <a:rPr lang="cs-CZ" sz="1800" b="0" i="0" u="none" strike="noStrike" dirty="0" err="1">
                          <a:solidFill>
                            <a:srgbClr val="FF0000"/>
                          </a:solidFill>
                          <a:effectLst/>
                          <a:latin typeface="Calibri" panose="020F0502020204030204" pitchFamily="34" charset="0"/>
                        </a:rPr>
                        <a:t>im</a:t>
                      </a:r>
                      <a:r>
                        <a:rPr lang="cs-CZ" sz="1800" b="0" i="0" u="none" strike="noStrike" dirty="0">
                          <a:solidFill>
                            <a:srgbClr val="FF0000"/>
                          </a:solidFill>
                          <a:effectLst/>
                          <a:latin typeface="Calibri" panose="020F0502020204030204" pitchFamily="34" charset="0"/>
                        </a:rPr>
                        <a:t> </a:t>
                      </a:r>
                      <a:r>
                        <a:rPr lang="cs-CZ" sz="1800" b="0" i="0" u="none" strike="noStrike" dirty="0" err="1">
                          <a:solidFill>
                            <a:srgbClr val="FF0000"/>
                          </a:solidFill>
                          <a:effectLst/>
                          <a:latin typeface="Calibri" panose="020F0502020204030204" pitchFamily="34" charset="0"/>
                        </a:rPr>
                        <a:t>patrične</a:t>
                      </a:r>
                      <a:r>
                        <a:rPr lang="cs-CZ" sz="1800" b="0" i="0" u="none" strike="noStrike" dirty="0">
                          <a:solidFill>
                            <a:srgbClr val="FF0000"/>
                          </a:solidFill>
                          <a:effectLst/>
                          <a:latin typeface="Calibri" panose="020F0502020204030204" pitchFamily="34" charset="0"/>
                        </a:rPr>
                        <a:t> </a:t>
                      </a:r>
                      <a:r>
                        <a:rPr lang="cs-CZ" sz="1800" b="0" i="0" u="none" strike="noStrike" dirty="0" err="1">
                          <a:solidFill>
                            <a:srgbClr val="FF0000"/>
                          </a:solidFill>
                          <a:effectLst/>
                          <a:latin typeface="Calibri" panose="020F0502020204030204" pitchFamily="34" charset="0"/>
                        </a:rPr>
                        <a:t>vysvetliť</a:t>
                      </a:r>
                      <a:r>
                        <a:rPr lang="cs-CZ" sz="1800" b="0" i="0" u="none" strike="noStrike" dirty="0">
                          <a:solidFill>
                            <a:srgbClr val="FF0000"/>
                          </a:solidFill>
                          <a:effectLst/>
                          <a:latin typeface="Calibri" panose="020F0502020204030204" pitchFamily="34" charset="0"/>
                        </a:rPr>
                        <a:t> na </a:t>
                      </a:r>
                      <a:r>
                        <a:rPr lang="cs-CZ" sz="1800" b="0" i="0" u="none" strike="noStrike" dirty="0" err="1">
                          <a:solidFill>
                            <a:srgbClr val="FF0000"/>
                          </a:solidFill>
                          <a:effectLst/>
                          <a:latin typeface="Calibri" panose="020F0502020204030204" pitchFamily="34" charset="0"/>
                        </a:rPr>
                        <a:t>čom</a:t>
                      </a:r>
                      <a:r>
                        <a:rPr lang="cs-CZ" sz="1800" b="0" i="0" u="none" strike="noStrike" dirty="0">
                          <a:solidFill>
                            <a:srgbClr val="FF0000"/>
                          </a:solidFill>
                          <a:effectLst/>
                          <a:latin typeface="Calibri" panose="020F0502020204030204" pitchFamily="34" charset="0"/>
                        </a:rPr>
                        <a:t> je postavený a </a:t>
                      </a:r>
                      <a:r>
                        <a:rPr lang="cs-CZ" sz="1800" b="0" i="0" u="none" strike="noStrike" dirty="0" err="1">
                          <a:solidFill>
                            <a:srgbClr val="FF0000"/>
                          </a:solidFill>
                          <a:effectLst/>
                          <a:latin typeface="Calibri" panose="020F0502020204030204" pitchFamily="34" charset="0"/>
                        </a:rPr>
                        <a:t>ako</a:t>
                      </a:r>
                      <a:r>
                        <a:rPr lang="cs-CZ" sz="1800" b="0" i="0" u="none" strike="noStrike" dirty="0">
                          <a:solidFill>
                            <a:srgbClr val="FF0000"/>
                          </a:solidFill>
                          <a:effectLst/>
                          <a:latin typeface="Calibri" panose="020F0502020204030204" pitchFamily="34" charset="0"/>
                        </a:rPr>
                        <a:t> s ním </a:t>
                      </a:r>
                      <a:r>
                        <a:rPr lang="cs-CZ" sz="1800" b="0" i="0" u="none" strike="noStrike" dirty="0" err="1">
                          <a:solidFill>
                            <a:srgbClr val="FF0000"/>
                          </a:solidFill>
                          <a:effectLst/>
                          <a:latin typeface="Calibri" panose="020F0502020204030204" pitchFamily="34" charset="0"/>
                        </a:rPr>
                        <a:t>pracovať</a:t>
                      </a:r>
                      <a:r>
                        <a:rPr lang="cs-CZ" sz="1800" b="0" i="0" u="none" strike="noStrike" dirty="0">
                          <a:solidFill>
                            <a:srgbClr val="FF0000"/>
                          </a:solidFill>
                          <a:effectLst/>
                          <a:latin typeface="Calibri" panose="020F0502020204030204" pitchFamily="34" charset="0"/>
                        </a:rPr>
                        <a:t>, </a:t>
                      </a:r>
                      <a:r>
                        <a:rPr lang="cs-CZ" sz="1800" b="0" i="0" u="none" strike="noStrike" dirty="0" err="1">
                          <a:solidFill>
                            <a:srgbClr val="FF0000"/>
                          </a:solidFill>
                          <a:effectLst/>
                          <a:latin typeface="Calibri" panose="020F0502020204030204" pitchFamily="34" charset="0"/>
                        </a:rPr>
                        <a:t>zdôrazniť</a:t>
                      </a:r>
                      <a:r>
                        <a:rPr lang="cs-CZ" sz="1800" b="0" i="0" u="none" strike="noStrike" dirty="0">
                          <a:solidFill>
                            <a:srgbClr val="FF0000"/>
                          </a:solidFill>
                          <a:effectLst/>
                          <a:latin typeface="Calibri" panose="020F0502020204030204" pitchFamily="34" charset="0"/>
                        </a:rPr>
                        <a:t> že je učebnou </a:t>
                      </a:r>
                      <a:r>
                        <a:rPr lang="cs-CZ" sz="1800" b="0" i="0" u="none" strike="noStrike" dirty="0" err="1">
                          <a:solidFill>
                            <a:srgbClr val="FF0000"/>
                          </a:solidFill>
                          <a:effectLst/>
                          <a:latin typeface="Calibri" panose="020F0502020204030204" pitchFamily="34" charset="0"/>
                        </a:rPr>
                        <a:t>pomôckou</a:t>
                      </a:r>
                      <a:r>
                        <a:rPr lang="cs-CZ" sz="1800" b="0" i="0" u="none" strike="noStrike" dirty="0">
                          <a:solidFill>
                            <a:srgbClr val="FF0000"/>
                          </a:solidFill>
                          <a:effectLst/>
                          <a:latin typeface="Calibri" panose="020F0502020204030204" pitchFamily="34" charset="0"/>
                        </a:rPr>
                        <a:t> a výhodou </a:t>
                      </a:r>
                      <a:r>
                        <a:rPr lang="cs-CZ" sz="1800" b="0" i="0" u="none" strike="noStrike" dirty="0" err="1">
                          <a:solidFill>
                            <a:srgbClr val="FF0000"/>
                          </a:solidFill>
                          <a:effectLst/>
                          <a:latin typeface="Calibri" panose="020F0502020204030204" pitchFamily="34" charset="0"/>
                        </a:rPr>
                        <a:t>pri</a:t>
                      </a:r>
                      <a:r>
                        <a:rPr lang="cs-CZ" sz="1800" b="0" i="0" u="none" strike="noStrike" dirty="0">
                          <a:solidFill>
                            <a:srgbClr val="FF0000"/>
                          </a:solidFill>
                          <a:effectLst/>
                          <a:latin typeface="Calibri" panose="020F0502020204030204" pitchFamily="34" charset="0"/>
                        </a:rPr>
                        <a:t> </a:t>
                      </a:r>
                      <a:r>
                        <a:rPr lang="cs-CZ" sz="1800" b="0" i="0" u="none" strike="noStrike" dirty="0" err="1">
                          <a:solidFill>
                            <a:srgbClr val="FF0000"/>
                          </a:solidFill>
                          <a:effectLst/>
                          <a:latin typeface="Calibri" panose="020F0502020204030204" pitchFamily="34" charset="0"/>
                        </a:rPr>
                        <a:t>štúdiu</a:t>
                      </a:r>
                      <a:r>
                        <a:rPr lang="cs-CZ" sz="1800" b="0" i="0" u="none" strike="noStrike" dirty="0">
                          <a:solidFill>
                            <a:srgbClr val="FF0000"/>
                          </a:solidFill>
                          <a:effectLst/>
                          <a:latin typeface="Calibri" panose="020F0502020204030204" pitchFamily="34" charset="0"/>
                        </a:rPr>
                        <a:t> - takže ani </a:t>
                      </a:r>
                      <a:r>
                        <a:rPr lang="cs-CZ" sz="1800" b="0" i="0" u="none" strike="noStrike" dirty="0" err="1">
                          <a:solidFill>
                            <a:srgbClr val="FF0000"/>
                          </a:solidFill>
                          <a:effectLst/>
                          <a:latin typeface="Calibri" panose="020F0502020204030204" pitchFamily="34" charset="0"/>
                        </a:rPr>
                        <a:t>zbytočná</a:t>
                      </a:r>
                      <a:r>
                        <a:rPr lang="cs-CZ" sz="1800" b="0" i="0" u="none" strike="noStrike" dirty="0">
                          <a:solidFill>
                            <a:srgbClr val="FF0000"/>
                          </a:solidFill>
                          <a:effectLst/>
                          <a:latin typeface="Calibri" panose="020F0502020204030204" pitchFamily="34" charset="0"/>
                        </a:rPr>
                        <a:t> </a:t>
                      </a:r>
                      <a:r>
                        <a:rPr lang="cs-CZ" sz="1800" b="0" i="0" u="none" strike="noStrike" dirty="0" err="1">
                          <a:solidFill>
                            <a:srgbClr val="FF0000"/>
                          </a:solidFill>
                          <a:effectLst/>
                          <a:latin typeface="Calibri" panose="020F0502020204030204" pitchFamily="34" charset="0"/>
                        </a:rPr>
                        <a:t>strata</a:t>
                      </a:r>
                      <a:r>
                        <a:rPr lang="cs-CZ" sz="1800" b="0" i="0" u="none" strike="noStrike" dirty="0">
                          <a:solidFill>
                            <a:srgbClr val="FF0000"/>
                          </a:solidFill>
                          <a:effectLst/>
                          <a:latin typeface="Calibri" panose="020F0502020204030204" pitchFamily="34" charset="0"/>
                        </a:rPr>
                        <a:t> času ale ani </a:t>
                      </a:r>
                      <a:r>
                        <a:rPr lang="cs-CZ" sz="1800" b="0" i="0" u="none" strike="noStrike" dirty="0" err="1">
                          <a:solidFill>
                            <a:srgbClr val="FF0000"/>
                          </a:solidFill>
                          <a:effectLst/>
                          <a:latin typeface="Calibri" panose="020F0502020204030204" pitchFamily="34" charset="0"/>
                        </a:rPr>
                        <a:t>hlavný</a:t>
                      </a:r>
                      <a:r>
                        <a:rPr lang="cs-CZ" sz="1800" b="0" i="0" u="none" strike="noStrike" dirty="0">
                          <a:solidFill>
                            <a:srgbClr val="FF0000"/>
                          </a:solidFill>
                          <a:effectLst/>
                          <a:latin typeface="Calibri" panose="020F0502020204030204" pitchFamily="34" charset="0"/>
                        </a:rPr>
                        <a:t> zdroj </a:t>
                      </a:r>
                      <a:r>
                        <a:rPr lang="cs-CZ" sz="1800" b="0" i="0" u="none" strike="noStrike" dirty="0" err="1">
                          <a:solidFill>
                            <a:srgbClr val="FF0000"/>
                          </a:solidFill>
                          <a:effectLst/>
                          <a:latin typeface="Calibri" panose="020F0502020204030204" pitchFamily="34" charset="0"/>
                        </a:rPr>
                        <a:t>informácií</a:t>
                      </a:r>
                      <a:r>
                        <a:rPr lang="cs-CZ" sz="1800" b="0" i="0" u="none" strike="noStrike" dirty="0">
                          <a:solidFill>
                            <a:srgbClr val="FF0000"/>
                          </a:solidFill>
                          <a:effectLst/>
                          <a:latin typeface="Calibri" panose="020F0502020204030204" pitchFamily="34" charset="0"/>
                        </a:rPr>
                        <a:t>, teda </a:t>
                      </a:r>
                      <a:r>
                        <a:rPr lang="cs-CZ" sz="1800" b="0" i="0" u="none" strike="noStrike" dirty="0" err="1">
                          <a:solidFill>
                            <a:srgbClr val="FF0000"/>
                          </a:solidFill>
                          <a:effectLst/>
                          <a:latin typeface="Calibri" panose="020F0502020204030204" pitchFamily="34" charset="0"/>
                        </a:rPr>
                        <a:t>skôr</a:t>
                      </a:r>
                      <a:r>
                        <a:rPr lang="cs-CZ" sz="1800" b="0" i="0" u="none" strike="noStrike" dirty="0">
                          <a:solidFill>
                            <a:srgbClr val="FF0000"/>
                          </a:solidFill>
                          <a:effectLst/>
                          <a:latin typeface="Calibri" panose="020F0502020204030204" pitchFamily="34" charset="0"/>
                        </a:rPr>
                        <a:t> návod/osnova, </a:t>
                      </a:r>
                      <a:r>
                        <a:rPr lang="cs-CZ" sz="1800" b="0" i="0" u="none" strike="noStrike" dirty="0" err="1">
                          <a:solidFill>
                            <a:srgbClr val="FF0000"/>
                          </a:solidFill>
                          <a:effectLst/>
                          <a:latin typeface="Calibri" panose="020F0502020204030204" pitchFamily="34" charset="0"/>
                        </a:rPr>
                        <a:t>ako</a:t>
                      </a:r>
                      <a:r>
                        <a:rPr lang="cs-CZ" sz="1800" b="0" i="0" u="none" strike="noStrike" dirty="0">
                          <a:solidFill>
                            <a:srgbClr val="FF0000"/>
                          </a:solidFill>
                          <a:effectLst/>
                          <a:latin typeface="Calibri" panose="020F0502020204030204" pitchFamily="34" charset="0"/>
                        </a:rPr>
                        <a:t> </a:t>
                      </a:r>
                      <a:r>
                        <a:rPr lang="cs-CZ" sz="1800" b="0" i="0" u="none" strike="noStrike" dirty="0" err="1">
                          <a:solidFill>
                            <a:srgbClr val="FF0000"/>
                          </a:solidFill>
                          <a:effectLst/>
                          <a:latin typeface="Calibri" panose="020F0502020204030204" pitchFamily="34" charset="0"/>
                        </a:rPr>
                        <a:t>úspešne</a:t>
                      </a:r>
                      <a:r>
                        <a:rPr lang="cs-CZ" sz="1800" b="0" i="0" u="none" strike="noStrike" dirty="0">
                          <a:solidFill>
                            <a:srgbClr val="FF0000"/>
                          </a:solidFill>
                          <a:effectLst/>
                          <a:latin typeface="Calibri" panose="020F0502020204030204" pitchFamily="34" charset="0"/>
                        </a:rPr>
                        <a:t> </a:t>
                      </a:r>
                      <a:r>
                        <a:rPr lang="cs-CZ" sz="1800" b="0" i="0" u="none" strike="noStrike" dirty="0" err="1">
                          <a:solidFill>
                            <a:srgbClr val="FF0000"/>
                          </a:solidFill>
                          <a:effectLst/>
                          <a:latin typeface="Calibri" panose="020F0502020204030204" pitchFamily="34" charset="0"/>
                        </a:rPr>
                        <a:t>prejsť</a:t>
                      </a:r>
                      <a:r>
                        <a:rPr lang="cs-CZ" sz="1800" b="0" i="0" u="none" strike="noStrike" dirty="0">
                          <a:solidFill>
                            <a:srgbClr val="FF0000"/>
                          </a:solidFill>
                          <a:effectLst/>
                          <a:latin typeface="Calibri" panose="020F0502020204030204" pitchFamily="34" charset="0"/>
                        </a:rPr>
                        <a:t> </a:t>
                      </a:r>
                      <a:r>
                        <a:rPr lang="cs-CZ" sz="1800" b="0" i="0" u="none" strike="noStrike" dirty="0" err="1">
                          <a:solidFill>
                            <a:srgbClr val="FF0000"/>
                          </a:solidFill>
                          <a:effectLst/>
                          <a:latin typeface="Calibri" panose="020F0502020204030204" pitchFamily="34" charset="0"/>
                        </a:rPr>
                        <a:t>štúdiom</a:t>
                      </a:r>
                      <a:r>
                        <a:rPr lang="cs-CZ" sz="1800" b="0" i="0" u="none" strike="noStrike" dirty="0">
                          <a:solidFill>
                            <a:srgbClr val="FF0000"/>
                          </a:solidFill>
                          <a:effectLst/>
                          <a:latin typeface="Calibri" panose="020F0502020204030204" pitchFamily="34" charset="0"/>
                        </a:rPr>
                        <a:t>.</a:t>
                      </a:r>
                    </a:p>
                  </a:txBody>
                  <a:tcPr marL="137160" marR="137160" marT="137160" marB="13716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282">
                <a:tc>
                  <a:txBody>
                    <a:bodyPr/>
                    <a:lstStyle/>
                    <a:p>
                      <a:pPr algn="l" fontAlgn="ctr"/>
                      <a:r>
                        <a:rPr lang="cs-CZ" sz="1800" b="0" i="0" u="none" strike="noStrike" dirty="0">
                          <a:solidFill>
                            <a:srgbClr val="000000"/>
                          </a:solidFill>
                          <a:effectLst/>
                          <a:latin typeface="Calibri" panose="020F0502020204030204" pitchFamily="34" charset="0"/>
                        </a:rPr>
                        <a:t>Klíčový potenciál </a:t>
                      </a:r>
                      <a:r>
                        <a:rPr lang="cs-CZ" sz="1800" b="0" i="0" u="none" strike="noStrike" dirty="0" err="1">
                          <a:solidFill>
                            <a:srgbClr val="000000"/>
                          </a:solidFill>
                          <a:effectLst/>
                          <a:latin typeface="Calibri" panose="020F0502020204030204" pitchFamily="34" charset="0"/>
                        </a:rPr>
                        <a:t>Optimedu</a:t>
                      </a:r>
                      <a:r>
                        <a:rPr lang="cs-CZ" sz="1800" b="0" i="0" u="none" strike="noStrike" dirty="0">
                          <a:solidFill>
                            <a:srgbClr val="000000"/>
                          </a:solidFill>
                          <a:effectLst/>
                          <a:latin typeface="Calibri" panose="020F0502020204030204" pitchFamily="34" charset="0"/>
                        </a:rPr>
                        <a:t> vidím v popsání souvislostí mezi LU v preklinických a klinických předmětech; přičemž grafické znázornění souvislostí se teprve připravuje. Bylo by skvělé, kdyby potřebnou odbornou komunikaci mezi </a:t>
                      </a:r>
                      <a:r>
                        <a:rPr lang="cs-CZ" sz="1800" b="0" i="0" u="none" strike="noStrike" dirty="0" err="1">
                          <a:solidFill>
                            <a:srgbClr val="000000"/>
                          </a:solidFill>
                          <a:effectLst/>
                          <a:latin typeface="Calibri" panose="020F0502020204030204" pitchFamily="34" charset="0"/>
                        </a:rPr>
                        <a:t>prekliniky</a:t>
                      </a:r>
                      <a:r>
                        <a:rPr lang="cs-CZ" sz="1800" b="0" i="0" u="none" strike="noStrike" dirty="0">
                          <a:solidFill>
                            <a:srgbClr val="000000"/>
                          </a:solidFill>
                          <a:effectLst/>
                          <a:latin typeface="Calibri" panose="020F0502020204030204" pitchFamily="34" charset="0"/>
                        </a:rPr>
                        <a:t> a kliniky uměl </a:t>
                      </a:r>
                      <a:r>
                        <a:rPr lang="cs-CZ" sz="1800" b="0" i="0" u="none" strike="noStrike" dirty="0" err="1">
                          <a:solidFill>
                            <a:srgbClr val="000000"/>
                          </a:solidFill>
                          <a:effectLst/>
                          <a:latin typeface="Calibri" panose="020F0502020204030204" pitchFamily="34" charset="0"/>
                        </a:rPr>
                        <a:t>optimed</a:t>
                      </a:r>
                      <a:r>
                        <a:rPr lang="cs-CZ" sz="1800" b="0" i="0" u="none" strike="noStrike" dirty="0">
                          <a:solidFill>
                            <a:srgbClr val="000000"/>
                          </a:solidFill>
                          <a:effectLst/>
                          <a:latin typeface="Calibri" panose="020F0502020204030204" pitchFamily="34" charset="0"/>
                        </a:rPr>
                        <a:t> </a:t>
                      </a:r>
                      <a:r>
                        <a:rPr lang="cs-CZ" sz="1800" b="0" i="0" u="none" strike="noStrike" dirty="0" err="1">
                          <a:solidFill>
                            <a:srgbClr val="000000"/>
                          </a:solidFill>
                          <a:effectLst/>
                          <a:latin typeface="Calibri" panose="020F0502020204030204" pitchFamily="34" charset="0"/>
                        </a:rPr>
                        <a:t>facilitovat</a:t>
                      </a:r>
                      <a:r>
                        <a:rPr lang="cs-CZ" sz="1800" b="0" i="0" u="none" strike="noStrike" dirty="0">
                          <a:solidFill>
                            <a:srgbClr val="000000"/>
                          </a:solidFill>
                          <a:effectLst/>
                          <a:latin typeface="Calibri" panose="020F0502020204030204" pitchFamily="34" charset="0"/>
                        </a:rPr>
                        <a:t>. Např.: 1/ V onkologii je schválen nový lék cílící na Her-2. Onkolog by při úpravě LU mohl zaškrtnout/dopsat, kdo má o změně dostat echo (vyučující patologie / </a:t>
                      </a:r>
                      <a:r>
                        <a:rPr lang="cs-CZ" sz="1800" b="0" i="0" u="none" strike="noStrike" dirty="0" err="1">
                          <a:solidFill>
                            <a:srgbClr val="000000"/>
                          </a:solidFill>
                          <a:effectLst/>
                          <a:latin typeface="Calibri" panose="020F0502020204030204" pitchFamily="34" charset="0"/>
                        </a:rPr>
                        <a:t>patfyz</a:t>
                      </a:r>
                      <a:r>
                        <a:rPr lang="cs-CZ" sz="1800" b="0" i="0" u="none" strike="noStrike" dirty="0">
                          <a:solidFill>
                            <a:srgbClr val="000000"/>
                          </a:solidFill>
                          <a:effectLst/>
                          <a:latin typeface="Calibri" panose="020F0502020204030204" pitchFamily="34" charset="0"/>
                        </a:rPr>
                        <a:t>), případně i s </a:t>
                      </a:r>
                      <a:r>
                        <a:rPr lang="cs-CZ" sz="1800" b="0" i="0" u="none" strike="noStrike" dirty="0" smtClean="0">
                          <a:solidFill>
                            <a:srgbClr val="000000"/>
                          </a:solidFill>
                          <a:effectLst/>
                          <a:latin typeface="Calibri" panose="020F0502020204030204" pitchFamily="34" charset="0"/>
                        </a:rPr>
                        <a:t>požadavkem…</a:t>
                      </a:r>
                      <a:endParaRPr lang="cs-CZ" sz="1800" b="0" i="0" u="none" strike="noStrike" dirty="0">
                        <a:solidFill>
                          <a:srgbClr val="000000"/>
                        </a:solidFill>
                        <a:effectLst/>
                        <a:latin typeface="Calibri" panose="020F0502020204030204" pitchFamily="34" charset="0"/>
                      </a:endParaRPr>
                    </a:p>
                  </a:txBody>
                  <a:tcPr marL="137160" marR="137160" marT="137160" marB="13716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
        <p:nvSpPr>
          <p:cNvPr id="4" name="TextovéPole 3"/>
          <p:cNvSpPr txBox="1"/>
          <p:nvPr/>
        </p:nvSpPr>
        <p:spPr>
          <a:xfrm>
            <a:off x="4563842" y="3282051"/>
            <a:ext cx="4514843" cy="369332"/>
          </a:xfrm>
          <a:prstGeom prst="rect">
            <a:avLst/>
          </a:prstGeom>
          <a:solidFill>
            <a:schemeClr val="accent2"/>
          </a:solidFill>
        </p:spPr>
        <p:txBody>
          <a:bodyPr wrap="square" rtlCol="0">
            <a:spAutoFit/>
          </a:bodyPr>
          <a:lstStyle/>
          <a:p>
            <a:r>
              <a:rPr lang="cs-CZ" dirty="0" smtClean="0"/>
              <a:t>Metodické centrum v rámci projektu OP VVV? </a:t>
            </a:r>
            <a:endParaRPr lang="en-US" dirty="0"/>
          </a:p>
        </p:txBody>
      </p:sp>
    </p:spTree>
    <p:extLst>
      <p:ext uri="{BB962C8B-B14F-4D97-AF65-F5344CB8AC3E}">
        <p14:creationId xmlns:p14="http://schemas.microsoft.com/office/powerpoint/2010/main" val="17244961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1000" fill="hold"/>
                                        <p:tgtEl>
                                          <p:spTgt spid="5"/>
                                        </p:tgtEl>
                                        <p:attrNameLst>
                                          <p:attrName>ppt_w</p:attrName>
                                        </p:attrNameLst>
                                      </p:cBhvr>
                                      <p:tavLst>
                                        <p:tav tm="0">
                                          <p:val>
                                            <p:fltVal val="0"/>
                                          </p:val>
                                        </p:tav>
                                        <p:tav tm="100000">
                                          <p:val>
                                            <p:strVal val="#ppt_w"/>
                                          </p:val>
                                        </p:tav>
                                      </p:tavLst>
                                    </p:anim>
                                    <p:anim calcmode="lin" valueType="num">
                                      <p:cBhvr>
                                        <p:cTn id="8" dur="1000" fill="hold"/>
                                        <p:tgtEl>
                                          <p:spTgt spid="5"/>
                                        </p:tgtEl>
                                        <p:attrNameLst>
                                          <p:attrName>ppt_h</p:attrName>
                                        </p:attrNameLst>
                                      </p:cBhvr>
                                      <p:tavLst>
                                        <p:tav tm="0">
                                          <p:val>
                                            <p:fltVal val="0"/>
                                          </p:val>
                                        </p:tav>
                                        <p:tav tm="100000">
                                          <p:val>
                                            <p:strVal val="#ppt_h"/>
                                          </p:val>
                                        </p:tav>
                                      </p:tavLst>
                                    </p:anim>
                                    <p:anim calcmode="lin" valueType="num">
                                      <p:cBhvr>
                                        <p:cTn id="9" dur="1000" fill="hold"/>
                                        <p:tgtEl>
                                          <p:spTgt spid="5"/>
                                        </p:tgtEl>
                                        <p:attrNameLst>
                                          <p:attrName>style.rotation</p:attrName>
                                        </p:attrNameLst>
                                      </p:cBhvr>
                                      <p:tavLst>
                                        <p:tav tm="0">
                                          <p:val>
                                            <p:fltVal val="90"/>
                                          </p:val>
                                        </p:tav>
                                        <p:tav tm="100000">
                                          <p:val>
                                            <p:fltVal val="0"/>
                                          </p:val>
                                        </p:tav>
                                      </p:tavLst>
                                    </p:anim>
                                    <p:animEffect transition="in" filter="fade">
                                      <p:cBhvr>
                                        <p:cTn id="10" dur="1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dirty="0" smtClean="0"/>
              <a:t>Děkuji vám za pozornost</a:t>
            </a:r>
            <a:endParaRPr lang="en-US" dirty="0"/>
          </a:p>
        </p:txBody>
      </p:sp>
    </p:spTree>
    <p:extLst>
      <p:ext uri="{BB962C8B-B14F-4D97-AF65-F5344CB8AC3E}">
        <p14:creationId xmlns:p14="http://schemas.microsoft.com/office/powerpoint/2010/main" val="325944239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lstStyle/>
          <a:p>
            <a:r>
              <a:rPr lang="cs-CZ" dirty="0" smtClean="0"/>
              <a:t>Registr výukových jednotek</a:t>
            </a:r>
          </a:p>
          <a:p>
            <a:endParaRPr lang="cs-CZ" dirty="0" smtClean="0"/>
          </a:p>
          <a:p>
            <a:r>
              <a:rPr lang="cs-CZ" dirty="0" smtClean="0"/>
              <a:t>Registr </a:t>
            </a:r>
            <a:r>
              <a:rPr lang="cs-CZ" dirty="0" smtClean="0"/>
              <a:t>výstupů z učení</a:t>
            </a:r>
          </a:p>
          <a:p>
            <a:endParaRPr lang="cs-CZ" dirty="0" smtClean="0"/>
          </a:p>
          <a:p>
            <a:r>
              <a:rPr lang="cs-CZ" dirty="0" smtClean="0"/>
              <a:t>Prohlížeč </a:t>
            </a:r>
            <a:r>
              <a:rPr lang="cs-CZ" dirty="0" smtClean="0"/>
              <a:t>OPTIMEDU</a:t>
            </a:r>
            <a:endParaRPr lang="en-US" dirty="0"/>
          </a:p>
        </p:txBody>
      </p:sp>
      <p:sp>
        <p:nvSpPr>
          <p:cNvPr id="3" name="Nadpis 2"/>
          <p:cNvSpPr>
            <a:spLocks noGrp="1"/>
          </p:cNvSpPr>
          <p:nvPr>
            <p:ph type="title"/>
          </p:nvPr>
        </p:nvSpPr>
        <p:spPr/>
        <p:txBody>
          <a:bodyPr/>
          <a:lstStyle/>
          <a:p>
            <a:r>
              <a:rPr lang="cs-CZ" dirty="0" smtClean="0"/>
              <a:t>Nabídka </a:t>
            </a:r>
            <a:r>
              <a:rPr lang="cs-CZ" dirty="0" smtClean="0"/>
              <a:t>OPTIMEDU</a:t>
            </a:r>
            <a:endParaRPr lang="en-US" dirty="0"/>
          </a:p>
        </p:txBody>
      </p:sp>
      <p:sp>
        <p:nvSpPr>
          <p:cNvPr id="4" name="Zástupný symbol pro zápatí 3"/>
          <p:cNvSpPr>
            <a:spLocks noGrp="1"/>
          </p:cNvSpPr>
          <p:nvPr>
            <p:ph type="ftr" sz="quarter" idx="11"/>
          </p:nvPr>
        </p:nvSpPr>
        <p:spPr/>
        <p:txBody>
          <a:bodyPr/>
          <a:lstStyle/>
          <a:p>
            <a:r>
              <a:rPr lang="cs-CZ" smtClean="0"/>
              <a:t>OPTIMED - optimalizovaná výuka všeobecného lékařství: http://opti.med.muni.cz</a:t>
            </a:r>
            <a:endParaRPr lang="cs-CZ" dirty="0"/>
          </a:p>
        </p:txBody>
      </p:sp>
    </p:spTree>
    <p:extLst>
      <p:ext uri="{BB962C8B-B14F-4D97-AF65-F5344CB8AC3E}">
        <p14:creationId xmlns:p14="http://schemas.microsoft.com/office/powerpoint/2010/main" val="178480593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a:xfrm>
            <a:off x="971600" y="1281793"/>
            <a:ext cx="7704856" cy="5249636"/>
          </a:xfrm>
        </p:spPr>
        <p:txBody>
          <a:bodyPr>
            <a:noAutofit/>
          </a:bodyPr>
          <a:lstStyle/>
          <a:p>
            <a:r>
              <a:rPr lang="en-US" sz="800" dirty="0" err="1"/>
              <a:t>Nalezeno</a:t>
            </a:r>
            <a:r>
              <a:rPr lang="en-US" sz="800" dirty="0"/>
              <a:t> 6 </a:t>
            </a:r>
            <a:r>
              <a:rPr lang="en-US" sz="800" dirty="0" err="1"/>
              <a:t>výukových</a:t>
            </a:r>
            <a:r>
              <a:rPr lang="en-US" sz="800" dirty="0"/>
              <a:t> </a:t>
            </a:r>
            <a:r>
              <a:rPr lang="en-US" sz="800" dirty="0" err="1"/>
              <a:t>jednotek</a:t>
            </a:r>
            <a:endParaRPr lang="en-US" sz="800" dirty="0"/>
          </a:p>
          <a:p>
            <a:r>
              <a:rPr lang="en-US" sz="800" b="1" dirty="0" err="1">
                <a:hlinkClick r:id="rId2"/>
              </a:rPr>
              <a:t>Biologie</a:t>
            </a:r>
            <a:r>
              <a:rPr lang="en-US" sz="800" b="1" dirty="0">
                <a:hlinkClick r:id="rId2"/>
              </a:rPr>
              <a:t> </a:t>
            </a:r>
            <a:r>
              <a:rPr lang="en-US" sz="800" b="1" dirty="0" err="1">
                <a:hlinkClick r:id="rId2"/>
              </a:rPr>
              <a:t>nádorů</a:t>
            </a:r>
            <a:r>
              <a:rPr lang="en-US" sz="800" b="1" dirty="0"/>
              <a:t> </a:t>
            </a:r>
          </a:p>
          <a:p>
            <a:r>
              <a:rPr lang="en-US" sz="800" dirty="0" err="1"/>
              <a:t>Interní</a:t>
            </a:r>
            <a:r>
              <a:rPr lang="en-US" sz="800" dirty="0"/>
              <a:t> </a:t>
            </a:r>
            <a:r>
              <a:rPr lang="en-US" sz="800" dirty="0" err="1"/>
              <a:t>lékařství</a:t>
            </a:r>
            <a:endParaRPr lang="en-US" sz="800" dirty="0"/>
          </a:p>
          <a:p>
            <a:r>
              <a:rPr lang="en-US" sz="800" dirty="0">
                <a:hlinkClick r:id="rId3"/>
              </a:rPr>
              <a:t>VLON091 - </a:t>
            </a:r>
            <a:r>
              <a:rPr lang="en-US" sz="800" dirty="0" err="1">
                <a:hlinkClick r:id="rId3"/>
              </a:rPr>
              <a:t>Klinická</a:t>
            </a:r>
            <a:r>
              <a:rPr lang="en-US" sz="800" dirty="0">
                <a:hlinkClick r:id="rId3"/>
              </a:rPr>
              <a:t> </a:t>
            </a:r>
            <a:r>
              <a:rPr lang="en-US" sz="800" dirty="0" err="1">
                <a:hlinkClick r:id="rId3"/>
              </a:rPr>
              <a:t>onkologie</a:t>
            </a:r>
            <a:r>
              <a:rPr lang="en-US" sz="800" dirty="0"/>
              <a:t> | </a:t>
            </a:r>
            <a:r>
              <a:rPr lang="en-US" sz="800" dirty="0">
                <a:hlinkClick r:id="rId4"/>
              </a:rPr>
              <a:t>VLON091c - </a:t>
            </a:r>
            <a:r>
              <a:rPr lang="en-US" sz="800" dirty="0" err="1">
                <a:hlinkClick r:id="rId4"/>
              </a:rPr>
              <a:t>Klinická</a:t>
            </a:r>
            <a:r>
              <a:rPr lang="en-US" sz="800" dirty="0">
                <a:hlinkClick r:id="rId4"/>
              </a:rPr>
              <a:t> </a:t>
            </a:r>
            <a:r>
              <a:rPr lang="en-US" sz="800" dirty="0" err="1">
                <a:hlinkClick r:id="rId4"/>
              </a:rPr>
              <a:t>onkologie</a:t>
            </a:r>
            <a:r>
              <a:rPr lang="en-US" sz="800" dirty="0">
                <a:hlinkClick r:id="rId4"/>
              </a:rPr>
              <a:t> - </a:t>
            </a:r>
            <a:r>
              <a:rPr lang="en-US" sz="800" dirty="0" err="1">
                <a:hlinkClick r:id="rId4"/>
              </a:rPr>
              <a:t>cvičení</a:t>
            </a:r>
            <a:endParaRPr lang="en-US" sz="800" dirty="0"/>
          </a:p>
          <a:p>
            <a:r>
              <a:rPr lang="en-US" sz="800" dirty="0" err="1"/>
              <a:t>přednáška</a:t>
            </a:r>
            <a:r>
              <a:rPr lang="en-US" sz="800" dirty="0"/>
              <a:t> (1 </a:t>
            </a:r>
            <a:r>
              <a:rPr lang="en-US" sz="800" dirty="0" err="1"/>
              <a:t>hod</a:t>
            </a:r>
            <a:r>
              <a:rPr lang="en-US" sz="800" dirty="0"/>
              <a:t>.), </a:t>
            </a:r>
            <a:r>
              <a:rPr lang="en-US" sz="800" dirty="0" err="1"/>
              <a:t>samostudium</a:t>
            </a:r>
            <a:r>
              <a:rPr lang="en-US" sz="800" dirty="0"/>
              <a:t> (2 </a:t>
            </a:r>
            <a:r>
              <a:rPr lang="en-US" sz="800" dirty="0" err="1"/>
              <a:t>hod</a:t>
            </a:r>
            <a:r>
              <a:rPr lang="en-US" sz="800" dirty="0"/>
              <a:t>.)</a:t>
            </a:r>
          </a:p>
          <a:p>
            <a:r>
              <a:rPr lang="en-US" sz="800" dirty="0" err="1"/>
              <a:t>angiogeneze</a:t>
            </a:r>
            <a:r>
              <a:rPr lang="en-US" sz="800" dirty="0"/>
              <a:t> </a:t>
            </a:r>
            <a:r>
              <a:rPr lang="en-US" sz="800" dirty="0" err="1"/>
              <a:t>patologická</a:t>
            </a:r>
            <a:r>
              <a:rPr lang="en-US" sz="800" dirty="0"/>
              <a:t>, </a:t>
            </a:r>
            <a:r>
              <a:rPr lang="en-US" sz="800" dirty="0" err="1"/>
              <a:t>apoptóza</a:t>
            </a:r>
            <a:r>
              <a:rPr lang="en-US" sz="800" dirty="0"/>
              <a:t>, </a:t>
            </a:r>
            <a:r>
              <a:rPr lang="en-US" sz="800" dirty="0" err="1"/>
              <a:t>buněčná</a:t>
            </a:r>
            <a:r>
              <a:rPr lang="en-US" sz="800" dirty="0"/>
              <a:t> </a:t>
            </a:r>
            <a:r>
              <a:rPr lang="en-US" sz="800" dirty="0" err="1"/>
              <a:t>proliferace</a:t>
            </a:r>
            <a:r>
              <a:rPr lang="en-US" sz="800" dirty="0"/>
              <a:t>, </a:t>
            </a:r>
            <a:r>
              <a:rPr lang="en-US" sz="800" dirty="0" err="1"/>
              <a:t>buněčný</a:t>
            </a:r>
            <a:r>
              <a:rPr lang="en-US" sz="800" dirty="0"/>
              <a:t> </a:t>
            </a:r>
            <a:r>
              <a:rPr lang="en-US" sz="800" dirty="0" err="1"/>
              <a:t>cyklus</a:t>
            </a:r>
            <a:r>
              <a:rPr lang="en-US" sz="800" dirty="0"/>
              <a:t>, </a:t>
            </a:r>
            <a:r>
              <a:rPr lang="en-US" sz="800" dirty="0" err="1"/>
              <a:t>nádorové</a:t>
            </a:r>
            <a:r>
              <a:rPr lang="en-US" sz="800" dirty="0"/>
              <a:t> </a:t>
            </a:r>
            <a:r>
              <a:rPr lang="en-US" sz="800" dirty="0" err="1"/>
              <a:t>procesy</a:t>
            </a:r>
            <a:endParaRPr lang="en-US" sz="800" dirty="0"/>
          </a:p>
          <a:p>
            <a:r>
              <a:rPr lang="en-US" sz="800" b="1" dirty="0" err="1">
                <a:hlinkClick r:id="rId5"/>
              </a:rPr>
              <a:t>Epigenetika</a:t>
            </a:r>
            <a:r>
              <a:rPr lang="en-US" sz="800" b="1" dirty="0">
                <a:hlinkClick r:id="rId5"/>
              </a:rPr>
              <a:t> ve </a:t>
            </a:r>
            <a:r>
              <a:rPr lang="en-US" sz="800" b="1" dirty="0" err="1">
                <a:hlinkClick r:id="rId5"/>
              </a:rPr>
              <a:t>vývoji</a:t>
            </a:r>
            <a:r>
              <a:rPr lang="en-US" sz="800" b="1" dirty="0">
                <a:hlinkClick r:id="rId5"/>
              </a:rPr>
              <a:t> a </a:t>
            </a:r>
            <a:r>
              <a:rPr lang="en-US" sz="800" b="1" dirty="0" err="1">
                <a:hlinkClick r:id="rId5"/>
              </a:rPr>
              <a:t>onemocnění</a:t>
            </a:r>
            <a:r>
              <a:rPr lang="en-US" sz="800" b="1" dirty="0"/>
              <a:t> </a:t>
            </a:r>
          </a:p>
          <a:p>
            <a:r>
              <a:rPr lang="en-US" sz="800" dirty="0" err="1"/>
              <a:t>Teoretické</a:t>
            </a:r>
            <a:r>
              <a:rPr lang="en-US" sz="800" dirty="0"/>
              <a:t> </a:t>
            </a:r>
            <a:r>
              <a:rPr lang="en-US" sz="800" dirty="0" err="1"/>
              <a:t>vědy</a:t>
            </a:r>
            <a:endParaRPr lang="en-US" sz="800" dirty="0"/>
          </a:p>
          <a:p>
            <a:r>
              <a:rPr lang="en-US" sz="800" dirty="0">
                <a:hlinkClick r:id="rId6"/>
              </a:rPr>
              <a:t>VSBI0121c - </a:t>
            </a:r>
            <a:r>
              <a:rPr lang="en-US" sz="800" dirty="0" err="1">
                <a:hlinkClick r:id="rId6"/>
              </a:rPr>
              <a:t>Biologie</a:t>
            </a:r>
            <a:r>
              <a:rPr lang="en-US" sz="800" dirty="0">
                <a:hlinkClick r:id="rId6"/>
              </a:rPr>
              <a:t> I - </a:t>
            </a:r>
            <a:r>
              <a:rPr lang="en-US" sz="800" dirty="0" err="1">
                <a:hlinkClick r:id="rId6"/>
              </a:rPr>
              <a:t>cvičení</a:t>
            </a:r>
            <a:r>
              <a:rPr lang="en-US" sz="800" dirty="0"/>
              <a:t> | </a:t>
            </a:r>
            <a:r>
              <a:rPr lang="en-US" sz="800" dirty="0">
                <a:hlinkClick r:id="rId7"/>
              </a:rPr>
              <a:t>VSBI0121p - </a:t>
            </a:r>
            <a:r>
              <a:rPr lang="en-US" sz="800" dirty="0" err="1">
                <a:hlinkClick r:id="rId7"/>
              </a:rPr>
              <a:t>Biologie</a:t>
            </a:r>
            <a:r>
              <a:rPr lang="en-US" sz="800" dirty="0">
                <a:hlinkClick r:id="rId7"/>
              </a:rPr>
              <a:t> I - </a:t>
            </a:r>
            <a:r>
              <a:rPr lang="en-US" sz="800" dirty="0" err="1">
                <a:hlinkClick r:id="rId7"/>
              </a:rPr>
              <a:t>přednáška</a:t>
            </a:r>
            <a:r>
              <a:rPr lang="en-US" sz="800" dirty="0"/>
              <a:t> | </a:t>
            </a:r>
            <a:r>
              <a:rPr lang="en-US" sz="800" dirty="0">
                <a:hlinkClick r:id="rId8"/>
              </a:rPr>
              <a:t>VSBI0121s - </a:t>
            </a:r>
            <a:r>
              <a:rPr lang="en-US" sz="800" dirty="0" err="1">
                <a:hlinkClick r:id="rId8"/>
              </a:rPr>
              <a:t>Biologie</a:t>
            </a:r>
            <a:r>
              <a:rPr lang="en-US" sz="800" dirty="0">
                <a:hlinkClick r:id="rId8"/>
              </a:rPr>
              <a:t> I -</a:t>
            </a:r>
            <a:r>
              <a:rPr lang="en-US" sz="800" dirty="0" err="1">
                <a:hlinkClick r:id="rId8"/>
              </a:rPr>
              <a:t>seminář</a:t>
            </a:r>
            <a:r>
              <a:rPr lang="en-US" sz="800" dirty="0"/>
              <a:t> | </a:t>
            </a:r>
            <a:r>
              <a:rPr lang="en-US" sz="800" dirty="0">
                <a:hlinkClick r:id="rId9"/>
              </a:rPr>
              <a:t>VSBI0222c - </a:t>
            </a:r>
            <a:r>
              <a:rPr lang="en-US" sz="800" dirty="0" err="1">
                <a:hlinkClick r:id="rId9"/>
              </a:rPr>
              <a:t>Biologie</a:t>
            </a:r>
            <a:r>
              <a:rPr lang="en-US" sz="800" dirty="0">
                <a:hlinkClick r:id="rId9"/>
              </a:rPr>
              <a:t> II - </a:t>
            </a:r>
            <a:r>
              <a:rPr lang="en-US" sz="800" dirty="0" err="1">
                <a:hlinkClick r:id="rId9"/>
              </a:rPr>
              <a:t>cvičení</a:t>
            </a:r>
            <a:r>
              <a:rPr lang="en-US" sz="800" dirty="0"/>
              <a:t> | </a:t>
            </a:r>
            <a:r>
              <a:rPr lang="en-US" sz="800" dirty="0">
                <a:hlinkClick r:id="rId10"/>
              </a:rPr>
              <a:t>VSBI0222p - </a:t>
            </a:r>
            <a:r>
              <a:rPr lang="en-US" sz="800" dirty="0" err="1">
                <a:hlinkClick r:id="rId10"/>
              </a:rPr>
              <a:t>Biologie</a:t>
            </a:r>
            <a:r>
              <a:rPr lang="en-US" sz="800" dirty="0">
                <a:hlinkClick r:id="rId10"/>
              </a:rPr>
              <a:t> II - </a:t>
            </a:r>
            <a:r>
              <a:rPr lang="en-US" sz="800" dirty="0" err="1">
                <a:hlinkClick r:id="rId10"/>
              </a:rPr>
              <a:t>přednáška</a:t>
            </a:r>
            <a:endParaRPr lang="en-US" sz="800" dirty="0"/>
          </a:p>
          <a:p>
            <a:r>
              <a:rPr lang="en-US" sz="800" dirty="0" err="1"/>
              <a:t>seminář</a:t>
            </a:r>
            <a:r>
              <a:rPr lang="en-US" sz="800" dirty="0"/>
              <a:t> (2 </a:t>
            </a:r>
            <a:r>
              <a:rPr lang="en-US" sz="800" dirty="0" err="1"/>
              <a:t>hod</a:t>
            </a:r>
            <a:r>
              <a:rPr lang="en-US" sz="800" dirty="0"/>
              <a:t>.), </a:t>
            </a:r>
            <a:r>
              <a:rPr lang="en-US" sz="800" dirty="0" err="1"/>
              <a:t>samostudium</a:t>
            </a:r>
            <a:r>
              <a:rPr lang="en-US" sz="800" dirty="0"/>
              <a:t> (5 </a:t>
            </a:r>
            <a:r>
              <a:rPr lang="en-US" sz="800" dirty="0" err="1"/>
              <a:t>hod</a:t>
            </a:r>
            <a:r>
              <a:rPr lang="en-US" sz="800" dirty="0"/>
              <a:t>.)</a:t>
            </a:r>
          </a:p>
          <a:p>
            <a:r>
              <a:rPr lang="en-US" sz="800" dirty="0"/>
              <a:t>DNA - </a:t>
            </a:r>
            <a:r>
              <a:rPr lang="en-US" sz="800" dirty="0" err="1"/>
              <a:t>methylace</a:t>
            </a:r>
            <a:r>
              <a:rPr lang="en-US" sz="800" dirty="0"/>
              <a:t>, RNA interference, chromatin - </a:t>
            </a:r>
            <a:r>
              <a:rPr lang="en-US" sz="800" dirty="0" err="1"/>
              <a:t>remodelace</a:t>
            </a:r>
            <a:r>
              <a:rPr lang="en-US" sz="800" dirty="0"/>
              <a:t>, </a:t>
            </a:r>
            <a:r>
              <a:rPr lang="en-US" sz="800" dirty="0" err="1"/>
              <a:t>chromozóm</a:t>
            </a:r>
            <a:r>
              <a:rPr lang="en-US" sz="800" dirty="0"/>
              <a:t> X - </a:t>
            </a:r>
            <a:r>
              <a:rPr lang="en-US" sz="800" dirty="0" err="1"/>
              <a:t>inaktivace</a:t>
            </a:r>
            <a:r>
              <a:rPr lang="en-US" sz="800" dirty="0"/>
              <a:t>, </a:t>
            </a:r>
            <a:r>
              <a:rPr lang="en-US" sz="800" dirty="0" err="1"/>
              <a:t>epigenetika</a:t>
            </a:r>
            <a:endParaRPr lang="en-US" sz="800" dirty="0"/>
          </a:p>
          <a:p>
            <a:r>
              <a:rPr lang="en-US" sz="800" b="1" dirty="0" err="1">
                <a:hlinkClick r:id="rId11"/>
              </a:rPr>
              <a:t>Genetická</a:t>
            </a:r>
            <a:r>
              <a:rPr lang="en-US" sz="800" b="1" dirty="0">
                <a:hlinkClick r:id="rId11"/>
              </a:rPr>
              <a:t> </a:t>
            </a:r>
            <a:r>
              <a:rPr lang="en-US" sz="800" b="1" dirty="0" err="1">
                <a:hlinkClick r:id="rId11"/>
              </a:rPr>
              <a:t>podmíněnost</a:t>
            </a:r>
            <a:r>
              <a:rPr lang="en-US" sz="800" b="1" dirty="0">
                <a:hlinkClick r:id="rId11"/>
              </a:rPr>
              <a:t> </a:t>
            </a:r>
            <a:r>
              <a:rPr lang="en-US" sz="800" b="1" dirty="0" err="1">
                <a:hlinkClick r:id="rId11"/>
              </a:rPr>
              <a:t>vzniku</a:t>
            </a:r>
            <a:r>
              <a:rPr lang="en-US" sz="800" b="1" dirty="0">
                <a:hlinkClick r:id="rId11"/>
              </a:rPr>
              <a:t> </a:t>
            </a:r>
            <a:r>
              <a:rPr lang="en-US" sz="800" b="1" dirty="0" err="1">
                <a:hlinkClick r:id="rId11"/>
              </a:rPr>
              <a:t>nemocí</a:t>
            </a:r>
            <a:r>
              <a:rPr lang="en-US" sz="800" b="1" dirty="0">
                <a:hlinkClick r:id="rId11"/>
              </a:rPr>
              <a:t>, </a:t>
            </a:r>
            <a:r>
              <a:rPr lang="en-US" sz="800" b="1" dirty="0" err="1">
                <a:hlinkClick r:id="rId11"/>
              </a:rPr>
              <a:t>epigenetika</a:t>
            </a:r>
            <a:r>
              <a:rPr lang="en-US" sz="800" b="1" dirty="0">
                <a:hlinkClick r:id="rId11"/>
              </a:rPr>
              <a:t>, </a:t>
            </a:r>
            <a:r>
              <a:rPr lang="en-US" sz="800" b="1" dirty="0" err="1">
                <a:hlinkClick r:id="rId11"/>
              </a:rPr>
              <a:t>protiklady</a:t>
            </a:r>
            <a:r>
              <a:rPr lang="en-US" sz="800" b="1" dirty="0">
                <a:hlinkClick r:id="rId11"/>
              </a:rPr>
              <a:t> </a:t>
            </a:r>
            <a:r>
              <a:rPr lang="en-US" sz="800" b="1" dirty="0" err="1">
                <a:hlinkClick r:id="rId11"/>
              </a:rPr>
              <a:t>mendelistických</a:t>
            </a:r>
            <a:r>
              <a:rPr lang="en-US" sz="800" b="1" dirty="0">
                <a:hlinkClick r:id="rId11"/>
              </a:rPr>
              <a:t> a </a:t>
            </a:r>
            <a:r>
              <a:rPr lang="en-US" sz="800" b="1" dirty="0" err="1">
                <a:hlinkClick r:id="rId11"/>
              </a:rPr>
              <a:t>komplexních</a:t>
            </a:r>
            <a:r>
              <a:rPr lang="en-US" sz="800" b="1" dirty="0">
                <a:hlinkClick r:id="rId11"/>
              </a:rPr>
              <a:t> </a:t>
            </a:r>
            <a:r>
              <a:rPr lang="en-US" sz="800" b="1" dirty="0" err="1">
                <a:hlinkClick r:id="rId11"/>
              </a:rPr>
              <a:t>nemocí</a:t>
            </a:r>
            <a:r>
              <a:rPr lang="en-US" sz="800" b="1" dirty="0"/>
              <a:t> </a:t>
            </a:r>
          </a:p>
          <a:p>
            <a:r>
              <a:rPr lang="en-US" sz="800" dirty="0" err="1"/>
              <a:t>Teoretické</a:t>
            </a:r>
            <a:r>
              <a:rPr lang="en-US" sz="800" dirty="0"/>
              <a:t> </a:t>
            </a:r>
            <a:r>
              <a:rPr lang="en-US" sz="800" dirty="0" err="1"/>
              <a:t>vědy</a:t>
            </a:r>
            <a:endParaRPr lang="en-US" sz="800" dirty="0"/>
          </a:p>
          <a:p>
            <a:r>
              <a:rPr lang="en-US" sz="800" dirty="0">
                <a:hlinkClick r:id="rId12"/>
              </a:rPr>
              <a:t>VSPF0521c - </a:t>
            </a:r>
            <a:r>
              <a:rPr lang="en-US" sz="800" dirty="0" err="1">
                <a:hlinkClick r:id="rId12"/>
              </a:rPr>
              <a:t>Patologická</a:t>
            </a:r>
            <a:r>
              <a:rPr lang="en-US" sz="800" dirty="0">
                <a:hlinkClick r:id="rId12"/>
              </a:rPr>
              <a:t> </a:t>
            </a:r>
            <a:r>
              <a:rPr lang="en-US" sz="800" dirty="0" err="1">
                <a:hlinkClick r:id="rId12"/>
              </a:rPr>
              <a:t>fyziologie</a:t>
            </a:r>
            <a:r>
              <a:rPr lang="en-US" sz="800" dirty="0">
                <a:hlinkClick r:id="rId12"/>
              </a:rPr>
              <a:t> I - </a:t>
            </a:r>
            <a:r>
              <a:rPr lang="en-US" sz="800" dirty="0" err="1">
                <a:hlinkClick r:id="rId12"/>
              </a:rPr>
              <a:t>cvičení</a:t>
            </a:r>
            <a:r>
              <a:rPr lang="en-US" sz="800" dirty="0"/>
              <a:t> | </a:t>
            </a:r>
            <a:r>
              <a:rPr lang="en-US" sz="800" dirty="0">
                <a:hlinkClick r:id="rId13"/>
              </a:rPr>
              <a:t>VSPF0521p - </a:t>
            </a:r>
            <a:r>
              <a:rPr lang="en-US" sz="800" dirty="0" err="1">
                <a:hlinkClick r:id="rId13"/>
              </a:rPr>
              <a:t>Patologická</a:t>
            </a:r>
            <a:r>
              <a:rPr lang="en-US" sz="800" dirty="0">
                <a:hlinkClick r:id="rId13"/>
              </a:rPr>
              <a:t> </a:t>
            </a:r>
            <a:r>
              <a:rPr lang="en-US" sz="800" dirty="0" err="1">
                <a:hlinkClick r:id="rId13"/>
              </a:rPr>
              <a:t>fyziologie</a:t>
            </a:r>
            <a:r>
              <a:rPr lang="en-US" sz="800" dirty="0">
                <a:hlinkClick r:id="rId13"/>
              </a:rPr>
              <a:t> I - </a:t>
            </a:r>
            <a:r>
              <a:rPr lang="en-US" sz="800" dirty="0" err="1">
                <a:hlinkClick r:id="rId13"/>
              </a:rPr>
              <a:t>přednáška</a:t>
            </a:r>
            <a:r>
              <a:rPr lang="en-US" sz="800" dirty="0"/>
              <a:t> | </a:t>
            </a:r>
            <a:r>
              <a:rPr lang="en-US" sz="800" dirty="0">
                <a:hlinkClick r:id="rId14"/>
              </a:rPr>
              <a:t>VSPF0622c - </a:t>
            </a:r>
            <a:r>
              <a:rPr lang="en-US" sz="800" dirty="0" err="1">
                <a:hlinkClick r:id="rId14"/>
              </a:rPr>
              <a:t>Patologická</a:t>
            </a:r>
            <a:r>
              <a:rPr lang="en-US" sz="800" dirty="0">
                <a:hlinkClick r:id="rId14"/>
              </a:rPr>
              <a:t> </a:t>
            </a:r>
            <a:r>
              <a:rPr lang="en-US" sz="800" dirty="0" err="1">
                <a:hlinkClick r:id="rId14"/>
              </a:rPr>
              <a:t>fyziologie</a:t>
            </a:r>
            <a:r>
              <a:rPr lang="en-US" sz="800" dirty="0">
                <a:hlinkClick r:id="rId14"/>
              </a:rPr>
              <a:t> II - </a:t>
            </a:r>
            <a:r>
              <a:rPr lang="en-US" sz="800" dirty="0" err="1">
                <a:hlinkClick r:id="rId14"/>
              </a:rPr>
              <a:t>cvičení</a:t>
            </a:r>
            <a:r>
              <a:rPr lang="en-US" sz="800" dirty="0"/>
              <a:t> | </a:t>
            </a:r>
            <a:r>
              <a:rPr lang="en-US" sz="800" dirty="0">
                <a:hlinkClick r:id="rId15"/>
              </a:rPr>
              <a:t>VSPF0622p - </a:t>
            </a:r>
            <a:r>
              <a:rPr lang="en-US" sz="800" dirty="0" err="1">
                <a:hlinkClick r:id="rId15"/>
              </a:rPr>
              <a:t>Patologická</a:t>
            </a:r>
            <a:r>
              <a:rPr lang="en-US" sz="800" dirty="0">
                <a:hlinkClick r:id="rId15"/>
              </a:rPr>
              <a:t> </a:t>
            </a:r>
            <a:r>
              <a:rPr lang="en-US" sz="800" dirty="0" err="1">
                <a:hlinkClick r:id="rId15"/>
              </a:rPr>
              <a:t>fyziologie</a:t>
            </a:r>
            <a:r>
              <a:rPr lang="en-US" sz="800" dirty="0">
                <a:hlinkClick r:id="rId15"/>
              </a:rPr>
              <a:t> II - </a:t>
            </a:r>
            <a:r>
              <a:rPr lang="en-US" sz="800" dirty="0" err="1">
                <a:hlinkClick r:id="rId15"/>
              </a:rPr>
              <a:t>přednáška</a:t>
            </a:r>
            <a:endParaRPr lang="en-US" sz="800" dirty="0"/>
          </a:p>
          <a:p>
            <a:r>
              <a:rPr lang="en-US" sz="800" dirty="0" err="1"/>
              <a:t>přednáška</a:t>
            </a:r>
            <a:r>
              <a:rPr lang="en-US" sz="800" dirty="0"/>
              <a:t> (2 </a:t>
            </a:r>
            <a:r>
              <a:rPr lang="en-US" sz="800" dirty="0" err="1"/>
              <a:t>hod</a:t>
            </a:r>
            <a:r>
              <a:rPr lang="en-US" sz="800" dirty="0"/>
              <a:t>.), </a:t>
            </a:r>
            <a:r>
              <a:rPr lang="en-US" sz="800" dirty="0" err="1"/>
              <a:t>cvičení</a:t>
            </a:r>
            <a:r>
              <a:rPr lang="en-US" sz="800" dirty="0"/>
              <a:t> (9 </a:t>
            </a:r>
            <a:r>
              <a:rPr lang="en-US" sz="800" dirty="0" err="1"/>
              <a:t>hod</a:t>
            </a:r>
            <a:r>
              <a:rPr lang="en-US" sz="800" dirty="0"/>
              <a:t>.), </a:t>
            </a:r>
            <a:r>
              <a:rPr lang="en-US" sz="800" dirty="0" err="1"/>
              <a:t>samostudium</a:t>
            </a:r>
            <a:r>
              <a:rPr lang="en-US" sz="800" dirty="0"/>
              <a:t> (10 </a:t>
            </a:r>
            <a:r>
              <a:rPr lang="en-US" sz="800" dirty="0" err="1"/>
              <a:t>hod</a:t>
            </a:r>
            <a:r>
              <a:rPr lang="en-US" sz="800" dirty="0"/>
              <a:t>.)</a:t>
            </a:r>
          </a:p>
          <a:p>
            <a:r>
              <a:rPr lang="en-US" sz="800" dirty="0"/>
              <a:t>SNPs, </a:t>
            </a:r>
            <a:r>
              <a:rPr lang="en-US" sz="800" dirty="0" err="1"/>
              <a:t>dědičnost</a:t>
            </a:r>
            <a:r>
              <a:rPr lang="en-US" sz="800" dirty="0"/>
              <a:t> </a:t>
            </a:r>
            <a:r>
              <a:rPr lang="en-US" sz="800" dirty="0" err="1"/>
              <a:t>vázaná</a:t>
            </a:r>
            <a:r>
              <a:rPr lang="en-US" sz="800" dirty="0"/>
              <a:t> </a:t>
            </a:r>
            <a:r>
              <a:rPr lang="en-US" sz="800" dirty="0" err="1"/>
              <a:t>na</a:t>
            </a:r>
            <a:r>
              <a:rPr lang="en-US" sz="800" dirty="0"/>
              <a:t> </a:t>
            </a:r>
            <a:r>
              <a:rPr lang="en-US" sz="800" dirty="0" err="1"/>
              <a:t>chromozóm</a:t>
            </a:r>
            <a:r>
              <a:rPr lang="en-US" sz="800" dirty="0"/>
              <a:t> X, </a:t>
            </a:r>
            <a:r>
              <a:rPr lang="en-US" sz="800" dirty="0" err="1"/>
              <a:t>epigenetika</a:t>
            </a:r>
            <a:r>
              <a:rPr lang="en-US" sz="800" dirty="0"/>
              <a:t>, </a:t>
            </a:r>
            <a:r>
              <a:rPr lang="en-US" sz="800" dirty="0" err="1"/>
              <a:t>multifaktoriálně</a:t>
            </a:r>
            <a:r>
              <a:rPr lang="en-US" sz="800" dirty="0"/>
              <a:t> </a:t>
            </a:r>
            <a:r>
              <a:rPr lang="en-US" sz="800" dirty="0" err="1"/>
              <a:t>podmíněné</a:t>
            </a:r>
            <a:r>
              <a:rPr lang="en-US" sz="800" dirty="0"/>
              <a:t> </a:t>
            </a:r>
            <a:r>
              <a:rPr lang="en-US" sz="800" dirty="0" err="1"/>
              <a:t>nemoci</a:t>
            </a:r>
            <a:r>
              <a:rPr lang="en-US" sz="800" dirty="0"/>
              <a:t> - </a:t>
            </a:r>
            <a:r>
              <a:rPr lang="en-US" sz="800" dirty="0" err="1"/>
              <a:t>asociační</a:t>
            </a:r>
            <a:r>
              <a:rPr lang="en-US" sz="800" dirty="0"/>
              <a:t> </a:t>
            </a:r>
            <a:r>
              <a:rPr lang="en-US" sz="800" dirty="0" err="1"/>
              <a:t>studie</a:t>
            </a:r>
            <a:r>
              <a:rPr lang="en-US" sz="800" dirty="0"/>
              <a:t>, </a:t>
            </a:r>
            <a:r>
              <a:rPr lang="en-US" sz="800" dirty="0" err="1"/>
              <a:t>polymerázová</a:t>
            </a:r>
            <a:r>
              <a:rPr lang="en-US" sz="800" dirty="0"/>
              <a:t> </a:t>
            </a:r>
            <a:r>
              <a:rPr lang="en-US" sz="800" dirty="0" err="1"/>
              <a:t>řetězová</a:t>
            </a:r>
            <a:r>
              <a:rPr lang="en-US" sz="800" dirty="0"/>
              <a:t> </a:t>
            </a:r>
            <a:r>
              <a:rPr lang="en-US" sz="800" dirty="0" err="1"/>
              <a:t>reakce</a:t>
            </a:r>
            <a:endParaRPr lang="en-US" sz="800" dirty="0"/>
          </a:p>
          <a:p>
            <a:r>
              <a:rPr lang="en-US" sz="800" b="1" dirty="0" err="1">
                <a:hlinkClick r:id="rId16"/>
              </a:rPr>
              <a:t>Nádorová</a:t>
            </a:r>
            <a:r>
              <a:rPr lang="en-US" sz="800" b="1" dirty="0">
                <a:hlinkClick r:id="rId16"/>
              </a:rPr>
              <a:t> </a:t>
            </a:r>
            <a:r>
              <a:rPr lang="en-US" sz="800" b="1" dirty="0" err="1">
                <a:hlinkClick r:id="rId16"/>
              </a:rPr>
              <a:t>transformace</a:t>
            </a:r>
            <a:r>
              <a:rPr lang="en-US" sz="800" b="1" dirty="0">
                <a:hlinkClick r:id="rId16"/>
              </a:rPr>
              <a:t> </a:t>
            </a:r>
            <a:r>
              <a:rPr lang="en-US" sz="800" b="1" dirty="0" err="1">
                <a:hlinkClick r:id="rId16"/>
              </a:rPr>
              <a:t>buňky</a:t>
            </a:r>
            <a:r>
              <a:rPr lang="en-US" sz="800" b="1" dirty="0">
                <a:hlinkClick r:id="rId16"/>
              </a:rPr>
              <a:t> (</a:t>
            </a:r>
            <a:r>
              <a:rPr lang="en-US" sz="800" b="1" dirty="0" err="1">
                <a:hlinkClick r:id="rId16"/>
              </a:rPr>
              <a:t>protoonkogeny</a:t>
            </a:r>
            <a:r>
              <a:rPr lang="en-US" sz="800" b="1" dirty="0">
                <a:hlinkClick r:id="rId16"/>
              </a:rPr>
              <a:t> a </a:t>
            </a:r>
            <a:r>
              <a:rPr lang="en-US" sz="800" b="1" dirty="0" err="1">
                <a:hlinkClick r:id="rId16"/>
              </a:rPr>
              <a:t>onkogeny</a:t>
            </a:r>
            <a:r>
              <a:rPr lang="en-US" sz="800" b="1" dirty="0">
                <a:hlinkClick r:id="rId16"/>
              </a:rPr>
              <a:t>, </a:t>
            </a:r>
            <a:r>
              <a:rPr lang="en-US" sz="800" b="1" dirty="0" err="1">
                <a:hlinkClick r:id="rId16"/>
              </a:rPr>
              <a:t>supresorové</a:t>
            </a:r>
            <a:r>
              <a:rPr lang="en-US" sz="800" b="1" dirty="0">
                <a:hlinkClick r:id="rId16"/>
              </a:rPr>
              <a:t> </a:t>
            </a:r>
            <a:r>
              <a:rPr lang="en-US" sz="800" b="1" dirty="0" err="1">
                <a:hlinkClick r:id="rId16"/>
              </a:rPr>
              <a:t>geny</a:t>
            </a:r>
            <a:r>
              <a:rPr lang="en-US" sz="800" b="1" dirty="0">
                <a:hlinkClick r:id="rId16"/>
              </a:rPr>
              <a:t>), </a:t>
            </a:r>
            <a:r>
              <a:rPr lang="en-US" sz="800" b="1" dirty="0" err="1">
                <a:hlinkClick r:id="rId16"/>
              </a:rPr>
              <a:t>cytokinetika</a:t>
            </a:r>
            <a:r>
              <a:rPr lang="en-US" sz="800" b="1" dirty="0">
                <a:hlinkClick r:id="rId16"/>
              </a:rPr>
              <a:t> </a:t>
            </a:r>
            <a:r>
              <a:rPr lang="en-US" sz="800" b="1" dirty="0" err="1">
                <a:hlinkClick r:id="rId16"/>
              </a:rPr>
              <a:t>nádorového</a:t>
            </a:r>
            <a:r>
              <a:rPr lang="en-US" sz="800" b="1" dirty="0">
                <a:hlinkClick r:id="rId16"/>
              </a:rPr>
              <a:t> </a:t>
            </a:r>
            <a:r>
              <a:rPr lang="en-US" sz="800" b="1" dirty="0" err="1">
                <a:hlinkClick r:id="rId16"/>
              </a:rPr>
              <a:t>růstu</a:t>
            </a:r>
            <a:r>
              <a:rPr lang="en-US" sz="800" b="1" dirty="0">
                <a:hlinkClick r:id="rId16"/>
              </a:rPr>
              <a:t>, </a:t>
            </a:r>
            <a:r>
              <a:rPr lang="en-US" sz="800" b="1" dirty="0" err="1">
                <a:hlinkClick r:id="rId16"/>
              </a:rPr>
              <a:t>nádor</a:t>
            </a:r>
            <a:r>
              <a:rPr lang="en-US" sz="800" b="1" dirty="0">
                <a:hlinkClick r:id="rId16"/>
              </a:rPr>
              <a:t> </a:t>
            </a:r>
            <a:r>
              <a:rPr lang="en-US" sz="800" b="1" dirty="0" err="1">
                <a:hlinkClick r:id="rId16"/>
              </a:rPr>
              <a:t>jako</a:t>
            </a:r>
            <a:r>
              <a:rPr lang="en-US" sz="800" b="1" dirty="0">
                <a:hlinkClick r:id="rId16"/>
              </a:rPr>
              <a:t> </a:t>
            </a:r>
            <a:r>
              <a:rPr lang="en-US" sz="800" b="1" dirty="0" err="1">
                <a:hlinkClick r:id="rId16"/>
              </a:rPr>
              <a:t>nemoc</a:t>
            </a:r>
            <a:r>
              <a:rPr lang="en-US" sz="800" b="1" dirty="0">
                <a:hlinkClick r:id="rId16"/>
              </a:rPr>
              <a:t>, </a:t>
            </a:r>
            <a:r>
              <a:rPr lang="en-US" sz="800" b="1" dirty="0" err="1">
                <a:hlinkClick r:id="rId16"/>
              </a:rPr>
              <a:t>patofyziologie</a:t>
            </a:r>
            <a:r>
              <a:rPr lang="en-US" sz="800" b="1" dirty="0">
                <a:hlinkClick r:id="rId16"/>
              </a:rPr>
              <a:t> </a:t>
            </a:r>
            <a:r>
              <a:rPr lang="en-US" sz="800" b="1" dirty="0" err="1">
                <a:hlinkClick r:id="rId16"/>
              </a:rPr>
              <a:t>urgentních</a:t>
            </a:r>
            <a:r>
              <a:rPr lang="en-US" sz="800" b="1" dirty="0">
                <a:hlinkClick r:id="rId16"/>
              </a:rPr>
              <a:t> </a:t>
            </a:r>
            <a:r>
              <a:rPr lang="en-US" sz="800" b="1" dirty="0" err="1">
                <a:hlinkClick r:id="rId16"/>
              </a:rPr>
              <a:t>stavů</a:t>
            </a:r>
            <a:r>
              <a:rPr lang="en-US" sz="800" b="1" dirty="0">
                <a:hlinkClick r:id="rId16"/>
              </a:rPr>
              <a:t> v </a:t>
            </a:r>
            <a:r>
              <a:rPr lang="en-US" sz="800" b="1" dirty="0" err="1">
                <a:hlinkClick r:id="rId16"/>
              </a:rPr>
              <a:t>onkologii</a:t>
            </a:r>
            <a:r>
              <a:rPr lang="en-US" sz="800" b="1" dirty="0"/>
              <a:t> </a:t>
            </a:r>
          </a:p>
          <a:p>
            <a:r>
              <a:rPr lang="en-US" sz="800" dirty="0" err="1"/>
              <a:t>Teoretické</a:t>
            </a:r>
            <a:r>
              <a:rPr lang="en-US" sz="800" dirty="0"/>
              <a:t> </a:t>
            </a:r>
            <a:r>
              <a:rPr lang="en-US" sz="800" dirty="0" err="1"/>
              <a:t>vědy</a:t>
            </a:r>
            <a:endParaRPr lang="en-US" sz="800" dirty="0"/>
          </a:p>
          <a:p>
            <a:r>
              <a:rPr lang="en-US" sz="800" dirty="0">
                <a:hlinkClick r:id="rId12"/>
              </a:rPr>
              <a:t>VSPF0521c - </a:t>
            </a:r>
            <a:r>
              <a:rPr lang="en-US" sz="800" dirty="0" err="1">
                <a:hlinkClick r:id="rId12"/>
              </a:rPr>
              <a:t>Patologická</a:t>
            </a:r>
            <a:r>
              <a:rPr lang="en-US" sz="800" dirty="0">
                <a:hlinkClick r:id="rId12"/>
              </a:rPr>
              <a:t> </a:t>
            </a:r>
            <a:r>
              <a:rPr lang="en-US" sz="800" dirty="0" err="1">
                <a:hlinkClick r:id="rId12"/>
              </a:rPr>
              <a:t>fyziologie</a:t>
            </a:r>
            <a:r>
              <a:rPr lang="en-US" sz="800" dirty="0">
                <a:hlinkClick r:id="rId12"/>
              </a:rPr>
              <a:t> I - </a:t>
            </a:r>
            <a:r>
              <a:rPr lang="en-US" sz="800" dirty="0" err="1">
                <a:hlinkClick r:id="rId12"/>
              </a:rPr>
              <a:t>cvičení</a:t>
            </a:r>
            <a:r>
              <a:rPr lang="en-US" sz="800" dirty="0"/>
              <a:t> | </a:t>
            </a:r>
            <a:r>
              <a:rPr lang="en-US" sz="800" dirty="0">
                <a:hlinkClick r:id="rId13"/>
              </a:rPr>
              <a:t>VSPF0521p - </a:t>
            </a:r>
            <a:r>
              <a:rPr lang="en-US" sz="800" dirty="0" err="1">
                <a:hlinkClick r:id="rId13"/>
              </a:rPr>
              <a:t>Patologická</a:t>
            </a:r>
            <a:r>
              <a:rPr lang="en-US" sz="800" dirty="0">
                <a:hlinkClick r:id="rId13"/>
              </a:rPr>
              <a:t> </a:t>
            </a:r>
            <a:r>
              <a:rPr lang="en-US" sz="800" dirty="0" err="1">
                <a:hlinkClick r:id="rId13"/>
              </a:rPr>
              <a:t>fyziologie</a:t>
            </a:r>
            <a:r>
              <a:rPr lang="en-US" sz="800" dirty="0">
                <a:hlinkClick r:id="rId13"/>
              </a:rPr>
              <a:t> I - </a:t>
            </a:r>
            <a:r>
              <a:rPr lang="en-US" sz="800" dirty="0" err="1">
                <a:hlinkClick r:id="rId13"/>
              </a:rPr>
              <a:t>přednáška</a:t>
            </a:r>
            <a:r>
              <a:rPr lang="en-US" sz="800" dirty="0"/>
              <a:t> | </a:t>
            </a:r>
            <a:r>
              <a:rPr lang="en-US" sz="800" dirty="0">
                <a:hlinkClick r:id="rId14"/>
              </a:rPr>
              <a:t>VSPF0622c - </a:t>
            </a:r>
            <a:r>
              <a:rPr lang="en-US" sz="800" dirty="0" err="1">
                <a:hlinkClick r:id="rId14"/>
              </a:rPr>
              <a:t>Patologická</a:t>
            </a:r>
            <a:r>
              <a:rPr lang="en-US" sz="800" dirty="0">
                <a:hlinkClick r:id="rId14"/>
              </a:rPr>
              <a:t> </a:t>
            </a:r>
            <a:r>
              <a:rPr lang="en-US" sz="800" dirty="0" err="1">
                <a:hlinkClick r:id="rId14"/>
              </a:rPr>
              <a:t>fyziologie</a:t>
            </a:r>
            <a:r>
              <a:rPr lang="en-US" sz="800" dirty="0">
                <a:hlinkClick r:id="rId14"/>
              </a:rPr>
              <a:t> II - </a:t>
            </a:r>
            <a:r>
              <a:rPr lang="en-US" sz="800" dirty="0" err="1">
                <a:hlinkClick r:id="rId14"/>
              </a:rPr>
              <a:t>cvičení</a:t>
            </a:r>
            <a:r>
              <a:rPr lang="en-US" sz="800" dirty="0"/>
              <a:t> | </a:t>
            </a:r>
            <a:r>
              <a:rPr lang="en-US" sz="800" dirty="0">
                <a:hlinkClick r:id="rId15"/>
              </a:rPr>
              <a:t>VSPF0622p - </a:t>
            </a:r>
            <a:r>
              <a:rPr lang="en-US" sz="800" dirty="0" err="1">
                <a:hlinkClick r:id="rId15"/>
              </a:rPr>
              <a:t>Patologická</a:t>
            </a:r>
            <a:r>
              <a:rPr lang="en-US" sz="800" dirty="0">
                <a:hlinkClick r:id="rId15"/>
              </a:rPr>
              <a:t> </a:t>
            </a:r>
            <a:r>
              <a:rPr lang="en-US" sz="800" dirty="0" err="1">
                <a:hlinkClick r:id="rId15"/>
              </a:rPr>
              <a:t>fyziologie</a:t>
            </a:r>
            <a:r>
              <a:rPr lang="en-US" sz="800" dirty="0">
                <a:hlinkClick r:id="rId15"/>
              </a:rPr>
              <a:t> II - </a:t>
            </a:r>
            <a:r>
              <a:rPr lang="en-US" sz="800" dirty="0" err="1">
                <a:hlinkClick r:id="rId15"/>
              </a:rPr>
              <a:t>přednáška</a:t>
            </a:r>
            <a:endParaRPr lang="en-US" sz="800" dirty="0"/>
          </a:p>
          <a:p>
            <a:r>
              <a:rPr lang="en-US" sz="800" dirty="0" err="1"/>
              <a:t>přednáška</a:t>
            </a:r>
            <a:r>
              <a:rPr lang="en-US" sz="800" dirty="0"/>
              <a:t> (4 </a:t>
            </a:r>
            <a:r>
              <a:rPr lang="en-US" sz="800" dirty="0" err="1"/>
              <a:t>hod</a:t>
            </a:r>
            <a:r>
              <a:rPr lang="en-US" sz="800" dirty="0"/>
              <a:t>.), </a:t>
            </a:r>
            <a:r>
              <a:rPr lang="en-US" sz="800" dirty="0" err="1"/>
              <a:t>cvičení</a:t>
            </a:r>
            <a:r>
              <a:rPr lang="en-US" sz="800" dirty="0"/>
              <a:t> (3 </a:t>
            </a:r>
            <a:r>
              <a:rPr lang="en-US" sz="800" dirty="0" err="1"/>
              <a:t>hod</a:t>
            </a:r>
            <a:r>
              <a:rPr lang="en-US" sz="800" dirty="0"/>
              <a:t>.), </a:t>
            </a:r>
            <a:r>
              <a:rPr lang="en-US" sz="800" dirty="0" err="1"/>
              <a:t>samostudium</a:t>
            </a:r>
            <a:r>
              <a:rPr lang="en-US" sz="800" dirty="0"/>
              <a:t> (20 </a:t>
            </a:r>
            <a:r>
              <a:rPr lang="en-US" sz="800" dirty="0" err="1"/>
              <a:t>hod</a:t>
            </a:r>
            <a:r>
              <a:rPr lang="en-US" sz="800" dirty="0"/>
              <a:t>.)</a:t>
            </a:r>
          </a:p>
          <a:p>
            <a:r>
              <a:rPr lang="en-US" sz="800" dirty="0" err="1"/>
              <a:t>angiogeneze</a:t>
            </a:r>
            <a:r>
              <a:rPr lang="en-US" sz="800" dirty="0"/>
              <a:t> </a:t>
            </a:r>
            <a:r>
              <a:rPr lang="en-US" sz="800" dirty="0" err="1"/>
              <a:t>patologická</a:t>
            </a:r>
            <a:r>
              <a:rPr lang="en-US" sz="800" dirty="0"/>
              <a:t>, </a:t>
            </a:r>
            <a:r>
              <a:rPr lang="en-US" sz="800" dirty="0" err="1"/>
              <a:t>geny</a:t>
            </a:r>
            <a:r>
              <a:rPr lang="en-US" sz="800" dirty="0"/>
              <a:t> </a:t>
            </a:r>
            <a:r>
              <a:rPr lang="en-US" sz="800" dirty="0" err="1"/>
              <a:t>nádorové</a:t>
            </a:r>
            <a:r>
              <a:rPr lang="en-US" sz="800" dirty="0"/>
              <a:t> </a:t>
            </a:r>
            <a:r>
              <a:rPr lang="en-US" sz="800" dirty="0" err="1"/>
              <a:t>supresorové</a:t>
            </a:r>
            <a:r>
              <a:rPr lang="en-US" sz="800" dirty="0"/>
              <a:t>, </a:t>
            </a:r>
            <a:r>
              <a:rPr lang="en-US" sz="800" dirty="0" err="1"/>
              <a:t>metastázy</a:t>
            </a:r>
            <a:r>
              <a:rPr lang="en-US" sz="800" dirty="0"/>
              <a:t>, </a:t>
            </a:r>
            <a:r>
              <a:rPr lang="en-US" sz="800" dirty="0" err="1"/>
              <a:t>nádorové</a:t>
            </a:r>
            <a:r>
              <a:rPr lang="en-US" sz="800" dirty="0"/>
              <a:t> </a:t>
            </a:r>
            <a:r>
              <a:rPr lang="en-US" sz="800" dirty="0" err="1"/>
              <a:t>syndromy</a:t>
            </a:r>
            <a:r>
              <a:rPr lang="en-US" sz="800" dirty="0"/>
              <a:t> </a:t>
            </a:r>
            <a:r>
              <a:rPr lang="en-US" sz="800" dirty="0" err="1"/>
              <a:t>dědičné</a:t>
            </a:r>
            <a:r>
              <a:rPr lang="en-US" sz="800" dirty="0"/>
              <a:t>, </a:t>
            </a:r>
            <a:r>
              <a:rPr lang="en-US" sz="800" dirty="0" err="1"/>
              <a:t>onkogeneze</a:t>
            </a:r>
            <a:endParaRPr lang="en-US" sz="800" dirty="0"/>
          </a:p>
          <a:p>
            <a:r>
              <a:rPr lang="en-US" sz="800" b="1" dirty="0" err="1">
                <a:hlinkClick r:id="rId17"/>
              </a:rPr>
              <a:t>Principy</a:t>
            </a:r>
            <a:r>
              <a:rPr lang="en-US" sz="800" b="1" dirty="0">
                <a:hlinkClick r:id="rId17"/>
              </a:rPr>
              <a:t> a </a:t>
            </a:r>
            <a:r>
              <a:rPr lang="en-US" sz="800" b="1" dirty="0" err="1">
                <a:hlinkClick r:id="rId17"/>
              </a:rPr>
              <a:t>mechanismy</a:t>
            </a:r>
            <a:r>
              <a:rPr lang="en-US" sz="800" b="1" dirty="0">
                <a:hlinkClick r:id="rId17"/>
              </a:rPr>
              <a:t> </a:t>
            </a:r>
            <a:r>
              <a:rPr lang="en-US" sz="800" b="1" dirty="0" err="1">
                <a:hlinkClick r:id="rId17"/>
              </a:rPr>
              <a:t>regulace</a:t>
            </a:r>
            <a:r>
              <a:rPr lang="en-US" sz="800" b="1" dirty="0">
                <a:hlinkClick r:id="rId17"/>
              </a:rPr>
              <a:t> </a:t>
            </a:r>
            <a:r>
              <a:rPr lang="en-US" sz="800" b="1" dirty="0" err="1">
                <a:hlinkClick r:id="rId17"/>
              </a:rPr>
              <a:t>genové</a:t>
            </a:r>
            <a:r>
              <a:rPr lang="en-US" sz="800" b="1" dirty="0">
                <a:hlinkClick r:id="rId17"/>
              </a:rPr>
              <a:t> </a:t>
            </a:r>
            <a:r>
              <a:rPr lang="en-US" sz="800" b="1" dirty="0" err="1">
                <a:hlinkClick r:id="rId17"/>
              </a:rPr>
              <a:t>exprese</a:t>
            </a:r>
            <a:r>
              <a:rPr lang="en-US" sz="800" b="1" dirty="0"/>
              <a:t> </a:t>
            </a:r>
          </a:p>
          <a:p>
            <a:r>
              <a:rPr lang="en-US" sz="800" dirty="0" err="1"/>
              <a:t>Teoretické</a:t>
            </a:r>
            <a:r>
              <a:rPr lang="en-US" sz="800" dirty="0"/>
              <a:t> </a:t>
            </a:r>
            <a:r>
              <a:rPr lang="en-US" sz="800" dirty="0" err="1"/>
              <a:t>vědy</a:t>
            </a:r>
            <a:endParaRPr lang="en-US" sz="800" dirty="0"/>
          </a:p>
          <a:p>
            <a:r>
              <a:rPr lang="en-US" sz="800" dirty="0">
                <a:hlinkClick r:id="rId6"/>
              </a:rPr>
              <a:t>VSBI0121c - </a:t>
            </a:r>
            <a:r>
              <a:rPr lang="en-US" sz="800" dirty="0" err="1">
                <a:hlinkClick r:id="rId6"/>
              </a:rPr>
              <a:t>Biologie</a:t>
            </a:r>
            <a:r>
              <a:rPr lang="en-US" sz="800" dirty="0">
                <a:hlinkClick r:id="rId6"/>
              </a:rPr>
              <a:t> I - </a:t>
            </a:r>
            <a:r>
              <a:rPr lang="en-US" sz="800" dirty="0" err="1">
                <a:hlinkClick r:id="rId6"/>
              </a:rPr>
              <a:t>cvičení</a:t>
            </a:r>
            <a:r>
              <a:rPr lang="en-US" sz="800" dirty="0"/>
              <a:t> | </a:t>
            </a:r>
            <a:r>
              <a:rPr lang="en-US" sz="800" dirty="0">
                <a:hlinkClick r:id="rId7"/>
              </a:rPr>
              <a:t>VSBI0121p - </a:t>
            </a:r>
            <a:r>
              <a:rPr lang="en-US" sz="800" dirty="0" err="1">
                <a:hlinkClick r:id="rId7"/>
              </a:rPr>
              <a:t>Biologie</a:t>
            </a:r>
            <a:r>
              <a:rPr lang="en-US" sz="800" dirty="0">
                <a:hlinkClick r:id="rId7"/>
              </a:rPr>
              <a:t> I - </a:t>
            </a:r>
            <a:r>
              <a:rPr lang="en-US" sz="800" dirty="0" err="1">
                <a:hlinkClick r:id="rId7"/>
              </a:rPr>
              <a:t>přednáška</a:t>
            </a:r>
            <a:r>
              <a:rPr lang="en-US" sz="800" dirty="0"/>
              <a:t> | </a:t>
            </a:r>
            <a:r>
              <a:rPr lang="en-US" sz="800" dirty="0">
                <a:hlinkClick r:id="rId8"/>
              </a:rPr>
              <a:t>VSBI0121s - </a:t>
            </a:r>
            <a:r>
              <a:rPr lang="en-US" sz="800" dirty="0" err="1">
                <a:hlinkClick r:id="rId8"/>
              </a:rPr>
              <a:t>Biologie</a:t>
            </a:r>
            <a:r>
              <a:rPr lang="en-US" sz="800" dirty="0">
                <a:hlinkClick r:id="rId8"/>
              </a:rPr>
              <a:t> I -</a:t>
            </a:r>
            <a:r>
              <a:rPr lang="en-US" sz="800" dirty="0" err="1">
                <a:hlinkClick r:id="rId8"/>
              </a:rPr>
              <a:t>seminář</a:t>
            </a:r>
            <a:r>
              <a:rPr lang="en-US" sz="800" dirty="0"/>
              <a:t> | </a:t>
            </a:r>
            <a:r>
              <a:rPr lang="en-US" sz="800" dirty="0">
                <a:hlinkClick r:id="rId9"/>
              </a:rPr>
              <a:t>VSBI0222c - </a:t>
            </a:r>
            <a:r>
              <a:rPr lang="en-US" sz="800" dirty="0" err="1">
                <a:hlinkClick r:id="rId9"/>
              </a:rPr>
              <a:t>Biologie</a:t>
            </a:r>
            <a:r>
              <a:rPr lang="en-US" sz="800" dirty="0">
                <a:hlinkClick r:id="rId9"/>
              </a:rPr>
              <a:t> II - </a:t>
            </a:r>
            <a:r>
              <a:rPr lang="en-US" sz="800" dirty="0" err="1">
                <a:hlinkClick r:id="rId9"/>
              </a:rPr>
              <a:t>cvičení</a:t>
            </a:r>
            <a:r>
              <a:rPr lang="en-US" sz="800" dirty="0"/>
              <a:t> | </a:t>
            </a:r>
            <a:r>
              <a:rPr lang="en-US" sz="800" dirty="0">
                <a:hlinkClick r:id="rId10"/>
              </a:rPr>
              <a:t>VSBI0222p - </a:t>
            </a:r>
            <a:r>
              <a:rPr lang="en-US" sz="800" dirty="0" err="1">
                <a:hlinkClick r:id="rId10"/>
              </a:rPr>
              <a:t>Biologie</a:t>
            </a:r>
            <a:r>
              <a:rPr lang="en-US" sz="800" dirty="0">
                <a:hlinkClick r:id="rId10"/>
              </a:rPr>
              <a:t> II - </a:t>
            </a:r>
            <a:r>
              <a:rPr lang="en-US" sz="800" dirty="0" err="1">
                <a:hlinkClick r:id="rId10"/>
              </a:rPr>
              <a:t>přednáška</a:t>
            </a:r>
            <a:endParaRPr lang="en-US" sz="800" dirty="0"/>
          </a:p>
          <a:p>
            <a:r>
              <a:rPr lang="en-US" sz="800" dirty="0" err="1"/>
              <a:t>přednáška</a:t>
            </a:r>
            <a:r>
              <a:rPr lang="en-US" sz="800" dirty="0"/>
              <a:t> (1 </a:t>
            </a:r>
            <a:r>
              <a:rPr lang="en-US" sz="800" dirty="0" err="1"/>
              <a:t>hod</a:t>
            </a:r>
            <a:r>
              <a:rPr lang="en-US" sz="800" dirty="0"/>
              <a:t>.), </a:t>
            </a:r>
            <a:r>
              <a:rPr lang="en-US" sz="800" dirty="0" err="1"/>
              <a:t>samostudium</a:t>
            </a:r>
            <a:r>
              <a:rPr lang="en-US" sz="800" dirty="0"/>
              <a:t> (3 </a:t>
            </a:r>
            <a:r>
              <a:rPr lang="en-US" sz="800" dirty="0" err="1"/>
              <a:t>hod</a:t>
            </a:r>
            <a:r>
              <a:rPr lang="en-US" sz="800" dirty="0"/>
              <a:t>.)</a:t>
            </a:r>
          </a:p>
          <a:p>
            <a:r>
              <a:rPr lang="en-US" sz="800" dirty="0"/>
              <a:t>DNA - </a:t>
            </a:r>
            <a:r>
              <a:rPr lang="en-US" sz="800" dirty="0" err="1"/>
              <a:t>methylace</a:t>
            </a:r>
            <a:r>
              <a:rPr lang="en-US" sz="800" dirty="0"/>
              <a:t>, </a:t>
            </a:r>
            <a:r>
              <a:rPr lang="en-US" sz="800" dirty="0" err="1"/>
              <a:t>epigenetika</a:t>
            </a:r>
            <a:r>
              <a:rPr lang="en-US" sz="800" dirty="0"/>
              <a:t>, </a:t>
            </a:r>
            <a:r>
              <a:rPr lang="en-US" sz="800" dirty="0" err="1"/>
              <a:t>exprese</a:t>
            </a:r>
            <a:r>
              <a:rPr lang="en-US" sz="800" dirty="0"/>
              <a:t> genu, </a:t>
            </a:r>
            <a:r>
              <a:rPr lang="en-US" sz="800" dirty="0" err="1"/>
              <a:t>exprese</a:t>
            </a:r>
            <a:r>
              <a:rPr lang="en-US" sz="800" dirty="0"/>
              <a:t> genu - </a:t>
            </a:r>
            <a:r>
              <a:rPr lang="en-US" sz="800" dirty="0" err="1"/>
              <a:t>regulace</a:t>
            </a:r>
            <a:r>
              <a:rPr lang="en-US" sz="800" dirty="0"/>
              <a:t>, </a:t>
            </a:r>
            <a:r>
              <a:rPr lang="en-US" sz="800" dirty="0" err="1"/>
              <a:t>transkripce</a:t>
            </a:r>
            <a:r>
              <a:rPr lang="en-US" sz="800" dirty="0"/>
              <a:t> - </a:t>
            </a:r>
            <a:r>
              <a:rPr lang="en-US" sz="800" dirty="0" err="1"/>
              <a:t>aktivace</a:t>
            </a:r>
            <a:endParaRPr lang="en-US" sz="800" dirty="0"/>
          </a:p>
          <a:p>
            <a:r>
              <a:rPr lang="en-US" sz="800" b="1" dirty="0" err="1">
                <a:hlinkClick r:id="rId18"/>
              </a:rPr>
              <a:t>Úvod</a:t>
            </a:r>
            <a:r>
              <a:rPr lang="en-US" sz="800" b="1" dirty="0">
                <a:hlinkClick r:id="rId18"/>
              </a:rPr>
              <a:t> do </a:t>
            </a:r>
            <a:r>
              <a:rPr lang="en-US" sz="800" b="1" dirty="0" err="1">
                <a:hlinkClick r:id="rId18"/>
              </a:rPr>
              <a:t>vývojové</a:t>
            </a:r>
            <a:r>
              <a:rPr lang="en-US" sz="800" b="1" dirty="0">
                <a:hlinkClick r:id="rId18"/>
              </a:rPr>
              <a:t> </a:t>
            </a:r>
            <a:r>
              <a:rPr lang="en-US" sz="800" b="1" dirty="0" err="1">
                <a:hlinkClick r:id="rId18"/>
              </a:rPr>
              <a:t>biologie</a:t>
            </a:r>
            <a:r>
              <a:rPr lang="en-US" sz="800" b="1" dirty="0"/>
              <a:t> </a:t>
            </a:r>
          </a:p>
          <a:p>
            <a:r>
              <a:rPr lang="en-US" sz="800" dirty="0" err="1"/>
              <a:t>Teoretické</a:t>
            </a:r>
            <a:r>
              <a:rPr lang="en-US" sz="800" dirty="0"/>
              <a:t> </a:t>
            </a:r>
            <a:r>
              <a:rPr lang="en-US" sz="800" dirty="0" err="1"/>
              <a:t>vědy</a:t>
            </a:r>
            <a:endParaRPr lang="en-US" sz="800" dirty="0"/>
          </a:p>
          <a:p>
            <a:r>
              <a:rPr lang="en-US" sz="800" dirty="0">
                <a:hlinkClick r:id="rId6"/>
              </a:rPr>
              <a:t>VSBI0121c - </a:t>
            </a:r>
            <a:r>
              <a:rPr lang="en-US" sz="800" dirty="0" err="1">
                <a:hlinkClick r:id="rId6"/>
              </a:rPr>
              <a:t>Biologie</a:t>
            </a:r>
            <a:r>
              <a:rPr lang="en-US" sz="800" dirty="0">
                <a:hlinkClick r:id="rId6"/>
              </a:rPr>
              <a:t> I - </a:t>
            </a:r>
            <a:r>
              <a:rPr lang="en-US" sz="800" dirty="0" err="1">
                <a:hlinkClick r:id="rId6"/>
              </a:rPr>
              <a:t>cvičení</a:t>
            </a:r>
            <a:r>
              <a:rPr lang="en-US" sz="800" dirty="0"/>
              <a:t> | </a:t>
            </a:r>
            <a:r>
              <a:rPr lang="en-US" sz="800" dirty="0">
                <a:hlinkClick r:id="rId7"/>
              </a:rPr>
              <a:t>VSBI0121p - </a:t>
            </a:r>
            <a:r>
              <a:rPr lang="en-US" sz="800" dirty="0" err="1">
                <a:hlinkClick r:id="rId7"/>
              </a:rPr>
              <a:t>Biologie</a:t>
            </a:r>
            <a:r>
              <a:rPr lang="en-US" sz="800" dirty="0">
                <a:hlinkClick r:id="rId7"/>
              </a:rPr>
              <a:t> I - </a:t>
            </a:r>
            <a:r>
              <a:rPr lang="en-US" sz="800" dirty="0" err="1">
                <a:hlinkClick r:id="rId7"/>
              </a:rPr>
              <a:t>přednáška</a:t>
            </a:r>
            <a:r>
              <a:rPr lang="en-US" sz="800" dirty="0"/>
              <a:t> | </a:t>
            </a:r>
            <a:r>
              <a:rPr lang="en-US" sz="800" dirty="0">
                <a:hlinkClick r:id="rId8"/>
              </a:rPr>
              <a:t>VSBI0121s - </a:t>
            </a:r>
            <a:r>
              <a:rPr lang="en-US" sz="800" dirty="0" err="1">
                <a:hlinkClick r:id="rId8"/>
              </a:rPr>
              <a:t>Biologie</a:t>
            </a:r>
            <a:r>
              <a:rPr lang="en-US" sz="800" dirty="0">
                <a:hlinkClick r:id="rId8"/>
              </a:rPr>
              <a:t> I -</a:t>
            </a:r>
            <a:r>
              <a:rPr lang="en-US" sz="800" dirty="0" err="1">
                <a:hlinkClick r:id="rId8"/>
              </a:rPr>
              <a:t>seminář</a:t>
            </a:r>
            <a:r>
              <a:rPr lang="en-US" sz="800" dirty="0"/>
              <a:t> | </a:t>
            </a:r>
            <a:r>
              <a:rPr lang="en-US" sz="800" dirty="0">
                <a:hlinkClick r:id="rId9"/>
              </a:rPr>
              <a:t>VSBI0222c - </a:t>
            </a:r>
            <a:r>
              <a:rPr lang="en-US" sz="800" dirty="0" err="1">
                <a:hlinkClick r:id="rId9"/>
              </a:rPr>
              <a:t>Biologie</a:t>
            </a:r>
            <a:r>
              <a:rPr lang="en-US" sz="800" dirty="0">
                <a:hlinkClick r:id="rId9"/>
              </a:rPr>
              <a:t> II - </a:t>
            </a:r>
            <a:r>
              <a:rPr lang="en-US" sz="800" dirty="0" err="1">
                <a:hlinkClick r:id="rId9"/>
              </a:rPr>
              <a:t>cvičení</a:t>
            </a:r>
            <a:r>
              <a:rPr lang="en-US" sz="800" dirty="0"/>
              <a:t> | </a:t>
            </a:r>
            <a:r>
              <a:rPr lang="en-US" sz="800" dirty="0">
                <a:hlinkClick r:id="rId10"/>
              </a:rPr>
              <a:t>VSBI0222p - </a:t>
            </a:r>
            <a:r>
              <a:rPr lang="en-US" sz="800" dirty="0" err="1">
                <a:hlinkClick r:id="rId10"/>
              </a:rPr>
              <a:t>Biologie</a:t>
            </a:r>
            <a:r>
              <a:rPr lang="en-US" sz="800" dirty="0">
                <a:hlinkClick r:id="rId10"/>
              </a:rPr>
              <a:t> II - </a:t>
            </a:r>
            <a:r>
              <a:rPr lang="en-US" sz="800" dirty="0" err="1">
                <a:hlinkClick r:id="rId10"/>
              </a:rPr>
              <a:t>přednáška</a:t>
            </a:r>
            <a:endParaRPr lang="en-US" sz="800" dirty="0"/>
          </a:p>
          <a:p>
            <a:r>
              <a:rPr lang="en-US" sz="800" dirty="0" err="1"/>
              <a:t>přednáška</a:t>
            </a:r>
            <a:r>
              <a:rPr lang="en-US" sz="800" dirty="0"/>
              <a:t> (1 </a:t>
            </a:r>
            <a:r>
              <a:rPr lang="en-US" sz="800" dirty="0" err="1"/>
              <a:t>hod</a:t>
            </a:r>
            <a:r>
              <a:rPr lang="en-US" sz="800" dirty="0"/>
              <a:t>.), </a:t>
            </a:r>
            <a:r>
              <a:rPr lang="en-US" sz="800" dirty="0" err="1"/>
              <a:t>samostudium</a:t>
            </a:r>
            <a:r>
              <a:rPr lang="en-US" sz="800" dirty="0"/>
              <a:t> (3 </a:t>
            </a:r>
            <a:r>
              <a:rPr lang="en-US" sz="800" dirty="0" err="1"/>
              <a:t>hod</a:t>
            </a:r>
            <a:r>
              <a:rPr lang="en-US" sz="800" dirty="0"/>
              <a:t>.)</a:t>
            </a:r>
          </a:p>
          <a:p>
            <a:r>
              <a:rPr lang="en-US" sz="800" dirty="0" err="1"/>
              <a:t>aktivace</a:t>
            </a:r>
            <a:r>
              <a:rPr lang="en-US" sz="800" dirty="0"/>
              <a:t> </a:t>
            </a:r>
            <a:r>
              <a:rPr lang="en-US" sz="800" dirty="0" err="1"/>
              <a:t>transkripce</a:t>
            </a:r>
            <a:r>
              <a:rPr lang="en-US" sz="800" dirty="0"/>
              <a:t>, chromatin - </a:t>
            </a:r>
            <a:r>
              <a:rPr lang="en-US" sz="800" dirty="0" err="1"/>
              <a:t>remodelace</a:t>
            </a:r>
            <a:r>
              <a:rPr lang="en-US" sz="800" dirty="0"/>
              <a:t>, embryo - </a:t>
            </a:r>
            <a:r>
              <a:rPr lang="en-US" sz="800" dirty="0" err="1"/>
              <a:t>preimplantační</a:t>
            </a:r>
            <a:r>
              <a:rPr lang="en-US" sz="800" dirty="0"/>
              <a:t> </a:t>
            </a:r>
            <a:r>
              <a:rPr lang="en-US" sz="800" dirty="0" err="1"/>
              <a:t>vývoj</a:t>
            </a:r>
            <a:r>
              <a:rPr lang="en-US" sz="800" dirty="0"/>
              <a:t>, </a:t>
            </a:r>
            <a:r>
              <a:rPr lang="en-US" sz="800" dirty="0" err="1"/>
              <a:t>embryonální</a:t>
            </a:r>
            <a:r>
              <a:rPr lang="en-US" sz="800" dirty="0"/>
              <a:t> </a:t>
            </a:r>
            <a:r>
              <a:rPr lang="en-US" sz="800" dirty="0" err="1"/>
              <a:t>vývoj</a:t>
            </a:r>
            <a:r>
              <a:rPr lang="en-US" sz="800" dirty="0"/>
              <a:t>, </a:t>
            </a:r>
            <a:r>
              <a:rPr lang="en-US" sz="800" dirty="0" err="1"/>
              <a:t>vývojová</a:t>
            </a:r>
            <a:r>
              <a:rPr lang="en-US" sz="800" dirty="0"/>
              <a:t> </a:t>
            </a:r>
            <a:r>
              <a:rPr lang="en-US" sz="800" dirty="0" err="1"/>
              <a:t>biologie</a:t>
            </a:r>
            <a:endParaRPr lang="en-US" sz="800" dirty="0"/>
          </a:p>
          <a:p>
            <a:endParaRPr lang="en-US" sz="800" dirty="0"/>
          </a:p>
        </p:txBody>
      </p:sp>
      <p:sp>
        <p:nvSpPr>
          <p:cNvPr id="3" name="Nadpis 2"/>
          <p:cNvSpPr>
            <a:spLocks noGrp="1"/>
          </p:cNvSpPr>
          <p:nvPr>
            <p:ph type="title"/>
          </p:nvPr>
        </p:nvSpPr>
        <p:spPr>
          <a:xfrm>
            <a:off x="718457" y="404664"/>
            <a:ext cx="8041822" cy="706618"/>
          </a:xfrm>
        </p:spPr>
        <p:txBody>
          <a:bodyPr/>
          <a:lstStyle/>
          <a:p>
            <a:r>
              <a:rPr lang="cs-CZ" sz="2800" dirty="0" smtClean="0"/>
              <a:t>Registr výukových jednotek-pojem </a:t>
            </a:r>
            <a:r>
              <a:rPr lang="cs-CZ" sz="2800" dirty="0" smtClean="0">
                <a:solidFill>
                  <a:srgbClr val="FF0000"/>
                </a:solidFill>
              </a:rPr>
              <a:t>„</a:t>
            </a:r>
            <a:r>
              <a:rPr lang="cs-CZ" sz="2800" dirty="0" err="1" smtClean="0">
                <a:solidFill>
                  <a:srgbClr val="FF0000"/>
                </a:solidFill>
              </a:rPr>
              <a:t>epigenetika</a:t>
            </a:r>
            <a:r>
              <a:rPr lang="cs-CZ" sz="2800" dirty="0" smtClean="0">
                <a:solidFill>
                  <a:srgbClr val="FF0000"/>
                </a:solidFill>
              </a:rPr>
              <a:t>“ </a:t>
            </a:r>
            <a:endParaRPr lang="en-US" sz="2800" dirty="0">
              <a:solidFill>
                <a:srgbClr val="FF0000"/>
              </a:solidFill>
            </a:endParaRPr>
          </a:p>
        </p:txBody>
      </p:sp>
      <p:sp>
        <p:nvSpPr>
          <p:cNvPr id="4" name="Zástupný symbol pro zápatí 3"/>
          <p:cNvSpPr>
            <a:spLocks noGrp="1"/>
          </p:cNvSpPr>
          <p:nvPr>
            <p:ph type="ftr" sz="quarter" idx="11"/>
          </p:nvPr>
        </p:nvSpPr>
        <p:spPr/>
        <p:txBody>
          <a:bodyPr/>
          <a:lstStyle/>
          <a:p>
            <a:r>
              <a:rPr lang="cs-CZ" smtClean="0"/>
              <a:t>OPTIMED - optimalizovaná výuka všeobecného lékařství: http://opti.med.muni.cz</a:t>
            </a:r>
            <a:endParaRPr lang="cs-CZ" dirty="0"/>
          </a:p>
        </p:txBody>
      </p:sp>
    </p:spTree>
    <p:extLst>
      <p:ext uri="{BB962C8B-B14F-4D97-AF65-F5344CB8AC3E}">
        <p14:creationId xmlns:p14="http://schemas.microsoft.com/office/powerpoint/2010/main" val="139116181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rmAutofit fontScale="40000" lnSpcReduction="20000"/>
          </a:bodyPr>
          <a:lstStyle/>
          <a:p>
            <a:r>
              <a:rPr lang="en-US" dirty="0" err="1">
                <a:solidFill>
                  <a:schemeClr val="tx1"/>
                </a:solidFill>
                <a:hlinkClick r:id="rId2"/>
              </a:rPr>
              <a:t>Plicní</a:t>
            </a:r>
            <a:r>
              <a:rPr lang="en-US" dirty="0">
                <a:solidFill>
                  <a:schemeClr val="tx1"/>
                </a:solidFill>
                <a:hlinkClick r:id="rId2"/>
              </a:rPr>
              <a:t> </a:t>
            </a:r>
            <a:r>
              <a:rPr lang="en-US" dirty="0" err="1">
                <a:solidFill>
                  <a:schemeClr val="tx1"/>
                </a:solidFill>
                <a:hlinkClick r:id="rId2"/>
              </a:rPr>
              <a:t>funkce</a:t>
            </a:r>
            <a:r>
              <a:rPr lang="en-US" dirty="0">
                <a:solidFill>
                  <a:schemeClr val="tx1"/>
                </a:solidFill>
              </a:rPr>
              <a:t> </a:t>
            </a:r>
          </a:p>
          <a:p>
            <a:r>
              <a:rPr lang="en-US" dirty="0" err="1">
                <a:solidFill>
                  <a:schemeClr val="tx1"/>
                </a:solidFill>
              </a:rPr>
              <a:t>Teoretické</a:t>
            </a:r>
            <a:r>
              <a:rPr lang="en-US" dirty="0">
                <a:solidFill>
                  <a:schemeClr val="tx1"/>
                </a:solidFill>
              </a:rPr>
              <a:t> </a:t>
            </a:r>
            <a:r>
              <a:rPr lang="en-US" dirty="0" err="1">
                <a:solidFill>
                  <a:schemeClr val="tx1"/>
                </a:solidFill>
              </a:rPr>
              <a:t>vědy</a:t>
            </a:r>
            <a:endParaRPr lang="en-US" dirty="0">
              <a:solidFill>
                <a:schemeClr val="tx1"/>
              </a:solidFill>
            </a:endParaRPr>
          </a:p>
          <a:p>
            <a:r>
              <a:rPr lang="en-US" dirty="0">
                <a:solidFill>
                  <a:schemeClr val="tx1"/>
                </a:solidFill>
                <a:hlinkClick r:id="rId3"/>
              </a:rPr>
              <a:t>VSFY0321c - </a:t>
            </a:r>
            <a:r>
              <a:rPr lang="en-US" dirty="0" err="1">
                <a:solidFill>
                  <a:schemeClr val="tx1"/>
                </a:solidFill>
                <a:hlinkClick r:id="rId3"/>
              </a:rPr>
              <a:t>Fyziologie</a:t>
            </a:r>
            <a:r>
              <a:rPr lang="en-US" dirty="0">
                <a:solidFill>
                  <a:schemeClr val="tx1"/>
                </a:solidFill>
                <a:hlinkClick r:id="rId3"/>
              </a:rPr>
              <a:t> I - </a:t>
            </a:r>
            <a:r>
              <a:rPr lang="en-US" dirty="0" err="1">
                <a:solidFill>
                  <a:schemeClr val="tx1"/>
                </a:solidFill>
                <a:hlinkClick r:id="rId3"/>
              </a:rPr>
              <a:t>cvičení</a:t>
            </a:r>
            <a:r>
              <a:rPr lang="en-US" dirty="0">
                <a:solidFill>
                  <a:schemeClr val="tx1"/>
                </a:solidFill>
              </a:rPr>
              <a:t> | </a:t>
            </a:r>
            <a:r>
              <a:rPr lang="en-US" dirty="0">
                <a:solidFill>
                  <a:schemeClr val="tx1"/>
                </a:solidFill>
                <a:hlinkClick r:id="rId4"/>
              </a:rPr>
              <a:t>VSFY0321p - </a:t>
            </a:r>
            <a:r>
              <a:rPr lang="en-US" dirty="0" err="1">
                <a:solidFill>
                  <a:schemeClr val="tx1"/>
                </a:solidFill>
                <a:hlinkClick r:id="rId4"/>
              </a:rPr>
              <a:t>Fyziologie</a:t>
            </a:r>
            <a:r>
              <a:rPr lang="en-US" dirty="0">
                <a:solidFill>
                  <a:schemeClr val="tx1"/>
                </a:solidFill>
                <a:hlinkClick r:id="rId4"/>
              </a:rPr>
              <a:t> I - </a:t>
            </a:r>
            <a:r>
              <a:rPr lang="en-US" dirty="0" err="1">
                <a:solidFill>
                  <a:schemeClr val="tx1"/>
                </a:solidFill>
                <a:hlinkClick r:id="rId4"/>
              </a:rPr>
              <a:t>přednáška</a:t>
            </a:r>
            <a:r>
              <a:rPr lang="en-US" dirty="0">
                <a:solidFill>
                  <a:schemeClr val="tx1"/>
                </a:solidFill>
              </a:rPr>
              <a:t> | </a:t>
            </a:r>
            <a:r>
              <a:rPr lang="en-US" dirty="0">
                <a:solidFill>
                  <a:schemeClr val="tx1"/>
                </a:solidFill>
                <a:hlinkClick r:id="rId5"/>
              </a:rPr>
              <a:t>VSFY0321s - </a:t>
            </a:r>
            <a:r>
              <a:rPr lang="en-US" dirty="0" err="1">
                <a:solidFill>
                  <a:schemeClr val="tx1"/>
                </a:solidFill>
                <a:hlinkClick r:id="rId5"/>
              </a:rPr>
              <a:t>Fyziologie</a:t>
            </a:r>
            <a:r>
              <a:rPr lang="en-US" dirty="0">
                <a:solidFill>
                  <a:schemeClr val="tx1"/>
                </a:solidFill>
                <a:hlinkClick r:id="rId5"/>
              </a:rPr>
              <a:t> I - </a:t>
            </a:r>
            <a:r>
              <a:rPr lang="en-US" dirty="0" err="1">
                <a:solidFill>
                  <a:schemeClr val="tx1"/>
                </a:solidFill>
                <a:hlinkClick r:id="rId5"/>
              </a:rPr>
              <a:t>seminář</a:t>
            </a:r>
            <a:r>
              <a:rPr lang="en-US" dirty="0">
                <a:solidFill>
                  <a:schemeClr val="tx1"/>
                </a:solidFill>
              </a:rPr>
              <a:t> | </a:t>
            </a:r>
            <a:r>
              <a:rPr lang="en-US" dirty="0">
                <a:solidFill>
                  <a:schemeClr val="tx1"/>
                </a:solidFill>
                <a:hlinkClick r:id="rId6"/>
              </a:rPr>
              <a:t>VSFY0422c - </a:t>
            </a:r>
            <a:r>
              <a:rPr lang="en-US" dirty="0" err="1">
                <a:solidFill>
                  <a:schemeClr val="tx1"/>
                </a:solidFill>
                <a:hlinkClick r:id="rId6"/>
              </a:rPr>
              <a:t>Fyziologie</a:t>
            </a:r>
            <a:r>
              <a:rPr lang="en-US" dirty="0">
                <a:solidFill>
                  <a:schemeClr val="tx1"/>
                </a:solidFill>
                <a:hlinkClick r:id="rId6"/>
              </a:rPr>
              <a:t> II - </a:t>
            </a:r>
            <a:r>
              <a:rPr lang="en-US" dirty="0" err="1">
                <a:solidFill>
                  <a:schemeClr val="tx1"/>
                </a:solidFill>
                <a:hlinkClick r:id="rId6"/>
              </a:rPr>
              <a:t>cvičení</a:t>
            </a:r>
            <a:r>
              <a:rPr lang="en-US" dirty="0">
                <a:solidFill>
                  <a:schemeClr val="tx1"/>
                </a:solidFill>
              </a:rPr>
              <a:t> | </a:t>
            </a:r>
            <a:r>
              <a:rPr lang="en-US" dirty="0">
                <a:solidFill>
                  <a:schemeClr val="tx1"/>
                </a:solidFill>
                <a:hlinkClick r:id="rId7"/>
              </a:rPr>
              <a:t>VSFY0422p - </a:t>
            </a:r>
            <a:r>
              <a:rPr lang="en-US" dirty="0" err="1">
                <a:solidFill>
                  <a:schemeClr val="tx1"/>
                </a:solidFill>
                <a:hlinkClick r:id="rId7"/>
              </a:rPr>
              <a:t>Fyziologie</a:t>
            </a:r>
            <a:r>
              <a:rPr lang="en-US" dirty="0">
                <a:solidFill>
                  <a:schemeClr val="tx1"/>
                </a:solidFill>
                <a:hlinkClick r:id="rId7"/>
              </a:rPr>
              <a:t> II - </a:t>
            </a:r>
            <a:r>
              <a:rPr lang="en-US" dirty="0" err="1">
                <a:solidFill>
                  <a:schemeClr val="tx1"/>
                </a:solidFill>
                <a:hlinkClick r:id="rId7"/>
              </a:rPr>
              <a:t>přednáška</a:t>
            </a:r>
            <a:r>
              <a:rPr lang="en-US" dirty="0">
                <a:solidFill>
                  <a:schemeClr val="tx1"/>
                </a:solidFill>
              </a:rPr>
              <a:t> | </a:t>
            </a:r>
            <a:r>
              <a:rPr lang="en-US" dirty="0">
                <a:solidFill>
                  <a:schemeClr val="tx1"/>
                </a:solidFill>
                <a:hlinkClick r:id="rId8"/>
              </a:rPr>
              <a:t>VSFY0422s - </a:t>
            </a:r>
            <a:r>
              <a:rPr lang="en-US" dirty="0" err="1">
                <a:solidFill>
                  <a:schemeClr val="tx1"/>
                </a:solidFill>
                <a:hlinkClick r:id="rId8"/>
              </a:rPr>
              <a:t>Fyziologie</a:t>
            </a:r>
            <a:r>
              <a:rPr lang="en-US" dirty="0">
                <a:solidFill>
                  <a:schemeClr val="tx1"/>
                </a:solidFill>
                <a:hlinkClick r:id="rId8"/>
              </a:rPr>
              <a:t> II - </a:t>
            </a:r>
            <a:r>
              <a:rPr lang="en-US" dirty="0" err="1">
                <a:solidFill>
                  <a:schemeClr val="tx1"/>
                </a:solidFill>
                <a:hlinkClick r:id="rId8"/>
              </a:rPr>
              <a:t>seminář</a:t>
            </a:r>
            <a:endParaRPr lang="en-US" dirty="0">
              <a:solidFill>
                <a:schemeClr val="tx1"/>
              </a:solidFill>
            </a:endParaRPr>
          </a:p>
          <a:p>
            <a:r>
              <a:rPr lang="en-US" dirty="0" err="1">
                <a:solidFill>
                  <a:schemeClr val="tx1"/>
                </a:solidFill>
              </a:rPr>
              <a:t>přednáška</a:t>
            </a:r>
            <a:r>
              <a:rPr lang="en-US" dirty="0">
                <a:solidFill>
                  <a:schemeClr val="tx1"/>
                </a:solidFill>
              </a:rPr>
              <a:t> (3 </a:t>
            </a:r>
            <a:r>
              <a:rPr lang="en-US" dirty="0" err="1">
                <a:solidFill>
                  <a:schemeClr val="tx1"/>
                </a:solidFill>
              </a:rPr>
              <a:t>hod</a:t>
            </a:r>
            <a:r>
              <a:rPr lang="en-US" dirty="0">
                <a:solidFill>
                  <a:schemeClr val="tx1"/>
                </a:solidFill>
              </a:rPr>
              <a:t>.), </a:t>
            </a:r>
            <a:r>
              <a:rPr lang="en-US" dirty="0" err="1">
                <a:solidFill>
                  <a:schemeClr val="tx1"/>
                </a:solidFill>
              </a:rPr>
              <a:t>cvičení</a:t>
            </a:r>
            <a:r>
              <a:rPr lang="en-US" dirty="0">
                <a:solidFill>
                  <a:schemeClr val="tx1"/>
                </a:solidFill>
              </a:rPr>
              <a:t> (9 </a:t>
            </a:r>
            <a:r>
              <a:rPr lang="en-US" dirty="0" err="1">
                <a:solidFill>
                  <a:schemeClr val="tx1"/>
                </a:solidFill>
              </a:rPr>
              <a:t>hod</a:t>
            </a:r>
            <a:r>
              <a:rPr lang="en-US" dirty="0">
                <a:solidFill>
                  <a:schemeClr val="tx1"/>
                </a:solidFill>
              </a:rPr>
              <a:t>.), </a:t>
            </a:r>
            <a:r>
              <a:rPr lang="en-US" dirty="0" err="1">
                <a:solidFill>
                  <a:schemeClr val="tx1"/>
                </a:solidFill>
              </a:rPr>
              <a:t>seminář</a:t>
            </a:r>
            <a:r>
              <a:rPr lang="en-US" dirty="0">
                <a:solidFill>
                  <a:schemeClr val="tx1"/>
                </a:solidFill>
              </a:rPr>
              <a:t> (1 </a:t>
            </a:r>
            <a:r>
              <a:rPr lang="en-US" dirty="0" err="1">
                <a:solidFill>
                  <a:schemeClr val="tx1"/>
                </a:solidFill>
              </a:rPr>
              <a:t>hod</a:t>
            </a:r>
            <a:r>
              <a:rPr lang="en-US" dirty="0">
                <a:solidFill>
                  <a:schemeClr val="tx1"/>
                </a:solidFill>
              </a:rPr>
              <a:t>.)</a:t>
            </a:r>
          </a:p>
          <a:p>
            <a:r>
              <a:rPr lang="en-US" dirty="0" err="1">
                <a:solidFill>
                  <a:schemeClr val="tx1"/>
                </a:solidFill>
              </a:rPr>
              <a:t>dýchací</a:t>
            </a:r>
            <a:r>
              <a:rPr lang="en-US" dirty="0">
                <a:solidFill>
                  <a:schemeClr val="tx1"/>
                </a:solidFill>
              </a:rPr>
              <a:t> </a:t>
            </a:r>
            <a:r>
              <a:rPr lang="en-US" dirty="0" err="1">
                <a:solidFill>
                  <a:schemeClr val="tx1"/>
                </a:solidFill>
              </a:rPr>
              <a:t>cesty</a:t>
            </a:r>
            <a:r>
              <a:rPr lang="en-US" dirty="0">
                <a:solidFill>
                  <a:schemeClr val="tx1"/>
                </a:solidFill>
              </a:rPr>
              <a:t> - </a:t>
            </a:r>
            <a:r>
              <a:rPr lang="en-US" dirty="0" err="1">
                <a:solidFill>
                  <a:schemeClr val="tx1"/>
                </a:solidFill>
              </a:rPr>
              <a:t>rezistence</a:t>
            </a:r>
            <a:r>
              <a:rPr lang="en-US" dirty="0">
                <a:solidFill>
                  <a:schemeClr val="tx1"/>
                </a:solidFill>
              </a:rPr>
              <a:t>, </a:t>
            </a:r>
            <a:r>
              <a:rPr lang="en-US" dirty="0" err="1">
                <a:solidFill>
                  <a:schemeClr val="tx1"/>
                </a:solidFill>
              </a:rPr>
              <a:t>dýchání</a:t>
            </a:r>
            <a:r>
              <a:rPr lang="en-US" dirty="0">
                <a:solidFill>
                  <a:schemeClr val="tx1"/>
                </a:solidFill>
              </a:rPr>
              <a:t> - </a:t>
            </a:r>
            <a:r>
              <a:rPr lang="en-US" dirty="0" err="1">
                <a:solidFill>
                  <a:schemeClr val="tx1"/>
                </a:solidFill>
              </a:rPr>
              <a:t>mechanika</a:t>
            </a:r>
            <a:r>
              <a:rPr lang="en-US" dirty="0">
                <a:solidFill>
                  <a:schemeClr val="tx1"/>
                </a:solidFill>
              </a:rPr>
              <a:t>, </a:t>
            </a:r>
            <a:r>
              <a:rPr lang="en-US" dirty="0" err="1">
                <a:solidFill>
                  <a:schemeClr val="tx1"/>
                </a:solidFill>
              </a:rPr>
              <a:t>plíce</a:t>
            </a:r>
            <a:r>
              <a:rPr lang="en-US" dirty="0">
                <a:solidFill>
                  <a:schemeClr val="tx1"/>
                </a:solidFill>
              </a:rPr>
              <a:t> - </a:t>
            </a:r>
            <a:r>
              <a:rPr lang="en-US" dirty="0" err="1">
                <a:solidFill>
                  <a:schemeClr val="tx1"/>
                </a:solidFill>
              </a:rPr>
              <a:t>ventilace</a:t>
            </a:r>
            <a:r>
              <a:rPr lang="en-US" dirty="0">
                <a:solidFill>
                  <a:schemeClr val="tx1"/>
                </a:solidFill>
              </a:rPr>
              <a:t>, </a:t>
            </a:r>
            <a:r>
              <a:rPr lang="en-US" dirty="0" err="1">
                <a:solidFill>
                  <a:schemeClr val="tx1"/>
                </a:solidFill>
              </a:rPr>
              <a:t>pneumotorax</a:t>
            </a:r>
            <a:r>
              <a:rPr lang="en-US" dirty="0">
                <a:solidFill>
                  <a:schemeClr val="tx1"/>
                </a:solidFill>
              </a:rPr>
              <a:t>, </a:t>
            </a:r>
            <a:r>
              <a:rPr lang="en-US" dirty="0" err="1" smtClean="0">
                <a:solidFill>
                  <a:schemeClr val="tx1"/>
                </a:solidFill>
              </a:rPr>
              <a:t>spirometrie</a:t>
            </a:r>
            <a:endParaRPr lang="cs-CZ" dirty="0" smtClean="0">
              <a:solidFill>
                <a:schemeClr val="tx1"/>
              </a:solidFill>
            </a:endParaRPr>
          </a:p>
          <a:p>
            <a:endParaRPr lang="cs-CZ" dirty="0">
              <a:solidFill>
                <a:schemeClr val="tx1"/>
              </a:solidFill>
              <a:hlinkClick r:id="rId9"/>
            </a:endParaRPr>
          </a:p>
          <a:p>
            <a:r>
              <a:rPr lang="en-US" dirty="0" err="1" smtClean="0">
                <a:solidFill>
                  <a:schemeClr val="tx1"/>
                </a:solidFill>
                <a:hlinkClick r:id="rId9"/>
              </a:rPr>
              <a:t>Patologie</a:t>
            </a:r>
            <a:r>
              <a:rPr lang="en-US" dirty="0" smtClean="0">
                <a:solidFill>
                  <a:schemeClr val="tx1"/>
                </a:solidFill>
                <a:hlinkClick r:id="rId9"/>
              </a:rPr>
              <a:t> </a:t>
            </a:r>
            <a:r>
              <a:rPr lang="en-US" dirty="0" err="1">
                <a:solidFill>
                  <a:schemeClr val="tx1"/>
                </a:solidFill>
                <a:hlinkClick r:id="rId9"/>
              </a:rPr>
              <a:t>dýchacího</a:t>
            </a:r>
            <a:r>
              <a:rPr lang="en-US" dirty="0">
                <a:solidFill>
                  <a:schemeClr val="tx1"/>
                </a:solidFill>
                <a:hlinkClick r:id="rId9"/>
              </a:rPr>
              <a:t> </a:t>
            </a:r>
            <a:r>
              <a:rPr lang="en-US" dirty="0" err="1">
                <a:solidFill>
                  <a:schemeClr val="tx1"/>
                </a:solidFill>
                <a:hlinkClick r:id="rId9"/>
              </a:rPr>
              <a:t>ústrojí</a:t>
            </a:r>
            <a:r>
              <a:rPr lang="en-US" dirty="0">
                <a:solidFill>
                  <a:schemeClr val="tx1"/>
                </a:solidFill>
              </a:rPr>
              <a:t> </a:t>
            </a:r>
          </a:p>
          <a:p>
            <a:r>
              <a:rPr lang="en-US" dirty="0" err="1">
                <a:solidFill>
                  <a:schemeClr val="tx1"/>
                </a:solidFill>
              </a:rPr>
              <a:t>Diagnostické</a:t>
            </a:r>
            <a:r>
              <a:rPr lang="en-US" dirty="0">
                <a:solidFill>
                  <a:schemeClr val="tx1"/>
                </a:solidFill>
              </a:rPr>
              <a:t> </a:t>
            </a:r>
            <a:r>
              <a:rPr lang="en-US" dirty="0" err="1">
                <a:solidFill>
                  <a:schemeClr val="tx1"/>
                </a:solidFill>
              </a:rPr>
              <a:t>obory</a:t>
            </a:r>
            <a:r>
              <a:rPr lang="en-US" dirty="0">
                <a:solidFill>
                  <a:schemeClr val="tx1"/>
                </a:solidFill>
              </a:rPr>
              <a:t> a </a:t>
            </a:r>
            <a:r>
              <a:rPr lang="en-US" dirty="0" err="1">
                <a:solidFill>
                  <a:schemeClr val="tx1"/>
                </a:solidFill>
              </a:rPr>
              <a:t>neurovědy</a:t>
            </a:r>
            <a:r>
              <a:rPr lang="en-US" dirty="0">
                <a:solidFill>
                  <a:schemeClr val="tx1"/>
                </a:solidFill>
              </a:rPr>
              <a:t>, </a:t>
            </a:r>
            <a:r>
              <a:rPr lang="en-US" dirty="0" err="1">
                <a:solidFill>
                  <a:schemeClr val="tx1"/>
                </a:solidFill>
              </a:rPr>
              <a:t>Teoretické</a:t>
            </a:r>
            <a:r>
              <a:rPr lang="en-US" dirty="0">
                <a:solidFill>
                  <a:schemeClr val="tx1"/>
                </a:solidFill>
              </a:rPr>
              <a:t> </a:t>
            </a:r>
            <a:r>
              <a:rPr lang="en-US" dirty="0" err="1">
                <a:solidFill>
                  <a:schemeClr val="tx1"/>
                </a:solidFill>
              </a:rPr>
              <a:t>vědy</a:t>
            </a:r>
            <a:endParaRPr lang="en-US" dirty="0">
              <a:solidFill>
                <a:schemeClr val="tx1"/>
              </a:solidFill>
            </a:endParaRPr>
          </a:p>
          <a:p>
            <a:r>
              <a:rPr lang="en-US" dirty="0">
                <a:solidFill>
                  <a:schemeClr val="tx1"/>
                </a:solidFill>
                <a:hlinkClick r:id="rId10"/>
              </a:rPr>
              <a:t>VSPA0521c - </a:t>
            </a:r>
            <a:r>
              <a:rPr lang="en-US" dirty="0" err="1">
                <a:solidFill>
                  <a:schemeClr val="tx1"/>
                </a:solidFill>
                <a:hlinkClick r:id="rId10"/>
              </a:rPr>
              <a:t>Patologie</a:t>
            </a:r>
            <a:r>
              <a:rPr lang="en-US" dirty="0">
                <a:solidFill>
                  <a:schemeClr val="tx1"/>
                </a:solidFill>
                <a:hlinkClick r:id="rId10"/>
              </a:rPr>
              <a:t> I - </a:t>
            </a:r>
            <a:r>
              <a:rPr lang="en-US" dirty="0" err="1">
                <a:solidFill>
                  <a:schemeClr val="tx1"/>
                </a:solidFill>
                <a:hlinkClick r:id="rId10"/>
              </a:rPr>
              <a:t>cvičení</a:t>
            </a:r>
            <a:r>
              <a:rPr lang="en-US" dirty="0">
                <a:solidFill>
                  <a:schemeClr val="tx1"/>
                </a:solidFill>
              </a:rPr>
              <a:t> | </a:t>
            </a:r>
            <a:r>
              <a:rPr lang="en-US" dirty="0">
                <a:solidFill>
                  <a:schemeClr val="tx1"/>
                </a:solidFill>
                <a:hlinkClick r:id="rId11"/>
              </a:rPr>
              <a:t>VSPA0521p - </a:t>
            </a:r>
            <a:r>
              <a:rPr lang="en-US" dirty="0" err="1">
                <a:solidFill>
                  <a:schemeClr val="tx1"/>
                </a:solidFill>
                <a:hlinkClick r:id="rId11"/>
              </a:rPr>
              <a:t>Patologie</a:t>
            </a:r>
            <a:r>
              <a:rPr lang="en-US" dirty="0">
                <a:solidFill>
                  <a:schemeClr val="tx1"/>
                </a:solidFill>
                <a:hlinkClick r:id="rId11"/>
              </a:rPr>
              <a:t> I - </a:t>
            </a:r>
            <a:r>
              <a:rPr lang="en-US" dirty="0" err="1">
                <a:solidFill>
                  <a:schemeClr val="tx1"/>
                </a:solidFill>
                <a:hlinkClick r:id="rId11"/>
              </a:rPr>
              <a:t>přednáška</a:t>
            </a:r>
            <a:r>
              <a:rPr lang="en-US" dirty="0">
                <a:solidFill>
                  <a:schemeClr val="tx1"/>
                </a:solidFill>
              </a:rPr>
              <a:t> | </a:t>
            </a:r>
            <a:r>
              <a:rPr lang="en-US" dirty="0">
                <a:solidFill>
                  <a:schemeClr val="tx1"/>
                </a:solidFill>
                <a:hlinkClick r:id="rId12"/>
              </a:rPr>
              <a:t>VSPA0622c - </a:t>
            </a:r>
            <a:r>
              <a:rPr lang="en-US" dirty="0" err="1">
                <a:solidFill>
                  <a:schemeClr val="tx1"/>
                </a:solidFill>
                <a:hlinkClick r:id="rId12"/>
              </a:rPr>
              <a:t>Patologie</a:t>
            </a:r>
            <a:r>
              <a:rPr lang="en-US" dirty="0">
                <a:solidFill>
                  <a:schemeClr val="tx1"/>
                </a:solidFill>
                <a:hlinkClick r:id="rId12"/>
              </a:rPr>
              <a:t> II - </a:t>
            </a:r>
            <a:r>
              <a:rPr lang="en-US" dirty="0" err="1">
                <a:solidFill>
                  <a:schemeClr val="tx1"/>
                </a:solidFill>
                <a:hlinkClick r:id="rId12"/>
              </a:rPr>
              <a:t>cvičení</a:t>
            </a:r>
            <a:r>
              <a:rPr lang="en-US" dirty="0">
                <a:solidFill>
                  <a:schemeClr val="tx1"/>
                </a:solidFill>
              </a:rPr>
              <a:t> | </a:t>
            </a:r>
            <a:r>
              <a:rPr lang="en-US" dirty="0">
                <a:solidFill>
                  <a:schemeClr val="tx1"/>
                </a:solidFill>
                <a:hlinkClick r:id="rId13"/>
              </a:rPr>
              <a:t>VSPA0622p - </a:t>
            </a:r>
            <a:r>
              <a:rPr lang="en-US" dirty="0" err="1">
                <a:solidFill>
                  <a:schemeClr val="tx1"/>
                </a:solidFill>
                <a:hlinkClick r:id="rId13"/>
              </a:rPr>
              <a:t>Patologie</a:t>
            </a:r>
            <a:r>
              <a:rPr lang="en-US" dirty="0">
                <a:solidFill>
                  <a:schemeClr val="tx1"/>
                </a:solidFill>
                <a:hlinkClick r:id="rId13"/>
              </a:rPr>
              <a:t> II - </a:t>
            </a:r>
            <a:r>
              <a:rPr lang="en-US" dirty="0" err="1">
                <a:solidFill>
                  <a:schemeClr val="tx1"/>
                </a:solidFill>
                <a:hlinkClick r:id="rId13"/>
              </a:rPr>
              <a:t>přednáška</a:t>
            </a:r>
            <a:endParaRPr lang="en-US" dirty="0">
              <a:solidFill>
                <a:schemeClr val="tx1"/>
              </a:solidFill>
            </a:endParaRPr>
          </a:p>
          <a:p>
            <a:r>
              <a:rPr lang="en-US" dirty="0" err="1">
                <a:solidFill>
                  <a:schemeClr val="tx1"/>
                </a:solidFill>
              </a:rPr>
              <a:t>přednáška</a:t>
            </a:r>
            <a:r>
              <a:rPr lang="en-US" dirty="0">
                <a:solidFill>
                  <a:schemeClr val="tx1"/>
                </a:solidFill>
              </a:rPr>
              <a:t> (4 </a:t>
            </a:r>
            <a:r>
              <a:rPr lang="en-US" dirty="0" err="1">
                <a:solidFill>
                  <a:schemeClr val="tx1"/>
                </a:solidFill>
              </a:rPr>
              <a:t>hod</a:t>
            </a:r>
            <a:r>
              <a:rPr lang="en-US" dirty="0">
                <a:solidFill>
                  <a:schemeClr val="tx1"/>
                </a:solidFill>
              </a:rPr>
              <a:t>.), </a:t>
            </a:r>
            <a:r>
              <a:rPr lang="en-US" dirty="0" err="1">
                <a:solidFill>
                  <a:schemeClr val="tx1"/>
                </a:solidFill>
              </a:rPr>
              <a:t>cvičení</a:t>
            </a:r>
            <a:r>
              <a:rPr lang="en-US" dirty="0">
                <a:solidFill>
                  <a:schemeClr val="tx1"/>
                </a:solidFill>
              </a:rPr>
              <a:t> (6 </a:t>
            </a:r>
            <a:r>
              <a:rPr lang="en-US" dirty="0" err="1">
                <a:solidFill>
                  <a:schemeClr val="tx1"/>
                </a:solidFill>
              </a:rPr>
              <a:t>hod</a:t>
            </a:r>
            <a:r>
              <a:rPr lang="en-US" dirty="0">
                <a:solidFill>
                  <a:schemeClr val="tx1"/>
                </a:solidFill>
              </a:rPr>
              <a:t>.), </a:t>
            </a:r>
            <a:r>
              <a:rPr lang="en-US" dirty="0" err="1">
                <a:solidFill>
                  <a:schemeClr val="tx1"/>
                </a:solidFill>
              </a:rPr>
              <a:t>samostudium</a:t>
            </a:r>
            <a:r>
              <a:rPr lang="en-US" dirty="0">
                <a:solidFill>
                  <a:schemeClr val="tx1"/>
                </a:solidFill>
              </a:rPr>
              <a:t> (12 </a:t>
            </a:r>
            <a:r>
              <a:rPr lang="en-US" dirty="0" err="1">
                <a:solidFill>
                  <a:schemeClr val="tx1"/>
                </a:solidFill>
              </a:rPr>
              <a:t>hod</a:t>
            </a:r>
            <a:r>
              <a:rPr lang="en-US" dirty="0">
                <a:solidFill>
                  <a:schemeClr val="tx1"/>
                </a:solidFill>
              </a:rPr>
              <a:t>.)</a:t>
            </a:r>
          </a:p>
          <a:p>
            <a:r>
              <a:rPr lang="en-US" dirty="0" err="1">
                <a:solidFill>
                  <a:schemeClr val="tx1"/>
                </a:solidFill>
              </a:rPr>
              <a:t>dýchací</a:t>
            </a:r>
            <a:r>
              <a:rPr lang="en-US" dirty="0">
                <a:solidFill>
                  <a:schemeClr val="tx1"/>
                </a:solidFill>
              </a:rPr>
              <a:t> </a:t>
            </a:r>
            <a:r>
              <a:rPr lang="en-US" dirty="0" err="1">
                <a:solidFill>
                  <a:schemeClr val="tx1"/>
                </a:solidFill>
              </a:rPr>
              <a:t>systém</a:t>
            </a:r>
            <a:r>
              <a:rPr lang="en-US" dirty="0">
                <a:solidFill>
                  <a:schemeClr val="tx1"/>
                </a:solidFill>
              </a:rPr>
              <a:t> - </a:t>
            </a:r>
            <a:r>
              <a:rPr lang="en-US" dirty="0" err="1">
                <a:solidFill>
                  <a:schemeClr val="tx1"/>
                </a:solidFill>
              </a:rPr>
              <a:t>nemoci</a:t>
            </a:r>
            <a:r>
              <a:rPr lang="en-US" dirty="0">
                <a:solidFill>
                  <a:schemeClr val="tx1"/>
                </a:solidFill>
              </a:rPr>
              <a:t>, </a:t>
            </a:r>
            <a:r>
              <a:rPr lang="en-US" dirty="0" err="1">
                <a:solidFill>
                  <a:schemeClr val="tx1"/>
                </a:solidFill>
              </a:rPr>
              <a:t>plíce</a:t>
            </a:r>
            <a:r>
              <a:rPr lang="en-US" dirty="0">
                <a:solidFill>
                  <a:schemeClr val="tx1"/>
                </a:solidFill>
              </a:rPr>
              <a:t> - </a:t>
            </a:r>
            <a:r>
              <a:rPr lang="en-US" dirty="0" err="1">
                <a:solidFill>
                  <a:schemeClr val="tx1"/>
                </a:solidFill>
              </a:rPr>
              <a:t>nemoci</a:t>
            </a:r>
            <a:endParaRPr lang="en-US" dirty="0">
              <a:solidFill>
                <a:schemeClr val="tx1"/>
              </a:solidFill>
            </a:endParaRPr>
          </a:p>
          <a:p>
            <a:endParaRPr lang="cs-CZ" dirty="0" smtClean="0">
              <a:solidFill>
                <a:schemeClr val="tx1"/>
              </a:solidFill>
              <a:hlinkClick r:id="rId14"/>
            </a:endParaRPr>
          </a:p>
          <a:p>
            <a:r>
              <a:rPr lang="en-US" dirty="0" err="1" smtClean="0">
                <a:solidFill>
                  <a:schemeClr val="tx1"/>
                </a:solidFill>
                <a:hlinkClick r:id="rId14"/>
              </a:rPr>
              <a:t>Patofyziologie</a:t>
            </a:r>
            <a:r>
              <a:rPr lang="en-US" dirty="0" smtClean="0">
                <a:solidFill>
                  <a:schemeClr val="tx1"/>
                </a:solidFill>
                <a:hlinkClick r:id="rId14"/>
              </a:rPr>
              <a:t> </a:t>
            </a:r>
            <a:r>
              <a:rPr lang="en-US" dirty="0" err="1">
                <a:solidFill>
                  <a:schemeClr val="tx1"/>
                </a:solidFill>
                <a:hlinkClick r:id="rId14"/>
              </a:rPr>
              <a:t>nemocí</a:t>
            </a:r>
            <a:r>
              <a:rPr lang="en-US" dirty="0">
                <a:solidFill>
                  <a:schemeClr val="tx1"/>
                </a:solidFill>
                <a:hlinkClick r:id="rId14"/>
              </a:rPr>
              <a:t> </a:t>
            </a:r>
            <a:r>
              <a:rPr lang="en-US" dirty="0" err="1">
                <a:solidFill>
                  <a:schemeClr val="tx1"/>
                </a:solidFill>
                <a:hlinkClick r:id="rId14"/>
              </a:rPr>
              <a:t>dýchacího</a:t>
            </a:r>
            <a:r>
              <a:rPr lang="en-US" dirty="0">
                <a:solidFill>
                  <a:schemeClr val="tx1"/>
                </a:solidFill>
                <a:hlinkClick r:id="rId14"/>
              </a:rPr>
              <a:t> </a:t>
            </a:r>
            <a:r>
              <a:rPr lang="en-US" dirty="0" err="1">
                <a:solidFill>
                  <a:schemeClr val="tx1"/>
                </a:solidFill>
                <a:hlinkClick r:id="rId14"/>
              </a:rPr>
              <a:t>systému</a:t>
            </a:r>
            <a:r>
              <a:rPr lang="en-US" dirty="0">
                <a:solidFill>
                  <a:schemeClr val="tx1"/>
                </a:solidFill>
              </a:rPr>
              <a:t> </a:t>
            </a:r>
          </a:p>
          <a:p>
            <a:r>
              <a:rPr lang="en-US" dirty="0" err="1">
                <a:solidFill>
                  <a:schemeClr val="tx1"/>
                </a:solidFill>
              </a:rPr>
              <a:t>Teoretické</a:t>
            </a:r>
            <a:r>
              <a:rPr lang="en-US" dirty="0">
                <a:solidFill>
                  <a:schemeClr val="tx1"/>
                </a:solidFill>
              </a:rPr>
              <a:t> </a:t>
            </a:r>
            <a:r>
              <a:rPr lang="en-US" dirty="0" err="1">
                <a:solidFill>
                  <a:schemeClr val="tx1"/>
                </a:solidFill>
              </a:rPr>
              <a:t>vědy</a:t>
            </a:r>
            <a:endParaRPr lang="en-US" dirty="0">
              <a:solidFill>
                <a:schemeClr val="tx1"/>
              </a:solidFill>
            </a:endParaRPr>
          </a:p>
          <a:p>
            <a:r>
              <a:rPr lang="en-US" dirty="0">
                <a:solidFill>
                  <a:schemeClr val="tx1"/>
                </a:solidFill>
                <a:hlinkClick r:id="rId15"/>
              </a:rPr>
              <a:t>VSPF0521c - </a:t>
            </a:r>
            <a:r>
              <a:rPr lang="en-US" dirty="0" err="1">
                <a:solidFill>
                  <a:schemeClr val="tx1"/>
                </a:solidFill>
                <a:hlinkClick r:id="rId15"/>
              </a:rPr>
              <a:t>Patologická</a:t>
            </a:r>
            <a:r>
              <a:rPr lang="en-US" dirty="0">
                <a:solidFill>
                  <a:schemeClr val="tx1"/>
                </a:solidFill>
                <a:hlinkClick r:id="rId15"/>
              </a:rPr>
              <a:t> </a:t>
            </a:r>
            <a:r>
              <a:rPr lang="en-US" dirty="0" err="1">
                <a:solidFill>
                  <a:schemeClr val="tx1"/>
                </a:solidFill>
                <a:hlinkClick r:id="rId15"/>
              </a:rPr>
              <a:t>fyziologie</a:t>
            </a:r>
            <a:r>
              <a:rPr lang="en-US" dirty="0">
                <a:solidFill>
                  <a:schemeClr val="tx1"/>
                </a:solidFill>
                <a:hlinkClick r:id="rId15"/>
              </a:rPr>
              <a:t> I - </a:t>
            </a:r>
            <a:r>
              <a:rPr lang="en-US" dirty="0" err="1">
                <a:solidFill>
                  <a:schemeClr val="tx1"/>
                </a:solidFill>
                <a:hlinkClick r:id="rId15"/>
              </a:rPr>
              <a:t>cvičení</a:t>
            </a:r>
            <a:r>
              <a:rPr lang="en-US" dirty="0">
                <a:solidFill>
                  <a:schemeClr val="tx1"/>
                </a:solidFill>
              </a:rPr>
              <a:t> | </a:t>
            </a:r>
            <a:r>
              <a:rPr lang="en-US" dirty="0">
                <a:solidFill>
                  <a:schemeClr val="tx1"/>
                </a:solidFill>
                <a:hlinkClick r:id="rId16"/>
              </a:rPr>
              <a:t>VSPF0521p - </a:t>
            </a:r>
            <a:r>
              <a:rPr lang="en-US" dirty="0" err="1">
                <a:solidFill>
                  <a:schemeClr val="tx1"/>
                </a:solidFill>
                <a:hlinkClick r:id="rId16"/>
              </a:rPr>
              <a:t>Patologická</a:t>
            </a:r>
            <a:r>
              <a:rPr lang="en-US" dirty="0">
                <a:solidFill>
                  <a:schemeClr val="tx1"/>
                </a:solidFill>
                <a:hlinkClick r:id="rId16"/>
              </a:rPr>
              <a:t> </a:t>
            </a:r>
            <a:r>
              <a:rPr lang="en-US" dirty="0" err="1">
                <a:solidFill>
                  <a:schemeClr val="tx1"/>
                </a:solidFill>
                <a:hlinkClick r:id="rId16"/>
              </a:rPr>
              <a:t>fyziologie</a:t>
            </a:r>
            <a:r>
              <a:rPr lang="en-US" dirty="0">
                <a:solidFill>
                  <a:schemeClr val="tx1"/>
                </a:solidFill>
                <a:hlinkClick r:id="rId16"/>
              </a:rPr>
              <a:t> I - </a:t>
            </a:r>
            <a:r>
              <a:rPr lang="en-US" dirty="0" err="1">
                <a:solidFill>
                  <a:schemeClr val="tx1"/>
                </a:solidFill>
                <a:hlinkClick r:id="rId16"/>
              </a:rPr>
              <a:t>přednáška</a:t>
            </a:r>
            <a:r>
              <a:rPr lang="en-US" dirty="0">
                <a:solidFill>
                  <a:schemeClr val="tx1"/>
                </a:solidFill>
              </a:rPr>
              <a:t> | </a:t>
            </a:r>
            <a:r>
              <a:rPr lang="en-US" dirty="0">
                <a:solidFill>
                  <a:schemeClr val="tx1"/>
                </a:solidFill>
                <a:hlinkClick r:id="rId17"/>
              </a:rPr>
              <a:t>VSPF0622c - </a:t>
            </a:r>
            <a:r>
              <a:rPr lang="en-US" dirty="0" err="1">
                <a:solidFill>
                  <a:schemeClr val="tx1"/>
                </a:solidFill>
                <a:hlinkClick r:id="rId17"/>
              </a:rPr>
              <a:t>Patologická</a:t>
            </a:r>
            <a:r>
              <a:rPr lang="en-US" dirty="0">
                <a:solidFill>
                  <a:schemeClr val="tx1"/>
                </a:solidFill>
                <a:hlinkClick r:id="rId17"/>
              </a:rPr>
              <a:t> </a:t>
            </a:r>
            <a:r>
              <a:rPr lang="en-US" dirty="0" err="1">
                <a:solidFill>
                  <a:schemeClr val="tx1"/>
                </a:solidFill>
                <a:hlinkClick r:id="rId17"/>
              </a:rPr>
              <a:t>fyziologie</a:t>
            </a:r>
            <a:r>
              <a:rPr lang="en-US" dirty="0">
                <a:solidFill>
                  <a:schemeClr val="tx1"/>
                </a:solidFill>
                <a:hlinkClick r:id="rId17"/>
              </a:rPr>
              <a:t> II - </a:t>
            </a:r>
            <a:r>
              <a:rPr lang="en-US" dirty="0" err="1">
                <a:solidFill>
                  <a:schemeClr val="tx1"/>
                </a:solidFill>
                <a:hlinkClick r:id="rId17"/>
              </a:rPr>
              <a:t>cvičení</a:t>
            </a:r>
            <a:r>
              <a:rPr lang="en-US" dirty="0">
                <a:solidFill>
                  <a:schemeClr val="tx1"/>
                </a:solidFill>
              </a:rPr>
              <a:t> | </a:t>
            </a:r>
            <a:r>
              <a:rPr lang="en-US" dirty="0">
                <a:solidFill>
                  <a:schemeClr val="tx1"/>
                </a:solidFill>
                <a:hlinkClick r:id="rId18"/>
              </a:rPr>
              <a:t>VSPF0622p - </a:t>
            </a:r>
            <a:r>
              <a:rPr lang="en-US" dirty="0" err="1">
                <a:solidFill>
                  <a:schemeClr val="tx1"/>
                </a:solidFill>
                <a:hlinkClick r:id="rId18"/>
              </a:rPr>
              <a:t>Patologická</a:t>
            </a:r>
            <a:r>
              <a:rPr lang="en-US" dirty="0">
                <a:solidFill>
                  <a:schemeClr val="tx1"/>
                </a:solidFill>
                <a:hlinkClick r:id="rId18"/>
              </a:rPr>
              <a:t> </a:t>
            </a:r>
            <a:r>
              <a:rPr lang="en-US" dirty="0" err="1">
                <a:solidFill>
                  <a:schemeClr val="tx1"/>
                </a:solidFill>
                <a:hlinkClick r:id="rId18"/>
              </a:rPr>
              <a:t>fyziologie</a:t>
            </a:r>
            <a:r>
              <a:rPr lang="en-US" dirty="0">
                <a:solidFill>
                  <a:schemeClr val="tx1"/>
                </a:solidFill>
                <a:hlinkClick r:id="rId18"/>
              </a:rPr>
              <a:t> II - </a:t>
            </a:r>
            <a:r>
              <a:rPr lang="en-US" dirty="0" err="1">
                <a:solidFill>
                  <a:schemeClr val="tx1"/>
                </a:solidFill>
                <a:hlinkClick r:id="rId18"/>
              </a:rPr>
              <a:t>přednáška</a:t>
            </a:r>
            <a:endParaRPr lang="en-US" dirty="0">
              <a:solidFill>
                <a:schemeClr val="tx1"/>
              </a:solidFill>
            </a:endParaRPr>
          </a:p>
          <a:p>
            <a:r>
              <a:rPr lang="en-US" dirty="0" err="1">
                <a:solidFill>
                  <a:schemeClr val="tx1"/>
                </a:solidFill>
              </a:rPr>
              <a:t>přednáška</a:t>
            </a:r>
            <a:r>
              <a:rPr lang="en-US" dirty="0">
                <a:solidFill>
                  <a:schemeClr val="tx1"/>
                </a:solidFill>
              </a:rPr>
              <a:t> (4 </a:t>
            </a:r>
            <a:r>
              <a:rPr lang="en-US" dirty="0" err="1">
                <a:solidFill>
                  <a:schemeClr val="tx1"/>
                </a:solidFill>
              </a:rPr>
              <a:t>hod</a:t>
            </a:r>
            <a:r>
              <a:rPr lang="en-US" dirty="0">
                <a:solidFill>
                  <a:schemeClr val="tx1"/>
                </a:solidFill>
              </a:rPr>
              <a:t>.), </a:t>
            </a:r>
            <a:r>
              <a:rPr lang="en-US" dirty="0" err="1">
                <a:solidFill>
                  <a:schemeClr val="tx1"/>
                </a:solidFill>
              </a:rPr>
              <a:t>cvičení</a:t>
            </a:r>
            <a:r>
              <a:rPr lang="en-US" dirty="0">
                <a:solidFill>
                  <a:schemeClr val="tx1"/>
                </a:solidFill>
              </a:rPr>
              <a:t> (3 </a:t>
            </a:r>
            <a:r>
              <a:rPr lang="en-US" dirty="0" err="1">
                <a:solidFill>
                  <a:schemeClr val="tx1"/>
                </a:solidFill>
              </a:rPr>
              <a:t>hod</a:t>
            </a:r>
            <a:r>
              <a:rPr lang="en-US" dirty="0">
                <a:solidFill>
                  <a:schemeClr val="tx1"/>
                </a:solidFill>
              </a:rPr>
              <a:t>.), </a:t>
            </a:r>
            <a:r>
              <a:rPr lang="en-US" dirty="0" err="1">
                <a:solidFill>
                  <a:schemeClr val="tx1"/>
                </a:solidFill>
              </a:rPr>
              <a:t>samostudium</a:t>
            </a:r>
            <a:r>
              <a:rPr lang="en-US" dirty="0">
                <a:solidFill>
                  <a:schemeClr val="tx1"/>
                </a:solidFill>
              </a:rPr>
              <a:t> (20 </a:t>
            </a:r>
            <a:r>
              <a:rPr lang="en-US" dirty="0" err="1">
                <a:solidFill>
                  <a:schemeClr val="tx1"/>
                </a:solidFill>
              </a:rPr>
              <a:t>hod</a:t>
            </a:r>
            <a:r>
              <a:rPr lang="en-US" dirty="0">
                <a:solidFill>
                  <a:schemeClr val="tx1"/>
                </a:solidFill>
              </a:rPr>
              <a:t>.)</a:t>
            </a:r>
          </a:p>
          <a:p>
            <a:r>
              <a:rPr lang="en-US" dirty="0">
                <a:solidFill>
                  <a:schemeClr val="tx1"/>
                </a:solidFill>
              </a:rPr>
              <a:t>CHOPN, </a:t>
            </a:r>
            <a:r>
              <a:rPr lang="en-US" dirty="0" err="1">
                <a:solidFill>
                  <a:schemeClr val="tx1"/>
                </a:solidFill>
              </a:rPr>
              <a:t>astma</a:t>
            </a:r>
            <a:r>
              <a:rPr lang="en-US" dirty="0">
                <a:solidFill>
                  <a:schemeClr val="tx1"/>
                </a:solidFill>
              </a:rPr>
              <a:t>, </a:t>
            </a:r>
            <a:r>
              <a:rPr lang="en-US" dirty="0" err="1">
                <a:solidFill>
                  <a:schemeClr val="tx1"/>
                </a:solidFill>
              </a:rPr>
              <a:t>emfyzém</a:t>
            </a:r>
            <a:r>
              <a:rPr lang="en-US" dirty="0">
                <a:solidFill>
                  <a:schemeClr val="tx1"/>
                </a:solidFill>
              </a:rPr>
              <a:t>, </a:t>
            </a:r>
            <a:r>
              <a:rPr lang="en-US" dirty="0" err="1">
                <a:solidFill>
                  <a:schemeClr val="tx1"/>
                </a:solidFill>
              </a:rPr>
              <a:t>spirometrie</a:t>
            </a:r>
            <a:r>
              <a:rPr lang="en-US" dirty="0">
                <a:solidFill>
                  <a:schemeClr val="tx1"/>
                </a:solidFill>
              </a:rPr>
              <a:t>, </a:t>
            </a:r>
            <a:r>
              <a:rPr lang="en-US" dirty="0" err="1">
                <a:solidFill>
                  <a:schemeClr val="tx1"/>
                </a:solidFill>
              </a:rPr>
              <a:t>syndrom</a:t>
            </a:r>
            <a:r>
              <a:rPr lang="en-US" dirty="0">
                <a:solidFill>
                  <a:schemeClr val="tx1"/>
                </a:solidFill>
              </a:rPr>
              <a:t> </a:t>
            </a:r>
            <a:r>
              <a:rPr lang="en-US" dirty="0" err="1">
                <a:solidFill>
                  <a:schemeClr val="tx1"/>
                </a:solidFill>
              </a:rPr>
              <a:t>dechové</a:t>
            </a:r>
            <a:r>
              <a:rPr lang="en-US" dirty="0">
                <a:solidFill>
                  <a:schemeClr val="tx1"/>
                </a:solidFill>
              </a:rPr>
              <a:t> </a:t>
            </a:r>
            <a:r>
              <a:rPr lang="en-US" dirty="0" err="1">
                <a:solidFill>
                  <a:schemeClr val="tx1"/>
                </a:solidFill>
              </a:rPr>
              <a:t>nedostatečnosti</a:t>
            </a:r>
            <a:endParaRPr lang="en-US" dirty="0">
              <a:solidFill>
                <a:schemeClr val="tx1"/>
              </a:solidFill>
            </a:endParaRPr>
          </a:p>
          <a:p>
            <a:endParaRPr lang="en-US" dirty="0">
              <a:solidFill>
                <a:schemeClr val="tx1"/>
              </a:solidFill>
            </a:endParaRPr>
          </a:p>
          <a:p>
            <a:endParaRPr lang="en-US" dirty="0">
              <a:solidFill>
                <a:schemeClr val="tx1"/>
              </a:solidFill>
            </a:endParaRPr>
          </a:p>
        </p:txBody>
      </p:sp>
      <p:sp>
        <p:nvSpPr>
          <p:cNvPr id="3" name="Nadpis 2"/>
          <p:cNvSpPr>
            <a:spLocks noGrp="1"/>
          </p:cNvSpPr>
          <p:nvPr>
            <p:ph type="title"/>
          </p:nvPr>
        </p:nvSpPr>
        <p:spPr/>
        <p:txBody>
          <a:bodyPr/>
          <a:lstStyle/>
          <a:p>
            <a:r>
              <a:rPr lang="cs-CZ" sz="2800" dirty="0" smtClean="0"/>
              <a:t>Prohlížeč </a:t>
            </a:r>
            <a:r>
              <a:rPr lang="cs-CZ" sz="2800" dirty="0" err="1" smtClean="0"/>
              <a:t>OPTIMEDu</a:t>
            </a:r>
            <a:r>
              <a:rPr lang="cs-CZ" sz="2800" dirty="0" smtClean="0"/>
              <a:t> – pojem </a:t>
            </a:r>
            <a:r>
              <a:rPr lang="cs-CZ" sz="2800" dirty="0" smtClean="0">
                <a:solidFill>
                  <a:srgbClr val="FF0000"/>
                </a:solidFill>
              </a:rPr>
              <a:t>„emfyzém“ </a:t>
            </a:r>
            <a:br>
              <a:rPr lang="cs-CZ" sz="2800" dirty="0" smtClean="0">
                <a:solidFill>
                  <a:srgbClr val="FF0000"/>
                </a:solidFill>
              </a:rPr>
            </a:br>
            <a:r>
              <a:rPr lang="cs-CZ" sz="2800" dirty="0" smtClean="0"/>
              <a:t>v „Teoretické obory“</a:t>
            </a:r>
            <a:endParaRPr lang="en-US" sz="2800" dirty="0"/>
          </a:p>
        </p:txBody>
      </p:sp>
      <p:sp>
        <p:nvSpPr>
          <p:cNvPr id="4" name="Zástupný symbol pro zápatí 3"/>
          <p:cNvSpPr>
            <a:spLocks noGrp="1"/>
          </p:cNvSpPr>
          <p:nvPr>
            <p:ph type="ftr" sz="quarter" idx="11"/>
          </p:nvPr>
        </p:nvSpPr>
        <p:spPr/>
        <p:txBody>
          <a:bodyPr/>
          <a:lstStyle/>
          <a:p>
            <a:r>
              <a:rPr lang="cs-CZ" smtClean="0"/>
              <a:t>OPTIMED - optimalizovaná výuka všeobecného lékařství: http://opti.med.muni.cz</a:t>
            </a:r>
            <a:endParaRPr lang="cs-CZ" dirty="0"/>
          </a:p>
        </p:txBody>
      </p:sp>
    </p:spTree>
    <p:extLst>
      <p:ext uri="{BB962C8B-B14F-4D97-AF65-F5344CB8AC3E}">
        <p14:creationId xmlns:p14="http://schemas.microsoft.com/office/powerpoint/2010/main" val="10218737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rmAutofit lnSpcReduction="10000"/>
          </a:bodyPr>
          <a:lstStyle/>
          <a:p>
            <a:r>
              <a:rPr lang="cs-CZ" dirty="0" smtClean="0">
                <a:solidFill>
                  <a:srgbClr val="FF0000"/>
                </a:solidFill>
              </a:rPr>
              <a:t>„Emfyzém“: </a:t>
            </a:r>
            <a:r>
              <a:rPr lang="cs-CZ" dirty="0" smtClean="0"/>
              <a:t>2x Patologie</a:t>
            </a:r>
          </a:p>
          <a:p>
            <a:r>
              <a:rPr lang="cs-CZ" dirty="0" smtClean="0">
                <a:solidFill>
                  <a:srgbClr val="FF0000"/>
                </a:solidFill>
              </a:rPr>
              <a:t>„Srdeční selhání“: </a:t>
            </a:r>
            <a:r>
              <a:rPr lang="cs-CZ" dirty="0" smtClean="0"/>
              <a:t>12 x  Patologie</a:t>
            </a:r>
          </a:p>
          <a:p>
            <a:r>
              <a:rPr lang="cs-CZ" dirty="0" smtClean="0"/>
              <a:t>                               1x </a:t>
            </a:r>
            <a:r>
              <a:rPr lang="cs-CZ" dirty="0"/>
              <a:t>P</a:t>
            </a:r>
            <a:r>
              <a:rPr lang="cs-CZ" dirty="0" smtClean="0"/>
              <a:t>atologická fyziologie</a:t>
            </a:r>
          </a:p>
          <a:p>
            <a:r>
              <a:rPr lang="cs-CZ" dirty="0" smtClean="0">
                <a:solidFill>
                  <a:srgbClr val="FF0000"/>
                </a:solidFill>
              </a:rPr>
              <a:t>„Vitamíny“: </a:t>
            </a:r>
            <a:r>
              <a:rPr lang="cs-CZ" dirty="0" smtClean="0"/>
              <a:t>1 x Oční lékařství</a:t>
            </a:r>
          </a:p>
          <a:p>
            <a:r>
              <a:rPr lang="cs-CZ" dirty="0" smtClean="0">
                <a:solidFill>
                  <a:srgbClr val="FF0000"/>
                </a:solidFill>
              </a:rPr>
              <a:t>„Atopie“: </a:t>
            </a:r>
            <a:r>
              <a:rPr lang="cs-CZ" dirty="0" smtClean="0"/>
              <a:t>12 x Imunologie</a:t>
            </a:r>
          </a:p>
          <a:p>
            <a:endParaRPr lang="cs-CZ" dirty="0"/>
          </a:p>
          <a:p>
            <a:r>
              <a:rPr lang="cs-CZ" dirty="0" smtClean="0"/>
              <a:t>Závěr: není vhodné takto hledat; studentům je potřeba vysvětlit, jak používat </a:t>
            </a:r>
            <a:r>
              <a:rPr lang="cs-CZ" dirty="0" smtClean="0"/>
              <a:t>OPTIMED</a:t>
            </a:r>
            <a:endParaRPr lang="en-US" dirty="0"/>
          </a:p>
        </p:txBody>
      </p:sp>
      <p:sp>
        <p:nvSpPr>
          <p:cNvPr id="3" name="Nadpis 2"/>
          <p:cNvSpPr>
            <a:spLocks noGrp="1"/>
          </p:cNvSpPr>
          <p:nvPr>
            <p:ph type="title"/>
          </p:nvPr>
        </p:nvSpPr>
        <p:spPr/>
        <p:txBody>
          <a:bodyPr/>
          <a:lstStyle/>
          <a:p>
            <a:r>
              <a:rPr lang="cs-CZ" dirty="0" smtClean="0"/>
              <a:t>Výstupy z učení:</a:t>
            </a:r>
            <a:endParaRPr lang="en-US" dirty="0">
              <a:solidFill>
                <a:srgbClr val="FF0000"/>
              </a:solidFill>
            </a:endParaRPr>
          </a:p>
        </p:txBody>
      </p:sp>
      <p:sp>
        <p:nvSpPr>
          <p:cNvPr id="4" name="Zástupný symbol pro zápatí 3"/>
          <p:cNvSpPr>
            <a:spLocks noGrp="1"/>
          </p:cNvSpPr>
          <p:nvPr>
            <p:ph type="ftr" sz="quarter" idx="11"/>
          </p:nvPr>
        </p:nvSpPr>
        <p:spPr/>
        <p:txBody>
          <a:bodyPr/>
          <a:lstStyle/>
          <a:p>
            <a:r>
              <a:rPr lang="cs-CZ" smtClean="0"/>
              <a:t>OPTIMED - optimalizovaná výuka všeobecného lékařství: http://opti.med.muni.cz</a:t>
            </a:r>
            <a:endParaRPr lang="cs-CZ" dirty="0"/>
          </a:p>
        </p:txBody>
      </p:sp>
    </p:spTree>
    <p:extLst>
      <p:ext uri="{BB962C8B-B14F-4D97-AF65-F5344CB8AC3E}">
        <p14:creationId xmlns:p14="http://schemas.microsoft.com/office/powerpoint/2010/main" val="19485196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2">
                                            <p:txEl>
                                              <p:pRg st="0" end="0"/>
                                            </p:txEl>
                                          </p:spTgt>
                                        </p:tgtEl>
                                        <p:attrNameLst>
                                          <p:attrName>style.visibility</p:attrName>
                                        </p:attrNameLst>
                                      </p:cBhvr>
                                      <p:to>
                                        <p:strVal val="visible"/>
                                      </p:to>
                                    </p:set>
                                    <p:animEffect transition="in" filter="fade">
                                      <p:cBhvr>
                                        <p:cTn id="12" dur="500"/>
                                        <p:tgtEl>
                                          <p:spTgt spid="2">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2">
                                            <p:txEl>
                                              <p:pRg st="1" end="1"/>
                                            </p:txEl>
                                          </p:spTgt>
                                        </p:tgtEl>
                                        <p:attrNameLst>
                                          <p:attrName>style.visibility</p:attrName>
                                        </p:attrNameLst>
                                      </p:cBhvr>
                                      <p:to>
                                        <p:strVal val="visible"/>
                                      </p:to>
                                    </p:set>
                                    <p:animEffect transition="in" filter="fade">
                                      <p:cBhvr>
                                        <p:cTn id="17" dur="500"/>
                                        <p:tgtEl>
                                          <p:spTgt spid="2">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2">
                                            <p:txEl>
                                              <p:pRg st="3" end="3"/>
                                            </p:txEl>
                                          </p:spTgt>
                                        </p:tgtEl>
                                        <p:attrNameLst>
                                          <p:attrName>style.visibility</p:attrName>
                                        </p:attrNameLst>
                                      </p:cBhvr>
                                      <p:to>
                                        <p:strVal val="visible"/>
                                      </p:to>
                                    </p:set>
                                    <p:animEffect transition="in" filter="fade">
                                      <p:cBhvr>
                                        <p:cTn id="22" dur="500"/>
                                        <p:tgtEl>
                                          <p:spTgt spid="2">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2">
                                            <p:txEl>
                                              <p:pRg st="4" end="4"/>
                                            </p:txEl>
                                          </p:spTgt>
                                        </p:tgtEl>
                                        <p:attrNameLst>
                                          <p:attrName>style.visibility</p:attrName>
                                        </p:attrNameLst>
                                      </p:cBhvr>
                                      <p:to>
                                        <p:strVal val="visible"/>
                                      </p:to>
                                    </p:set>
                                    <p:animEffect transition="in" filter="fade">
                                      <p:cBhvr>
                                        <p:cTn id="27" dur="500"/>
                                        <p:tgtEl>
                                          <p:spTgt spid="2">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2">
                                            <p:txEl>
                                              <p:pRg st="6" end="6"/>
                                            </p:txEl>
                                          </p:spTgt>
                                        </p:tgtEl>
                                        <p:attrNameLst>
                                          <p:attrName>style.visibility</p:attrName>
                                        </p:attrNameLst>
                                      </p:cBhvr>
                                      <p:to>
                                        <p:strVal val="visible"/>
                                      </p:to>
                                    </p:set>
                                    <p:animEffect transition="in" filter="fade">
                                      <p:cBhvr>
                                        <p:cTn id="32" dur="500"/>
                                        <p:tgtEl>
                                          <p:spTgt spid="2">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Graf 2"/>
          <p:cNvGraphicFramePr>
            <a:graphicFrameLocks/>
          </p:cNvGraphicFramePr>
          <p:nvPr>
            <p:extLst>
              <p:ext uri="{D42A27DB-BD31-4B8C-83A1-F6EECF244321}">
                <p14:modId xmlns:p14="http://schemas.microsoft.com/office/powerpoint/2010/main" val="489275399"/>
              </p:ext>
            </p:extLst>
          </p:nvPr>
        </p:nvGraphicFramePr>
        <p:xfrm>
          <a:off x="0" y="1237673"/>
          <a:ext cx="9144000" cy="5287671"/>
        </p:xfrm>
        <a:graphic>
          <a:graphicData uri="http://schemas.openxmlformats.org/drawingml/2006/chart">
            <c:chart xmlns:c="http://schemas.openxmlformats.org/drawingml/2006/chart" xmlns:r="http://schemas.openxmlformats.org/officeDocument/2006/relationships" r:id="rId2"/>
          </a:graphicData>
        </a:graphic>
      </p:graphicFrame>
      <p:sp>
        <p:nvSpPr>
          <p:cNvPr id="4" name="Nadpis 3"/>
          <p:cNvSpPr>
            <a:spLocks noGrp="1"/>
          </p:cNvSpPr>
          <p:nvPr>
            <p:ph type="title"/>
          </p:nvPr>
        </p:nvSpPr>
        <p:spPr/>
        <p:txBody>
          <a:bodyPr/>
          <a:lstStyle/>
          <a:p>
            <a:r>
              <a:rPr lang="cs-CZ" dirty="0" smtClean="0"/>
              <a:t>Hodnocení  OPTIMEDU studenty</a:t>
            </a:r>
            <a:endParaRPr lang="cs-CZ" dirty="0"/>
          </a:p>
        </p:txBody>
      </p:sp>
      <p:sp>
        <p:nvSpPr>
          <p:cNvPr id="6" name="Zástupný symbol pro zápatí 2"/>
          <p:cNvSpPr>
            <a:spLocks noGrp="1"/>
          </p:cNvSpPr>
          <p:nvPr>
            <p:ph type="ftr" sz="quarter" idx="11"/>
          </p:nvPr>
        </p:nvSpPr>
        <p:spPr>
          <a:xfrm>
            <a:off x="0" y="6525344"/>
            <a:ext cx="9144000" cy="365125"/>
          </a:xfrm>
        </p:spPr>
        <p:txBody>
          <a:bodyPr/>
          <a:lstStyle/>
          <a:p>
            <a:r>
              <a:rPr lang="cs-CZ" smtClean="0"/>
              <a:t>OPTIMED - optimalizovaná výuka všeobecného lékařství: http://opti.med.muni.cz</a:t>
            </a:r>
            <a:endParaRPr lang="cs-CZ" dirty="0"/>
          </a:p>
        </p:txBody>
      </p:sp>
      <p:sp>
        <p:nvSpPr>
          <p:cNvPr id="2" name="Obdélník 1"/>
          <p:cNvSpPr/>
          <p:nvPr/>
        </p:nvSpPr>
        <p:spPr>
          <a:xfrm>
            <a:off x="6714836" y="1496292"/>
            <a:ext cx="2124364" cy="646545"/>
          </a:xfrm>
          <a:prstGeom prst="rect">
            <a:avLst/>
          </a:prstGeom>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smtClean="0"/>
              <a:t>Celkem 17 studentů</a:t>
            </a:r>
            <a:endParaRPr lang="cs-CZ" dirty="0"/>
          </a:p>
        </p:txBody>
      </p:sp>
    </p:spTree>
    <p:extLst>
      <p:ext uri="{BB962C8B-B14F-4D97-AF65-F5344CB8AC3E}">
        <p14:creationId xmlns:p14="http://schemas.microsoft.com/office/powerpoint/2010/main" val="10756612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3" grpId="0">
        <p:bldAsOne/>
      </p:bldGraphic>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Nadpis 14"/>
          <p:cNvSpPr>
            <a:spLocks noGrp="1"/>
          </p:cNvSpPr>
          <p:nvPr>
            <p:ph type="title"/>
          </p:nvPr>
        </p:nvSpPr>
        <p:spPr/>
        <p:txBody>
          <a:bodyPr/>
          <a:lstStyle/>
          <a:p>
            <a:r>
              <a:rPr lang="cs-CZ" sz="1600" dirty="0"/>
              <a:t>Hodnocení na bodové škále 1 až 5 (1 = plně dostačující, 5 = zcela nedostatečné)</a:t>
            </a:r>
          </a:p>
        </p:txBody>
      </p:sp>
      <p:sp>
        <p:nvSpPr>
          <p:cNvPr id="3" name="Zástupný symbol pro zápatí 2"/>
          <p:cNvSpPr>
            <a:spLocks noGrp="1"/>
          </p:cNvSpPr>
          <p:nvPr>
            <p:ph type="ftr" sz="quarter" idx="11"/>
          </p:nvPr>
        </p:nvSpPr>
        <p:spPr/>
        <p:txBody>
          <a:bodyPr/>
          <a:lstStyle/>
          <a:p>
            <a:r>
              <a:rPr lang="cs-CZ" smtClean="0"/>
              <a:t>OPTIMED - optimalizovaná výuka všeobecného lékařství: http://opti.med.muni.cz</a:t>
            </a:r>
            <a:endParaRPr lang="cs-CZ" dirty="0"/>
          </a:p>
        </p:txBody>
      </p:sp>
      <p:sp>
        <p:nvSpPr>
          <p:cNvPr id="4" name="Obdélník 3"/>
          <p:cNvSpPr/>
          <p:nvPr/>
        </p:nvSpPr>
        <p:spPr>
          <a:xfrm>
            <a:off x="226289" y="1342307"/>
            <a:ext cx="8714509" cy="1015663"/>
          </a:xfrm>
          <a:prstGeom prst="rect">
            <a:avLst/>
          </a:prstGeom>
        </p:spPr>
        <p:txBody>
          <a:bodyPr wrap="square">
            <a:spAutoFit/>
          </a:bodyPr>
          <a:lstStyle/>
          <a:p>
            <a:r>
              <a:rPr lang="cs-CZ" sz="2000" dirty="0">
                <a:solidFill>
                  <a:srgbClr val="000000"/>
                </a:solidFill>
                <a:latin typeface="Calibri" panose="020F0502020204030204" pitchFamily="34" charset="0"/>
              </a:rPr>
              <a:t>Nabízí Vám portál OPTIMED dostatečné informace o struktuře oboru Všeobecné lékařství (rozdělení kurzů na výukové jednotky) a hodinové dotaci jednotlivých kurzů (rozsah a typ výuky)?</a:t>
            </a:r>
            <a:r>
              <a:rPr lang="cs-CZ" sz="2000" dirty="0"/>
              <a:t> </a:t>
            </a:r>
          </a:p>
        </p:txBody>
      </p:sp>
      <p:sp>
        <p:nvSpPr>
          <p:cNvPr id="5" name="Bublinový popisek ve tvaru obláčku 4"/>
          <p:cNvSpPr/>
          <p:nvPr/>
        </p:nvSpPr>
        <p:spPr>
          <a:xfrm>
            <a:off x="5030873" y="2089975"/>
            <a:ext cx="1259090" cy="702766"/>
          </a:xfrm>
          <a:prstGeom prst="cloudCallout">
            <a:avLst/>
          </a:prstGeom>
          <a:solidFill>
            <a:srgbClr val="3C4B59"/>
          </a:solidFill>
        </p:spPr>
        <p:txBody>
          <a:bodyPr wrap="square">
            <a:spAutoFit/>
          </a:bodyPr>
          <a:lstStyle/>
          <a:p>
            <a:pPr algn="ctr"/>
            <a:r>
              <a:rPr lang="cs-CZ" sz="2400" b="1" dirty="0">
                <a:solidFill>
                  <a:schemeClr val="bg1"/>
                </a:solidFill>
                <a:latin typeface="Calibri" panose="020F0502020204030204" pitchFamily="34" charset="0"/>
              </a:rPr>
              <a:t>2,47</a:t>
            </a:r>
            <a:r>
              <a:rPr lang="cs-CZ" sz="2400" dirty="0">
                <a:solidFill>
                  <a:schemeClr val="bg1"/>
                </a:solidFill>
              </a:rPr>
              <a:t> </a:t>
            </a:r>
          </a:p>
        </p:txBody>
      </p:sp>
      <p:sp>
        <p:nvSpPr>
          <p:cNvPr id="7" name="Obdélník 6"/>
          <p:cNvSpPr/>
          <p:nvPr/>
        </p:nvSpPr>
        <p:spPr>
          <a:xfrm>
            <a:off x="226289" y="3054569"/>
            <a:ext cx="8853055" cy="1015663"/>
          </a:xfrm>
          <a:prstGeom prst="rect">
            <a:avLst/>
          </a:prstGeom>
        </p:spPr>
        <p:txBody>
          <a:bodyPr wrap="square">
            <a:spAutoFit/>
          </a:bodyPr>
          <a:lstStyle/>
          <a:p>
            <a:r>
              <a:rPr lang="cs-CZ" sz="2000" dirty="0" smtClean="0">
                <a:solidFill>
                  <a:srgbClr val="000000"/>
                </a:solidFill>
                <a:latin typeface="Calibri" panose="020F0502020204030204" pitchFamily="34" charset="0"/>
              </a:rPr>
              <a:t>Shledáváte zdůvodnění existence výukové jednotky a souhrn jejího obsahu včetně výčtu klíčových významných pojmů jako dostatečné pro celkovou orientaci a pochopení náplně výuky?</a:t>
            </a:r>
            <a:r>
              <a:rPr lang="cs-CZ" sz="2000" dirty="0" smtClean="0"/>
              <a:t> </a:t>
            </a:r>
            <a:endParaRPr lang="cs-CZ" sz="2000" dirty="0"/>
          </a:p>
        </p:txBody>
      </p:sp>
      <p:sp>
        <p:nvSpPr>
          <p:cNvPr id="9" name="Obdélník 8"/>
          <p:cNvSpPr/>
          <p:nvPr/>
        </p:nvSpPr>
        <p:spPr>
          <a:xfrm>
            <a:off x="226289" y="4720571"/>
            <a:ext cx="8769925" cy="1015663"/>
          </a:xfrm>
          <a:prstGeom prst="rect">
            <a:avLst/>
          </a:prstGeom>
        </p:spPr>
        <p:txBody>
          <a:bodyPr wrap="square">
            <a:spAutoFit/>
          </a:bodyPr>
          <a:lstStyle/>
          <a:p>
            <a:r>
              <a:rPr lang="cs-CZ" sz="2000" dirty="0">
                <a:solidFill>
                  <a:srgbClr val="000000"/>
                </a:solidFill>
                <a:latin typeface="Calibri" panose="020F0502020204030204" pitchFamily="34" charset="0"/>
              </a:rPr>
              <a:t>Jedním z primárních cílů projektu OPTIMED je vymezení </a:t>
            </a:r>
            <a:r>
              <a:rPr lang="cs-CZ" sz="2000" dirty="0" err="1">
                <a:solidFill>
                  <a:srgbClr val="000000"/>
                </a:solidFill>
                <a:latin typeface="Calibri" panose="020F0502020204030204" pitchFamily="34" charset="0"/>
              </a:rPr>
              <a:t>nepodkročitelného</a:t>
            </a:r>
            <a:r>
              <a:rPr lang="cs-CZ" sz="2000" dirty="0">
                <a:solidFill>
                  <a:srgbClr val="000000"/>
                </a:solidFill>
                <a:latin typeface="Calibri" panose="020F0502020204030204" pitchFamily="34" charset="0"/>
              </a:rPr>
              <a:t> minima znalostí, schopností a dovedností, které by si měl student za studium oboru Všeobecné lékařství osvojit. Jak z Vašeho pohledu vnímáte tento koncept?</a:t>
            </a:r>
            <a:r>
              <a:rPr lang="cs-CZ" sz="2000" dirty="0"/>
              <a:t> </a:t>
            </a:r>
          </a:p>
        </p:txBody>
      </p:sp>
      <p:sp>
        <p:nvSpPr>
          <p:cNvPr id="12" name="Bublinový popisek ve tvaru obláčku 11"/>
          <p:cNvSpPr/>
          <p:nvPr/>
        </p:nvSpPr>
        <p:spPr>
          <a:xfrm>
            <a:off x="5030873" y="3840481"/>
            <a:ext cx="1259090" cy="702766"/>
          </a:xfrm>
          <a:prstGeom prst="cloudCallout">
            <a:avLst/>
          </a:prstGeom>
          <a:solidFill>
            <a:srgbClr val="3C4B59"/>
          </a:solidFill>
        </p:spPr>
        <p:txBody>
          <a:bodyPr wrap="square">
            <a:spAutoFit/>
          </a:bodyPr>
          <a:lstStyle/>
          <a:p>
            <a:pPr algn="ctr"/>
            <a:r>
              <a:rPr lang="cs-CZ" sz="2400" b="1" dirty="0">
                <a:solidFill>
                  <a:schemeClr val="bg1"/>
                </a:solidFill>
                <a:latin typeface="Calibri" panose="020F0502020204030204" pitchFamily="34" charset="0"/>
              </a:rPr>
              <a:t>1,71 </a:t>
            </a:r>
          </a:p>
        </p:txBody>
      </p:sp>
      <p:sp>
        <p:nvSpPr>
          <p:cNvPr id="13" name="Bublinový popisek ve tvaru obláčku 12"/>
          <p:cNvSpPr/>
          <p:nvPr/>
        </p:nvSpPr>
        <p:spPr>
          <a:xfrm>
            <a:off x="5030873" y="5757695"/>
            <a:ext cx="1259090" cy="702766"/>
          </a:xfrm>
          <a:prstGeom prst="cloudCallout">
            <a:avLst/>
          </a:prstGeom>
          <a:solidFill>
            <a:srgbClr val="3C4B59"/>
          </a:solidFill>
        </p:spPr>
        <p:txBody>
          <a:bodyPr wrap="square">
            <a:spAutoFit/>
          </a:bodyPr>
          <a:lstStyle/>
          <a:p>
            <a:pPr algn="ctr"/>
            <a:r>
              <a:rPr lang="cs-CZ" sz="2400" b="1" dirty="0" smtClean="0">
                <a:solidFill>
                  <a:schemeClr val="bg1"/>
                </a:solidFill>
                <a:latin typeface="Calibri" panose="020F0502020204030204" pitchFamily="34" charset="0"/>
              </a:rPr>
              <a:t>1,53 </a:t>
            </a:r>
            <a:endParaRPr lang="cs-CZ" sz="2400" b="1" dirty="0">
              <a:solidFill>
                <a:schemeClr val="bg1"/>
              </a:solidFill>
              <a:latin typeface="Calibri" panose="020F0502020204030204" pitchFamily="34" charset="0"/>
            </a:endParaRPr>
          </a:p>
        </p:txBody>
      </p:sp>
    </p:spTree>
    <p:extLst>
      <p:ext uri="{BB962C8B-B14F-4D97-AF65-F5344CB8AC3E}">
        <p14:creationId xmlns:p14="http://schemas.microsoft.com/office/powerpoint/2010/main" val="38924019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fade">
                                      <p:cBhvr>
                                        <p:cTn id="12" dur="500"/>
                                        <p:tgtEl>
                                          <p:spTgt spid="7"/>
                                        </p:tgtEl>
                                      </p:cBhvr>
                                    </p:animEffect>
                                  </p:childTnLst>
                                </p:cTn>
                              </p:par>
                            </p:childTnLst>
                          </p:cTn>
                        </p:par>
                        <p:par>
                          <p:cTn id="13" fill="hold">
                            <p:stCondLst>
                              <p:cond delay="500"/>
                            </p:stCondLst>
                            <p:childTnLst>
                              <p:par>
                                <p:cTn id="14" presetID="10" presetClass="entr" presetSubtype="0" fill="hold" grpId="0" nodeType="afterEffect">
                                  <p:stCondLst>
                                    <p:cond delay="0"/>
                                  </p:stCondLst>
                                  <p:childTnLst>
                                    <p:set>
                                      <p:cBhvr>
                                        <p:cTn id="15" dur="1" fill="hold">
                                          <p:stCondLst>
                                            <p:cond delay="0"/>
                                          </p:stCondLst>
                                        </p:cTn>
                                        <p:tgtEl>
                                          <p:spTgt spid="12"/>
                                        </p:tgtEl>
                                        <p:attrNameLst>
                                          <p:attrName>style.visibility</p:attrName>
                                        </p:attrNameLst>
                                      </p:cBhvr>
                                      <p:to>
                                        <p:strVal val="visible"/>
                                      </p:to>
                                    </p:set>
                                    <p:animEffect transition="in" filter="fade">
                                      <p:cBhvr>
                                        <p:cTn id="16" dur="500"/>
                                        <p:tgtEl>
                                          <p:spTgt spid="12"/>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grpId="0" nodeType="clickEffect">
                                  <p:stCondLst>
                                    <p:cond delay="0"/>
                                  </p:stCondLst>
                                  <p:childTnLst>
                                    <p:set>
                                      <p:cBhvr>
                                        <p:cTn id="20" dur="1" fill="hold">
                                          <p:stCondLst>
                                            <p:cond delay="0"/>
                                          </p:stCondLst>
                                        </p:cTn>
                                        <p:tgtEl>
                                          <p:spTgt spid="9"/>
                                        </p:tgtEl>
                                        <p:attrNameLst>
                                          <p:attrName>style.visibility</p:attrName>
                                        </p:attrNameLst>
                                      </p:cBhvr>
                                      <p:to>
                                        <p:strVal val="visible"/>
                                      </p:to>
                                    </p:set>
                                    <p:animEffect transition="in" filter="fade">
                                      <p:cBhvr>
                                        <p:cTn id="21" dur="500"/>
                                        <p:tgtEl>
                                          <p:spTgt spid="9"/>
                                        </p:tgtEl>
                                      </p:cBhvr>
                                    </p:animEffect>
                                  </p:childTnLst>
                                </p:cTn>
                              </p:par>
                            </p:childTnLst>
                          </p:cTn>
                        </p:par>
                        <p:par>
                          <p:cTn id="22" fill="hold">
                            <p:stCondLst>
                              <p:cond delay="500"/>
                            </p:stCondLst>
                            <p:childTnLst>
                              <p:par>
                                <p:cTn id="23" presetID="10" presetClass="entr" presetSubtype="0" fill="hold" grpId="0" nodeType="afterEffect">
                                  <p:stCondLst>
                                    <p:cond delay="0"/>
                                  </p:stCondLst>
                                  <p:childTnLst>
                                    <p:set>
                                      <p:cBhvr>
                                        <p:cTn id="24" dur="1" fill="hold">
                                          <p:stCondLst>
                                            <p:cond delay="0"/>
                                          </p:stCondLst>
                                        </p:cTn>
                                        <p:tgtEl>
                                          <p:spTgt spid="13"/>
                                        </p:tgtEl>
                                        <p:attrNameLst>
                                          <p:attrName>style.visibility</p:attrName>
                                        </p:attrNameLst>
                                      </p:cBhvr>
                                      <p:to>
                                        <p:strVal val="visible"/>
                                      </p:to>
                                    </p:set>
                                    <p:animEffect transition="in" filter="fade">
                                      <p:cBhvr>
                                        <p:cTn id="25"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7" grpId="0"/>
      <p:bldP spid="9" grpId="0"/>
      <p:bldP spid="12" grpId="0" animBg="1"/>
      <p:bldP spid="13"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Nadpis 6"/>
          <p:cNvSpPr>
            <a:spLocks noGrp="1"/>
          </p:cNvSpPr>
          <p:nvPr>
            <p:ph type="title"/>
          </p:nvPr>
        </p:nvSpPr>
        <p:spPr/>
        <p:txBody>
          <a:bodyPr/>
          <a:lstStyle/>
          <a:p>
            <a:r>
              <a:rPr lang="cs-CZ" dirty="0" smtClean="0">
                <a:solidFill>
                  <a:srgbClr val="000000"/>
                </a:solidFill>
                <a:latin typeface="Calibri" panose="020F0502020204030204" pitchFamily="34" charset="0"/>
              </a:rPr>
              <a:t>Teoretické vědy</a:t>
            </a:r>
            <a:endParaRPr lang="cs-CZ" dirty="0"/>
          </a:p>
        </p:txBody>
      </p:sp>
      <p:sp>
        <p:nvSpPr>
          <p:cNvPr id="3" name="Zástupný symbol pro zápatí 2"/>
          <p:cNvSpPr>
            <a:spLocks noGrp="1"/>
          </p:cNvSpPr>
          <p:nvPr>
            <p:ph type="ftr" sz="quarter" idx="11"/>
          </p:nvPr>
        </p:nvSpPr>
        <p:spPr/>
        <p:txBody>
          <a:bodyPr/>
          <a:lstStyle/>
          <a:p>
            <a:r>
              <a:rPr lang="cs-CZ" smtClean="0"/>
              <a:t>OPTIMED - optimalizovaná výuka všeobecného lékařství: http://opti.med.muni.cz</a:t>
            </a:r>
            <a:endParaRPr lang="cs-CZ" dirty="0"/>
          </a:p>
        </p:txBody>
      </p:sp>
      <p:graphicFrame>
        <p:nvGraphicFramePr>
          <p:cNvPr id="8" name="Tabulka 7"/>
          <p:cNvGraphicFramePr>
            <a:graphicFrameLocks noGrp="1"/>
          </p:cNvGraphicFramePr>
          <p:nvPr>
            <p:extLst>
              <p:ext uri="{D42A27DB-BD31-4B8C-83A1-F6EECF244321}">
                <p14:modId xmlns:p14="http://schemas.microsoft.com/office/powerpoint/2010/main" val="223424099"/>
              </p:ext>
            </p:extLst>
          </p:nvPr>
        </p:nvGraphicFramePr>
        <p:xfrm>
          <a:off x="215900" y="1590965"/>
          <a:ext cx="8687954" cy="3312000"/>
        </p:xfrm>
        <a:graphic>
          <a:graphicData uri="http://schemas.openxmlformats.org/drawingml/2006/table">
            <a:tbl>
              <a:tblPr firstRow="1" bandRow="1">
                <a:tableStyleId>{21E4AEA4-8DFA-4A89-87EB-49C32662AFE0}</a:tableStyleId>
              </a:tblPr>
              <a:tblGrid>
                <a:gridCol w="6307303"/>
                <a:gridCol w="2380651"/>
              </a:tblGrid>
              <a:tr h="662400">
                <a:tc>
                  <a:txBody>
                    <a:bodyPr/>
                    <a:lstStyle/>
                    <a:p>
                      <a:pPr algn="l"/>
                      <a:r>
                        <a:rPr lang="cs-CZ" sz="1400" dirty="0" smtClean="0"/>
                        <a:t>Zadání otázky</a:t>
                      </a:r>
                      <a:endParaRPr lang="cs-CZ" sz="1400" dirty="0"/>
                    </a:p>
                  </a:txBody>
                  <a:tcPr anchor="ctr"/>
                </a:tc>
                <a:tc>
                  <a:txBody>
                    <a:bodyPr/>
                    <a:lstStyle/>
                    <a:p>
                      <a:pPr algn="ctr"/>
                      <a:r>
                        <a:rPr lang="cs-CZ" sz="1400" dirty="0" smtClean="0"/>
                        <a:t>Průměrné</a:t>
                      </a:r>
                      <a:r>
                        <a:rPr lang="cs-CZ" sz="1400" baseline="0" dirty="0" smtClean="0"/>
                        <a:t> hodnocení</a:t>
                      </a:r>
                      <a:endParaRPr lang="cs-CZ" sz="1400" dirty="0"/>
                    </a:p>
                  </a:txBody>
                  <a:tcPr anchor="ctr"/>
                </a:tc>
              </a:tr>
              <a:tr h="6624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cs-CZ" sz="1600" b="0" i="0" u="none" strike="noStrike" dirty="0" smtClean="0">
                          <a:solidFill>
                            <a:srgbClr val="000000"/>
                          </a:solidFill>
                          <a:effectLst/>
                          <a:latin typeface="Calibri" panose="020F0502020204030204" pitchFamily="34" charset="0"/>
                        </a:rPr>
                        <a:t>Jsou formulované výstupy z učení v souladu s požadavky, které na Vás v rámci daného kurzu byly kladeny?</a:t>
                      </a:r>
                    </a:p>
                  </a:txBody>
                  <a:tcPr anchor="ctr"/>
                </a:tc>
                <a:tc>
                  <a:txBody>
                    <a:bodyPr/>
                    <a:lstStyle/>
                    <a:p>
                      <a:pPr algn="ctr"/>
                      <a:r>
                        <a:rPr lang="cs-CZ" sz="1800" dirty="0" smtClean="0"/>
                        <a:t>1,83</a:t>
                      </a:r>
                      <a:endParaRPr lang="cs-CZ" sz="1800" dirty="0"/>
                    </a:p>
                  </a:txBody>
                  <a:tcPr anchor="ctr"/>
                </a:tc>
              </a:tr>
              <a:tr h="6624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cs-CZ" sz="1600" b="0" i="0" u="none" strike="noStrike" dirty="0" smtClean="0">
                          <a:solidFill>
                            <a:srgbClr val="000000"/>
                          </a:solidFill>
                          <a:effectLst/>
                          <a:latin typeface="Calibri" panose="020F0502020204030204" pitchFamily="34" charset="0"/>
                        </a:rPr>
                        <a:t>Pokrývají formulované výstupy z učení skutečně  látku, se kterou jste se v rámci daného kurzu setkali?</a:t>
                      </a:r>
                    </a:p>
                  </a:txBody>
                  <a:tcPr anchor="ctr"/>
                </a:tc>
                <a:tc>
                  <a:txBody>
                    <a:bodyPr/>
                    <a:lstStyle/>
                    <a:p>
                      <a:pPr algn="ctr"/>
                      <a:r>
                        <a:rPr lang="cs-CZ" sz="1800" dirty="0" smtClean="0"/>
                        <a:t>1,75</a:t>
                      </a:r>
                    </a:p>
                  </a:txBody>
                  <a:tcPr anchor="ctr"/>
                </a:tc>
              </a:tr>
              <a:tr h="6624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cs-CZ" sz="1600" b="0" i="0" u="none" strike="noStrike" dirty="0" smtClean="0">
                          <a:solidFill>
                            <a:srgbClr val="000000"/>
                          </a:solidFill>
                          <a:effectLst/>
                          <a:latin typeface="Calibri" panose="020F0502020204030204" pitchFamily="34" charset="0"/>
                        </a:rPr>
                        <a:t>Jsou formulované výstupy z učení srozumitelné a poskytují Vám dostatečnou informaci o nárocích zkoušejících?</a:t>
                      </a:r>
                    </a:p>
                  </a:txBody>
                  <a:tcPr anchor="ctr"/>
                </a:tc>
                <a:tc>
                  <a:txBody>
                    <a:bodyPr/>
                    <a:lstStyle/>
                    <a:p>
                      <a:pPr algn="ctr"/>
                      <a:r>
                        <a:rPr lang="cs-CZ" sz="1800" dirty="0" smtClean="0"/>
                        <a:t>1,83</a:t>
                      </a:r>
                      <a:endParaRPr lang="cs-CZ" sz="1800" dirty="0"/>
                    </a:p>
                  </a:txBody>
                  <a:tcPr anchor="ctr"/>
                </a:tc>
              </a:tr>
              <a:tr h="6624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cs-CZ" sz="1600" b="0" i="0" u="none" strike="noStrike" dirty="0" smtClean="0">
                          <a:solidFill>
                            <a:srgbClr val="000000"/>
                          </a:solidFill>
                          <a:effectLst/>
                          <a:latin typeface="Calibri" panose="020F0502020204030204" pitchFamily="34" charset="0"/>
                        </a:rPr>
                        <a:t>Shoduje se  specifikovaná forma evaluace u jednotlivých výstupů z učení s reálným stavem?</a:t>
                      </a:r>
                    </a:p>
                  </a:txBody>
                  <a:tcPr anchor="ctr"/>
                </a:tc>
                <a:tc>
                  <a:txBody>
                    <a:bodyPr/>
                    <a:lstStyle/>
                    <a:p>
                      <a:pPr algn="ctr"/>
                      <a:r>
                        <a:rPr lang="cs-CZ" sz="1800" dirty="0" smtClean="0"/>
                        <a:t>1,27</a:t>
                      </a:r>
                      <a:endParaRPr lang="cs-CZ" sz="1800" dirty="0"/>
                    </a:p>
                  </a:txBody>
                  <a:tcPr anchor="ctr"/>
                </a:tc>
              </a:tr>
            </a:tbl>
          </a:graphicData>
        </a:graphic>
      </p:graphicFrame>
      <p:sp>
        <p:nvSpPr>
          <p:cNvPr id="9" name="TextovéPole 8"/>
          <p:cNvSpPr txBox="1"/>
          <p:nvPr/>
        </p:nvSpPr>
        <p:spPr>
          <a:xfrm>
            <a:off x="215900" y="5458691"/>
            <a:ext cx="8651009" cy="369332"/>
          </a:xfrm>
          <a:prstGeom prst="rect">
            <a:avLst/>
          </a:prstGeom>
          <a:solidFill>
            <a:srgbClr val="3C4B59"/>
          </a:solidFill>
        </p:spPr>
        <p:txBody>
          <a:bodyPr wrap="square" rtlCol="0">
            <a:spAutoFit/>
          </a:bodyPr>
          <a:lstStyle/>
          <a:p>
            <a:r>
              <a:rPr lang="cs-CZ" dirty="0" smtClean="0">
                <a:solidFill>
                  <a:schemeClr val="bg1"/>
                </a:solidFill>
              </a:rPr>
              <a:t>Biochemie</a:t>
            </a:r>
            <a:r>
              <a:rPr lang="cs-CZ" dirty="0">
                <a:solidFill>
                  <a:schemeClr val="bg1"/>
                </a:solidFill>
              </a:rPr>
              <a:t>, Fyziologie, </a:t>
            </a:r>
            <a:r>
              <a:rPr lang="pl-PL" dirty="0">
                <a:solidFill>
                  <a:schemeClr val="bg1"/>
                </a:solidFill>
              </a:rPr>
              <a:t>Histologie a embryologie, </a:t>
            </a:r>
            <a:r>
              <a:rPr lang="cs-CZ" dirty="0">
                <a:solidFill>
                  <a:schemeClr val="bg1"/>
                </a:solidFill>
              </a:rPr>
              <a:t>Farmakologie, Anatomie, </a:t>
            </a:r>
            <a:r>
              <a:rPr lang="cs-CZ" dirty="0" smtClean="0">
                <a:solidFill>
                  <a:schemeClr val="bg1"/>
                </a:solidFill>
              </a:rPr>
              <a:t>Neurovědy</a:t>
            </a:r>
            <a:endParaRPr lang="cs-CZ" dirty="0">
              <a:solidFill>
                <a:schemeClr val="bg1"/>
              </a:solidFill>
            </a:endParaRPr>
          </a:p>
        </p:txBody>
      </p:sp>
      <p:sp>
        <p:nvSpPr>
          <p:cNvPr id="11" name="Obdélník 10"/>
          <p:cNvSpPr/>
          <p:nvPr/>
        </p:nvSpPr>
        <p:spPr>
          <a:xfrm>
            <a:off x="215898" y="4886190"/>
            <a:ext cx="8651009" cy="307777"/>
          </a:xfrm>
          <a:prstGeom prst="rect">
            <a:avLst/>
          </a:prstGeom>
        </p:spPr>
        <p:txBody>
          <a:bodyPr wrap="square">
            <a:spAutoFit/>
          </a:bodyPr>
          <a:lstStyle/>
          <a:p>
            <a:pPr algn="ctr"/>
            <a:r>
              <a:rPr lang="cs-CZ" sz="1400" i="1" dirty="0"/>
              <a:t>Hodnocení na bodové škále 1 až 5 (1 = plně dostačující, 5 = zcela nedostatečné)</a:t>
            </a:r>
          </a:p>
        </p:txBody>
      </p:sp>
    </p:spTree>
    <p:extLst>
      <p:ext uri="{BB962C8B-B14F-4D97-AF65-F5344CB8AC3E}">
        <p14:creationId xmlns:p14="http://schemas.microsoft.com/office/powerpoint/2010/main" val="34292325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zápatí 2"/>
          <p:cNvSpPr>
            <a:spLocks noGrp="1"/>
          </p:cNvSpPr>
          <p:nvPr>
            <p:ph type="ftr" sz="quarter" idx="11"/>
          </p:nvPr>
        </p:nvSpPr>
        <p:spPr/>
        <p:txBody>
          <a:bodyPr/>
          <a:lstStyle/>
          <a:p>
            <a:r>
              <a:rPr lang="cs-CZ" smtClean="0"/>
              <a:t>OPTIMED - optimalizovaná výuka všeobecného lékařství: http://opti.med.muni.cz</a:t>
            </a:r>
            <a:endParaRPr lang="cs-CZ" dirty="0"/>
          </a:p>
        </p:txBody>
      </p:sp>
      <p:sp>
        <p:nvSpPr>
          <p:cNvPr id="4" name="Obdélník 3"/>
          <p:cNvSpPr/>
          <p:nvPr/>
        </p:nvSpPr>
        <p:spPr>
          <a:xfrm>
            <a:off x="226291" y="1368715"/>
            <a:ext cx="8465127" cy="400110"/>
          </a:xfrm>
          <a:prstGeom prst="rect">
            <a:avLst/>
          </a:prstGeom>
        </p:spPr>
        <p:txBody>
          <a:bodyPr wrap="square">
            <a:spAutoFit/>
          </a:bodyPr>
          <a:lstStyle/>
          <a:p>
            <a:r>
              <a:rPr lang="cs-CZ" sz="2000" dirty="0" smtClean="0">
                <a:solidFill>
                  <a:srgbClr val="000000"/>
                </a:solidFill>
                <a:latin typeface="Calibri" panose="020F0502020204030204" pitchFamily="34" charset="0"/>
              </a:rPr>
              <a:t>Zhodnoťte portál OPTIMED po uživatelské stránce.</a:t>
            </a:r>
            <a:r>
              <a:rPr lang="cs-CZ" sz="2000" dirty="0" smtClean="0"/>
              <a:t> </a:t>
            </a:r>
            <a:endParaRPr lang="cs-CZ" sz="2000" dirty="0"/>
          </a:p>
        </p:txBody>
      </p:sp>
      <p:sp>
        <p:nvSpPr>
          <p:cNvPr id="5" name="Obdélník 4"/>
          <p:cNvSpPr/>
          <p:nvPr/>
        </p:nvSpPr>
        <p:spPr>
          <a:xfrm>
            <a:off x="401784" y="1787297"/>
            <a:ext cx="7532254" cy="369332"/>
          </a:xfrm>
          <a:prstGeom prst="rect">
            <a:avLst/>
          </a:prstGeom>
        </p:spPr>
        <p:txBody>
          <a:bodyPr wrap="square">
            <a:spAutoFit/>
          </a:bodyPr>
          <a:lstStyle/>
          <a:p>
            <a:r>
              <a:rPr lang="cs-CZ" i="1" dirty="0">
                <a:solidFill>
                  <a:srgbClr val="000000"/>
                </a:solidFill>
                <a:latin typeface="Calibri" panose="020F0502020204030204" pitchFamily="34" charset="0"/>
              </a:rPr>
              <a:t>Jsou informace prezentovány v přehledné a srozumitelné formě?</a:t>
            </a:r>
            <a:r>
              <a:rPr lang="cs-CZ" i="1" dirty="0"/>
              <a:t> </a:t>
            </a:r>
          </a:p>
        </p:txBody>
      </p:sp>
      <p:sp>
        <p:nvSpPr>
          <p:cNvPr id="6" name="Obdélník 5"/>
          <p:cNvSpPr/>
          <p:nvPr/>
        </p:nvSpPr>
        <p:spPr>
          <a:xfrm>
            <a:off x="401784" y="2418310"/>
            <a:ext cx="7596909" cy="369332"/>
          </a:xfrm>
          <a:prstGeom prst="rect">
            <a:avLst/>
          </a:prstGeom>
        </p:spPr>
        <p:txBody>
          <a:bodyPr wrap="square">
            <a:spAutoFit/>
          </a:bodyPr>
          <a:lstStyle/>
          <a:p>
            <a:r>
              <a:rPr lang="cs-CZ" i="1" dirty="0" smtClean="0">
                <a:solidFill>
                  <a:srgbClr val="000000"/>
                </a:solidFill>
                <a:latin typeface="Calibri" panose="020F0502020204030204" pitchFamily="34" charset="0"/>
              </a:rPr>
              <a:t>Je navržený formát vyhledávání a zobrazení hledaných výsledků vyhovující?</a:t>
            </a:r>
            <a:r>
              <a:rPr lang="cs-CZ" i="1" dirty="0" smtClean="0"/>
              <a:t> </a:t>
            </a:r>
            <a:endParaRPr lang="cs-CZ" i="1" dirty="0"/>
          </a:p>
        </p:txBody>
      </p:sp>
      <p:sp>
        <p:nvSpPr>
          <p:cNvPr id="9" name="Obdélník 8"/>
          <p:cNvSpPr/>
          <p:nvPr/>
        </p:nvSpPr>
        <p:spPr>
          <a:xfrm>
            <a:off x="215900" y="3472087"/>
            <a:ext cx="8465127" cy="707886"/>
          </a:xfrm>
          <a:prstGeom prst="rect">
            <a:avLst/>
          </a:prstGeom>
        </p:spPr>
        <p:txBody>
          <a:bodyPr wrap="square">
            <a:spAutoFit/>
          </a:bodyPr>
          <a:lstStyle/>
          <a:p>
            <a:r>
              <a:rPr lang="cs-CZ" sz="2000" dirty="0">
                <a:solidFill>
                  <a:srgbClr val="000000"/>
                </a:solidFill>
                <a:latin typeface="Calibri" panose="020F0502020204030204" pitchFamily="34" charset="0"/>
              </a:rPr>
              <a:t>Zhodnoťte strukturu a obsahovou správnost významných pojmů z pohledu </a:t>
            </a:r>
            <a:r>
              <a:rPr lang="cs-CZ" sz="2000" dirty="0" smtClean="0">
                <a:solidFill>
                  <a:srgbClr val="000000"/>
                </a:solidFill>
                <a:latin typeface="Calibri" panose="020F0502020204030204" pitchFamily="34" charset="0"/>
              </a:rPr>
              <a:t>studenta</a:t>
            </a:r>
            <a:r>
              <a:rPr lang="cs-CZ" sz="2000" dirty="0">
                <a:solidFill>
                  <a:srgbClr val="000000"/>
                </a:solidFill>
                <a:latin typeface="Calibri" panose="020F0502020204030204" pitchFamily="34" charset="0"/>
              </a:rPr>
              <a:t>.</a:t>
            </a:r>
            <a:endParaRPr lang="cs-CZ" sz="2000" dirty="0"/>
          </a:p>
        </p:txBody>
      </p:sp>
      <p:sp>
        <p:nvSpPr>
          <p:cNvPr id="11" name="Obdélník 10"/>
          <p:cNvSpPr/>
          <p:nvPr/>
        </p:nvSpPr>
        <p:spPr>
          <a:xfrm>
            <a:off x="290946" y="4831557"/>
            <a:ext cx="8853054" cy="1015663"/>
          </a:xfrm>
          <a:prstGeom prst="rect">
            <a:avLst/>
          </a:prstGeom>
        </p:spPr>
        <p:txBody>
          <a:bodyPr wrap="square">
            <a:spAutoFit/>
          </a:bodyPr>
          <a:lstStyle/>
          <a:p>
            <a:r>
              <a:rPr lang="cs-CZ" sz="2000" dirty="0">
                <a:solidFill>
                  <a:srgbClr val="000000"/>
                </a:solidFill>
                <a:latin typeface="Calibri" panose="020F0502020204030204" pitchFamily="34" charset="0"/>
              </a:rPr>
              <a:t>Zhodnoťte použitelnost portálu jakožto pomůcku při studiu z pohledu studenta. Jsou pojmy uvedené u výukových jednotek dostatečně reprezentativní a relevantní v rámci zařazení dané jednotky ke konkrétnímu kurzu?</a:t>
            </a:r>
            <a:r>
              <a:rPr lang="cs-CZ" sz="2000" dirty="0"/>
              <a:t> </a:t>
            </a:r>
          </a:p>
        </p:txBody>
      </p:sp>
      <p:sp>
        <p:nvSpPr>
          <p:cNvPr id="13" name="Bublinový popisek ve tvaru obláčku 12"/>
          <p:cNvSpPr/>
          <p:nvPr/>
        </p:nvSpPr>
        <p:spPr>
          <a:xfrm>
            <a:off x="7637002" y="2362895"/>
            <a:ext cx="1054416" cy="515362"/>
          </a:xfrm>
          <a:prstGeom prst="cloudCallout">
            <a:avLst/>
          </a:prstGeom>
          <a:solidFill>
            <a:srgbClr val="3C4B59"/>
          </a:solidFill>
        </p:spPr>
        <p:txBody>
          <a:bodyPr wrap="square">
            <a:spAutoFit/>
          </a:bodyPr>
          <a:lstStyle/>
          <a:p>
            <a:pPr algn="ctr"/>
            <a:r>
              <a:rPr lang="cs-CZ" sz="1600" b="1" dirty="0" smtClean="0">
                <a:solidFill>
                  <a:schemeClr val="bg1"/>
                </a:solidFill>
                <a:latin typeface="Calibri" panose="020F0502020204030204" pitchFamily="34" charset="0"/>
              </a:rPr>
              <a:t>2,57</a:t>
            </a:r>
            <a:r>
              <a:rPr lang="cs-CZ" sz="1600" dirty="0" smtClean="0">
                <a:solidFill>
                  <a:schemeClr val="bg1"/>
                </a:solidFill>
              </a:rPr>
              <a:t> </a:t>
            </a:r>
            <a:endParaRPr lang="cs-CZ" sz="1600" dirty="0">
              <a:solidFill>
                <a:schemeClr val="bg1"/>
              </a:solidFill>
            </a:endParaRPr>
          </a:p>
        </p:txBody>
      </p:sp>
      <p:sp>
        <p:nvSpPr>
          <p:cNvPr id="14" name="Bublinový popisek ve tvaru obláčku 13"/>
          <p:cNvSpPr/>
          <p:nvPr/>
        </p:nvSpPr>
        <p:spPr>
          <a:xfrm>
            <a:off x="7637002" y="1683596"/>
            <a:ext cx="1054416" cy="515362"/>
          </a:xfrm>
          <a:prstGeom prst="cloudCallout">
            <a:avLst/>
          </a:prstGeom>
          <a:solidFill>
            <a:srgbClr val="3C4B59"/>
          </a:solidFill>
        </p:spPr>
        <p:txBody>
          <a:bodyPr wrap="square">
            <a:spAutoFit/>
          </a:bodyPr>
          <a:lstStyle/>
          <a:p>
            <a:pPr algn="ctr"/>
            <a:r>
              <a:rPr lang="cs-CZ" sz="1600" b="1" dirty="0" smtClean="0">
                <a:solidFill>
                  <a:schemeClr val="bg1"/>
                </a:solidFill>
                <a:latin typeface="Calibri" panose="020F0502020204030204" pitchFamily="34" charset="0"/>
              </a:rPr>
              <a:t>2,43</a:t>
            </a:r>
            <a:r>
              <a:rPr lang="cs-CZ" sz="1600" dirty="0" smtClean="0">
                <a:solidFill>
                  <a:schemeClr val="bg1"/>
                </a:solidFill>
              </a:rPr>
              <a:t> </a:t>
            </a:r>
            <a:endParaRPr lang="cs-CZ" sz="1600" dirty="0">
              <a:solidFill>
                <a:schemeClr val="bg1"/>
              </a:solidFill>
            </a:endParaRPr>
          </a:p>
        </p:txBody>
      </p:sp>
      <p:sp>
        <p:nvSpPr>
          <p:cNvPr id="15" name="Bublinový popisek ve tvaru obláčku 14"/>
          <p:cNvSpPr/>
          <p:nvPr/>
        </p:nvSpPr>
        <p:spPr>
          <a:xfrm>
            <a:off x="7626611" y="3869137"/>
            <a:ext cx="1054416" cy="515362"/>
          </a:xfrm>
          <a:prstGeom prst="cloudCallout">
            <a:avLst/>
          </a:prstGeom>
          <a:solidFill>
            <a:srgbClr val="3C4B59"/>
          </a:solidFill>
        </p:spPr>
        <p:txBody>
          <a:bodyPr wrap="square">
            <a:spAutoFit/>
          </a:bodyPr>
          <a:lstStyle/>
          <a:p>
            <a:pPr algn="ctr"/>
            <a:r>
              <a:rPr lang="cs-CZ" sz="1600" b="1" dirty="0" smtClean="0">
                <a:solidFill>
                  <a:schemeClr val="bg1"/>
                </a:solidFill>
                <a:latin typeface="Calibri" panose="020F0502020204030204" pitchFamily="34" charset="0"/>
              </a:rPr>
              <a:t>1,75</a:t>
            </a:r>
            <a:r>
              <a:rPr lang="cs-CZ" sz="1600" dirty="0" smtClean="0">
                <a:solidFill>
                  <a:schemeClr val="bg1"/>
                </a:solidFill>
              </a:rPr>
              <a:t> </a:t>
            </a:r>
            <a:endParaRPr lang="cs-CZ" sz="1600" dirty="0">
              <a:solidFill>
                <a:schemeClr val="bg1"/>
              </a:solidFill>
            </a:endParaRPr>
          </a:p>
        </p:txBody>
      </p:sp>
      <p:sp>
        <p:nvSpPr>
          <p:cNvPr id="16" name="Bublinový popisek ve tvaru obláčku 15"/>
          <p:cNvSpPr/>
          <p:nvPr/>
        </p:nvSpPr>
        <p:spPr>
          <a:xfrm>
            <a:off x="7637002" y="5683308"/>
            <a:ext cx="1054416" cy="515362"/>
          </a:xfrm>
          <a:prstGeom prst="cloudCallout">
            <a:avLst/>
          </a:prstGeom>
          <a:solidFill>
            <a:srgbClr val="3C4B59"/>
          </a:solidFill>
        </p:spPr>
        <p:txBody>
          <a:bodyPr wrap="square">
            <a:spAutoFit/>
          </a:bodyPr>
          <a:lstStyle/>
          <a:p>
            <a:pPr algn="ctr"/>
            <a:r>
              <a:rPr lang="cs-CZ" sz="1600" b="1" dirty="0" smtClean="0">
                <a:solidFill>
                  <a:schemeClr val="bg1"/>
                </a:solidFill>
                <a:latin typeface="Calibri" panose="020F0502020204030204" pitchFamily="34" charset="0"/>
              </a:rPr>
              <a:t>1,73</a:t>
            </a:r>
            <a:r>
              <a:rPr lang="cs-CZ" sz="1600" dirty="0" smtClean="0">
                <a:solidFill>
                  <a:schemeClr val="bg1"/>
                </a:solidFill>
              </a:rPr>
              <a:t> </a:t>
            </a:r>
            <a:endParaRPr lang="cs-CZ" sz="1600" dirty="0">
              <a:solidFill>
                <a:schemeClr val="bg1"/>
              </a:solidFill>
            </a:endParaRPr>
          </a:p>
        </p:txBody>
      </p:sp>
      <p:sp>
        <p:nvSpPr>
          <p:cNvPr id="22" name="Nadpis 14"/>
          <p:cNvSpPr>
            <a:spLocks noGrp="1"/>
          </p:cNvSpPr>
          <p:nvPr>
            <p:ph type="title"/>
          </p:nvPr>
        </p:nvSpPr>
        <p:spPr>
          <a:xfrm>
            <a:off x="1006956" y="404664"/>
            <a:ext cx="7165444" cy="706618"/>
          </a:xfrm>
        </p:spPr>
        <p:txBody>
          <a:bodyPr/>
          <a:lstStyle/>
          <a:p>
            <a:r>
              <a:rPr lang="cs-CZ" sz="1600" dirty="0"/>
              <a:t>Hodnocení na bodové škále 1 až 5 (1 = plně dostačující, 5 = zcela nedostatečné)</a:t>
            </a:r>
          </a:p>
        </p:txBody>
      </p:sp>
    </p:spTree>
    <p:extLst>
      <p:ext uri="{BB962C8B-B14F-4D97-AF65-F5344CB8AC3E}">
        <p14:creationId xmlns:p14="http://schemas.microsoft.com/office/powerpoint/2010/main" val="22162574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14"/>
                                        </p:tgtEl>
                                        <p:attrNameLst>
                                          <p:attrName>style.visibility</p:attrName>
                                        </p:attrNameLst>
                                      </p:cBhvr>
                                      <p:to>
                                        <p:strVal val="visible"/>
                                      </p:to>
                                    </p:set>
                                    <p:animEffect transition="in" filter="fade">
                                      <p:cBhvr>
                                        <p:cTn id="11" dur="500"/>
                                        <p:tgtEl>
                                          <p:spTgt spid="14"/>
                                        </p:tgtEl>
                                      </p:cBhvr>
                                    </p:animEffect>
                                  </p:childTnLst>
                                </p:cTn>
                              </p:par>
                            </p:childTnLst>
                          </p:cTn>
                        </p:par>
                      </p:childTnLst>
                    </p:cTn>
                  </p:par>
                  <p:par>
                    <p:cTn id="12" fill="hold">
                      <p:stCondLst>
                        <p:cond delay="indefinite"/>
                      </p:stCondLst>
                      <p:childTnLst>
                        <p:par>
                          <p:cTn id="13" fill="hold">
                            <p:stCondLst>
                              <p:cond delay="0"/>
                            </p:stCondLst>
                            <p:childTnLst>
                              <p:par>
                                <p:cTn id="14" presetID="10" presetClass="entr" presetSubtype="0" fill="hold" grpId="0" nodeType="clickEffect">
                                  <p:stCondLst>
                                    <p:cond delay="0"/>
                                  </p:stCondLst>
                                  <p:childTnLst>
                                    <p:set>
                                      <p:cBhvr>
                                        <p:cTn id="15" dur="1" fill="hold">
                                          <p:stCondLst>
                                            <p:cond delay="0"/>
                                          </p:stCondLst>
                                        </p:cTn>
                                        <p:tgtEl>
                                          <p:spTgt spid="6"/>
                                        </p:tgtEl>
                                        <p:attrNameLst>
                                          <p:attrName>style.visibility</p:attrName>
                                        </p:attrNameLst>
                                      </p:cBhvr>
                                      <p:to>
                                        <p:strVal val="visible"/>
                                      </p:to>
                                    </p:set>
                                    <p:animEffect transition="in" filter="fade">
                                      <p:cBhvr>
                                        <p:cTn id="16" dur="500"/>
                                        <p:tgtEl>
                                          <p:spTgt spid="6"/>
                                        </p:tgtEl>
                                      </p:cBhvr>
                                    </p:animEffect>
                                  </p:childTnLst>
                                </p:cTn>
                              </p:par>
                            </p:childTnLst>
                          </p:cTn>
                        </p:par>
                        <p:par>
                          <p:cTn id="17" fill="hold">
                            <p:stCondLst>
                              <p:cond delay="500"/>
                            </p:stCondLst>
                            <p:childTnLst>
                              <p:par>
                                <p:cTn id="18" presetID="10" presetClass="entr" presetSubtype="0" fill="hold" grpId="0" nodeType="afterEffect">
                                  <p:stCondLst>
                                    <p:cond delay="0"/>
                                  </p:stCondLst>
                                  <p:childTnLst>
                                    <p:set>
                                      <p:cBhvr>
                                        <p:cTn id="19" dur="1" fill="hold">
                                          <p:stCondLst>
                                            <p:cond delay="0"/>
                                          </p:stCondLst>
                                        </p:cTn>
                                        <p:tgtEl>
                                          <p:spTgt spid="13"/>
                                        </p:tgtEl>
                                        <p:attrNameLst>
                                          <p:attrName>style.visibility</p:attrName>
                                        </p:attrNameLst>
                                      </p:cBhvr>
                                      <p:to>
                                        <p:strVal val="visible"/>
                                      </p:to>
                                    </p:set>
                                    <p:animEffect transition="in" filter="fade">
                                      <p:cBhvr>
                                        <p:cTn id="20" dur="500"/>
                                        <p:tgtEl>
                                          <p:spTgt spid="13"/>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grpId="0" nodeType="clickEffect">
                                  <p:stCondLst>
                                    <p:cond delay="0"/>
                                  </p:stCondLst>
                                  <p:childTnLst>
                                    <p:set>
                                      <p:cBhvr>
                                        <p:cTn id="24" dur="1" fill="hold">
                                          <p:stCondLst>
                                            <p:cond delay="0"/>
                                          </p:stCondLst>
                                        </p:cTn>
                                        <p:tgtEl>
                                          <p:spTgt spid="9"/>
                                        </p:tgtEl>
                                        <p:attrNameLst>
                                          <p:attrName>style.visibility</p:attrName>
                                        </p:attrNameLst>
                                      </p:cBhvr>
                                      <p:to>
                                        <p:strVal val="visible"/>
                                      </p:to>
                                    </p:set>
                                    <p:animEffect transition="in" filter="fade">
                                      <p:cBhvr>
                                        <p:cTn id="25" dur="500"/>
                                        <p:tgtEl>
                                          <p:spTgt spid="9"/>
                                        </p:tgtEl>
                                      </p:cBhvr>
                                    </p:animEffect>
                                  </p:childTnLst>
                                </p:cTn>
                              </p:par>
                            </p:childTnLst>
                          </p:cTn>
                        </p:par>
                        <p:par>
                          <p:cTn id="26" fill="hold">
                            <p:stCondLst>
                              <p:cond delay="500"/>
                            </p:stCondLst>
                            <p:childTnLst>
                              <p:par>
                                <p:cTn id="27" presetID="10" presetClass="entr" presetSubtype="0" fill="hold" grpId="0" nodeType="afterEffect">
                                  <p:stCondLst>
                                    <p:cond delay="0"/>
                                  </p:stCondLst>
                                  <p:childTnLst>
                                    <p:set>
                                      <p:cBhvr>
                                        <p:cTn id="28" dur="1" fill="hold">
                                          <p:stCondLst>
                                            <p:cond delay="0"/>
                                          </p:stCondLst>
                                        </p:cTn>
                                        <p:tgtEl>
                                          <p:spTgt spid="15"/>
                                        </p:tgtEl>
                                        <p:attrNameLst>
                                          <p:attrName>style.visibility</p:attrName>
                                        </p:attrNameLst>
                                      </p:cBhvr>
                                      <p:to>
                                        <p:strVal val="visible"/>
                                      </p:to>
                                    </p:set>
                                    <p:animEffect transition="in" filter="fade">
                                      <p:cBhvr>
                                        <p:cTn id="29" dur="500"/>
                                        <p:tgtEl>
                                          <p:spTgt spid="15"/>
                                        </p:tgtEl>
                                      </p:cBhvr>
                                    </p:animEffect>
                                  </p:childTnLst>
                                </p:cTn>
                              </p:par>
                            </p:childTnLst>
                          </p:cTn>
                        </p:par>
                      </p:childTnLst>
                    </p:cTn>
                  </p:par>
                  <p:par>
                    <p:cTn id="30" fill="hold">
                      <p:stCondLst>
                        <p:cond delay="indefinite"/>
                      </p:stCondLst>
                      <p:childTnLst>
                        <p:par>
                          <p:cTn id="31" fill="hold">
                            <p:stCondLst>
                              <p:cond delay="0"/>
                            </p:stCondLst>
                            <p:childTnLst>
                              <p:par>
                                <p:cTn id="32" presetID="10" presetClass="entr" presetSubtype="0" fill="hold" grpId="0" nodeType="clickEffect">
                                  <p:stCondLst>
                                    <p:cond delay="0"/>
                                  </p:stCondLst>
                                  <p:childTnLst>
                                    <p:set>
                                      <p:cBhvr>
                                        <p:cTn id="33" dur="1" fill="hold">
                                          <p:stCondLst>
                                            <p:cond delay="0"/>
                                          </p:stCondLst>
                                        </p:cTn>
                                        <p:tgtEl>
                                          <p:spTgt spid="11"/>
                                        </p:tgtEl>
                                        <p:attrNameLst>
                                          <p:attrName>style.visibility</p:attrName>
                                        </p:attrNameLst>
                                      </p:cBhvr>
                                      <p:to>
                                        <p:strVal val="visible"/>
                                      </p:to>
                                    </p:set>
                                    <p:animEffect transition="in" filter="fade">
                                      <p:cBhvr>
                                        <p:cTn id="34" dur="500"/>
                                        <p:tgtEl>
                                          <p:spTgt spid="11"/>
                                        </p:tgtEl>
                                      </p:cBhvr>
                                    </p:animEffect>
                                  </p:childTnLst>
                                </p:cTn>
                              </p:par>
                            </p:childTnLst>
                          </p:cTn>
                        </p:par>
                        <p:par>
                          <p:cTn id="35" fill="hold">
                            <p:stCondLst>
                              <p:cond delay="500"/>
                            </p:stCondLst>
                            <p:childTnLst>
                              <p:par>
                                <p:cTn id="36" presetID="10" presetClass="entr" presetSubtype="0" fill="hold" grpId="0" nodeType="afterEffect">
                                  <p:stCondLst>
                                    <p:cond delay="0"/>
                                  </p:stCondLst>
                                  <p:childTnLst>
                                    <p:set>
                                      <p:cBhvr>
                                        <p:cTn id="37" dur="1" fill="hold">
                                          <p:stCondLst>
                                            <p:cond delay="0"/>
                                          </p:stCondLst>
                                        </p:cTn>
                                        <p:tgtEl>
                                          <p:spTgt spid="16"/>
                                        </p:tgtEl>
                                        <p:attrNameLst>
                                          <p:attrName>style.visibility</p:attrName>
                                        </p:attrNameLst>
                                      </p:cBhvr>
                                      <p:to>
                                        <p:strVal val="visible"/>
                                      </p:to>
                                    </p:set>
                                    <p:animEffect transition="in" filter="fade">
                                      <p:cBhvr>
                                        <p:cTn id="38"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9" grpId="0"/>
      <p:bldP spid="11" grpId="0"/>
      <p:bldP spid="13" grpId="0" animBg="1"/>
      <p:bldP spid="14" grpId="0" animBg="1"/>
      <p:bldP spid="15" grpId="0" animBg="1"/>
      <p:bldP spid="16" grpId="0" animBg="1"/>
    </p:bldLst>
  </p:timing>
</p:sld>
</file>

<file path=ppt/theme/theme1.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Vlastní návrh">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TC101790491[[fn=Mylar]]</Template>
  <TotalTime>1230</TotalTime>
  <Words>1788</Words>
  <Application>Microsoft Office PowerPoint</Application>
  <PresentationFormat>Předvádění na obrazovce (4:3)</PresentationFormat>
  <Paragraphs>132</Paragraphs>
  <Slides>14</Slides>
  <Notes>1</Notes>
  <HiddenSlides>0</HiddenSlides>
  <MMClips>0</MMClips>
  <ScaleCrop>false</ScaleCrop>
  <HeadingPairs>
    <vt:vector size="6" baseType="variant">
      <vt:variant>
        <vt:lpstr>Použitá písma</vt:lpstr>
      </vt:variant>
      <vt:variant>
        <vt:i4>2</vt:i4>
      </vt:variant>
      <vt:variant>
        <vt:lpstr>Motiv</vt:lpstr>
      </vt:variant>
      <vt:variant>
        <vt:i4>2</vt:i4>
      </vt:variant>
      <vt:variant>
        <vt:lpstr>Nadpisy snímků</vt:lpstr>
      </vt:variant>
      <vt:variant>
        <vt:i4>14</vt:i4>
      </vt:variant>
    </vt:vector>
  </HeadingPairs>
  <TitlesOfParts>
    <vt:vector size="18" baseType="lpstr">
      <vt:lpstr>Arial</vt:lpstr>
      <vt:lpstr>Calibri</vt:lpstr>
      <vt:lpstr>Motiv sady Office</vt:lpstr>
      <vt:lpstr>Vlastní návrh</vt:lpstr>
      <vt:lpstr>Použitelnost a výhody OPTIMEDu pro studenta preklinické a teoretické části studia</vt:lpstr>
      <vt:lpstr>Nabídka OPTIMEDU</vt:lpstr>
      <vt:lpstr>Registr výukových jednotek-pojem „epigenetika“ </vt:lpstr>
      <vt:lpstr>Prohlížeč OPTIMEDu – pojem „emfyzém“  v „Teoretické obory“</vt:lpstr>
      <vt:lpstr>Výstupy z učení:</vt:lpstr>
      <vt:lpstr>Hodnocení  OPTIMEDU studenty</vt:lpstr>
      <vt:lpstr>Hodnocení na bodové škále 1 až 5 (1 = plně dostačující, 5 = zcela nedostatečné)</vt:lpstr>
      <vt:lpstr>Teoretické vědy</vt:lpstr>
      <vt:lpstr>Hodnocení na bodové škále 1 až 5 (1 = plně dostačující, 5 = zcela nedostatečné)</vt:lpstr>
      <vt:lpstr>Vyberte příklady z Vašeho pohledu správně definovaných výstupů z učení z pohledu studenta</vt:lpstr>
      <vt:lpstr>Vyberte příklady z Vašeho pohledu chybně definovaných výstupů z učení z pohledu studenta</vt:lpstr>
      <vt:lpstr>Ocenili byste provázání elektronických studijních materiálů přímo s relevantními výukovými jednotkami?</vt:lpstr>
      <vt:lpstr>Další postřehy, poznámky nebo připomínky</vt:lpstr>
      <vt:lpstr>Děkuji vám za pozornost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komenda</dc:creator>
  <cp:lastModifiedBy>Martin Komenda</cp:lastModifiedBy>
  <cp:revision>207</cp:revision>
  <dcterms:modified xsi:type="dcterms:W3CDTF">2014-09-25T08:21:12Z</dcterms:modified>
</cp:coreProperties>
</file>