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2" r:id="rId3"/>
    <p:sldId id="258" r:id="rId4"/>
    <p:sldId id="259" r:id="rId5"/>
    <p:sldId id="260" r:id="rId6"/>
    <p:sldId id="261" r:id="rId7"/>
    <p:sldId id="263" r:id="rId8"/>
    <p:sldId id="257" r:id="rId9"/>
    <p:sldId id="264" r:id="rId10"/>
    <p:sldId id="265" r:id="rId11"/>
    <p:sldId id="266" r:id="rId12"/>
    <p:sldId id="267" r:id="rId13"/>
    <p:sldId id="268" r:id="rId14"/>
    <p:sldId id="269" r:id="rId15"/>
    <p:sldId id="293" r:id="rId16"/>
    <p:sldId id="294" r:id="rId17"/>
    <p:sldId id="278" r:id="rId18"/>
    <p:sldId id="279" r:id="rId19"/>
    <p:sldId id="283" r:id="rId20"/>
    <p:sldId id="280" r:id="rId21"/>
    <p:sldId id="297" r:id="rId22"/>
    <p:sldId id="295" r:id="rId23"/>
    <p:sldId id="296" r:id="rId24"/>
    <p:sldId id="298" r:id="rId25"/>
    <p:sldId id="270" r:id="rId26"/>
    <p:sldId id="284" r:id="rId27"/>
    <p:sldId id="285" r:id="rId28"/>
    <p:sldId id="300" r:id="rId29"/>
    <p:sldId id="301" r:id="rId30"/>
    <p:sldId id="302" r:id="rId31"/>
    <p:sldId id="303" r:id="rId32"/>
    <p:sldId id="288" r:id="rId33"/>
    <p:sldId id="304" r:id="rId34"/>
    <p:sldId id="306" r:id="rId35"/>
    <p:sldId id="307" r:id="rId36"/>
    <p:sldId id="305" r:id="rId37"/>
    <p:sldId id="308" r:id="rId38"/>
    <p:sldId id="291" r:id="rId39"/>
    <p:sldId id="271" r:id="rId40"/>
    <p:sldId id="309" r:id="rId41"/>
    <p:sldId id="310" r:id="rId42"/>
    <p:sldId id="311" r:id="rId43"/>
    <p:sldId id="312" r:id="rId44"/>
    <p:sldId id="272" r:id="rId45"/>
    <p:sldId id="313" r:id="rId46"/>
    <p:sldId id="314" r:id="rId47"/>
    <p:sldId id="315" r:id="rId48"/>
    <p:sldId id="316" r:id="rId49"/>
    <p:sldId id="273" r:id="rId50"/>
    <p:sldId id="318" r:id="rId51"/>
    <p:sldId id="319" r:id="rId52"/>
    <p:sldId id="274" r:id="rId53"/>
    <p:sldId id="275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lanka Ladislav" initials="PL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C7CF"/>
    <a:srgbClr val="D9D9D9"/>
    <a:srgbClr val="3C4B59"/>
    <a:srgbClr val="92D050"/>
    <a:srgbClr val="632523"/>
    <a:srgbClr val="F01928"/>
    <a:srgbClr val="E7E7E7"/>
    <a:srgbClr val="F7F6F6"/>
    <a:srgbClr val="E31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88" y="114"/>
      </p:cViewPr>
      <p:guideLst>
        <p:guide orient="horz" pos="148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-380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9-24T12:39:16.411" idx="5">
    <p:pos x="10" y="0"/>
    <p:text>Zadat heslo kmenové buňky a projít kurzy, ve kterých se o nich bude mluvit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2DA39-31EE-408B-A71F-A635748EE512}" type="datetimeFigureOut">
              <a:rPr lang="cs-CZ" smtClean="0"/>
              <a:t>25.9.2014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FDD12-5823-4C26-9E48-90FBFDEB57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859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9A22A-4DB8-4C69-9BF3-AB7AEC7E578E}" type="datetimeFigureOut">
              <a:rPr lang="cs-CZ" smtClean="0"/>
              <a:t>25.9.2014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6AD14-474B-497B-9137-594DE89AD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76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335239"/>
            <a:ext cx="7772400" cy="11819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" y="332656"/>
            <a:ext cx="9150507" cy="15841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64"/>
            <a:ext cx="9143999" cy="288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2204864"/>
            <a:ext cx="1800000" cy="1800000"/>
          </a:xfrm>
          <a:prstGeom prst="rect">
            <a:avLst/>
          </a:prstGeom>
        </p:spPr>
      </p:pic>
      <p:pic>
        <p:nvPicPr>
          <p:cNvPr id="14" name="Picture 3" descr="S:\bg\vyzkum\reforma\loga.png"/>
          <p:cNvPicPr>
            <a:picLocks noChangeAspect="1" noChangeArrowheads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2412000" y="5991257"/>
            <a:ext cx="4320000" cy="894127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 rotWithShape="1">
          <a:blip r:embed="rId6"/>
          <a:srcRect l="40145" t="15099" r="25048" b="69516"/>
          <a:stretch/>
        </p:blipFill>
        <p:spPr>
          <a:xfrm>
            <a:off x="1389185" y="352521"/>
            <a:ext cx="6365631" cy="1538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solidFill>
          <a:srgbClr val="F7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1484785"/>
            <a:ext cx="7704856" cy="46805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64"/>
            <a:ext cx="9143999" cy="28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" y="332656"/>
            <a:ext cx="9147255" cy="90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76672"/>
            <a:ext cx="648000" cy="64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>
            <a:noAutofit/>
          </a:bodyPr>
          <a:lstStyle>
            <a:lvl1pPr algn="l">
              <a:defRPr lang="cs-CZ" sz="36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pic>
        <p:nvPicPr>
          <p:cNvPr id="13" name="Picture 22" descr="titl C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5526" r="85028"/>
          <a:stretch/>
        </p:blipFill>
        <p:spPr bwMode="auto">
          <a:xfrm>
            <a:off x="203261" y="332656"/>
            <a:ext cx="55231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titl CZ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5526" r="85028" b="33359"/>
          <a:stretch/>
        </p:blipFill>
        <p:spPr bwMode="auto">
          <a:xfrm>
            <a:off x="203261" y="4725144"/>
            <a:ext cx="55231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" y="6613321"/>
            <a:ext cx="9183767" cy="244679"/>
          </a:xfrm>
          <a:prstGeom prst="rect">
            <a:avLst/>
          </a:prstGeom>
        </p:spPr>
      </p:pic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91440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OPTIMED - optimalizovaná výuka všeobecného lékařství: http://med.muni.cz/optimed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64"/>
            <a:ext cx="9143999" cy="28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" y="332656"/>
            <a:ext cx="9147255" cy="90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76672"/>
            <a:ext cx="648000" cy="64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>
            <a:noAutofit/>
          </a:bodyPr>
          <a:lstStyle>
            <a:lvl1pPr algn="l">
              <a:defRPr lang="cs-CZ" sz="36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pic>
        <p:nvPicPr>
          <p:cNvPr id="16" name="Picture 22" descr="titl CZ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5526" r="85028" b="51344"/>
          <a:stretch/>
        </p:blipFill>
        <p:spPr bwMode="auto">
          <a:xfrm>
            <a:off x="203261" y="332656"/>
            <a:ext cx="55231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" y="6613321"/>
            <a:ext cx="9183767" cy="244679"/>
          </a:xfrm>
          <a:prstGeom prst="rect">
            <a:avLst/>
          </a:prstGeom>
        </p:spPr>
      </p:pic>
      <p:sp>
        <p:nvSpPr>
          <p:cNvPr id="14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91440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OPTIMED - optimalizovaná výuka všeobecného lékařství: http://med.muni.cz/optimed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610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9752" y="1922909"/>
            <a:ext cx="615496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043607" y="4221088"/>
            <a:ext cx="7451105" cy="792088"/>
          </a:xfrm>
        </p:spPr>
        <p:txBody>
          <a:bodyPr anchor="b">
            <a:normAutofit/>
          </a:bodyPr>
          <a:lstStyle>
            <a:lvl1pPr marL="0" indent="0">
              <a:buNone/>
              <a:defRPr sz="18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 předlohy nadpisů.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64"/>
            <a:ext cx="9143999" cy="28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" y="332656"/>
            <a:ext cx="9147255" cy="90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76672"/>
            <a:ext cx="648000" cy="648000"/>
          </a:xfrm>
          <a:prstGeom prst="rect">
            <a:avLst/>
          </a:prstGeom>
        </p:spPr>
      </p:pic>
      <p:pic>
        <p:nvPicPr>
          <p:cNvPr id="12" name="Picture 22" descr="titl CZ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5526" r="85028"/>
          <a:stretch/>
        </p:blipFill>
        <p:spPr bwMode="auto">
          <a:xfrm>
            <a:off x="203261" y="332656"/>
            <a:ext cx="55231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titl CZ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35526" r="85028" b="33359"/>
          <a:stretch/>
        </p:blipFill>
        <p:spPr bwMode="auto">
          <a:xfrm>
            <a:off x="203261" y="4725144"/>
            <a:ext cx="55231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" y="6613321"/>
            <a:ext cx="9183767" cy="244679"/>
          </a:xfrm>
          <a:prstGeom prst="rect">
            <a:avLst/>
          </a:prstGeom>
        </p:spPr>
      </p:pic>
      <p:sp>
        <p:nvSpPr>
          <p:cNvPr id="1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-3254" y="6525344"/>
            <a:ext cx="9147254" cy="365125"/>
          </a:xfrm>
          <a:noFill/>
          <a:ln>
            <a:noFill/>
          </a:ln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OPTIMED - optimalizovaná výuka všeobecného lékařství: http://med.muni.cz/optimed 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89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 userDrawn="1"/>
        </p:nvGrpSpPr>
        <p:grpSpPr>
          <a:xfrm>
            <a:off x="0" y="-44971"/>
            <a:ext cx="9146491" cy="1042498"/>
            <a:chOff x="0" y="-44971"/>
            <a:chExt cx="9146491" cy="1042498"/>
          </a:xfrm>
        </p:grpSpPr>
        <p:grpSp>
          <p:nvGrpSpPr>
            <p:cNvPr id="7" name="Skupina 6"/>
            <p:cNvGrpSpPr/>
            <p:nvPr/>
          </p:nvGrpSpPr>
          <p:grpSpPr>
            <a:xfrm>
              <a:off x="0" y="-44971"/>
              <a:ext cx="9144000" cy="1042498"/>
              <a:chOff x="0" y="-29981"/>
              <a:chExt cx="9144000" cy="1042498"/>
            </a:xfrm>
          </p:grpSpPr>
          <p:pic>
            <p:nvPicPr>
              <p:cNvPr id="9" name="Obrázek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865"/>
              <a:stretch/>
            </p:blipFill>
            <p:spPr>
              <a:xfrm>
                <a:off x="0" y="0"/>
                <a:ext cx="9144000" cy="1012517"/>
              </a:xfrm>
              <a:prstGeom prst="rect">
                <a:avLst/>
              </a:prstGeom>
            </p:spPr>
          </p:pic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3" t="-2817" r="24617" b="65024"/>
              <a:stretch/>
            </p:blipFill>
            <p:spPr>
              <a:xfrm>
                <a:off x="6460761" y="-29981"/>
                <a:ext cx="1903750" cy="402236"/>
              </a:xfrm>
              <a:prstGeom prst="rect">
                <a:avLst/>
              </a:prstGeom>
            </p:spPr>
          </p:pic>
        </p:grpSp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3" t="-2817" r="24617" b="65024"/>
            <a:stretch/>
          </p:blipFill>
          <p:spPr>
            <a:xfrm>
              <a:off x="7242741" y="-42471"/>
              <a:ext cx="1903750" cy="402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01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 userDrawn="1"/>
        </p:nvGrpSpPr>
        <p:grpSpPr>
          <a:xfrm>
            <a:off x="0" y="-5475"/>
            <a:ext cx="9144000" cy="1875839"/>
            <a:chOff x="0" y="-5475"/>
            <a:chExt cx="9144000" cy="1875839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/>
            <a:srcRect l="12629" t="15615" r="13670" b="57492"/>
            <a:stretch/>
          </p:blipFill>
          <p:spPr>
            <a:xfrm>
              <a:off x="0" y="-5475"/>
              <a:ext cx="9144000" cy="1875839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2"/>
            <a:srcRect l="52502" t="15694" r="32275" b="80259"/>
            <a:stretch/>
          </p:blipFill>
          <p:spPr>
            <a:xfrm>
              <a:off x="6505731" y="1"/>
              <a:ext cx="1888760" cy="282314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/>
            <a:srcRect l="52502" t="15694" r="32275" b="80259"/>
            <a:stretch/>
          </p:blipFill>
          <p:spPr>
            <a:xfrm>
              <a:off x="7242741" y="2501"/>
              <a:ext cx="1888760" cy="282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94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OPTIMED - optimalizovaná výuka všeobecného lékařství: http://med.muni.cz/optimed  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-1"/>
            <a:ext cx="9144000" cy="82800"/>
          </a:xfrm>
          <a:prstGeom prst="rect">
            <a:avLst/>
          </a:prstGeom>
          <a:solidFill>
            <a:srgbClr val="F01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62" r:id="rId6"/>
    <p:sldLayoutId id="2147483663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z/url?sa=i&amp;rct=j&amp;q=&amp;esrc=s&amp;frm=1&amp;source=images&amp;cd=&amp;cad=rja&amp;uact=8&amp;docid=RFURDpfVWSeaqM&amp;tbnid=5ujSCIHXtHQAQM:&amp;ved=0CAcQjRw&amp;url=http://www.novinky.cz/zena/deti/239943-po-narozeni-ditete-se-partnerske-hadky-stavaji-soucasti-kazdodenniho-zivota.html&amp;ei=04oiVNGOO8TMyAOzk4HABQ&amp;bvm=bv.76180860,d.bGQ&amp;psig=AFQjCNGDqimUfItWJX0O02I_VDzzLNOliw&amp;ust=1411636291192344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hyperlink" Target="http://www.google.cz/url?sa=i&amp;rct=j&amp;q=&amp;esrc=s&amp;frm=1&amp;source=images&amp;cd=&amp;cad=rja&amp;uact=8&amp;docid=y0lX1aVU1qnuYM&amp;tbnid=nCzxgNV0y79yZM:&amp;ved=0CAcQjRw&amp;url=http://zena.centrum.cz/deti/skolaci-a-pubertaci/clanek.phtml?id%3D794632&amp;ei=xIwiVODfE4jmyQPSwoCQCQ&amp;bvm=bv.76180860,d.bGQ&amp;psig=AFQjCNFoumMCpH02t2A6KoF079kaRgpWBg&amp;ust=141163671922433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frm=1&amp;source=images&amp;cd=&amp;cad=rja&amp;uact=8&amp;docid=RFURDpfVWSeaqM&amp;tbnid=5ujSCIHXtHQAQM:&amp;ved=0CAcQjRw&amp;url=http://www.novinky.cz/zena/deti/239943-po-narozeni-ditete-se-partnerske-hadky-stavaji-soucasti-kazdodenniho-zivota.html&amp;ei=04oiVNGOO8TMyAOzk4HABQ&amp;bvm=bv.76180860,d.bGQ&amp;psig=AFQjCNGDqimUfItWJX0O02I_VDzzLNOliw&amp;ust=1411636291192344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://is.muni.cz/do/rect/el/estud/pedf/js13/fyz_geogr/web/pics/obr01-01_full.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hyperlink" Target="http://www.google.cz/url?sa=i&amp;rct=j&amp;q=&amp;esrc=s&amp;frm=1&amp;source=images&amp;cd=&amp;cad=rja&amp;uact=8&amp;docid=ijN2pvhX8kT3hM&amp;tbnid=cOQ1empmDNEiKM:&amp;ved=0CAcQjRw&amp;url=http://mash.sipe.cz/mash1.php?horz%3Dpostavy%26vert%3D10&amp;ei=aI4iVNOjIeK_ygOm0YCgDA&amp;bvm=bv.76180860,d.bGQ&amp;psig=AFQjCNFpR1sUyJJGv9qBkbSLN84M9zM8Jw&amp;ust=14116372130344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frm=1&amp;source=images&amp;cd=&amp;cad=rja&amp;uact=8&amp;docid=zImYjzv7HKNyXM&amp;tbnid=YiZyErHq3nl-pM:&amp;ved=0CAcQjRw&amp;url=http://www.ahaonline.cz/clanek/zhave-drby/16667/josef-vinklar-76-furiant-co-platil-za-celou-hospodu.html&amp;ei=4o4iVLqUK6LnygPK5IGwDw&amp;psig=AFQjCNHsOcjHP1bvINwvAgeCr6ymR4lexA&amp;ust=1411637238067569" TargetMode="External"/><Relationship Id="rId5" Type="http://schemas.openxmlformats.org/officeDocument/2006/relationships/hyperlink" Target="http://www.google.cz/url?sa=i&amp;rct=j&amp;q=&amp;esrc=s&amp;frm=1&amp;source=images&amp;cd=&amp;cad=rja&amp;uact=8&amp;docid=jmAmxUc7SwClnM&amp;tbnid=AoS1oGO9nKVJPM:&amp;ved=0CAcQjRw&amp;url=http://malkiel.blog.cz/1003/co-dali-svetu-cesi&amp;ei=u44iVLesCcXnyQOZ5IGoBg&amp;psig=AFQjCNHsOcjHP1bvINwvAgeCr6ymR4lexA&amp;ust=1411637238067569" TargetMode="External"/><Relationship Id="rId4" Type="http://schemas.openxmlformats.org/officeDocument/2006/relationships/hyperlink" Target="http://www.google.cz/url?sa=i&amp;rct=j&amp;q=&amp;esrc=s&amp;frm=1&amp;source=images&amp;cd=&amp;cad=rja&amp;uact=8&amp;docid=OZy9qZDumkmPkM&amp;tbnid=T4kFoCxOyGivDM:&amp;ved=0CAcQjRw&amp;url=http://www.youtube.com/watch?v%3DEvRJt_cpfvg&amp;ei=fY4iVNGmL4bSygPugIHADQ&amp;bvm=bv.76180860,d.bGQ&amp;psig=AFQjCNHsOcjHP1bvINwvAgeCr6ymR4lexA&amp;ust=1411637238067569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frm=1&amp;source=images&amp;cd=&amp;cad=rja&amp;uact=8&amp;docid=jmAmxUc7SwClnM&amp;tbnid=AoS1oGO9nKVJPM:&amp;ved=0CAcQjRw&amp;url=http://malkiel.blog.cz/1003/co-dali-svetu-cesi&amp;ei=u44iVLesCcXnyQOZ5IGoBg&amp;psig=AFQjCNHsOcjHP1bvINwvAgeCr6ymR4lexA&amp;ust=1411637238067569" TargetMode="External"/><Relationship Id="rId2" Type="http://schemas.openxmlformats.org/officeDocument/2006/relationships/hyperlink" Target="http://www.google.cz/url?sa=i&amp;rct=j&amp;q=&amp;esrc=s&amp;frm=1&amp;source=images&amp;cd=&amp;cad=rja&amp;uact=8&amp;docid=OZy9qZDumkmPkM&amp;tbnid=T4kFoCxOyGivDM:&amp;ved=0CAcQjRw&amp;url=http://www.youtube.com/watch?v%3DEvRJt_cpfvg&amp;ei=fY4iVNGmL4bSygPugIHADQ&amp;bvm=bv.76180860,d.bGQ&amp;psig=AFQjCNHsOcjHP1bvINwvAgeCr6ymR4lexA&amp;ust=14116372380675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z/url?sa=i&amp;rct=j&amp;q=&amp;esrc=s&amp;frm=1&amp;source=images&amp;cd=&amp;cad=rja&amp;uact=8&amp;docid=zImYjzv7HKNyXM&amp;tbnid=YiZyErHq3nl-pM:&amp;ved=0CAcQjRw&amp;url=http://www.ahaonline.cz/clanek/zhave-drby/16667/josef-vinklar-76-furiant-co-platil-za-celou-hospodu.html&amp;ei=4o4iVLqUK6LnygPK5IGwDw&amp;psig=AFQjCNHsOcjHP1bvINwvAgeCr6ymR4lexA&amp;ust=1411637238067569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Použitelnost a výhody </a:t>
            </a:r>
            <a:r>
              <a:rPr lang="cs-CZ" dirty="0" err="1" smtClean="0"/>
              <a:t>OPTIMEDu</a:t>
            </a:r>
            <a:r>
              <a:rPr lang="cs-CZ" dirty="0" smtClean="0"/>
              <a:t> </a:t>
            </a:r>
            <a:r>
              <a:rPr lang="cs-CZ" dirty="0"/>
              <a:t>pro studenta klinické části studia</a:t>
            </a:r>
          </a:p>
        </p:txBody>
      </p:sp>
    </p:spTree>
    <p:extLst>
      <p:ext uri="{BB962C8B-B14F-4D97-AF65-F5344CB8AC3E}">
        <p14:creationId xmlns:p14="http://schemas.microsoft.com/office/powerpoint/2010/main" val="424337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/>
              <a:t>Hlavní zklamání</a:t>
            </a:r>
            <a:endParaRPr lang="cs-CZ" sz="44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pic>
        <p:nvPicPr>
          <p:cNvPr id="7170" name="Picture 2" descr="Knížka &quot;Už vím proč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944" y="1661471"/>
            <a:ext cx="3276294" cy="44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4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2800" b="1" dirty="0"/>
              <a:t>Použitelnost a výhody </a:t>
            </a:r>
            <a:r>
              <a:rPr lang="cs-CZ" sz="2800" b="1" dirty="0" err="1" smtClean="0"/>
              <a:t>OPTIMEDu</a:t>
            </a:r>
            <a:r>
              <a:rPr lang="cs-CZ" sz="2800" b="1" dirty="0" smtClean="0"/>
              <a:t> pro </a:t>
            </a:r>
            <a:r>
              <a:rPr lang="cs-CZ" sz="2800" b="1" dirty="0"/>
              <a:t>studenta klinické části studia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19449" y="2852257"/>
            <a:ext cx="85595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600" b="1" dirty="0" smtClean="0">
                <a:solidFill>
                  <a:srgbClr val="C00000"/>
                </a:solidFill>
              </a:rPr>
              <a:t>NEBYL OPTIMED</a:t>
            </a:r>
            <a:endParaRPr lang="cs-CZ" sz="9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Sedíme v posluchárně a posloucháme přednášky.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</a:rPr>
              <a:t>Tady by mohl OPTIMED ještě zapracovat…</a:t>
            </a:r>
          </a:p>
          <a:p>
            <a:r>
              <a:rPr lang="cs-CZ" dirty="0" smtClean="0"/>
              <a:t>Teoretické předměty jsou oddělené od klinických.</a:t>
            </a:r>
          </a:p>
          <a:p>
            <a:pPr lvl="1"/>
            <a:r>
              <a:rPr lang="cs-CZ" dirty="0">
                <a:solidFill>
                  <a:srgbClr val="C00000"/>
                </a:solidFill>
              </a:rPr>
              <a:t>OPTIMED spojuje </a:t>
            </a:r>
            <a:r>
              <a:rPr lang="cs-CZ" dirty="0" smtClean="0">
                <a:solidFill>
                  <a:srgbClr val="C00000"/>
                </a:solidFill>
              </a:rPr>
              <a:t>teorii s praxí pomocí vyhledávání</a:t>
            </a:r>
          </a:p>
          <a:p>
            <a:r>
              <a:rPr lang="cs-CZ" dirty="0" smtClean="0"/>
              <a:t>Témata se opakují a říkají pořád to stejné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</a:rPr>
              <a:t>Jenže pohled na stejný problém je z každého oboru jiný, přečti si výstupy z učení</a:t>
            </a:r>
          </a:p>
          <a:p>
            <a:r>
              <a:rPr lang="cs-CZ" dirty="0" smtClean="0"/>
              <a:t>Co z toho je vlastně důležité?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</a:rPr>
              <a:t>Co je </a:t>
            </a:r>
            <a:r>
              <a:rPr lang="cs-CZ" dirty="0">
                <a:solidFill>
                  <a:srgbClr val="C00000"/>
                </a:solidFill>
              </a:rPr>
              <a:t>v </a:t>
            </a:r>
            <a:r>
              <a:rPr lang="cs-CZ" dirty="0" err="1" smtClean="0">
                <a:solidFill>
                  <a:srgbClr val="C00000"/>
                </a:solidFill>
              </a:rPr>
              <a:t>OPTIMEDu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C00000"/>
                </a:solidFill>
              </a:rPr>
              <a:t>, </a:t>
            </a:r>
            <a:r>
              <a:rPr lang="cs-CZ" dirty="0" smtClean="0">
                <a:solidFill>
                  <a:srgbClr val="C00000"/>
                </a:solidFill>
              </a:rPr>
              <a:t>to musím umět</a:t>
            </a:r>
          </a:p>
          <a:p>
            <a:r>
              <a:rPr lang="cs-CZ" dirty="0" smtClean="0"/>
              <a:t>Z čeho se mám učit?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</a:rPr>
              <a:t>Aktualizované literární zdroje</a:t>
            </a:r>
          </a:p>
          <a:p>
            <a:r>
              <a:rPr lang="cs-CZ" dirty="0" smtClean="0"/>
              <a:t>Můžu se někoho zeptat?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</a:rPr>
              <a:t>Přímý mail na garanta jednotky</a:t>
            </a:r>
            <a:endParaRPr lang="cs-CZ" dirty="0">
              <a:solidFill>
                <a:srgbClr val="C00000"/>
              </a:solidFill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/>
              <a:t>Zklamání je pryč</a:t>
            </a:r>
            <a:endParaRPr lang="cs-CZ" sz="44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</p:spTree>
    <p:extLst>
      <p:ext uri="{BB962C8B-B14F-4D97-AF65-F5344CB8AC3E}">
        <p14:creationId xmlns:p14="http://schemas.microsoft.com/office/powerpoint/2010/main" val="238524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4800" b="1" dirty="0" smtClean="0"/>
              <a:t>Takže…</a:t>
            </a:r>
            <a:endParaRPr lang="cs-CZ" sz="4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9231" y="1360190"/>
            <a:ext cx="76305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C00000"/>
                </a:solidFill>
              </a:rPr>
              <a:t>Kdybych tenkrát měl </a:t>
            </a:r>
            <a:r>
              <a:rPr lang="cs-CZ" sz="4400" b="1" dirty="0" smtClean="0">
                <a:solidFill>
                  <a:srgbClr val="C00000"/>
                </a:solidFill>
              </a:rPr>
              <a:t>OPTIMED,</a:t>
            </a:r>
            <a:endParaRPr lang="cs-CZ" sz="4400" b="1" dirty="0" smtClean="0">
              <a:solidFill>
                <a:srgbClr val="C00000"/>
              </a:solidFill>
            </a:endParaRPr>
          </a:p>
          <a:p>
            <a:pPr algn="ctr"/>
            <a:r>
              <a:rPr lang="cs-CZ" sz="4400" b="1" dirty="0" smtClean="0">
                <a:solidFill>
                  <a:srgbClr val="C00000"/>
                </a:solidFill>
              </a:rPr>
              <a:t>prostě a jen bych surfoval</a:t>
            </a:r>
            <a:r>
              <a:rPr lang="cs-CZ" sz="4400" b="1" dirty="0" smtClean="0">
                <a:solidFill>
                  <a:srgbClr val="C00000"/>
                </a:solidFill>
              </a:rPr>
              <a:t>…</a:t>
            </a:r>
            <a:endParaRPr lang="cs-CZ" sz="4400" b="1" dirty="0">
              <a:solidFill>
                <a:srgbClr val="C0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t="33870" r="14494" b="1563"/>
          <a:stretch/>
        </p:blipFill>
        <p:spPr bwMode="auto">
          <a:xfrm>
            <a:off x="1436071" y="2806740"/>
            <a:ext cx="6271858" cy="371860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4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2800" b="1" dirty="0"/>
              <a:t>Použitelnost a výhody </a:t>
            </a:r>
            <a:r>
              <a:rPr lang="cs-CZ" sz="2800" b="1" dirty="0" err="1" smtClean="0"/>
              <a:t>OPTIMEDu</a:t>
            </a:r>
            <a:r>
              <a:rPr lang="cs-CZ" sz="2800" b="1" dirty="0" smtClean="0"/>
              <a:t> </a:t>
            </a:r>
            <a:r>
              <a:rPr lang="cs-CZ" sz="2800" b="1" dirty="0"/>
              <a:t>pro studenta klinické části studia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5951" y="3187817"/>
            <a:ext cx="8154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Co se naučím v chirurgické propedeutice?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9839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12579" t="42125" r="13715" b="6036"/>
          <a:stretch/>
        </p:blipFill>
        <p:spPr>
          <a:xfrm>
            <a:off x="-46494" y="1836549"/>
            <a:ext cx="9174997" cy="362812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12713" t="34100" r="13627" b="36244"/>
          <a:stretch/>
        </p:blipFill>
        <p:spPr>
          <a:xfrm>
            <a:off x="-30996" y="4781230"/>
            <a:ext cx="9174996" cy="207677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26" y="381774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-29980" y="1858781"/>
            <a:ext cx="9189479" cy="4813658"/>
            <a:chOff x="-29980" y="1888761"/>
            <a:chExt cx="9189479" cy="4813658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/>
            <a:srcRect l="12579" t="42338" r="13715" b="6037"/>
            <a:stretch/>
          </p:blipFill>
          <p:spPr>
            <a:xfrm>
              <a:off x="-15498" y="1888761"/>
              <a:ext cx="9174997" cy="3613136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/>
            <a:srcRect l="12644" t="17685" r="13792" b="13911"/>
            <a:stretch/>
          </p:blipFill>
          <p:spPr>
            <a:xfrm>
              <a:off x="-29980" y="1906291"/>
              <a:ext cx="9173980" cy="4796128"/>
            </a:xfrm>
            <a:prstGeom prst="rect">
              <a:avLst/>
            </a:prstGeom>
          </p:spPr>
        </p:pic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16" y="297723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6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2307" t="29954" r="13788" b="8943"/>
          <a:stretch/>
        </p:blipFill>
        <p:spPr>
          <a:xfrm>
            <a:off x="0" y="1004341"/>
            <a:ext cx="9144000" cy="42505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2397" t="43819" r="54204" b="53336"/>
          <a:stretch/>
        </p:blipFill>
        <p:spPr>
          <a:xfrm>
            <a:off x="2502266" y="1953633"/>
            <a:ext cx="1944000" cy="2320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56012" t="47745" r="32088" b="30561"/>
          <a:stretch/>
        </p:blipFill>
        <p:spPr>
          <a:xfrm>
            <a:off x="5411241" y="2233575"/>
            <a:ext cx="1476000" cy="15128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56374" t="43402" r="34120" b="53463"/>
          <a:stretch/>
        </p:blipFill>
        <p:spPr>
          <a:xfrm>
            <a:off x="5441221" y="1943720"/>
            <a:ext cx="1188000" cy="2201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91" y="2105372"/>
            <a:ext cx="540000" cy="54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41" y="2374404"/>
            <a:ext cx="540000" cy="54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20" y="210706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312" t="15625" r="14980" b="4072"/>
          <a:stretch/>
        </p:blipFill>
        <p:spPr>
          <a:xfrm>
            <a:off x="0" y="988339"/>
            <a:ext cx="9144000" cy="57572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6" y="512007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318" t="30245" r="14517" b="5984"/>
          <a:stretch/>
        </p:blipFill>
        <p:spPr>
          <a:xfrm>
            <a:off x="1" y="1032417"/>
            <a:ext cx="9144000" cy="45430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4384" t="20286" r="15695" b="62644"/>
          <a:stretch/>
        </p:blipFill>
        <p:spPr>
          <a:xfrm>
            <a:off x="138467" y="5575423"/>
            <a:ext cx="8856000" cy="12155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98" y="182269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3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/>
              <a:t>Použitelnost a výhody </a:t>
            </a:r>
            <a:r>
              <a:rPr lang="cs-CZ" sz="2800" b="1" dirty="0" err="1" smtClean="0"/>
              <a:t>OPTIMEDu</a:t>
            </a:r>
            <a:r>
              <a:rPr lang="cs-CZ" sz="2800" b="1" dirty="0" smtClean="0"/>
              <a:t> pro </a:t>
            </a:r>
            <a:r>
              <a:rPr lang="cs-CZ" sz="2800" b="1" dirty="0"/>
              <a:t>studenta klinické části studia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pic>
        <p:nvPicPr>
          <p:cNvPr id="5122" name="Picture 2" descr="Opravdovy pribeh hollywoodske hvezdicky ob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06" y="1677840"/>
            <a:ext cx="2931574" cy="425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6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264" t="30551" r="14458" b="8529"/>
          <a:stretch/>
        </p:blipFill>
        <p:spPr>
          <a:xfrm>
            <a:off x="1" y="1057582"/>
            <a:ext cx="9144000" cy="433311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62" y="182269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462" t="17529" r="14501" b="12359"/>
          <a:stretch/>
        </p:blipFill>
        <p:spPr>
          <a:xfrm>
            <a:off x="0" y="1034321"/>
            <a:ext cx="9144000" cy="50036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8" y="182797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248" t="26555" r="14646" b="4568"/>
          <a:stretch/>
        </p:blipFill>
        <p:spPr>
          <a:xfrm>
            <a:off x="1" y="1067729"/>
            <a:ext cx="9144000" cy="49107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81" y="181873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462" t="17481" r="14641" b="11420"/>
          <a:stretch/>
        </p:blipFill>
        <p:spPr>
          <a:xfrm>
            <a:off x="0" y="1064303"/>
            <a:ext cx="9144000" cy="50839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90" y="183720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529" t="17281" r="14435" b="11619"/>
          <a:stretch/>
        </p:blipFill>
        <p:spPr>
          <a:xfrm>
            <a:off x="0" y="1064301"/>
            <a:ext cx="9157584" cy="50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2800" b="1" dirty="0"/>
              <a:t>Použitelnost a výhody </a:t>
            </a:r>
            <a:r>
              <a:rPr lang="cs-CZ" sz="2800" b="1" dirty="0" err="1"/>
              <a:t>OPTIMEDu</a:t>
            </a:r>
            <a:r>
              <a:rPr lang="cs-CZ" sz="2800" b="1" dirty="0"/>
              <a:t> pro studenta klinické části studia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5951" y="3187817"/>
            <a:ext cx="8154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Vzpomínám si na anatomické pitevně na žlučník plný kamenů, zítra máme mluvit v chirurgii o játrech a žlučníku. Možná by mě zajímaly souvislosti….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40845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3075" t="30098" r="13814" b="6832"/>
          <a:stretch/>
        </p:blipFill>
        <p:spPr>
          <a:xfrm>
            <a:off x="0" y="1004340"/>
            <a:ext cx="9159498" cy="44423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17" y="216443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8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322" t="30505" r="14514" b="16154"/>
          <a:stretch/>
        </p:blipFill>
        <p:spPr>
          <a:xfrm>
            <a:off x="-15498" y="1047271"/>
            <a:ext cx="9159498" cy="38063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3677" t="32237" r="14737" b="37749"/>
          <a:stretch/>
        </p:blipFill>
        <p:spPr>
          <a:xfrm>
            <a:off x="2" y="4798184"/>
            <a:ext cx="9208654" cy="21706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35" y="279251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457" t="30675" r="14639" b="7114"/>
          <a:stretch/>
        </p:blipFill>
        <p:spPr>
          <a:xfrm>
            <a:off x="0" y="1050250"/>
            <a:ext cx="9233942" cy="44917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3498" t="32237" r="14328" b="37749"/>
          <a:stretch/>
        </p:blipFill>
        <p:spPr>
          <a:xfrm>
            <a:off x="14990" y="5529320"/>
            <a:ext cx="8949128" cy="2092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7" y="306960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420" t="30182" r="14642" b="5878"/>
          <a:stretch/>
        </p:blipFill>
        <p:spPr>
          <a:xfrm>
            <a:off x="-5324" y="1019331"/>
            <a:ext cx="9149324" cy="45719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3677" t="32237" r="14737" b="53294"/>
          <a:stretch/>
        </p:blipFill>
        <p:spPr>
          <a:xfrm>
            <a:off x="2" y="5564802"/>
            <a:ext cx="9208654" cy="10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Narodil jsem se 8.10.1977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Opravdový příběh</a:t>
            </a:r>
            <a:endParaRPr lang="cs-CZ" sz="2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pic>
        <p:nvPicPr>
          <p:cNvPr id="1026" name="Picture 2" descr="https://encrypted-tbn2.gstatic.com/images?q=tbn:ANd9GcRhdIlyCA7HIR1LnvIsxmNr_eXVGroILKIz38vpLSqzt1gnh06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11" y="2253536"/>
            <a:ext cx="6873278" cy="38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3598" t="15761" r="14650" b="6645"/>
          <a:stretch/>
        </p:blipFill>
        <p:spPr>
          <a:xfrm>
            <a:off x="0" y="1053883"/>
            <a:ext cx="9144000" cy="55595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3" y="4390403"/>
            <a:ext cx="540000" cy="5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3677" t="32237" r="14737" b="53294"/>
          <a:stretch/>
        </p:blipFill>
        <p:spPr>
          <a:xfrm>
            <a:off x="2" y="5564802"/>
            <a:ext cx="9208654" cy="10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324" t="30180" r="15057" b="7608"/>
          <a:stretch/>
        </p:blipFill>
        <p:spPr>
          <a:xfrm>
            <a:off x="0" y="1004342"/>
            <a:ext cx="9024077" cy="44071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6" y="399323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0" y="42808"/>
            <a:ext cx="9144000" cy="6732810"/>
            <a:chOff x="0" y="42808"/>
            <a:chExt cx="9144000" cy="673281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13074" t="15838" r="14385" b="4290"/>
            <a:stretch/>
          </p:blipFill>
          <p:spPr>
            <a:xfrm>
              <a:off x="0" y="42808"/>
              <a:ext cx="9144000" cy="5660571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/>
            <a:srcRect l="14266" t="37447" r="15933" b="28231"/>
            <a:stretch/>
          </p:blipFill>
          <p:spPr>
            <a:xfrm>
              <a:off x="154981" y="4347274"/>
              <a:ext cx="8784000" cy="2428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63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3322" t="30505" r="14514" b="16154"/>
          <a:stretch/>
        </p:blipFill>
        <p:spPr>
          <a:xfrm>
            <a:off x="-15498" y="1047271"/>
            <a:ext cx="9159498" cy="38063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53" y="2810984"/>
            <a:ext cx="540000" cy="54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3498" t="32237" r="14328" b="37749"/>
          <a:stretch/>
        </p:blipFill>
        <p:spPr>
          <a:xfrm>
            <a:off x="14990" y="4818127"/>
            <a:ext cx="8949128" cy="20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457" t="30675" r="14639" b="7114"/>
          <a:stretch/>
        </p:blipFill>
        <p:spPr>
          <a:xfrm>
            <a:off x="0" y="1050250"/>
            <a:ext cx="9233942" cy="44917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16" y="3069602"/>
            <a:ext cx="540000" cy="5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3498" t="32237" r="14328" b="47974"/>
          <a:stretch/>
        </p:blipFill>
        <p:spPr>
          <a:xfrm>
            <a:off x="14990" y="5520085"/>
            <a:ext cx="8949128" cy="137948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765309" y="5357091"/>
            <a:ext cx="378691" cy="1500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0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415" t="16016" r="14508" b="6646"/>
          <a:stretch/>
        </p:blipFill>
        <p:spPr>
          <a:xfrm>
            <a:off x="0" y="1053884"/>
            <a:ext cx="9145836" cy="55173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3498" t="32237" r="14328" b="47974"/>
          <a:stretch/>
        </p:blipFill>
        <p:spPr>
          <a:xfrm>
            <a:off x="14990" y="5538557"/>
            <a:ext cx="8949128" cy="137948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765309" y="5375563"/>
            <a:ext cx="378691" cy="1500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455" t="15507" r="14507" b="6135"/>
          <a:stretch/>
        </p:blipFill>
        <p:spPr>
          <a:xfrm>
            <a:off x="0" y="1021364"/>
            <a:ext cx="9148644" cy="559488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7" y="4399639"/>
            <a:ext cx="540000" cy="5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13498" t="32237" r="14328" b="47974"/>
          <a:stretch/>
        </p:blipFill>
        <p:spPr>
          <a:xfrm>
            <a:off x="14990" y="5520085"/>
            <a:ext cx="8949128" cy="137948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765309" y="5357091"/>
            <a:ext cx="378691" cy="1500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8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312" t="17037" r="14794" b="4379"/>
          <a:stretch/>
        </p:blipFill>
        <p:spPr>
          <a:xfrm>
            <a:off x="0" y="1022889"/>
            <a:ext cx="9117204" cy="56027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4" y="403942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3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0" y="31001"/>
            <a:ext cx="9144000" cy="7431186"/>
            <a:chOff x="0" y="31001"/>
            <a:chExt cx="9144000" cy="743118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12957" t="15640" r="14382" b="6408"/>
            <a:stretch/>
          </p:blipFill>
          <p:spPr>
            <a:xfrm>
              <a:off x="0" y="31001"/>
              <a:ext cx="9144000" cy="5515360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/>
            <a:srcRect l="14503" t="62234" r="15576" b="9164"/>
            <a:stretch/>
          </p:blipFill>
          <p:spPr>
            <a:xfrm>
              <a:off x="195498" y="5437873"/>
              <a:ext cx="8802000" cy="2024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4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2800" b="1" dirty="0"/>
              <a:t>Použitelnost a výhody </a:t>
            </a:r>
            <a:r>
              <a:rPr lang="cs-CZ" sz="2800" b="1" dirty="0" err="1"/>
              <a:t>OPTIMEDu</a:t>
            </a:r>
            <a:r>
              <a:rPr lang="cs-CZ" sz="2800" b="1" dirty="0"/>
              <a:t> pro studenta klinické části studia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5951" y="3187817"/>
            <a:ext cx="8154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Učím se na státnici z chirurgie a nejvíce mě baví dětská traumatologie, v prvním ročníku jsem úplně neporozuměl struktuře růstové ploténky…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7137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Narodil jsem se 8.10.1977</a:t>
            </a:r>
          </a:p>
          <a:p>
            <a:r>
              <a:rPr lang="cs-CZ" dirty="0" smtClean="0"/>
              <a:t>V rodině učitelky matematiky a vědeckého pracovníka v oboru </a:t>
            </a:r>
            <a:r>
              <a:rPr lang="cs-CZ" dirty="0" err="1" smtClean="0"/>
              <a:t>klimatogeografie</a:t>
            </a: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Opravdový příběh</a:t>
            </a:r>
            <a:endParaRPr lang="cs-CZ" sz="2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pic>
        <p:nvPicPr>
          <p:cNvPr id="2050" name="Picture 2" descr="https://encrypted-tbn1.gstatic.com/images?q=tbn:ANd9GcT8N4YAzQ-r3tnSVhNlyjHHoK0H_nfb5lr-2BN3t1hryir-Dgv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08" y="3239763"/>
            <a:ext cx="3521200" cy="29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Úplný klimatický systém">
            <a:hlinkClick r:id="rId4" tooltip="&lt;em&gt;Obr. 1.1&lt;/em&gt; Úplný klimatický systém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15" y="3239763"/>
            <a:ext cx="4033690" cy="299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encrypted-tbn2.gstatic.com/images?q=tbn:ANd9GcRhdIlyCA7HIR1LnvIsxmNr_eXVGroILKIz38vpLSqzt1gnh06W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3" t="4501" r="21806" b="16284"/>
          <a:stretch/>
        </p:blipFill>
        <p:spPr bwMode="auto">
          <a:xfrm>
            <a:off x="3690481" y="5117203"/>
            <a:ext cx="1635853" cy="14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8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3312" t="30469" r="14507" b="5121"/>
          <a:stretch/>
        </p:blipFill>
        <p:spPr>
          <a:xfrm>
            <a:off x="0" y="1007389"/>
            <a:ext cx="9144000" cy="4587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26" y="214596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455" t="16409" r="14507" b="12634"/>
          <a:stretch/>
        </p:blipFill>
        <p:spPr>
          <a:xfrm>
            <a:off x="0" y="1007390"/>
            <a:ext cx="9144000" cy="50638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3885" t="58330" r="14650" b="24569"/>
          <a:stretch/>
        </p:blipFill>
        <p:spPr>
          <a:xfrm>
            <a:off x="61992" y="6071198"/>
            <a:ext cx="9144000" cy="12302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6" y="628385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2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311" t="15506" r="14507" b="4348"/>
          <a:stretch/>
        </p:blipFill>
        <p:spPr>
          <a:xfrm>
            <a:off x="0" y="991891"/>
            <a:ext cx="9144000" cy="570818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54" y="182797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6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313" t="19727" r="14650" b="11613"/>
          <a:stretch/>
        </p:blipFill>
        <p:spPr>
          <a:xfrm>
            <a:off x="0" y="991891"/>
            <a:ext cx="9144000" cy="48998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3312" t="28013" r="14507" b="4349"/>
          <a:stretch/>
        </p:blipFill>
        <p:spPr>
          <a:xfrm>
            <a:off x="0" y="2064666"/>
            <a:ext cx="9162000" cy="48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2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2800" b="1" dirty="0"/>
              <a:t>Použitelnost a výhody </a:t>
            </a:r>
            <a:r>
              <a:rPr lang="cs-CZ" sz="2800" b="1" dirty="0" err="1"/>
              <a:t>OPTIMEDu</a:t>
            </a:r>
            <a:r>
              <a:rPr lang="cs-CZ" sz="2800" b="1" dirty="0"/>
              <a:t> pro studenta klinické části studia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5951" y="3187817"/>
            <a:ext cx="8154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Chtěl bych si zopakovat anatomii cévního zásobení gastrointestinálního traktu a nevím, jaký anatomický atlas je dnes k mání a doporučován…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7772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3312" t="29937" r="14650" b="7530"/>
          <a:stretch/>
        </p:blipFill>
        <p:spPr>
          <a:xfrm>
            <a:off x="0" y="991892"/>
            <a:ext cx="9113888" cy="44480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90" y="2155203"/>
            <a:ext cx="540000" cy="54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22632" t="24657" r="72538" b="73426"/>
          <a:stretch/>
        </p:blipFill>
        <p:spPr>
          <a:xfrm>
            <a:off x="2417641" y="1983247"/>
            <a:ext cx="936000" cy="2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3946" t="23794" r="24997" b="41019"/>
          <a:stretch/>
        </p:blipFill>
        <p:spPr>
          <a:xfrm>
            <a:off x="0" y="3823854"/>
            <a:ext cx="9144000" cy="34462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6" y="6413165"/>
            <a:ext cx="540000" cy="54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23946" t="22075" r="24826" b="48647"/>
          <a:stretch/>
        </p:blipFill>
        <p:spPr>
          <a:xfrm>
            <a:off x="0" y="997526"/>
            <a:ext cx="9144000" cy="28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4459" t="22074" r="24570" b="17875"/>
          <a:stretch/>
        </p:blipFill>
        <p:spPr>
          <a:xfrm>
            <a:off x="0" y="997526"/>
            <a:ext cx="9144000" cy="58914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62" y="181873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4459" t="22075" r="24570" b="25225"/>
          <a:stretch/>
        </p:blipFill>
        <p:spPr>
          <a:xfrm>
            <a:off x="0" y="997527"/>
            <a:ext cx="9131228" cy="516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2800" b="1" dirty="0"/>
              <a:t>Použitelnost a výhody </a:t>
            </a:r>
            <a:r>
              <a:rPr lang="cs-CZ" sz="2800" b="1" dirty="0" err="1"/>
              <a:t>OPTIMEDu</a:t>
            </a:r>
            <a:r>
              <a:rPr lang="cs-CZ" sz="2800" b="1" dirty="0"/>
              <a:t> pro studenta klinické části studia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5951" y="3187817"/>
            <a:ext cx="8154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Zajímám se o kmenové buňky, kde všude se o nich mluvilo a bude mluvit?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9944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Narodil jsem se 8.10.1977</a:t>
            </a:r>
          </a:p>
          <a:p>
            <a:r>
              <a:rPr lang="cs-CZ" dirty="0" smtClean="0"/>
              <a:t>V rodině učitelky matematiky a vědeckého pracovníka v oboru </a:t>
            </a:r>
            <a:r>
              <a:rPr lang="cs-CZ" dirty="0" err="1" smtClean="0"/>
              <a:t>klimatogeografie</a:t>
            </a:r>
            <a:endParaRPr lang="cs-CZ" dirty="0" smtClean="0"/>
          </a:p>
          <a:p>
            <a:r>
              <a:rPr lang="cs-CZ" dirty="0" smtClean="0"/>
              <a:t>Lékařským povoláním a medicínskou vědou netknutý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Opravdový příběh</a:t>
            </a:r>
            <a:endParaRPr lang="cs-CZ" sz="2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pic>
        <p:nvPicPr>
          <p:cNvPr id="3074" name="Picture 2" descr="https://encrypted-tbn1.gstatic.com/images?q=tbn:ANd9GcSv2Xi1NmWpPuG_nKjMKGyHR83aKs9EjX4LZa4ucJ2VP2HgEwy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17" y="3998097"/>
            <a:ext cx="22479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DCAQMDASIAAhEBAxEB/8QAHAAAAQUBAQEAAAAAAAAAAAAABQACAwQGAQcI/8QAQhAAAgEDAwIDBQQHBQgDAQAAAQIDAAQRBRIhBjETQVEUIjJhcUKBkbEHFSMzUnOhNmJyssEWJCUmNIKS0TVDU3T/xAAZAQADAQEBAAAAAAAAAAAAAAABAgMABAX/xAAjEQACAgICAgMBAQEAAAAAAAAAAQIRAzESIRNBBDJRIjMU/9oADAMBAAIRAxEAPwDMdPa/bW2mW0UrSoyoASBxWht+obOTG28UH0biu9L6RaXPT1i0kSlmhXJI+VXJuktPk58JQflxXnym+TO1J12Tw6lHKuEnjcHjINaC2vYf1THbiRS6nkZoFpGgW2nb9ig7jnnmi3gxhshFB+lZ9hXQs81ldfIF833Vq2GBWX19B7YT6ipzXQUCQ1dpYpYqVGs5ketIHmu49aQGK1As7mlmkRSAombFmlmu4pYrAOZ4pDFdPauAUzQDo704GuKKfigaxuaRp2KRHpRoAh9n61X6ubGk49Vqyo5qt1gf+E4I+zV8P2J5NGT00AW0P1q/dIrW0pc4wKp2Kn2eDA4q9dIjW8gcgccV1rZzIk6WaMatbMrZYHgHz4r0xL26AGFi/wDKvGkuY7ZlO1sj0OKfc687cQo6D1MhNNsKkeyG9vO+YFHqWqM6nO4I8e27c+9XkdlrKMwF2jkHzWQ0YW90njEMzeoJPP8AWjoN2egR3k/hL/vlsq4455qT210Hvalbgf4q89uNR0vxWC2ToP4RnH51CdT0wdrBj9a1h6PRDqSDhtVhH0YU1tUtF+LWEz8jXnn61svsaaPvpw1mIcJpiffRs1kXU13by65cul3vU7cN6+6KVAtUvhLfSv7MiZx7vpwKVaxaPWOjiP8AZzT/AOQv5UeByKAdHf2c0/8AkL+VHV715720d60h4pE1yu+VYFjSeOazXUP/AFQ/w1pDWc6j/wCoU/KkmFAeuV0n0ptSA9naVczSB5rGHUq5mlmsAdXc0zPyrtYJ05ApL2rh7GurRYBwHNO5pucU7NYDEAa7SpUTHV+lVOsMnSRgfZq2tVesW2aSOPLvVsL/AKJ5NGa01WNrEQM4q1NCGB3ZpmlAi0iB8xmrcy+724qsp/1SFxwXG2Za+Rg574z3qmFJ4o7dW/ikgCoE0mRxlavGSSJODvoGBWXBxRKxvBGy71LAeVQ3FpNAQHHHrUae6wNPtC6NKdS07cS9k7NjJOe9MOr6aPh05/xqtZTWnhft4DI3yNTe06fniwP/AJUt0Hsd+u7MfDph+8139fxAe7piffTBdWY7adx8zT1vYBwNOj/GtZgBqWoeNeySC2VA2PdHlwKVc1SdZL+VhbooOOAO3ApU5rPXej/7Oad/IX8qNignR/8AZvTv5C/lRvOK8+X2Z3LQ+lnA7U0V3IxzRANJrPdR/vU+lH278Vn+o/jj+lTmFAWuVwnFNaQKMsQKRRb0BtLY+lVKbUbWE4eQZ+Vdj1G1kI2zL9/FHxy/AKUf0u12ow6kZByK4XFK1QbslroNQ+IK6HxQoxKe1cU0wPkc05GGKZoCJBT88VGGGKSyKeAwNBBJBSNcyKWc03oA8HkVQ62YjSlHyq+veh3W/wD8ao+lUwr+hJ6AWn3sEdrEHkAYLUtxqkTEJChlb0FBpLYC2hlA4Yc0c0K0jSMOdparzUV2bHbVMktLK5uAHuP2YPZVohAI4ZDD8R7c1YJITAqsYSjb/BYux+LNKnbKqFIHanEJotxXBXuKzkq5fC/0rbTae8sWCfeahh6auGbCLuz6edWhNHLPG7INAsnlDN7O0yjj3Tijq2B4xpMn1MgojonTF3p+neLdRSxB2zgmr4tFAzvb/wAjVBKAIspMe7pIHzMgros7ruumRD6yUbFtFnGW+9jTvZogO5/GhRjzTW4pF1OYPbIjDblVbge6KVXuo0RdZuAM4G3z/uilRBR6D0f/AGc07+Qv5CjmaCdH89Nad/IX8qNVxy+zO30dBqpqOpW9gm6Zj9AM1aHcVmuo4DN4hJPbtQMS3fUDJse2iV428yfOhOoalc3jKxjXjjAUmuWtiyabBv8A/wBM/dUuuXCWOkPKoG/sv1pHcnQG0lZnNY1ZrP8AZKF8UjP0rNTXlxKQzysc+eajlZ7iR5ZCzEnvUYRy3ug12wioro5JNtkokkQFs5+bZpwvBsw+GP1p8Fq8rqjcZPma9H0vpDRptOUSQbpGHL5waE8iiUx4uR5rBq9zbnEUh2/wnkUe0/W0uAFlG2T+hrSXf6OLOTJtp5EPkDzWe1DonW7A+JbRGdB5oOfwqcpY5qmOsc4l32j5UhP86pWyXSJtvIWilXgqwxTmBzxXM0k6Kl4T5NO9pK8AZqlH3xUooNAQSiffHkio4NoK49TUaSBbcknGBTbW4j8Bg00eQwIXz5rJWJLYRBrpNNQgjvXc1mMSKe1UOt2/4cgx5Cri8mqPWp/4Yn0qmHYsgRbyWo0yKOdgCVBHGasWZQEeE3FCokMtnEoO0kYzT7VZ7eb3zkZ9KtKBoT7o00co+1U3taIQM/dQ2O6EqiJFLyk4VV5JNbvpDoWSVlvtaG1RysP/ALpIwbZaU1EboOhXerASlTDB5Ow5P0rb6T0/Y2ADCMPIO7tyasyypFGILZQqDjiuWcLuSxY5JrpjBI5pSsn1C1hu7R4WAOR5eVYHU9CaxOXyyHsc16Otsf4s1Be2C3ELRyqGUjHaqUTPK2giQ55J+tLw4wOQT99GNa0Q2cjOi5i/Kgx8NTjAoUAwXUap+ubjt9n/ACilS6kA/XVzjH2f8opUaMeh9Hf2a07+Qv5UZxQXo8/8tad/IX8qNA1wy2ztWhAUB6jYRjnPI8qP+VCNUh8a4UNjaFJpWAB3V2kOiJNnABHJGRWN6g1ubUFjtht2KeAi43Uf6hvFGiC2UDlsnFZXp63N5q5TI3BCVz5GrQ6jZKuU6KtzaXVpGrTW8sasMgspANVDLjnJzXo9/p9jbLFGb3LuuJIpfeyfl6VitU0ia0uQHjYKx93jvTRyr2NP49aLnTNtJfXcZCZAPJNeoCeOxhVWIAA5NC+jdLS00xHaIeI/J+VW9WZU4kTKfaGKlKVsvCNKjtr1RpcsxRbtVK+TcVqrHUYpoQ0DxyIfvrzQ3egqTGbDEhPxFa03TOoWjweHCgQA9hW6BTI+vLWN/DukVVY+62B3rCt3Na7rDUZPCWHw90THKuD2PpWSRDKc44z3qco9gloUYLNgd6veBthDDk+dKKPw1O3071ZjifZ6Zo8OidgyZiyhPLzp1rZC4kZdyrhC24/LypakhtMO2WB9K5bQvcAHeIs/x0FBvQjfYRtG3Qrk8jirAqpaJsAXxFcd8r2q2KVqnRRaHL3FDutzt09APQURUc0N63z7CtUxfYSa6A1gv+7QbvQVfuE3Rkjgiqlkh9nt8+go1ZW5urhIFHxnH3V09MRKjRfotsYYJmvL6JHaX90xHw4r0e7vi6kIMIOwHnWZ0yyW2hjjj91IxjtWhsVMyjI4zxRSNZPZxtKAzjB9KNWkQRPnUVpGiYUr3FWmUqPcZV+tUQjH4rjYxUDXAB2b1ZvlTkYt5U4oP1S1SSIhhkHvmvOtUtVtbpkKjGeM16rcKDEQfOsP1XbAbZdoOKATxfqXb+u7nt9n/KKVO6k/+bue32f8opUAHoHR+P8AZrTv5C/lRrGKC9Hn/lrTv5C/lRrOa4ZbZ2LQqB6/cGBty99hFHljLcKMn0qyOkxfN49+WEQHKKccfM0YwbA3R4pqOXtFYA53Hzqt0oxj1xOPjBXPpX0JpfSmiSRq6abC0a/CWTOfxoF1L0JYW14dQs4RGr8MiDAB9ao04xoEHFyszx02JrlLqXaJQcnKZ/A+VErm1t9SijE8SsF5GR2oMmoalaTCwdQRnAY+lHbdyMA8kedc51u12TQAQbV2gKKuSwRXEeVwDVfuafC5iY4/Cmi76Ef6gNqXT092uworKftccVa07Q47PTpra2AWZoyA5POafq2tvDD4cIJO4btvOB51DZ9T6WZ1hS5Jlz2ZSKfihG3RnpdNuJYjFNcxbFO4IXyc49azM1zIss8EkDRqAQrLzmtJ1PpkF3rDXAx4eQSodlz8uKGXmgW0/wD0peD6Ox/1p1FEJydjdOngit0R5CzhQDkHNXxOGA2Dis7e6RLpTQzpcyy7ZASpPB5rTzweFdTRFdpRyMUXH8FTKGpqkqx7walttLFxbYtkbxCed+cfnTNSQiLdGMsvkTTdP12W1GDAh/7zQiqZm0XJ4Et51iVdpVQMU4YodJqTX1z4jII/kGzVuOTgZqE/sVjosrUHUMSzpFG4BB5INSxtmmayTujYnjbxQg+xklZnXmCXIt1XG3+lbTo6zaSSS4cDA4U/nWN1Qrb3AljXJdQc4r0XolC2iW7tw0mSR99dERclUaW3G9NijAJwKPaXHyFC8DihumxkvuC5A4WtPbIgQEAD6VZI55DjG32cffTXg8QbZCePSp+3aoZ/F/8ArIFOKRpaQxnOOfWpo1wTjtVJjKWAkYmuX18LePYnxkfhRNRLPcBpCi8heSaz3USeJaSEjJAzV63yVzu7nJNVdVObWb/CaxjwbqQ/8auceq/5RSrvUZP66ue/df8AKKVAQ3nR/wDZnTsf/gv5VorS0muZAsa/UntVL9HenibpjTJJBkeAuB91b61t0jUKqgCuaOLttnW5dFbTNJigA43Oe7EflRlUVV2jtXIk2g0+uhJLRCUuziqFACgAegqK7gW4geJxwwxUx4Ga4CCMg5FCSsGuzzXVrH2S7PjKNy9mIod4qiQ4NeidQ6QNRtiUA8VRwfX5V5VfeJZXTxSggqcYJriyRcWd+PIpoMCcD6VVu7wrC5VuwqjFfI64J/rT4kiuH2s3u0nZRtFSz1IQEvdW0/vD4lTd/SrQttLu4Hu7RomkJGMcFOexHlVi60iadA0Mux1PutXILSeKTbciMlFyzIgXcfn61S/VE20u0Zq91RH1Ofe58MHauO3FWIb22cDbKv0PFAZ9TsoJnR0XIY5Jp0Wo6TI2G2r99dKi6OJtWGNVWO5tGGQcehqnYOQ53Ozknksck1EZdJxlLlVbyAfvVP8AWdtbuGaTj1APNZoMe9Bm8wyFc9xWRmWeKZ18dhg/w0YOtQTOqwqzuxwB6mjr/o76hv19ojt4lJHwmTmgq9haMfa3Dxclyx9cYq+mpyCiGpdC6/psfiTWTOnrEd2KCvbTIcNFICODlDWcIsKk0EYtVkBHA/CrwvTqNpKjAKYxkfOs+qEHmjOiy3hkNtaWAuN/xbV97FLwil0OpMiv8EQbucRivSel7SI2VtvLY8ELhWwDnmsjN0zq99ODBpskShQPf4Ar0vp7QZra0gW5wGSMLx6ijFdmm7QV0mMqfCKjZ9k58qPKoUYFVra2EIXYOat5qyRCRziop5AqnJxXZZAgJIobdXJwSccUTJeyOe7ERLnnHYVQiSW8m3SMQmckk4FU7m5aWXhxgeVWYIt6gZyPPmsEvmWFf2VuA5HfYOPxqrqIaSznCDDCM4xVtUWKLCKB8xURUvBN5DYeaIp8365Nf/rW48QktkZ4HoKVRdQe1frm733Ck7+/yxxSoGs92/Rxx0lpP/8AOv5Vt7fkCsP+jgg9KaQnmbdfyraRkxNtbg0qKsujtXccVAZSMEjjzqQMcZHKmmJNDqqb/ZrrYxxHJyufI1aclVyOap36CeJecHPun0rMyRcPw5rzr9I+jM0f6ytxyP3gHpW9spTJBtb414YVXu0ie3eO5x4bKQ2alOHIpjfFnz9HedxirNq1zJKPZFkd/wCFRmtBe9O2yay0cJzAcv25xR3SkSylQ2yLHtOeB3rnUG2dUsiQGsE6g4zZS7CftAD86H9Z6T1OgWfTpZGhKAPHE2Cp+frXp/jC4jWYJtDUH1xXuYZLSKUwu68PjOAapx49kW3M+cpjNFOxm5kB94PzUYb3vIfStP1B0rPpdy3tshbfkq6Dg1P0v01DqRkQltrY94oMr9DVPJStE/G5MF6Botzq858FcRJ8bnsK22oQ20GinS47WOQsMFmHIPrRZ4oentOFvBGoOMKByWPrXdLsx4K3GpYaRstsI7VKU3JnRDGoxM90v0xDDfw3U65RGDgOeCR6V7dYXKyWqyRdiK8ovLmXUbv2XSwPDj5kfsB8q2+gXcgtTEzO2wAZIFHGzZYdJmk9oOOcEelV1hiuSd0UZHcjYOajVty5Bp9pJhyKqc5RudK06RwXsbfg5x4Y71esrO2tdrW8EcfzVQKdexceIv34rlvMABuPFYxabbv2kcGre9VQKRgY4ofcEFA6MMDzpyzrLBywytMgBB59qBhjNU5tWKqQkRL/AFqjPegDBNDpL33sqAfvpgBH2y4ZiZRgHyzVPUbpguIiCfOmRPJPkk4WqUheGc7zkVjFnTzbX0oVx4cmfxrSLp8aR/szux50BtdO9pxcW5xgcgetXoL2e3OyQnj1ooBO8UhO0Iw+dPvkW00ud5DjCGp4b5pPJTWX/Sdq0ll0tdOvusw2Aj51hWzwjXwDrFycjlh9n5ClWcuLmWSd2Z3JJ77qVagWz6G/R/J4fS2kv/BCmfpivQF/aoDjPHut615x0G3/ACrpwPY2y/lWr0i+khY275ZAeM+QqaZfYfRiow44qVVI5TlT5VEm2Rcq3f1qvNJdQHCKSnmRyacRhEdvrVdVBV0PkeKrwXc+7EqiSM/bTuPqKmZgkpYHORWAihezTafKJ41Do4wwz51DM0mp25dU2bfIHOafrZzZgDupzT9CDi3yR7rAmkoZGcurKRrhTFEzHbg7RmoIYJVlw6Mm71HlWvtkkivpSoCxAbmz6UE1fUDcPuChQCQMelDjQeVhK0e2a38AlQVGACaG60qC6h2gAiIZI+vFUBJuGQcGuvM8j5cktjGTSzHhsz+qwLqlzeWE6FwAGikxkIcVPpGkQ6ZbCKDh+7MfM0Vx8RwMnzpjbh3PFRZawZNbRwu9xckSSY4YjAUfKhawSX84y0kVpnuTgv8AT5VornZJGUIDY57UKvZp1cR29o80mMjHCr99Cg3ZJJc2mmwCGJEjGOw4wPU0b0e7s5oR7PcpKOxI8zWYbRIJ41l1CQtzuePdwfkT6Vn9c62g06RLPT41ZYjyU4A+QqmNMnkaR64cQgkMNtMjmPiAj1rxGf8ASPfyMMxsR6b6mg/SHeOQPDIA/vmrNkV2e9LMpXY5H41VeS1QGOZ1HoQa8kh63vngOwbRjlickVQuOoZ7tyZJZSDxknH9KlLIk6RRY37PW53hGRBfof7u7JFDLm/jiJCzszefNed9N36273E8sjK/ZDnJzV32l533PIzn1JqifQjia9buScZ3k1BLdODtXihekysLgLk4IohMuHziinYpp9OBWxiye4ya7dw+KuQDuH9a5ZAtp6EZ4FXrKAye+44HrTIFnNFke3jAx7pNF7i1iu03LgPVW4RUi3RjAxUFresrYJwQacVkM0NxatwDWa/SGxu+lLwOMlFBH1ratqdu37OUgn6UF1/T7e8spojgxSqQR6VgM+VJifFb60qvatbJbancwL2jkKilWAe6dBvnpfTB5iBfyrSRvsuUYefBrJ9DPs6d035wL+VadzwG9KidBp7R2K8IMVfR8jHH40E0yYuoGe9GIlRcHBzVEJLo60aFsr7reo86qXaSIwccqAe1EMDviobxGe3dI1yzDA+VZiKSM9NI0ttKzfaJxU9pM0GngFsEdhVa+/3eIRHuFAP1qvd3IW3gXzIyaWhwpd37HTJmX4iQPurM3Un7FQKnF774jJ/Zt3HzqvcgY2ig+jIgWcjFXIyHwfPFVrW2LHLdqu+GFHu8VGTsrBEMjhPdzzUDM3bJx6VYZUB3sOfWq01ysf2lAFJQ7aE2QhKL+NU7y/EI2EbnbtGvnVDV9caOIxWS+NO32h8KfOgEQu/Z5pVdWum+Fmbz9aNGUlQO636nkUtY2jlCB+1Kn+lefs5Ykk8mj2o6DPHcH2q/tFmfkq7kHn6iqsvTeoKgeIRTqfOGQNV1SIS7BQbmrFq4WTJ9KN6D0Rq+tNMIRHAIx3nO3cfQU6HozU4tU9hv4ZLc4JLlcgj5Gg2mBWirHrAhXakYPzY1Na6k925aQJx2wv8ArW103oTSYgrPG07juXbz+lV+rks7G2S0treMSd+ExihwSDzbZnYXxKAOxrRWzcDJ8qy9qtzI6hrdiMjkVrkhKgDGOKwbCWnMBMjZ4zWnFk090qY4OCT8qzmlIRPEAARuHFenrChiWRUAYgeVPFWKx9rAqwRxADAGKsPE8WChG3+GuwLtxxUoBmfAPAqgpAIxJw5IBqrd2Sx+9FyaJyCOFctz8hQjUlOYDGzBTKCeceVYGwfNapGplncqx7ADmgHUutzadpVxPGTtjU4B86vdQ9QQ6ZOYZzuL8se5FZu5u77UJHtVCGC442kA5H18qXlQXB0eI3tw9xdSzSfG7FjSq/q2kXVvqVxE8OCr+opUbEo9d6SHg9OaW3k1upB+6tRE/iRVkui2kfpmyglVlZYg0RI7itDZy4wDU7OkNaZKyyBQa1VpKXTDDmsOjMkmV8uRWp0e6E0eCRkU8RJK0GMZpEUwNlsDyHNONMQ0ZDWnLTPyODQW+ug8qqrZCqB99aq66ekubze1wFh88D3qIWWj2NlzDApfzdxuJpSnJGHTT764aPwbaUg87tuB+NTtDIrlJVKsDgg+VegY8vKsdrMo/WdyO20gf0FTyD42mwdJJ4AJ5I86zFz1zYwO0YSd5skCMREk0bv76KFSXcfT1rOXN7YyeGbdVEinADVNFGyrqPV12LdnktVtk/imOW/8R/qazFz1FNPE0yw3E0Y4Ej4C5+S5/wDdbTXZdItNAuPaJrae7ljwgDA4J8gK8xkjHgJbQqDJK+e3YVTjVEW7Kl3reoXDENK4j8kX3QPwr0zpq7mOji/Sw8IhMIhXOQPP76xml6NDd30FoFz9qVvRRXrFhZg2pWImGNRtXA7D5VnJXoyTo8X6hub2+1N3mhfxmONuzB/CmaXZ6rJM8dlaXJnRS7KgIIA869S1CG3iu/GtYI2usFRK4+EetBjrlroqyW9hH497cELJLn3mP1/0pfJfVDcaMlaa/qkM3gNHJJLnAUqQ4P3c0ct+sda07aLp7mKP+G8hLp/UAirN/qK9M2pmjIOrXA3O2STGPQVgNS1S81KczXt1LMx/jYmqRjfYrlR6/a9bW08Cyva2dy2PfFtKVP4NXLbqDp3VrrZd20dg+f3l0+AfwU14oWOcjg+tErXWLmOPZLidPSRckff3otOgJn0XpnTeiX0e+3voZlHJMLggUYt+j9IOHcCQeWa+abbV40JaMzWrt5xNx/7ovba5qbgRw6k80XmvjMp/rU9bG3o+iYemNFjuCY4V3ryVD9vuoyIIkQKEAUDj5V5f0LqVtZW4ubiQRkglzI/2vr50c1n9IFhY2rlVa4LqQoSQd/wqkWtiuLGdX9f6d0+CEQTP2257n5UL6H/Shba7qRsbu3W0kkP7HDbg/rknzryHV9P1fWbprswNtb4QHXgfjUNhoOrWl1FOkMqvGwYEMO4++qPPhSpCrFks+qmuYUG9mFY7rDq600x4vEXeeX2g+VZ2Dqa+9gkNzCuUThVOWc15jfLrOr6qXubef9q4yWBwq5qMskWumWhBp9npely2utST6tfWiye1OBBHJ9lBwKIpDbQXDGCAoVXGC2QKH2xES2kUSgIhVNq84FEJGVtSkt8kEqT24qMeWyk2jzXqlR+vrrhe6/5RSqXqqPbr92u8cFf8opV0nNaND01BIvTemXRmdmSFSBngD0o2so3rInwvzj0NBelGkm6b0+JASRAowKvqksJaORSuDnB8qR7LB6KUMFOR86LaGdt18XGMmstbS5PetBoxQz4kkCAr3JxTRAzWRSHaXbhSckmpmnRY97Hj86By3iG4SBJBt7nnyFVtQ1UC7jhB4UFvv8qcm0aVLiMkjOCPWuPdQr3YZrI+3sZSd3f51ya8OMA5JoGcUaeXUFXO0isN1Hcq+oTOJCA6qTt75xj/AEq1c3fhqq7veNZvVpy0hOckjH9ah8h1CyuFJyoG3lnBd/E8+f8AHQbVOmbeZF8CadW7HLZBo4HIx866zDHJrzfLL9Ovxx/DNW3RVsriSa8lf1AGDV226XsobiSUzTOzcKSRlR+FFwxPYikDg+8aLzTe2bxR9IZpWlWWmeK8TSO8p95pO+PQYo3JqQNsI1G09ht8qElxtODTGej55pbB4kN1C2e8h2LP4ZY++wHJFC9O6bgsL32zxnuJFB8NXUABvWiId92QakVj5k0qzzRvEjM6p0hJfzyXM+qZkYk4Mfn6d6FTdCziDfHfwGTH7tgR/Wtw+DTB2x51RfKyIX/ngYqPoDUDCJZLu1Cf3WLH8qjfpLwOWuN30XFehQSYsDEq+8WJyaitdMluo5JthKxkA5FB/JysKwQR5/e6H7NbrIobk45qC201z7xO2t9q+mtPbBIANwb7RxQhNJnTO90AHoCf9KrCc5RsSUYxkUITMtt7OZ5GiznaxyM10IR2P9KuSWhTJLDI8tpyfl2qAIxJ9xuPVaDUw3EN6Tu9mUllIz6Ve3eeRQnSLxIwYmDZz6UXTYQcAiudxdlOQ1nAHLAVGTlhgg1OY4mHPn2qEwqo90kYoU0Mqei/oLbHvGZsFIwwG4jNUbHqK6uNUaBrdEG1gJN5J7fOn6YkUs1xE+SGQA8gZq6NIsdHtnu7DwFvDypJ3EV6GNy4KjknXJowOv3VxLq07yNlm2593+6KVVtd1q6uNVnllEe87c7VwOFApV1JnIz1D9GaqdDsSQCfCHl8qM9TKoeMgAEg84pUqRl4gS2ojL+4T/FSpVkFkik+MOT8P+tMuSf1o3J/dj86VKqCsf61YX4vupUqwGDXJOoHJJwpxmhF9/1H/bSpVzfK/wAyvx/uQN3FdHalSryjuOqOaa3elSrGOn4ajbtSpVmYatSr3pUqxhrfHUcvFKlQZixafuv+41dt2Zd4UkA9wD86VKmiBjdRVdkfujsfKqOSEBBOd1KlXfh+iOXJ9ilcyOZWYu271zUUYD5LjcfnzSpUzAi5AoA4AH0FEY2K42kj6GlSqUdj+jtw7GLlifvqm3nSpUuf0Ni0CbglZZCpIOB2obLJJlffbv60qVdOL/Mhk+xmNXA/WM31H5ClSpV0I5Wf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6363" y="-164623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ata:image/jpeg;base64,/9j/4AAQSkZJRgABAQAAAQABAAD/2wBDAAkGBwgHBgkIBwgKCgkLDRYPDQwMDRsUFRAWIB0iIiAdHx8kKDQsJCYxJx8fLT0tMTU3Ojo6Iys/RD84QzQ5Ojf/2wBDAQoKCg0MDRoPDxo3JR8lNzc3Nzc3Nzc3Nzc3Nzc3Nzc3Nzc3Nzc3Nzc3Nzc3Nzc3Nzc3Nzc3Nzc3Nzc3Nzc3Nzf/wAARCADCAQMDASIAAhEBAxEB/8QAHAAAAQUBAQEAAAAAAAAAAAAABQACAwQGAQcI/8QAQhAAAgEDAwIDBQQHBQgDAQAAAQIDAAQRBRIhBjETQVEUIjJhcUKBkbEHFSMzUnOhNmJyssEWJCUmNIKS0TVDU3T/xAAZAQADAQEBAAAAAAAAAAAAAAABAgMABAX/xAAjEQACAgICAgMBAQEAAAAAAAAAAQIRAzESIRNBBDJRIjMU/9oADAMBAAIRAxEAPwDMdPa/bW2mW0UrSoyoASBxWht+obOTG28UH0biu9L6RaXPT1i0kSlmhXJI+VXJuktPk58JQflxXnym+TO1J12Tw6lHKuEnjcHjINaC2vYf1THbiRS6nkZoFpGgW2nb9ig7jnnmi3gxhshFB+lZ9hXQs81ldfIF833Vq2GBWX19B7YT6ipzXQUCQ1dpYpYqVGs5ketIHmu49aQGK1As7mlmkRSAombFmlmu4pYrAOZ4pDFdPauAUzQDo704GuKKfigaxuaRp2KRHpRoAh9n61X6ubGk49Vqyo5qt1gf+E4I+zV8P2J5NGT00AW0P1q/dIrW0pc4wKp2Kn2eDA4q9dIjW8gcgccV1rZzIk6WaMatbMrZYHgHz4r0xL26AGFi/wDKvGkuY7ZlO1sj0OKfc687cQo6D1MhNNsKkeyG9vO+YFHqWqM6nO4I8e27c+9XkdlrKMwF2jkHzWQ0YW90njEMzeoJPP8AWjoN2egR3k/hL/vlsq4455qT210Hvalbgf4q89uNR0vxWC2ToP4RnH51CdT0wdrBj9a1h6PRDqSDhtVhH0YU1tUtF+LWEz8jXnn61svsaaPvpw1mIcJpiffRs1kXU13by65cul3vU7cN6+6KVAtUvhLfSv7MiZx7vpwKVaxaPWOjiP8AZzT/AOQv5UeByKAdHf2c0/8AkL+VHV715720d60h4pE1yu+VYFjSeOazXUP/AFQ/w1pDWc6j/wCoU/KkmFAeuV0n0ptSA9naVczSB5rGHUq5mlmsAdXc0zPyrtYJ05ApL2rh7GurRYBwHNO5pucU7NYDEAa7SpUTHV+lVOsMnSRgfZq2tVesW2aSOPLvVsL/AKJ5NGa01WNrEQM4q1NCGB3ZpmlAi0iB8xmrcy+724qsp/1SFxwXG2Za+Rg574z3qmFJ4o7dW/ikgCoE0mRxlavGSSJODvoGBWXBxRKxvBGy71LAeVQ3FpNAQHHHrUae6wNPtC6NKdS07cS9k7NjJOe9MOr6aPh05/xqtZTWnhft4DI3yNTe06fniwP/AJUt0Hsd+u7MfDph+8139fxAe7piffTBdWY7adx8zT1vYBwNOj/GtZgBqWoeNeySC2VA2PdHlwKVc1SdZL+VhbooOOAO3ApU5rPXej/7Oad/IX8qNignR/8AZvTv5C/lRvOK8+X2Z3LQ+lnA7U0V3IxzRANJrPdR/vU+lH278Vn+o/jj+lTmFAWuVwnFNaQKMsQKRRb0BtLY+lVKbUbWE4eQZ+Vdj1G1kI2zL9/FHxy/AKUf0u12ow6kZByK4XFK1QbslroNQ+IK6HxQoxKe1cU0wPkc05GGKZoCJBT88VGGGKSyKeAwNBBJBSNcyKWc03oA8HkVQ62YjSlHyq+veh3W/wD8ao+lUwr+hJ6AWn3sEdrEHkAYLUtxqkTEJChlb0FBpLYC2hlA4Yc0c0K0jSMOdparzUV2bHbVMktLK5uAHuP2YPZVohAI4ZDD8R7c1YJITAqsYSjb/BYux+LNKnbKqFIHanEJotxXBXuKzkq5fC/0rbTae8sWCfeahh6auGbCLuz6edWhNHLPG7INAsnlDN7O0yjj3Tijq2B4xpMn1MgojonTF3p+neLdRSxB2zgmr4tFAzvb/wAjVBKAIspMe7pIHzMgros7ruumRD6yUbFtFnGW+9jTvZogO5/GhRjzTW4pF1OYPbIjDblVbge6KVXuo0RdZuAM4G3z/uilRBR6D0f/AGc07+Qv5CjmaCdH89Nad/IX8qNVxy+zO30dBqpqOpW9gm6Zj9AM1aHcVmuo4DN4hJPbtQMS3fUDJse2iV428yfOhOoalc3jKxjXjjAUmuWtiyabBv8A/wBM/dUuuXCWOkPKoG/sv1pHcnQG0lZnNY1ZrP8AZKF8UjP0rNTXlxKQzysc+eajlZ7iR5ZCzEnvUYRy3ug12wioro5JNtkokkQFs5+bZpwvBsw+GP1p8Fq8rqjcZPma9H0vpDRptOUSQbpGHL5waE8iiUx4uR5rBq9zbnEUh2/wnkUe0/W0uAFlG2T+hrSXf6OLOTJtp5EPkDzWe1DonW7A+JbRGdB5oOfwqcpY5qmOsc4l32j5UhP86pWyXSJtvIWilXgqwxTmBzxXM0k6Kl4T5NO9pK8AZqlH3xUooNAQSiffHkio4NoK49TUaSBbcknGBTbW4j8Bg00eQwIXz5rJWJLYRBrpNNQgjvXc1mMSKe1UOt2/4cgx5Cri8mqPWp/4Yn0qmHYsgRbyWo0yKOdgCVBHGasWZQEeE3FCokMtnEoO0kYzT7VZ7eb3zkZ9KtKBoT7o00co+1U3taIQM/dQ2O6EqiJFLyk4VV5JNbvpDoWSVlvtaG1RysP/ALpIwbZaU1EboOhXerASlTDB5Ow5P0rb6T0/Y2ADCMPIO7tyasyypFGILZQqDjiuWcLuSxY5JrpjBI5pSsn1C1hu7R4WAOR5eVYHU9CaxOXyyHsc16Otsf4s1Be2C3ELRyqGUjHaqUTPK2giQ55J+tLw4wOQT99GNa0Q2cjOi5i/Kgx8NTjAoUAwXUap+ubjt9n/ACilS6kA/XVzjH2f8opUaMeh9Hf2a07+Qv5UZxQXo8/8tad/IX8qNA1wy2ztWhAUB6jYRjnPI8qP+VCNUh8a4UNjaFJpWAB3V2kOiJNnABHJGRWN6g1ubUFjtht2KeAi43Uf6hvFGiC2UDlsnFZXp63N5q5TI3BCVz5GrQ6jZKuU6KtzaXVpGrTW8sasMgspANVDLjnJzXo9/p9jbLFGb3LuuJIpfeyfl6VitU0ia0uQHjYKx93jvTRyr2NP49aLnTNtJfXcZCZAPJNeoCeOxhVWIAA5NC+jdLS00xHaIeI/J+VW9WZU4kTKfaGKlKVsvCNKjtr1RpcsxRbtVK+TcVqrHUYpoQ0DxyIfvrzQ3egqTGbDEhPxFa03TOoWjweHCgQA9hW6BTI+vLWN/DukVVY+62B3rCt3Na7rDUZPCWHw90THKuD2PpWSRDKc44z3qco9gloUYLNgd6veBthDDk+dKKPw1O3071ZjifZ6Zo8OidgyZiyhPLzp1rZC4kZdyrhC24/LypakhtMO2WB9K5bQvcAHeIs/x0FBvQjfYRtG3Qrk8jirAqpaJsAXxFcd8r2q2KVqnRRaHL3FDutzt09APQURUc0N63z7CtUxfYSa6A1gv+7QbvQVfuE3Rkjgiqlkh9nt8+go1ZW5urhIFHxnH3V09MRKjRfotsYYJmvL6JHaX90xHw4r0e7vi6kIMIOwHnWZ0yyW2hjjj91IxjtWhsVMyjI4zxRSNZPZxtKAzjB9KNWkQRPnUVpGiYUr3FWmUqPcZV+tUQjH4rjYxUDXAB2b1ZvlTkYt5U4oP1S1SSIhhkHvmvOtUtVtbpkKjGeM16rcKDEQfOsP1XbAbZdoOKATxfqXb+u7nt9n/KKVO6k/+bue32f8opUAHoHR+P8AZrTv5C/lRrGKC9Hn/lrTv5C/lRrOa4ZbZ2LQqB6/cGBty99hFHljLcKMn0qyOkxfN49+WEQHKKccfM0YwbA3R4pqOXtFYA53Hzqt0oxj1xOPjBXPpX0JpfSmiSRq6abC0a/CWTOfxoF1L0JYW14dQs4RGr8MiDAB9ao04xoEHFyszx02JrlLqXaJQcnKZ/A+VErm1t9SijE8SsF5GR2oMmoalaTCwdQRnAY+lHbdyMA8kedc51u12TQAQbV2gKKuSwRXEeVwDVfuafC5iY4/Cmi76Ef6gNqXT092uworKftccVa07Q47PTpra2AWZoyA5POafq2tvDD4cIJO4btvOB51DZ9T6WZ1hS5Jlz2ZSKfihG3RnpdNuJYjFNcxbFO4IXyc49azM1zIss8EkDRqAQrLzmtJ1PpkF3rDXAx4eQSodlz8uKGXmgW0/wD0peD6Ox/1p1FEJydjdOngit0R5CzhQDkHNXxOGA2Dis7e6RLpTQzpcyy7ZASpPB5rTzweFdTRFdpRyMUXH8FTKGpqkqx7walttLFxbYtkbxCed+cfnTNSQiLdGMsvkTTdP12W1GDAh/7zQiqZm0XJ4Et51iVdpVQMU4YodJqTX1z4jII/kGzVuOTgZqE/sVjosrUHUMSzpFG4BB5INSxtmmayTujYnjbxQg+xklZnXmCXIt1XG3+lbTo6zaSSS4cDA4U/nWN1Qrb3AljXJdQc4r0XolC2iW7tw0mSR99dERclUaW3G9NijAJwKPaXHyFC8DihumxkvuC5A4WtPbIgQEAD6VZI55DjG32cffTXg8QbZCePSp+3aoZ/F/8ArIFOKRpaQxnOOfWpo1wTjtVJjKWAkYmuX18LePYnxkfhRNRLPcBpCi8heSaz3USeJaSEjJAzV63yVzu7nJNVdVObWb/CaxjwbqQ/8auceq/5RSrvUZP66ue/df8AKKVAQ3nR/wDZnTsf/gv5VorS0muZAsa/UntVL9HenibpjTJJBkeAuB91b61t0jUKqgCuaOLttnW5dFbTNJigA43Oe7EflRlUVV2jtXIk2g0+uhJLRCUuziqFACgAegqK7gW4geJxwwxUx4Ga4CCMg5FCSsGuzzXVrH2S7PjKNy9mIod4qiQ4NeidQ6QNRtiUA8VRwfX5V5VfeJZXTxSggqcYJriyRcWd+PIpoMCcD6VVu7wrC5VuwqjFfI64J/rT4kiuH2s3u0nZRtFSz1IQEvdW0/vD4lTd/SrQttLu4Hu7RomkJGMcFOexHlVi60iadA0Mux1PutXILSeKTbciMlFyzIgXcfn61S/VE20u0Zq91RH1Ofe58MHauO3FWIb22cDbKv0PFAZ9TsoJnR0XIY5Jp0Wo6TI2G2r99dKi6OJtWGNVWO5tGGQcehqnYOQ53Ozknksck1EZdJxlLlVbyAfvVP8AWdtbuGaTj1APNZoMe9Bm8wyFc9xWRmWeKZ18dhg/w0YOtQTOqwqzuxwB6mjr/o76hv19ojt4lJHwmTmgq9haMfa3Dxclyx9cYq+mpyCiGpdC6/psfiTWTOnrEd2KCvbTIcNFICODlDWcIsKk0EYtVkBHA/CrwvTqNpKjAKYxkfOs+qEHmjOiy3hkNtaWAuN/xbV97FLwil0OpMiv8EQbucRivSel7SI2VtvLY8ELhWwDnmsjN0zq99ODBpskShQPf4Ar0vp7QZra0gW5wGSMLx6ijFdmm7QV0mMqfCKjZ9k58qPKoUYFVra2EIXYOat5qyRCRziop5AqnJxXZZAgJIobdXJwSccUTJeyOe7ERLnnHYVQiSW8m3SMQmckk4FU7m5aWXhxgeVWYIt6gZyPPmsEvmWFf2VuA5HfYOPxqrqIaSznCDDCM4xVtUWKLCKB8xURUvBN5DYeaIp8365Nf/rW48QktkZ4HoKVRdQe1frm733Ck7+/yxxSoGs92/Rxx0lpP/8AOv5Vt7fkCsP+jgg9KaQnmbdfyraRkxNtbg0qKsujtXccVAZSMEjjzqQMcZHKmmJNDqqb/ZrrYxxHJyufI1aclVyOap36CeJecHPun0rMyRcPw5rzr9I+jM0f6ytxyP3gHpW9spTJBtb414YVXu0ie3eO5x4bKQ2alOHIpjfFnz9HedxirNq1zJKPZFkd/wCFRmtBe9O2yay0cJzAcv25xR3SkSylQ2yLHtOeB3rnUG2dUsiQGsE6g4zZS7CftAD86H9Z6T1OgWfTpZGhKAPHE2Cp+frXp/jC4jWYJtDUH1xXuYZLSKUwu68PjOAapx49kW3M+cpjNFOxm5kB94PzUYb3vIfStP1B0rPpdy3tshbfkq6Dg1P0v01DqRkQltrY94oMr9DVPJStE/G5MF6Botzq858FcRJ8bnsK22oQ20GinS47WOQsMFmHIPrRZ4oentOFvBGoOMKByWPrXdLsx4K3GpYaRstsI7VKU3JnRDGoxM90v0xDDfw3U65RGDgOeCR6V7dYXKyWqyRdiK8ovLmXUbv2XSwPDj5kfsB8q2+gXcgtTEzO2wAZIFHGzZYdJmk9oOOcEelV1hiuSd0UZHcjYOajVty5Bp9pJhyKqc5RudK06RwXsbfg5x4Y71esrO2tdrW8EcfzVQKdexceIv34rlvMABuPFYxabbv2kcGre9VQKRgY4ofcEFA6MMDzpyzrLBywytMgBB59qBhjNU5tWKqQkRL/AFqjPegDBNDpL33sqAfvpgBH2y4ZiZRgHyzVPUbpguIiCfOmRPJPkk4WqUheGc7zkVjFnTzbX0oVx4cmfxrSLp8aR/szux50BtdO9pxcW5xgcgetXoL2e3OyQnj1ooBO8UhO0Iw+dPvkW00ud5DjCGp4b5pPJTWX/Sdq0ll0tdOvusw2Aj51hWzwjXwDrFycjlh9n5ClWcuLmWSd2Z3JJ77qVagWz6G/R/J4fS2kv/BCmfpivQF/aoDjPHut615x0G3/ACrpwPY2y/lWr0i+khY275ZAeM+QqaZfYfRiow44qVVI5TlT5VEm2Rcq3f1qvNJdQHCKSnmRyacRhEdvrVdVBV0PkeKrwXc+7EqiSM/bTuPqKmZgkpYHORWAihezTafKJ41Do4wwz51DM0mp25dU2bfIHOafrZzZgDupzT9CDi3yR7rAmkoZGcurKRrhTFEzHbg7RmoIYJVlw6Mm71HlWvtkkivpSoCxAbmz6UE1fUDcPuChQCQMelDjQeVhK0e2a38AlQVGACaG60qC6h2gAiIZI+vFUBJuGQcGuvM8j5cktjGTSzHhsz+qwLqlzeWE6FwAGikxkIcVPpGkQ6ZbCKDh+7MfM0Vx8RwMnzpjbh3PFRZawZNbRwu9xckSSY4YjAUfKhawSX84y0kVpnuTgv8AT5VornZJGUIDY57UKvZp1cR29o80mMjHCr99Cg3ZJJc2mmwCGJEjGOw4wPU0b0e7s5oR7PcpKOxI8zWYbRIJ41l1CQtzuePdwfkT6Vn9c62g06RLPT41ZYjyU4A+QqmNMnkaR64cQgkMNtMjmPiAj1rxGf8ASPfyMMxsR6b6mg/SHeOQPDIA/vmrNkV2e9LMpXY5H41VeS1QGOZ1HoQa8kh63vngOwbRjlickVQuOoZ7tyZJZSDxknH9KlLIk6RRY37PW53hGRBfof7u7JFDLm/jiJCzszefNed9N36273E8sjK/ZDnJzV32l533PIzn1JqifQjia9buScZ3k1BLdODtXihekysLgLk4IohMuHziinYpp9OBWxiye4ya7dw+KuQDuH9a5ZAtp6EZ4FXrKAye+44HrTIFnNFke3jAx7pNF7i1iu03LgPVW4RUi3RjAxUFresrYJwQacVkM0NxatwDWa/SGxu+lLwOMlFBH1ratqdu37OUgn6UF1/T7e8spojgxSqQR6VgM+VJifFb60qvatbJbancwL2jkKilWAe6dBvnpfTB5iBfyrSRvsuUYefBrJ9DPs6d035wL+VadzwG9KidBp7R2K8IMVfR8jHH40E0yYuoGe9GIlRcHBzVEJLo60aFsr7reo86qXaSIwccqAe1EMDviobxGe3dI1yzDA+VZiKSM9NI0ttKzfaJxU9pM0GngFsEdhVa+/3eIRHuFAP1qvd3IW3gXzIyaWhwpd37HTJmX4iQPurM3Un7FQKnF774jJ/Zt3HzqvcgY2ig+jIgWcjFXIyHwfPFVrW2LHLdqu+GFHu8VGTsrBEMjhPdzzUDM3bJx6VYZUB3sOfWq01ysf2lAFJQ7aE2QhKL+NU7y/EI2EbnbtGvnVDV9caOIxWS+NO32h8KfOgEQu/Z5pVdWum+Fmbz9aNGUlQO636nkUtY2jlCB+1Kn+lefs5Ykk8mj2o6DPHcH2q/tFmfkq7kHn6iqsvTeoKgeIRTqfOGQNV1SIS7BQbmrFq4WTJ9KN6D0Rq+tNMIRHAIx3nO3cfQU6HozU4tU9hv4ZLc4JLlcgj5Gg2mBWirHrAhXakYPzY1Na6k925aQJx2wv8ArW103oTSYgrPG07juXbz+lV+rks7G2S0treMSd+ExihwSDzbZnYXxKAOxrRWzcDJ8qy9qtzI6hrdiMjkVrkhKgDGOKwbCWnMBMjZ4zWnFk090qY4OCT8qzmlIRPEAARuHFenrChiWRUAYgeVPFWKx9rAqwRxADAGKsPE8WChG3+GuwLtxxUoBmfAPAqgpAIxJw5IBqrd2Sx+9FyaJyCOFctz8hQjUlOYDGzBTKCeceVYGwfNapGplncqx7ADmgHUutzadpVxPGTtjU4B86vdQ9QQ6ZOYZzuL8se5FZu5u77UJHtVCGC442kA5H18qXlQXB0eI3tw9xdSzSfG7FjSq/q2kXVvqVxE8OCr+opUbEo9d6SHg9OaW3k1upB+6tRE/iRVkui2kfpmyglVlZYg0RI7itDZy4wDU7OkNaZKyyBQa1VpKXTDDmsOjMkmV8uRWp0e6E0eCRkU8RJK0GMZpEUwNlsDyHNONMQ0ZDWnLTPyODQW+ug8qqrZCqB99aq66ekubze1wFh88D3qIWWj2NlzDApfzdxuJpSnJGHTT764aPwbaUg87tuB+NTtDIrlJVKsDgg+VegY8vKsdrMo/WdyO20gf0FTyD42mwdJJ4AJ5I86zFz1zYwO0YSd5skCMREk0bv76KFSXcfT1rOXN7YyeGbdVEinADVNFGyrqPV12LdnktVtk/imOW/8R/qazFz1FNPE0yw3E0Y4Ej4C5+S5/wDdbTXZdItNAuPaJrae7ljwgDA4J8gK8xkjHgJbQqDJK+e3YVTjVEW7Kl3reoXDENK4j8kX3QPwr0zpq7mOji/Sw8IhMIhXOQPP76xml6NDd30FoFz9qVvRRXrFhZg2pWImGNRtXA7D5VnJXoyTo8X6hub2+1N3mhfxmONuzB/CmaXZ6rJM8dlaXJnRS7KgIIA869S1CG3iu/GtYI2usFRK4+EetBjrlroqyW9hH497cELJLn3mP1/0pfJfVDcaMlaa/qkM3gNHJJLnAUqQ4P3c0ct+sda07aLp7mKP+G8hLp/UAirN/qK9M2pmjIOrXA3O2STGPQVgNS1S81KczXt1LMx/jYmqRjfYrlR6/a9bW08Cyva2dy2PfFtKVP4NXLbqDp3VrrZd20dg+f3l0+AfwU14oWOcjg+tErXWLmOPZLidPSRckff3otOgJn0XpnTeiX0e+3voZlHJMLggUYt+j9IOHcCQeWa+abbV40JaMzWrt5xNx/7ovba5qbgRw6k80XmvjMp/rU9bG3o+iYemNFjuCY4V3ryVD9vuoyIIkQKEAUDj5V5f0LqVtZW4ubiQRkglzI/2vr50c1n9IFhY2rlVa4LqQoSQd/wqkWtiuLGdX9f6d0+CEQTP2257n5UL6H/Shba7qRsbu3W0kkP7HDbg/rknzryHV9P1fWbprswNtb4QHXgfjUNhoOrWl1FOkMqvGwYEMO4++qPPhSpCrFks+qmuYUG9mFY7rDq600x4vEXeeX2g+VZ2Dqa+9gkNzCuUThVOWc15jfLrOr6qXubef9q4yWBwq5qMskWumWhBp9npely2utST6tfWiye1OBBHJ9lBwKIpDbQXDGCAoVXGC2QKH2xES2kUSgIhVNq84FEJGVtSkt8kEqT24qMeWyk2jzXqlR+vrrhe6/5RSqXqqPbr92u8cFf8opV0nNaND01BIvTemXRmdmSFSBngD0o2so3rInwvzj0NBelGkm6b0+JASRAowKvqksJaORSuDnB8qR7LB6KUMFOR86LaGdt18XGMmstbS5PetBoxQz4kkCAr3JxTRAzWRSHaXbhSckmpmnRY97Hj86By3iG4SBJBt7nnyFVtQ1UC7jhB4UFvv8qcm0aVLiMkjOCPWuPdQr3YZrI+3sZSd3f51ya8OMA5JoGcUaeXUFXO0isN1Hcq+oTOJCA6qTt75xj/AEq1c3fhqq7veNZvVpy0hOckjH9ah8h1CyuFJyoG3lnBd/E8+f8AHQbVOmbeZF8CadW7HLZBo4HIx866zDHJrzfLL9Ovxx/DNW3RVsriSa8lf1AGDV226XsobiSUzTOzcKSRlR+FFwxPYikDg+8aLzTe2bxR9IZpWlWWmeK8TSO8p95pO+PQYo3JqQNsI1G09ht8qElxtODTGej55pbB4kN1C2e8h2LP4ZY++wHJFC9O6bgsL32zxnuJFB8NXUABvWiId92QakVj5k0qzzRvEjM6p0hJfzyXM+qZkYk4Mfn6d6FTdCziDfHfwGTH7tgR/Wtw+DTB2x51RfKyIX/ngYqPoDUDCJZLu1Cf3WLH8qjfpLwOWuN30XFehQSYsDEq+8WJyaitdMluo5JthKxkA5FB/JysKwQR5/e6H7NbrIobk45qC201z7xO2t9q+mtPbBIANwb7RxQhNJnTO90AHoCf9KrCc5RsSUYxkUITMtt7OZ5GiznaxyM10IR2P9KuSWhTJLDI8tpyfl2qAIxJ9xuPVaDUw3EN6Tu9mUllIz6Ve3eeRQnSLxIwYmDZz6UXTYQcAiudxdlOQ1nAHLAVGTlhgg1OY4mHPn2qEwqo90kYoU0Mqei/oLbHvGZsFIwwG4jNUbHqK6uNUaBrdEG1gJN5J7fOn6YkUs1xE+SGQA8gZq6NIsdHtnu7DwFvDypJ3EV6GNy4KjknXJowOv3VxLq07yNlm2593+6KVVtd1q6uNVnllEe87c7VwOFApV1JnIz1D9GaqdDsSQCfCHl8qM9TKoeMgAEg84pUqRl4gS2ojL+4T/FSpVkFkik+MOT8P+tMuSf1o3J/dj86VKqCsf61YX4vupUqwGDXJOoHJJwpxmhF9/1H/bSpVzfK/wAyvx/uQN3FdHalSryjuOqOaa3elSrGOn4ajbtSpVmYatSr3pUqxhrfHUcvFKlQZixafuv+41dt2Zd4UkA9wD86VKmiBjdRVdkfujsfKqOSEBBOd1KlXfh+iOXJ9ilcyOZWYu271zUUYD5LjcfnzSpUzAi5AoA4AH0FEY2K42kj6GlSqUdj+jtw7GLlifvqm3nSpUuf0Ni0CbglZZCpIOB2obLJJlffbv60qVdOL/Mhk+xmNXA/WM31H5ClSpV0I5Wf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58763" y="-149383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data:image/jpeg;base64,/9j/4AAQSkZJRgABAQAAAQABAAD/2wBDAAkGBwgHBgkIBwgKCgkLDRYPDQwMDRsUFRAWIB0iIiAdHx8kKDQsJCYxJx8fLT0tMTU3Ojo6Iys/RD84QzQ5Ojf/2wBDAQoKCg0MDRoPDxo3JR8lNzc3Nzc3Nzc3Nzc3Nzc3Nzc3Nzc3Nzc3Nzc3Nzc3Nzc3Nzc3Nzc3Nzc3Nzc3Nzc3Nzf/wAARCADCAQMDASIAAhEBAxEB/8QAHAAAAQUBAQEAAAAAAAAAAAAABQACAwQGAQcI/8QAQhAAAgEDAwIDBQQHBQgDAQAAAQIDAAQRBRIhBjETQVEUIjJhcUKBkbEHFSMzUnOhNmJyssEWJCUmNIKS0TVDU3T/xAAZAQADAQEBAAAAAAAAAAAAAAABAgMABAX/xAAjEQACAgICAgMBAQEAAAAAAAAAAQIRAzESIRNBBDJRIjMU/9oADAMBAAIRAxEAPwDMdPa/bW2mW0UrSoyoASBxWht+obOTG28UH0biu9L6RaXPT1i0kSlmhXJI+VXJuktPk58JQflxXnym+TO1J12Tw6lHKuEnjcHjINaC2vYf1THbiRS6nkZoFpGgW2nb9ig7jnnmi3gxhshFB+lZ9hXQs81ldfIF833Vq2GBWX19B7YT6ipzXQUCQ1dpYpYqVGs5ketIHmu49aQGK1As7mlmkRSAombFmlmu4pYrAOZ4pDFdPauAUzQDo704GuKKfigaxuaRp2KRHpRoAh9n61X6ubGk49Vqyo5qt1gf+E4I+zV8P2J5NGT00AW0P1q/dIrW0pc4wKp2Kn2eDA4q9dIjW8gcgccV1rZzIk6WaMatbMrZYHgHz4r0xL26AGFi/wDKvGkuY7ZlO1sj0OKfc687cQo6D1MhNNsKkeyG9vO+YFHqWqM6nO4I8e27c+9XkdlrKMwF2jkHzWQ0YW90njEMzeoJPP8AWjoN2egR3k/hL/vlsq4455qT210Hvalbgf4q89uNR0vxWC2ToP4RnH51CdT0wdrBj9a1h6PRDqSDhtVhH0YU1tUtF+LWEz8jXnn61svsaaPvpw1mIcJpiffRs1kXU13by65cul3vU7cN6+6KVAtUvhLfSv7MiZx7vpwKVaxaPWOjiP8AZzT/AOQv5UeByKAdHf2c0/8AkL+VHV715720d60h4pE1yu+VYFjSeOazXUP/AFQ/w1pDWc6j/wCoU/KkmFAeuV0n0ptSA9naVczSB5rGHUq5mlmsAdXc0zPyrtYJ05ApL2rh7GurRYBwHNO5pucU7NYDEAa7SpUTHV+lVOsMnSRgfZq2tVesW2aSOPLvVsL/AKJ5NGa01WNrEQM4q1NCGB3ZpmlAi0iB8xmrcy+724qsp/1SFxwXG2Za+Rg574z3qmFJ4o7dW/ikgCoE0mRxlavGSSJODvoGBWXBxRKxvBGy71LAeVQ3FpNAQHHHrUae6wNPtC6NKdS07cS9k7NjJOe9MOr6aPh05/xqtZTWnhft4DI3yNTe06fniwP/AJUt0Hsd+u7MfDph+8139fxAe7piffTBdWY7adx8zT1vYBwNOj/GtZgBqWoeNeySC2VA2PdHlwKVc1SdZL+VhbooOOAO3ApU5rPXej/7Oad/IX8qNignR/8AZvTv5C/lRvOK8+X2Z3LQ+lnA7U0V3IxzRANJrPdR/vU+lH278Vn+o/jj+lTmFAWuVwnFNaQKMsQKRRb0BtLY+lVKbUbWE4eQZ+Vdj1G1kI2zL9/FHxy/AKUf0u12ow6kZByK4XFK1QbslroNQ+IK6HxQoxKe1cU0wPkc05GGKZoCJBT88VGGGKSyKeAwNBBJBSNcyKWc03oA8HkVQ62YjSlHyq+veh3W/wD8ao+lUwr+hJ6AWn3sEdrEHkAYLUtxqkTEJChlb0FBpLYC2hlA4Yc0c0K0jSMOdparzUV2bHbVMktLK5uAHuP2YPZVohAI4ZDD8R7c1YJITAqsYSjb/BYux+LNKnbKqFIHanEJotxXBXuKzkq5fC/0rbTae8sWCfeahh6auGbCLuz6edWhNHLPG7INAsnlDN7O0yjj3Tijq2B4xpMn1MgojonTF3p+neLdRSxB2zgmr4tFAzvb/wAjVBKAIspMe7pIHzMgros7ruumRD6yUbFtFnGW+9jTvZogO5/GhRjzTW4pF1OYPbIjDblVbge6KVXuo0RdZuAM4G3z/uilRBR6D0f/AGc07+Qv5CjmaCdH89Nad/IX8qNVxy+zO30dBqpqOpW9gm6Zj9AM1aHcVmuo4DN4hJPbtQMS3fUDJse2iV428yfOhOoalc3jKxjXjjAUmuWtiyabBv8A/wBM/dUuuXCWOkPKoG/sv1pHcnQG0lZnNY1ZrP8AZKF8UjP0rNTXlxKQzysc+eajlZ7iR5ZCzEnvUYRy3ug12wioro5JNtkokkQFs5+bZpwvBsw+GP1p8Fq8rqjcZPma9H0vpDRptOUSQbpGHL5waE8iiUx4uR5rBq9zbnEUh2/wnkUe0/W0uAFlG2T+hrSXf6OLOTJtp5EPkDzWe1DonW7A+JbRGdB5oOfwqcpY5qmOsc4l32j5UhP86pWyXSJtvIWilXgqwxTmBzxXM0k6Kl4T5NO9pK8AZqlH3xUooNAQSiffHkio4NoK49TUaSBbcknGBTbW4j8Bg00eQwIXz5rJWJLYRBrpNNQgjvXc1mMSKe1UOt2/4cgx5Cri8mqPWp/4Yn0qmHYsgRbyWo0yKOdgCVBHGasWZQEeE3FCokMtnEoO0kYzT7VZ7eb3zkZ9KtKBoT7o00co+1U3taIQM/dQ2O6EqiJFLyk4VV5JNbvpDoWSVlvtaG1RysP/ALpIwbZaU1EboOhXerASlTDB5Ow5P0rb6T0/Y2ADCMPIO7tyasyypFGILZQqDjiuWcLuSxY5JrpjBI5pSsn1C1hu7R4WAOR5eVYHU9CaxOXyyHsc16Otsf4s1Be2C3ELRyqGUjHaqUTPK2giQ55J+tLw4wOQT99GNa0Q2cjOi5i/Kgx8NTjAoUAwXUap+ubjt9n/ACilS6kA/XVzjH2f8opUaMeh9Hf2a07+Qv5UZxQXo8/8tad/IX8qNA1wy2ztWhAUB6jYRjnPI8qP+VCNUh8a4UNjaFJpWAB3V2kOiJNnABHJGRWN6g1ubUFjtht2KeAi43Uf6hvFGiC2UDlsnFZXp63N5q5TI3BCVz5GrQ6jZKuU6KtzaXVpGrTW8sasMgspANVDLjnJzXo9/p9jbLFGb3LuuJIpfeyfl6VitU0ia0uQHjYKx93jvTRyr2NP49aLnTNtJfXcZCZAPJNeoCeOxhVWIAA5NC+jdLS00xHaIeI/J+VW9WZU4kTKfaGKlKVsvCNKjtr1RpcsxRbtVK+TcVqrHUYpoQ0DxyIfvrzQ3egqTGbDEhPxFa03TOoWjweHCgQA9hW6BTI+vLWN/DukVVY+62B3rCt3Na7rDUZPCWHw90THKuD2PpWSRDKc44z3qco9gloUYLNgd6veBthDDk+dKKPw1O3071ZjifZ6Zo8OidgyZiyhPLzp1rZC4kZdyrhC24/LypakhtMO2WB9K5bQvcAHeIs/x0FBvQjfYRtG3Qrk8jirAqpaJsAXxFcd8r2q2KVqnRRaHL3FDutzt09APQURUc0N63z7CtUxfYSa6A1gv+7QbvQVfuE3Rkjgiqlkh9nt8+go1ZW5urhIFHxnH3V09MRKjRfotsYYJmvL6JHaX90xHw4r0e7vi6kIMIOwHnWZ0yyW2hjjj91IxjtWhsVMyjI4zxRSNZPZxtKAzjB9KNWkQRPnUVpGiYUr3FWmUqPcZV+tUQjH4rjYxUDXAB2b1ZvlTkYt5U4oP1S1SSIhhkHvmvOtUtVtbpkKjGeM16rcKDEQfOsP1XbAbZdoOKATxfqXb+u7nt9n/KKVO6k/+bue32f8opUAHoHR+P8AZrTv5C/lRrGKC9Hn/lrTv5C/lRrOa4ZbZ2LQqB6/cGBty99hFHljLcKMn0qyOkxfN49+WEQHKKccfM0YwbA3R4pqOXtFYA53Hzqt0oxj1xOPjBXPpX0JpfSmiSRq6abC0a/CWTOfxoF1L0JYW14dQs4RGr8MiDAB9ao04xoEHFyszx02JrlLqXaJQcnKZ/A+VErm1t9SijE8SsF5GR2oMmoalaTCwdQRnAY+lHbdyMA8kedc51u12TQAQbV2gKKuSwRXEeVwDVfuafC5iY4/Cmi76Ef6gNqXT092uworKftccVa07Q47PTpra2AWZoyA5POafq2tvDD4cIJO4btvOB51DZ9T6WZ1hS5Jlz2ZSKfihG3RnpdNuJYjFNcxbFO4IXyc49azM1zIss8EkDRqAQrLzmtJ1PpkF3rDXAx4eQSodlz8uKGXmgW0/wD0peD6Ox/1p1FEJydjdOngit0R5CzhQDkHNXxOGA2Dis7e6RLpTQzpcyy7ZASpPB5rTzweFdTRFdpRyMUXH8FTKGpqkqx7walttLFxbYtkbxCed+cfnTNSQiLdGMsvkTTdP12W1GDAh/7zQiqZm0XJ4Et51iVdpVQMU4YodJqTX1z4jII/kGzVuOTgZqE/sVjosrUHUMSzpFG4BB5INSxtmmayTujYnjbxQg+xklZnXmCXIt1XG3+lbTo6zaSSS4cDA4U/nWN1Qrb3AljXJdQc4r0XolC2iW7tw0mSR99dERclUaW3G9NijAJwKPaXHyFC8DihumxkvuC5A4WtPbIgQEAD6VZI55DjG32cffTXg8QbZCePSp+3aoZ/F/8ArIFOKRpaQxnOOfWpo1wTjtVJjKWAkYmuX18LePYnxkfhRNRLPcBpCi8heSaz3USeJaSEjJAzV63yVzu7nJNVdVObWb/CaxjwbqQ/8auceq/5RSrvUZP66ue/df8AKKVAQ3nR/wDZnTsf/gv5VorS0muZAsa/UntVL9HenibpjTJJBkeAuB91b61t0jUKqgCuaOLttnW5dFbTNJigA43Oe7EflRlUVV2jtXIk2g0+uhJLRCUuziqFACgAegqK7gW4geJxwwxUx4Ga4CCMg5FCSsGuzzXVrH2S7PjKNy9mIod4qiQ4NeidQ6QNRtiUA8VRwfX5V5VfeJZXTxSggqcYJriyRcWd+PIpoMCcD6VVu7wrC5VuwqjFfI64J/rT4kiuH2s3u0nZRtFSz1IQEvdW0/vD4lTd/SrQttLu4Hu7RomkJGMcFOexHlVi60iadA0Mux1PutXILSeKTbciMlFyzIgXcfn61S/VE20u0Zq91RH1Ofe58MHauO3FWIb22cDbKv0PFAZ9TsoJnR0XIY5Jp0Wo6TI2G2r99dKi6OJtWGNVWO5tGGQcehqnYOQ53Ozknksck1EZdJxlLlVbyAfvVP8AWdtbuGaTj1APNZoMe9Bm8wyFc9xWRmWeKZ18dhg/w0YOtQTOqwqzuxwB6mjr/o76hv19ojt4lJHwmTmgq9haMfa3Dxclyx9cYq+mpyCiGpdC6/psfiTWTOnrEd2KCvbTIcNFICODlDWcIsKk0EYtVkBHA/CrwvTqNpKjAKYxkfOs+qEHmjOiy3hkNtaWAuN/xbV97FLwil0OpMiv8EQbucRivSel7SI2VtvLY8ELhWwDnmsjN0zq99ODBpskShQPf4Ar0vp7QZra0gW5wGSMLx6ijFdmm7QV0mMqfCKjZ9k58qPKoUYFVra2EIXYOat5qyRCRziop5AqnJxXZZAgJIobdXJwSccUTJeyOe7ERLnnHYVQiSW8m3SMQmckk4FU7m5aWXhxgeVWYIt6gZyPPmsEvmWFf2VuA5HfYOPxqrqIaSznCDDCM4xVtUWKLCKB8xURUvBN5DYeaIp8365Nf/rW48QktkZ4HoKVRdQe1frm733Ck7+/yxxSoGs92/Rxx0lpP/8AOv5Vt7fkCsP+jgg9KaQnmbdfyraRkxNtbg0qKsujtXccVAZSMEjjzqQMcZHKmmJNDqqb/ZrrYxxHJyufI1aclVyOap36CeJecHPun0rMyRcPw5rzr9I+jM0f6ytxyP3gHpW9spTJBtb414YVXu0ie3eO5x4bKQ2alOHIpjfFnz9HedxirNq1zJKPZFkd/wCFRmtBe9O2yay0cJzAcv25xR3SkSylQ2yLHtOeB3rnUG2dUsiQGsE6g4zZS7CftAD86H9Z6T1OgWfTpZGhKAPHE2Cp+frXp/jC4jWYJtDUH1xXuYZLSKUwu68PjOAapx49kW3M+cpjNFOxm5kB94PzUYb3vIfStP1B0rPpdy3tshbfkq6Dg1P0v01DqRkQltrY94oMr9DVPJStE/G5MF6Botzq858FcRJ8bnsK22oQ20GinS47WOQsMFmHIPrRZ4oentOFvBGoOMKByWPrXdLsx4K3GpYaRstsI7VKU3JnRDGoxM90v0xDDfw3U65RGDgOeCR6V7dYXKyWqyRdiK8ovLmXUbv2XSwPDj5kfsB8q2+gXcgtTEzO2wAZIFHGzZYdJmk9oOOcEelV1hiuSd0UZHcjYOajVty5Bp9pJhyKqc5RudK06RwXsbfg5x4Y71esrO2tdrW8EcfzVQKdexceIv34rlvMABuPFYxabbv2kcGre9VQKRgY4ofcEFA6MMDzpyzrLBywytMgBB59qBhjNU5tWKqQkRL/AFqjPegDBNDpL33sqAfvpgBH2y4ZiZRgHyzVPUbpguIiCfOmRPJPkk4WqUheGc7zkVjFnTzbX0oVx4cmfxrSLp8aR/szux50BtdO9pxcW5xgcgetXoL2e3OyQnj1ooBO8UhO0Iw+dPvkW00ud5DjCGp4b5pPJTWX/Sdq0ll0tdOvusw2Aj51hWzwjXwDrFycjlh9n5ClWcuLmWSd2Z3JJ77qVagWz6G/R/J4fS2kv/BCmfpivQF/aoDjPHut615x0G3/ACrpwPY2y/lWr0i+khY275ZAeM+QqaZfYfRiow44qVVI5TlT5VEm2Rcq3f1qvNJdQHCKSnmRyacRhEdvrVdVBV0PkeKrwXc+7EqiSM/bTuPqKmZgkpYHORWAihezTafKJ41Do4wwz51DM0mp25dU2bfIHOafrZzZgDupzT9CDi3yR7rAmkoZGcurKRrhTFEzHbg7RmoIYJVlw6Mm71HlWvtkkivpSoCxAbmz6UE1fUDcPuChQCQMelDjQeVhK0e2a38AlQVGACaG60qC6h2gAiIZI+vFUBJuGQcGuvM8j5cktjGTSzHhsz+qwLqlzeWE6FwAGikxkIcVPpGkQ6ZbCKDh+7MfM0Vx8RwMnzpjbh3PFRZawZNbRwu9xckSSY4YjAUfKhawSX84y0kVpnuTgv8AT5VornZJGUIDY57UKvZp1cR29o80mMjHCr99Cg3ZJJc2mmwCGJEjGOw4wPU0b0e7s5oR7PcpKOxI8zWYbRIJ41l1CQtzuePdwfkT6Vn9c62g06RLPT41ZYjyU4A+QqmNMnkaR64cQgkMNtMjmPiAj1rxGf8ASPfyMMxsR6b6mg/SHeOQPDIA/vmrNkV2e9LMpXY5H41VeS1QGOZ1HoQa8kh63vngOwbRjlickVQuOoZ7tyZJZSDxknH9KlLIk6RRY37PW53hGRBfof7u7JFDLm/jiJCzszefNed9N36273E8sjK/ZDnJzV32l533PIzn1JqifQjia9buScZ3k1BLdODtXihekysLgLk4IohMuHziinYpp9OBWxiye4ya7dw+KuQDuH9a5ZAtp6EZ4FXrKAye+44HrTIFnNFke3jAx7pNF7i1iu03LgPVW4RUi3RjAxUFresrYJwQacVkM0NxatwDWa/SGxu+lLwOMlFBH1ratqdu37OUgn6UF1/T7e8spojgxSqQR6VgM+VJifFb60qvatbJbancwL2jkKilWAe6dBvnpfTB5iBfyrSRvsuUYefBrJ9DPs6d035wL+VadzwG9KidBp7R2K8IMVfR8jHH40E0yYuoGe9GIlRcHBzVEJLo60aFsr7reo86qXaSIwccqAe1EMDviobxGe3dI1yzDA+VZiKSM9NI0ttKzfaJxU9pM0GngFsEdhVa+/3eIRHuFAP1qvd3IW3gXzIyaWhwpd37HTJmX4iQPurM3Un7FQKnF774jJ/Zt3HzqvcgY2ig+jIgWcjFXIyHwfPFVrW2LHLdqu+GFHu8VGTsrBEMjhPdzzUDM3bJx6VYZUB3sOfWq01ysf2lAFJQ7aE2QhKL+NU7y/EI2EbnbtGvnVDV9caOIxWS+NO32h8KfOgEQu/Z5pVdWum+Fmbz9aNGUlQO636nkUtY2jlCB+1Kn+lefs5Ykk8mj2o6DPHcH2q/tFmfkq7kHn6iqsvTeoKgeIRTqfOGQNV1SIS7BQbmrFq4WTJ9KN6D0Rq+tNMIRHAIx3nO3cfQU6HozU4tU9hv4ZLc4JLlcgj5Gg2mBWirHrAhXakYPzY1Na6k925aQJx2wv8ArW103oTSYgrPG07juXbz+lV+rks7G2S0treMSd+ExihwSDzbZnYXxKAOxrRWzcDJ8qy9qtzI6hrdiMjkVrkhKgDGOKwbCWnMBMjZ4zWnFk090qY4OCT8qzmlIRPEAARuHFenrChiWRUAYgeVPFWKx9rAqwRxADAGKsPE8WChG3+GuwLtxxUoBmfAPAqgpAIxJw5IBqrd2Sx+9FyaJyCOFctz8hQjUlOYDGzBTKCeceVYGwfNapGplncqx7ADmgHUutzadpVxPGTtjU4B86vdQ9QQ6ZOYZzuL8se5FZu5u77UJHtVCGC442kA5H18qXlQXB0eI3tw9xdSzSfG7FjSq/q2kXVvqVxE8OCr+opUbEo9d6SHg9OaW3k1upB+6tRE/iRVkui2kfpmyglVlZYg0RI7itDZy4wDU7OkNaZKyyBQa1VpKXTDDmsOjMkmV8uRWp0e6E0eCRkU8RJK0GMZpEUwNlsDyHNONMQ0ZDWnLTPyODQW+ug8qqrZCqB99aq66ekubze1wFh88D3qIWWj2NlzDApfzdxuJpSnJGHTT764aPwbaUg87tuB+NTtDIrlJVKsDgg+VegY8vKsdrMo/WdyO20gf0FTyD42mwdJJ4AJ5I86zFz1zYwO0YSd5skCMREk0bv76KFSXcfT1rOXN7YyeGbdVEinADVNFGyrqPV12LdnktVtk/imOW/8R/qazFz1FNPE0yw3E0Y4Ej4C5+S5/wDdbTXZdItNAuPaJrae7ljwgDA4J8gK8xkjHgJbQqDJK+e3YVTjVEW7Kl3reoXDENK4j8kX3QPwr0zpq7mOji/Sw8IhMIhXOQPP76xml6NDd30FoFz9qVvRRXrFhZg2pWImGNRtXA7D5VnJXoyTo8X6hub2+1N3mhfxmONuzB/CmaXZ6rJM8dlaXJnRS7KgIIA869S1CG3iu/GtYI2usFRK4+EetBjrlroqyW9hH497cELJLn3mP1/0pfJfVDcaMlaa/qkM3gNHJJLnAUqQ4P3c0ct+sda07aLp7mKP+G8hLp/UAirN/qK9M2pmjIOrXA3O2STGPQVgNS1S81KczXt1LMx/jYmqRjfYrlR6/a9bW08Cyva2dy2PfFtKVP4NXLbqDp3VrrZd20dg+f3l0+AfwU14oWOcjg+tErXWLmOPZLidPSRckff3otOgJn0XpnTeiX0e+3voZlHJMLggUYt+j9IOHcCQeWa+abbV40JaMzWrt5xNx/7ovba5qbgRw6k80XmvjMp/rU9bG3o+iYemNFjuCY4V3ryVD9vuoyIIkQKEAUDj5V5f0LqVtZW4ubiQRkglzI/2vr50c1n9IFhY2rlVa4LqQoSQd/wqkWtiuLGdX9f6d0+CEQTP2257n5UL6H/Shba7qRsbu3W0kkP7HDbg/rknzryHV9P1fWbprswNtb4QHXgfjUNhoOrWl1FOkMqvGwYEMO4++qPPhSpCrFks+qmuYUG9mFY7rDq600x4vEXeeX2g+VZ2Dqa+9gkNzCuUThVOWc15jfLrOr6qXubef9q4yWBwq5qMskWumWhBp9npely2utST6tfWiye1OBBHJ9lBwKIpDbQXDGCAoVXGC2QKH2xES2kUSgIhVNq84FEJGVtSkt8kEqT24qMeWyk2jzXqlR+vrrhe6/5RSqXqqPbr92u8cFf8opV0nNaND01BIvTemXRmdmSFSBngD0o2so3rInwvzj0NBelGkm6b0+JASRAowKvqksJaORSuDnB8qR7LB6KUMFOR86LaGdt18XGMmstbS5PetBoxQz4kkCAr3JxTRAzWRSHaXbhSckmpmnRY97Hj86By3iG4SBJBt7nnyFVtQ1UC7jhB4UFvv8qcm0aVLiMkjOCPWuPdQr3YZrI+3sZSd3f51ya8OMA5JoGcUaeXUFXO0isN1Hcq+oTOJCA6qTt75xj/AEq1c3fhqq7veNZvVpy0hOckjH9ah8h1CyuFJyoG3lnBd/E8+f8AHQbVOmbeZF8CadW7HLZBo4HIx866zDHJrzfLL9Ovxx/DNW3RVsriSa8lf1AGDV226XsobiSUzTOzcKSRlR+FFwxPYikDg+8aLzTe2bxR9IZpWlWWmeK8TSO8p95pO+PQYo3JqQNsI1G09ht8qElxtODTGej55pbB4kN1C2e8h2LP4ZY++wHJFC9O6bgsL32zxnuJFB8NXUABvWiId92QakVj5k0qzzRvEjM6p0hJfzyXM+qZkYk4Mfn6d6FTdCziDfHfwGTH7tgR/Wtw+DTB2x51RfKyIX/ngYqPoDUDCJZLu1Cf3WLH8qjfpLwOWuN30XFehQSYsDEq+8WJyaitdMluo5JthKxkA5FB/JysKwQR5/e6H7NbrIobk45qC201z7xO2t9q+mtPbBIANwb7RxQhNJnTO90AHoCf9KrCc5RsSUYxkUITMtt7OZ5GiznaxyM10IR2P9KuSWhTJLDI8tpyfl2qAIxJ9xuPVaDUw3EN6Tu9mUllIz6Ve3eeRQnSLxIwYmDZz6UXTYQcAiudxdlOQ1nAHLAVGTlhgg1OY4mHPn2qEwqo90kYoU0Mqei/oLbHvGZsFIwwG4jNUbHqK6uNUaBrdEG1gJN5J7fOn6YkUs1xE+SGQA8gZq6NIsdHtnu7DwFvDypJ3EV6GNy4KjknXJowOv3VxLq07yNlm2593+6KVVtd1q6uNVnllEe87c7VwOFApV1JnIz1D9GaqdDsSQCfCHl8qM9TKoeMgAEg84pUqRl4gS2ojL+4T/FSpVkFkik+MOT8P+tMuSf1o3J/dj86VKqCsf61YX4vupUqwGDXJOoHJJwpxmhF9/1H/bSpVzfK/wAyvx/uQN3FdHalSryjuOqOaa3elSrGOn4ajbtSpVmYatSr3pUqxhrfHUcvFKlQZixafuv+41dt2Zd4UkA9wD86VKmiBjdRVdkfujsfKqOSEBBOd1KlXfh+iOXJ9ilcyOZWYu271zUUYD5LjcfnzSpUzAi5AoA4AH0FEY2K42kj6GlSqUdj+jtw7GLlifvqm3nSpUuf0Ni0CbglZZCpIOB2obLJJlffbv60qVdOL/Mhk+xmNXA/WM31H5ClSpV0I5Wf/9k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11163" y="-134143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0" descr="data:image/jpeg;base64,/9j/4AAQSkZJRgABAQAAAQABAAD/2wCEAAkGBhQSERQUExQUFRUWFhQXGRgYFRQVFRcXFRUVFBUYFBQXHCYeFxkjGRcUHy8gJScpLCwsFR4xNTAqNSYrLCkBCQoKDgwOFw8PFykcHBwpKSkpKSkpKSkpKSkpKSkpKSkpKSkpKSkpKSwpKSwpKSwsKSwpKSksKSkpLCkpKSkpKf/AABEIAOAAtAMBIgACEQEDEQH/xAAcAAACAgMBAQAAAAAAAAAAAAAFBgMEAAIHAQj/xABCEAABAwIDBQUFBQgBAgcAAAABAAIDBBEFEiEGMUFRYRMicYGRBzKhscEUI0JS8BUzYnKCktHhonPxFhckU2OTsv/EABoBAAMBAQEBAAAAAAAAAAAAAAECAwAEBQb/xAAhEQACAgMBAAIDAQAAAAAAAAAAAQIRAyExEhNBBCJRMv/aAAwDAQACEQMRAD8ANgo7Q/uwgIR6i/dhSkOiZwVWYK09UqiQDU2A53080gxRmH3rVY2g91KeL7fU8Uos4yZdCGW+Z0Q/EvaxHIBlgfw3uZ9OKDg2D5Ehro2aKURBc8h9qDwbGFpbfTvEG3XqiVF7T4XWD43sN7aFrm/O/wAErxyMskRsMAQbEaUXRqmrWStLmODgCQSNRfl8vVUKxmqmtMp0iwSnDX35JxwzFoy862S3gjAX2THS4Mxznab0bNRY2gwGSoaHRlptwJtfThwSK+iLSWuBBBTLW1U1M/LFIQ08DZw8gdyo9iX3c43J3m1vkmsUDGmCknpG5RberQg71lPVUYbZBs1CvVxFp0U+HVjw4DeCipw4SBS0OC5HA9VrNQ1yG0H9P0SBKdSeqf642gP8v0XPZTp6/JUxdJ5CLZAXklPX6psCV9i2aSHm76pnK0+ix4bgrFosSUEgCPUvuBAUdgd3B4fRXY0SHFsWjp4nSyOsxo8zyA5kriW1e2MtXJvLIxuYDp/VzKn292sNXOWtP3MZLWAH3iNC4+J3JUKeEdbI5Mm6R6CtmrUKw1vNVRAiy6KzRUudwHVaMjudybdnKdrGF7rd0aX4lLKVFccPTIsNxyShnczNeMOGZtvC5HUJ+ne13eBu1wuDzB1BXM30pfIS7Uuubk7yeenRMOztZI2MwvN8p7p4AH8ObnyXPOFqzoi2nQ7YE3vpuw4alJuzNRmcdOScsN4rmK/QEx9l5VHHB3VW2grctR5KVuIgNWYLK7Yu95rMWktZRNqw82VinlhIIkIuOqajEGHSaFFGN3eIVCvkgZHdjhfxCipMULpIw3W51Qa2FcGHGDaB3gud1L9P6Sn3aqbJTOPRcer9pALi28WV8KI5HQ2bGi0Tjzd9Ufc9c5wLbVsLMrm8UUHtDiPBGcHZNSVDjnWKhQ4m2VgeNxXiSmNZeU201f2FDNJyjIHi4ZR81CDqhHtTqstC1n/uSN9GguP0Vhvo46d1v11XgVqroSwNJ3OAPqq1lZUckk09mwCkZdaMTPsvs6Kl1zcAW1WlJRQ+ODm6RWwvDe0Ibx523K1iVTkPZttlZ5E9euqeRsaI4X9me+RYFc1raNzHObIDcHdwUFNTZ2SxvHEloKgukyk6G17D9dU019P2UrHt0Y78JPTXM7c3wSRTzuadDb/ZT9TMZPTx2ILoxc5ju149E8kSi7GvZOlPvWOtuBThh8ZAOhVX2f4i2ahjcwl2XM12bfmaTfy106WTMwA6hc/xlfVaOb4/BeYleMhBZZdHfTNO8A+ICqzYLE4EZAPDQ/BZwBZzynoBdCccw7v3XSH7KAG7HHwNvmEuY5hD2u7zSBz4eqRpoZNHPqmmLUwbIaygELWbCy46Irs1QFswJHAoWGgnt0w/ZSAuGYlSPDjcaLu22brRDxC5hjbx2bvJdOB0jnyqxGkicN4sFpdP2K4Wx1AHW7zRe6QWjX0XQndnK1R1TZdlqaPwWKTA7CCMdFiiWQejOvmtNstn3VVO1rPeaSQOeluK3i3jxR+2gSMujj8+G5mhjhq24O/QjeqI2Ke4923qju01U1lbM0GxDgf7gCrtNXkAGwO7UEX/ALTvUnOUTujjhNbBOHez9u97ieg0+JTrhWGMhYGxiw58UOZX+Pof8ohS1XH/AAFCU5S6XjijHiCcz7M4pI2ogDnB1gSmqpmJ/wC91Tnw3tB1KWMqdhlG40cuqI7u3W69Ed2UwoylxJd2TbaA+949FZxXAw2QNt3nHKLbiSUfr9n+xhZDESXlwBAuCDvvcbxv9F1ZMv6nJh/H/f8AYbvZ9XyGSaLs2NiY1pGUcTprfebD4JueS3UbkA2BpS1sjnDeWtvzyN3/ABTFDY5h4rQ/ymTzJe3RZZJe195W1lVmaQwHiFYhlzBUOc2DVq+EEWIuOR1W4WwCYwCqNlo73aLHlwUDMMEbuqZMqgqqYPFj5FSlBPgykc729qgyNt+a5Xi2JscwgHinz2qtc0BviuPP3q+GOiWaQx4ptKHU7Ym8rFLEIu4eIXpjPIqWijvI0dQrUktHNdnUsO0iYOgXikp2Wa3wCxcrZdINUou4JkLdEu4f+8CY5TZZl4nNvaxhbPupmt75zNcRoXAC7fRJeE4m0XY5xsOfDzXWNt8N7aldb3mEP8gCD8CVxmooHDW2h4raemVi5RpoajWGwcHXP63rQbUzMuPuj1JVvYvDAWkPsfFRbRbE2cHQtzA3zMFrtPNt94UF5umdknJxtFnDMeneSXlhad4BHyCaqLEGOIyefLyuk/AoGjKzswC3TUanUnvFNdNTNYQePIcFLJV6Hxp1sJRUDXPY8jVp05X/ANKaup80jQA7MQLWFxrv14FZ2o0tyR/AG5pHO/KA3z3n/CWK9OgTl4VhXBqPsoms4gC/mvGnK7zKlZN965v8LT6kj6KOrFnX8/VdaWjzrbeyzM+7VrCLBat1CkdoEwpKHKQFVon3UrXIoVolXhWByxMAQPaxQDsGz2vkOV38rtx8j81xKsljLm2HHVfUlZSskY5j2hzHCzmncQd6+btvdjXYfUlguYn3dE7m2+oP8TTp6FUxk8hcjrKQtALRewW0clKCCLX8kkOWt+qbwJZ0r9sxfmWLm2c8ysSfEH2dywo/eBH3m5U1Psu1neDidL/C6pzy2v0+Sk9nVE0qCC0g7iCPUW+q4xtLTOhkdGdw1aeYO4rrtTUiwtc3CUdp8KFQzT3xfKePUHolKJtIg2IYMozHeBqim1Uhhh7ZjiC1w7m8OaTY+BSBhmMy0rspG4kEHeOoRWLG898+d5PQAW8Cozg7s7ITTjSDWG4xHMA4b+PMHijMDAbG/wD2XPZ6J8R7WIENvqN9h4BOOE4oDGHEgDnw5JJxrhWM7Wwni+LNpYnTHhYNbxc/XKB04+CcdiIHNpoy/wB9wzu/mdqVxXEMUNfWxRt/dNeA0cwD3nHxC7/hMOVtuWgVYQo482T1pGOFpnO/hYPQuJ+akxE90O/Wq1qTr529QtZ2kxEb9L+m9UOayWiN2rerdZv63qvh0wDNdNSvJ587wwbhqfoFkYuQblsZAASqzJt54DReQHMb/hG7qeJ8Bu8UQUXYuHUKVRNKkBTCs8cEA2y2XZX0rone8Lujdxa8bj4HcUfduXgWToDPkargcx7mPFnNJa4cnA2KrkJ/9seBdhiBkaCGVDe03aZxpJb/AInzSAV0rhzvRlliwtWIin1HsxWCWljde92D5Jcmltv4aH9frcqWxl2U8d3EDLeykrZBmOXXl14keP8AhcKluj0a+yriFXliIG/geQKERVriRmGa3qfNXnVIuOIOiv0mzxe64Fgd5+nTxTGEzaXCvtDi6NpLgOAuSBvvbiguHUrQRmc6+7U2tbhbeF2/CdnWxkmw3FV9otlI6mmksxvata4scAA7M0XAuN91mrQ0ZqLEXDKAyuDY7vd677C5PJJu1FXLFLJTlvZBrtQPxdb8vBPuzgljibPD3d7ZAODhvDm/FDtuKf7aWvytbK3S4914tp5hCKSew5MjlwB+z7D7meW3uNaxv8z3XPoGn1XQ8L2lngGrs7Pyu+jt4U/s32Z7HDh2je/K4yOH/EfBqtV1FDYnLpbcjLpKPKDDsXEjGvGmbKbcRdoUjsROR2TU5JCL7g5oJsQk7CpjY8rny6BHMEqPvHMO54d65SPiNEg1FvCaxzmtc7i0E+Yvor0LrNc7i46IPgx+5A5Xb/aSESrZMrG8kUBkk85OWNu9288m8Sr8RAsBoALeHJA6KcNa6V5942F+A5eCMUz+6OqKFZcYVO0qmyRWGvRBRI3itgFpHuXskoG8pkIIftewH7TTw2HfZLoejmkOHhoPRcuZ7NZXfiXW/aBipibFpo4u9Rbf5XSOzal17p1JiSoXXey+fgR+vNYmkbZO5FYj6YlRB1ZtG4jLH3W7l5hWIOvkJuHXPgeNreHkgperdNoQeIN1xLTPUe1QXqJDvsb8SNx6kcCOYTdsjtS15EMthJua7dm6OPP5pbipTJ32Eai5Glzz04+SgqaB+/KQRyBCsQOtgWUFO6zyPNKmym1pdaGoPe3MeTa+nuv68imiTSRp5i3geqItUI2Hn7NW1NM7929xI5ajMPgbIfV0xbIWHnp4HcUS9oTOxqY59wexoJ/iYT9DZQVr8zI5Qbi7TfoUAofHkRRNG5rWhvoLeST8ZrLNNiCmzEaloAzXsQOFxrbikbaCHITbcdyBkbYS77v+o/REaKXLKx3JzfmquzsGeNw/iPyClnjLSb8Pog0MHMPitmHJ8n/6d/pa47VZOyv7pDx/U0FwH66q7SRa3G5wzf3AEpe2xc1wpw7d9oAte17i3mP8oi/ZYbMXgNIs0W007xPE9EZp3GwubNHDchVFDYn6b/8ASMU8IHD6lYDLMbj+vkrcPL9dFXa2363KzTtRFLTVA6ju+9+amY5Yd6YUXPaFhYmonkC7ovvG+A94el1xP7c1fRkjA5pabWIIPgdCuGVWyzQ5wHAkehsrQohlfkC/bRz+SxEDsuP1dYqeUc/soQt4q216q5lI1y81nuIY8EdmY5p4EEdL8kQJcNMx+fqEv4XUOBsDYOIumUQ8M1/BUi9EpdBlZR310v6fopv2OxozsMUh+8j3H87eB8RuQCensLnTx3oVS4h2M7XtuNfePw8kTPY5+0OgEtIL8Hb+WYGx8LgJM2Slc+jnY8e4XBvW2pt4J/xGcVVDKRYODLkcnNs70Nviue7LYk0vfEbAjM8dWuBzehTdEHWors9LC/8AMxvqNPolPFa8vcG8lrQYo4UhYeDnFv8AK4oc1+lzvQHobdi5PeHUfJH8bpA5tx7wtfqEp7GT/eOHEgH5p2kdmykW6+Wo+Kwr6ZXyGKmL26lke4/wjXVc9x2sL4qWT80mf0d/pNuPSP7FuU2IdkNzbR/E9AfglfaWENZTxixDWgXFrE5Re1utykZojPh9blecwuOFjrrrw8Udp6sHc23XilXDprhrmi7SN9r7tCD1umWjNm9eqcDRejHNWQ7gqbb8FaiZbxRELDStyFA1ymzIgo0ayxXN8VgtNILfjcukkpMxuICd/jf1ATweyGZaF/IsRIRhYq2cpy9pUgcjkuCwlhcHZbakg3FhvuCoDs2+5LHskaLXINuAOnqF56dn0EoOJe2XpS+QEC+X6808HDzblflp6lC8DeyJobo02F+vmj0WLxDUvaLfH+U8Sni1RCUJN6QBxPCXW1sB5pTxPCDxud48ei6dLj1ObtcHDxagOPPpwwuEgAuN4tYk2TWv6DxL+AXZXF3NBYb7jG4fmY8FrT4goLs3hoDXyH947NGP4WAkOPmrzGZZQRuPHhpqPkl/GHvimlbchpcXAX0s6xRiLLSQYrJQCGt3D0VSVyH0uIjqrsswO5PQvoKbN1JbUN63T9Tzksz2tdx+H+1zChqbSMd1C61h1GDSNHMEj1SyQbKtTCXgsH4xbwPmlZz2vnjidHlERc23XibJl7fug8QbeiCMg7SpJG889x53KUKJ6KjlhNmd9h1uN3g4cCmeiqGkC4OqDx0EjDdmdvoR80xUTXFgJ97fcfULJAZYje3gvSSvA0H3tDz4frxXk1ZGw2c4NJ3X0v4FEUkZyUwKow1QLtCCfh6q1GUQNEo3nyXLfaHicsFZZoOVzGn6FdQjN9Vzz2qU5zwycLOYfmE0OiSQoN2vlH4T6LFDE24WK1kfCOly7LwyC2UBrhY20NjoUs1+ystKxwg7zM3djAsHNI1BPB2mnVdAoYtOiszRBwykaKXlHWsrRy6irO7lNwQDcEWcDYkhw4EKq4l1NHrue07tU7Y/sW2oBOYsfweNSf5hxSrjcb6WEMky2FtRxsbXXNkxtcPQwZ1LTLM093XOtwNT0FvRa1Ra1t32ynQ3tYoLQ7RMmud2XffQqtiDnTyiJjiYm6mx0v8AluppFZ1VlYh7ZjHF3ozq07wzpfl0RuqwP7Qc8gyuytFhoDlHHxVzDcJy9Og3eqLNpOv1TOdcI/En05rjGG9gbi9rka8wqrKyyfsb2cdKxwBGbhcaXG7Vc9wkNFQYKprmEuy3abAO4XvwPNdGOVx2ceaFSVBCKe9i3x8F1XAdpWCiiue9lcPMEpbpNiIW6jMfF2mvQIpT4GxoAAFkksqHjgl9l7BY+3zucLguuADuHUJlpsNa0aNACXKeHsiHM0I+PQjkmmgqhI0Pbx3jkRvHqtCaYuTG4krYQpw1aZls1yoRKleLDMBmHFo3+IVW8cjCDZ7NDY7x5q/MbIWYxq5tu9ma5vXn6pQorfZOxs6J128jrbojMUl93EJfw6qcKh0ZGZrmk9N28o/AePDcsYtN0CSfatETRtc3e2VvoQQU5pb9oUWagm6ZXejgnQrOXYfJaMZt+vzWKCouCAOQXioTO8xsAWFaBy9LkBj0lDcawKKpYWyNB00PFp5hEbrwiywU2no43ifs4dSuzh3ascdNMoFuDhxRjComxsbm48ANT0Kfa6IPBYdMwOvIjUFAaXDDG7vau5/VcuWLR6H4+RNUCMRxoM7vZvBIuDlI9OakwGVzu87S/DpwVra+b7pg/FnGX45vgq2HMI16Ln0dfY2FaicNGuoXLfaXM0zRSNsHEEOtxynukpxxbEtPULkuP4mZpTb3Waf79bK+BNyOP8lqMDpmG7TXijJOpY0+oCujaO+l1zvDMSAhYHHUC2nIaD4BS/twN3XQlidjwzR8o6THjVwrGH7SOhc5wN2kEkb9QLh1h6HxC5l/4lPBp9FjtpnD8JC0cUkwSyY2j6BwvF2VEbZIyCHDmDY8R5HRTSuK4Z7PduuwqHRODuzldcAalr+NuhXV5drQ0gMhmeXbrZQPiuiq6cFp8CUtbcEO0I3dQhbYJCe0jAtcnU7yOismjdMc0ncA/CLXseBP+FjIWtFmCwHj9UKCShoHQusXcz0HS6sMzHdoqkLgDqLhXRIN6BieGUnfwQnaxt6Ocf8Axn4WP0RJjuRQna1//oqj/pP+SZAZxWfELm4OhWIC0mw8Fi6aOf0fTgcsMih7RRvmuplS2JQthMDxVJouNFSZU5TqhQC7WRXe1w4Bwt46/RQVk47rumqtPkuAQlXaTFQwht7aX9VPN/k6fx1cyri1SJJxc92Mf8jv+HzQjE8YObK3d8fJUpMQzOcdzLjvH9aoJLiIMhIOl+C5FFs9SUlEu7RV/cIvZzhZvQcSUmxYaANdfBE66rMjy48bAeA3Kvdd2KPlHj58nuRHI0AbrKuZyOKnkA6qIhVOawtgWJdnI1+8bnDm0+8LLpcOxMT7SOtI14uOIynUEdVx+ils8ddF2D2bY+HNNK83LQXRk/l/E0eB+aSV/RSOyvS+yiGObtGySWsbNNjY9Hb0cjgLDoT570fcCFQraG/eG/opttlEkglRz5maqMhVsKnIu0g7j8FZSmPQFsWcloHqa3osYyObWx0QnbStDKGpceETvj3fqiskV7Ebwk/2oSO/Z82uncB5+8Lpo9BLhyKgp2uYCd+5eofFU2AsvV1nJaPrH9kx8j6la/saPkfUq8sUToKbMKYN1/UqKbAYnbwfJxCIrFjFFuDRgW71v5ig9f7PaWZ+d4lJ6SuA06JmWINJ9CpNcFCb2WUTtCJbf9V4S/V+z2hZO6GOkqpi1kcji2ojaAJHStaPvJGkn7p+4cl09AKukqWVck0LIHtkigZ95LJG5ronzuJytheHAiUcR7pWSSC5N9YqM9n+DuERLy3tv3QdUljpNQLMY4guNyBYDeVDLsPg7IZJpO0jZG6dpzTkE9hK6F5aL97vAWG/vN4myPT7IStjfDGY3MmpmUz3vLmOjymcl7I2tcJL9u7uFzLZAMxvcY/YqTJUgSC9T9sa7NmcI2TSzSxGIW7ti8Z27nEk37oBIoKZ7NcHc90Yfd7W53M+1d9rLB2ZzQ64bZzTfdZw5qKu9mWFNY1zWzSF7ixjWVBJe8B5LWkuDRYRyEkkABjr7kdOzVQ4Bh7JrGy1c7Xh8hcX1TKoZDH2YDWtdVO7+Yk9kDlGazSL8Cc2ClbHkElLkcxurYnFsMkDmktbdrS2R9iBocpsQC041CphPsvw1ziDDURStFzG+YlwafdcC1xa5p5gmxBBsQr9DsZhkc8XZy2mIEkYFSM7m2JzNbmu5pAcbjSwKJ1mCVUv3vaRwzFrorMzva2J4s77whrnvDssgJa22XILZnSGlVbGvEt4mx5BLTyMJmmjyCnENozTsYY5Mxh/eOOYdpuORoOMFarGKVua0jZCySON7WSMc6N0kgi+8GbuAEm99waeSuxUEUjWuaczXAOa5rrtLSLgtI0II1uEAi2XmMEFPI2mLKf7M1r7ve+RkM0Ehu1zAIszYRdl3guy94Zbk/gmHuhjc1xBJmqZNL2tNUyzN3jeGyAHqDvQpGs2jwKIG4Dv7jxW/wCyI+R9SrqxakYpjCmcj6le/stnX1KtrFqNZVbhzBz9VRxjZWCqidFKHFjt9nFp3g7x4IwsWowgf+SGG/km/wDuevU/LEbF8r+H/9k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06363" y="-1279525"/>
            <a:ext cx="21526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4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06363" y="-19192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16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58763" y="-17668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8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411163" y="-16144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20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563563" y="-14620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22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715963" y="-13096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24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868363" y="-11572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9"/>
          <a:stretch/>
        </p:blipFill>
        <p:spPr bwMode="auto">
          <a:xfrm>
            <a:off x="5973763" y="3998096"/>
            <a:ext cx="1827998" cy="234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89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3454" t="30054" r="14651" b="4348"/>
          <a:stretch/>
        </p:blipFill>
        <p:spPr>
          <a:xfrm>
            <a:off x="0" y="991892"/>
            <a:ext cx="9144000" cy="46906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063" y="216443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168" t="18632" r="14507" b="4541"/>
          <a:stretch/>
        </p:blipFill>
        <p:spPr>
          <a:xfrm>
            <a:off x="0" y="1007388"/>
            <a:ext cx="9144000" cy="54609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3561" t="19691" r="14688" b="43033"/>
          <a:stretch/>
        </p:blipFill>
        <p:spPr>
          <a:xfrm>
            <a:off x="61992" y="3869406"/>
            <a:ext cx="9144000" cy="26708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3455" t="56924" r="14794" b="3924"/>
          <a:stretch/>
        </p:blipFill>
        <p:spPr>
          <a:xfrm>
            <a:off x="46494" y="3838410"/>
            <a:ext cx="9144000" cy="280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4800" b="1" dirty="0" smtClean="0"/>
              <a:t>Pozor, moudro!!!</a:t>
            </a:r>
            <a:endParaRPr lang="cs-CZ" sz="4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9231" y="1360190"/>
            <a:ext cx="71154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 smtClean="0"/>
              <a:t>Dnes jako učitel přesně vím,</a:t>
            </a:r>
          </a:p>
          <a:p>
            <a:pPr algn="ctr"/>
            <a:r>
              <a:rPr lang="cs-CZ" sz="4400" b="1" dirty="0" smtClean="0"/>
              <a:t>jak bych OPTIMED použil jako</a:t>
            </a:r>
          </a:p>
          <a:p>
            <a:pPr algn="ctr"/>
            <a:r>
              <a:rPr lang="cs-CZ" sz="4400" b="1" dirty="0" smtClean="0"/>
              <a:t>student.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0928" y="4053057"/>
            <a:ext cx="79321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 smtClean="0"/>
              <a:t>Využijte jeho jedinečnosti</a:t>
            </a:r>
          </a:p>
          <a:p>
            <a:pPr algn="ctr"/>
            <a:r>
              <a:rPr lang="cs-CZ" sz="4400" b="1" dirty="0" smtClean="0"/>
              <a:t>a používejte ho. Pomůže vám víc,</a:t>
            </a:r>
          </a:p>
          <a:p>
            <a:pPr algn="ctr"/>
            <a:r>
              <a:rPr lang="cs-CZ" sz="4400" b="1" dirty="0" smtClean="0"/>
              <a:t>než si myslíte.</a:t>
            </a:r>
          </a:p>
        </p:txBody>
      </p:sp>
    </p:spTree>
    <p:extLst>
      <p:ext uri="{BB962C8B-B14F-4D97-AF65-F5344CB8AC3E}">
        <p14:creationId xmlns:p14="http://schemas.microsoft.com/office/powerpoint/2010/main" val="261117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8" name="Nadpis 2"/>
          <p:cNvSpPr>
            <a:spLocks noGrp="1"/>
          </p:cNvSpPr>
          <p:nvPr>
            <p:ph type="title"/>
          </p:nvPr>
        </p:nvSpPr>
        <p:spPr>
          <a:xfrm>
            <a:off x="1006956" y="404664"/>
            <a:ext cx="7165444" cy="706618"/>
          </a:xfrm>
        </p:spPr>
        <p:txBody>
          <a:bodyPr/>
          <a:lstStyle/>
          <a:p>
            <a:pPr algn="ctr"/>
            <a:r>
              <a:rPr lang="cs-CZ" sz="4800" b="1" dirty="0" smtClean="0"/>
              <a:t>????</a:t>
            </a:r>
            <a:endParaRPr lang="cs-CZ" sz="4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1448" y="2417203"/>
            <a:ext cx="79976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C00000"/>
                </a:solidFill>
              </a:rPr>
              <a:t>Nebo je snad OPTIMED k něčemu</a:t>
            </a:r>
          </a:p>
          <a:p>
            <a:pPr algn="ctr"/>
            <a:r>
              <a:rPr lang="cs-CZ" sz="4400" b="1" dirty="0" smtClean="0">
                <a:solidFill>
                  <a:srgbClr val="C00000"/>
                </a:solidFill>
              </a:rPr>
              <a:t>i pedagogům???</a:t>
            </a:r>
          </a:p>
        </p:txBody>
      </p:sp>
      <p:sp>
        <p:nvSpPr>
          <p:cNvPr id="3" name="Vývojový diagram: alternativní postup 2"/>
          <p:cNvSpPr/>
          <p:nvPr/>
        </p:nvSpPr>
        <p:spPr>
          <a:xfrm>
            <a:off x="5343788" y="5519956"/>
            <a:ext cx="3590488" cy="771787"/>
          </a:xfrm>
          <a:prstGeom prst="flowChartAlternateProcess">
            <a:avLst/>
          </a:prstGeom>
          <a:solidFill>
            <a:srgbClr val="C00000"/>
          </a:solidFill>
          <a:ln w="698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Děkuji za pozornost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2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Narodil jsem se 8.10.1977</a:t>
            </a:r>
          </a:p>
          <a:p>
            <a:r>
              <a:rPr lang="cs-CZ" dirty="0" smtClean="0"/>
              <a:t>V rodině učitelky matematiky a vědeckého pracovníka v oboru </a:t>
            </a:r>
            <a:r>
              <a:rPr lang="cs-CZ" dirty="0" err="1" smtClean="0"/>
              <a:t>klimatogeografie</a:t>
            </a:r>
            <a:endParaRPr lang="cs-CZ" dirty="0" smtClean="0"/>
          </a:p>
          <a:p>
            <a:r>
              <a:rPr lang="cs-CZ" dirty="0" smtClean="0"/>
              <a:t>Lékařským povoláním a medicínskou vědou netknutý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Medicína byla jasná volba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/>
              <a:t>Opravdový příběh</a:t>
            </a:r>
            <a:endParaRPr lang="cs-CZ" sz="28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sp>
        <p:nvSpPr>
          <p:cNvPr id="5" name="AutoShape 4" descr="data:image/jpeg;base64,/9j/4AAQSkZJRgABAQAAAQABAAD/2wBDAAkGBwgHBgkIBwgKCgkLDRYPDQwMDRsUFRAWIB0iIiAdHx8kKDQsJCYxJx8fLT0tMTU3Ojo6Iys/RD84QzQ5Ojf/2wBDAQoKCg0MDRoPDxo3JR8lNzc3Nzc3Nzc3Nzc3Nzc3Nzc3Nzc3Nzc3Nzc3Nzc3Nzc3Nzc3Nzc3Nzc3Nzc3Nzc3Nzf/wAARCADCAQMDASIAAhEBAxEB/8QAHAAAAQUBAQEAAAAAAAAAAAAABQACAwQGAQcI/8QAQhAAAgEDAwIDBQQHBQgDAQAAAQIDAAQRBRIhBjETQVEUIjJhcUKBkbEHFSMzUnOhNmJyssEWJCUmNIKS0TVDU3T/xAAZAQADAQEBAAAAAAAAAAAAAAABAgMABAX/xAAjEQACAgICAgMBAQEAAAAAAAAAAQIRAzESIRNBBDJRIjMU/9oADAMBAAIRAxEAPwDMdPa/bW2mW0UrSoyoASBxWht+obOTG28UH0biu9L6RaXPT1i0kSlmhXJI+VXJuktPk58JQflxXnym+TO1J12Tw6lHKuEnjcHjINaC2vYf1THbiRS6nkZoFpGgW2nb9ig7jnnmi3gxhshFB+lZ9hXQs81ldfIF833Vq2GBWX19B7YT6ipzXQUCQ1dpYpYqVGs5ketIHmu49aQGK1As7mlmkRSAombFmlmu4pYrAOZ4pDFdPauAUzQDo704GuKKfigaxuaRp2KRHpRoAh9n61X6ubGk49Vqyo5qt1gf+E4I+zV8P2J5NGT00AW0P1q/dIrW0pc4wKp2Kn2eDA4q9dIjW8gcgccV1rZzIk6WaMatbMrZYHgHz4r0xL26AGFi/wDKvGkuY7ZlO1sj0OKfc687cQo6D1MhNNsKkeyG9vO+YFHqWqM6nO4I8e27c+9XkdlrKMwF2jkHzWQ0YW90njEMzeoJPP8AWjoN2egR3k/hL/vlsq4455qT210Hvalbgf4q89uNR0vxWC2ToP4RnH51CdT0wdrBj9a1h6PRDqSDhtVhH0YU1tUtF+LWEz8jXnn61svsaaPvpw1mIcJpiffRs1kXU13by65cul3vU7cN6+6KVAtUvhLfSv7MiZx7vpwKVaxaPWOjiP8AZzT/AOQv5UeByKAdHf2c0/8AkL+VHV715720d60h4pE1yu+VYFjSeOazXUP/AFQ/w1pDWc6j/wCoU/KkmFAeuV0n0ptSA9naVczSB5rGHUq5mlmsAdXc0zPyrtYJ05ApL2rh7GurRYBwHNO5pucU7NYDEAa7SpUTHV+lVOsMnSRgfZq2tVesW2aSOPLvVsL/AKJ5NGa01WNrEQM4q1NCGB3ZpmlAi0iB8xmrcy+724qsp/1SFxwXG2Za+Rg574z3qmFJ4o7dW/ikgCoE0mRxlavGSSJODvoGBWXBxRKxvBGy71LAeVQ3FpNAQHHHrUae6wNPtC6NKdS07cS9k7NjJOe9MOr6aPh05/xqtZTWnhft4DI3yNTe06fniwP/AJUt0Hsd+u7MfDph+8139fxAe7piffTBdWY7adx8zT1vYBwNOj/GtZgBqWoeNeySC2VA2PdHlwKVc1SdZL+VhbooOOAO3ApU5rPXej/7Oad/IX8qNignR/8AZvTv5C/lRvOK8+X2Z3LQ+lnA7U0V3IxzRANJrPdR/vU+lH278Vn+o/jj+lTmFAWuVwnFNaQKMsQKRRb0BtLY+lVKbUbWE4eQZ+Vdj1G1kI2zL9/FHxy/AKUf0u12ow6kZByK4XFK1QbslroNQ+IK6HxQoxKe1cU0wPkc05GGKZoCJBT88VGGGKSyKeAwNBBJBSNcyKWc03oA8HkVQ62YjSlHyq+veh3W/wD8ao+lUwr+hJ6AWn3sEdrEHkAYLUtxqkTEJChlb0FBpLYC2hlA4Yc0c0K0jSMOdparzUV2bHbVMktLK5uAHuP2YPZVohAI4ZDD8R7c1YJITAqsYSjb/BYux+LNKnbKqFIHanEJotxXBXuKzkq5fC/0rbTae8sWCfeahh6auGbCLuz6edWhNHLPG7INAsnlDN7O0yjj3Tijq2B4xpMn1MgojonTF3p+neLdRSxB2zgmr4tFAzvb/wAjVBKAIspMe7pIHzMgros7ruumRD6yUbFtFnGW+9jTvZogO5/GhRjzTW4pF1OYPbIjDblVbge6KVXuo0RdZuAM4G3z/uilRBR6D0f/AGc07+Qv5CjmaCdH89Nad/IX8qNVxy+zO30dBqpqOpW9gm6Zj9AM1aHcVmuo4DN4hJPbtQMS3fUDJse2iV428yfOhOoalc3jKxjXjjAUmuWtiyabBv8A/wBM/dUuuXCWOkPKoG/sv1pHcnQG0lZnNY1ZrP8AZKF8UjP0rNTXlxKQzysc+eajlZ7iR5ZCzEnvUYRy3ug12wioro5JNtkokkQFs5+bZpwvBsw+GP1p8Fq8rqjcZPma9H0vpDRptOUSQbpGHL5waE8iiUx4uR5rBq9zbnEUh2/wnkUe0/W0uAFlG2T+hrSXf6OLOTJtp5EPkDzWe1DonW7A+JbRGdB5oOfwqcpY5qmOsc4l32j5UhP86pWyXSJtvIWilXgqwxTmBzxXM0k6Kl4T5NO9pK8AZqlH3xUooNAQSiffHkio4NoK49TUaSBbcknGBTbW4j8Bg00eQwIXz5rJWJLYRBrpNNQgjvXc1mMSKe1UOt2/4cgx5Cri8mqPWp/4Yn0qmHYsgRbyWo0yKOdgCVBHGasWZQEeE3FCokMtnEoO0kYzT7VZ7eb3zkZ9KtKBoT7o00co+1U3taIQM/dQ2O6EqiJFLyk4VV5JNbvpDoWSVlvtaG1RysP/ALpIwbZaU1EboOhXerASlTDB5Ow5P0rb6T0/Y2ADCMPIO7tyasyypFGILZQqDjiuWcLuSxY5JrpjBI5pSsn1C1hu7R4WAOR5eVYHU9CaxOXyyHsc16Otsf4s1Be2C3ELRyqGUjHaqUTPK2giQ55J+tLw4wOQT99GNa0Q2cjOi5i/Kgx8NTjAoUAwXUap+ubjt9n/ACilS6kA/XVzjH2f8opUaMeh9Hf2a07+Qv5UZxQXo8/8tad/IX8qNA1wy2ztWhAUB6jYRjnPI8qP+VCNUh8a4UNjaFJpWAB3V2kOiJNnABHJGRWN6g1ubUFjtht2KeAi43Uf6hvFGiC2UDlsnFZXp63N5q5TI3BCVz5GrQ6jZKuU6KtzaXVpGrTW8sasMgspANVDLjnJzXo9/p9jbLFGb3LuuJIpfeyfl6VitU0ia0uQHjYKx93jvTRyr2NP49aLnTNtJfXcZCZAPJNeoCeOxhVWIAA5NC+jdLS00xHaIeI/J+VW9WZU4kTKfaGKlKVsvCNKjtr1RpcsxRbtVK+TcVqrHUYpoQ0DxyIfvrzQ3egqTGbDEhPxFa03TOoWjweHCgQA9hW6BTI+vLWN/DukVVY+62B3rCt3Na7rDUZPCWHw90THKuD2PpWSRDKc44z3qco9gloUYLNgd6veBthDDk+dKKPw1O3071ZjifZ6Zo8OidgyZiyhPLzp1rZC4kZdyrhC24/LypakhtMO2WB9K5bQvcAHeIs/x0FBvQjfYRtG3Qrk8jirAqpaJsAXxFcd8r2q2KVqnRRaHL3FDutzt09APQURUc0N63z7CtUxfYSa6A1gv+7QbvQVfuE3Rkjgiqlkh9nt8+go1ZW5urhIFHxnH3V09MRKjRfotsYYJmvL6JHaX90xHw4r0e7vi6kIMIOwHnWZ0yyW2hjjj91IxjtWhsVMyjI4zxRSNZPZxtKAzjB9KNWkQRPnUVpGiYUr3FWmUqPcZV+tUQjH4rjYxUDXAB2b1ZvlTkYt5U4oP1S1SSIhhkHvmvOtUtVtbpkKjGeM16rcKDEQfOsP1XbAbZdoOKATxfqXb+u7nt9n/KKVO6k/+bue32f8opUAHoHR+P8AZrTv5C/lRrGKC9Hn/lrTv5C/lRrOa4ZbZ2LQqB6/cGBty99hFHljLcKMn0qyOkxfN49+WEQHKKccfM0YwbA3R4pqOXtFYA53Hzqt0oxj1xOPjBXPpX0JpfSmiSRq6abC0a/CWTOfxoF1L0JYW14dQs4RGr8MiDAB9ao04xoEHFyszx02JrlLqXaJQcnKZ/A+VErm1t9SijE8SsF5GR2oMmoalaTCwdQRnAY+lHbdyMA8kedc51u12TQAQbV2gKKuSwRXEeVwDVfuafC5iY4/Cmi76Ef6gNqXT092uworKftccVa07Q47PTpra2AWZoyA5POafq2tvDD4cIJO4btvOB51DZ9T6WZ1hS5Jlz2ZSKfihG3RnpdNuJYjFNcxbFO4IXyc49azM1zIss8EkDRqAQrLzmtJ1PpkF3rDXAx4eQSodlz8uKGXmgW0/wD0peD6Ox/1p1FEJydjdOngit0R5CzhQDkHNXxOGA2Dis7e6RLpTQzpcyy7ZASpPB5rTzweFdTRFdpRyMUXH8FTKGpqkqx7walttLFxbYtkbxCed+cfnTNSQiLdGMsvkTTdP12W1GDAh/7zQiqZm0XJ4Et51iVdpVQMU4YodJqTX1z4jII/kGzVuOTgZqE/sVjosrUHUMSzpFG4BB5INSxtmmayTujYnjbxQg+xklZnXmCXIt1XG3+lbTo6zaSSS4cDA4U/nWN1Qrb3AljXJdQc4r0XolC2iW7tw0mSR99dERclUaW3G9NijAJwKPaXHyFC8DihumxkvuC5A4WtPbIgQEAD6VZI55DjG32cffTXg8QbZCePSp+3aoZ/F/8ArIFOKRpaQxnOOfWpo1wTjtVJjKWAkYmuX18LePYnxkfhRNRLPcBpCi8heSaz3USeJaSEjJAzV63yVzu7nJNVdVObWb/CaxjwbqQ/8auceq/5RSrvUZP66ue/df8AKKVAQ3nR/wDZnTsf/gv5VorS0muZAsa/UntVL9HenibpjTJJBkeAuB91b61t0jUKqgCuaOLttnW5dFbTNJigA43Oe7EflRlUVV2jtXIk2g0+uhJLRCUuziqFACgAegqK7gW4geJxwwxUx4Ga4CCMg5FCSsGuzzXVrH2S7PjKNy9mIod4qiQ4NeidQ6QNRtiUA8VRwfX5V5VfeJZXTxSggqcYJriyRcWd+PIpoMCcD6VVu7wrC5VuwqjFfI64J/rT4kiuH2s3u0nZRtFSz1IQEvdW0/vD4lTd/SrQttLu4Hu7RomkJGMcFOexHlVi60iadA0Mux1PutXILSeKTbciMlFyzIgXcfn61S/VE20u0Zq91RH1Ofe58MHauO3FWIb22cDbKv0PFAZ9TsoJnR0XIY5Jp0Wo6TI2G2r99dKi6OJtWGNVWO5tGGQcehqnYOQ53Ozknksck1EZdJxlLlVbyAfvVP8AWdtbuGaTj1APNZoMe9Bm8wyFc9xWRmWeKZ18dhg/w0YOtQTOqwqzuxwB6mjr/o76hv19ojt4lJHwmTmgq9haMfa3Dxclyx9cYq+mpyCiGpdC6/psfiTWTOnrEd2KCvbTIcNFICODlDWcIsKk0EYtVkBHA/CrwvTqNpKjAKYxkfOs+qEHmjOiy3hkNtaWAuN/xbV97FLwil0OpMiv8EQbucRivSel7SI2VtvLY8ELhWwDnmsjN0zq99ODBpskShQPf4Ar0vp7QZra0gW5wGSMLx6ijFdmm7QV0mMqfCKjZ9k58qPKoUYFVra2EIXYOat5qyRCRziop5AqnJxXZZAgJIobdXJwSccUTJeyOe7ERLnnHYVQiSW8m3SMQmckk4FU7m5aWXhxgeVWYIt6gZyPPmsEvmWFf2VuA5HfYOPxqrqIaSznCDDCM4xVtUWKLCKB8xURUvBN5DYeaIp8365Nf/rW48QktkZ4HoKVRdQe1frm733Ck7+/yxxSoGs92/Rxx0lpP/8AOv5Vt7fkCsP+jgg9KaQnmbdfyraRkxNtbg0qKsujtXccVAZSMEjjzqQMcZHKmmJNDqqb/ZrrYxxHJyufI1aclVyOap36CeJecHPun0rMyRcPw5rzr9I+jM0f6ytxyP3gHpW9spTJBtb414YVXu0ie3eO5x4bKQ2alOHIpjfFnz9HedxirNq1zJKPZFkd/wCFRmtBe9O2yay0cJzAcv25xR3SkSylQ2yLHtOeB3rnUG2dUsiQGsE6g4zZS7CftAD86H9Z6T1OgWfTpZGhKAPHE2Cp+frXp/jC4jWYJtDUH1xXuYZLSKUwu68PjOAapx49kW3M+cpjNFOxm5kB94PzUYb3vIfStP1B0rPpdy3tshbfkq6Dg1P0v01DqRkQltrY94oMr9DVPJStE/G5MF6Botzq858FcRJ8bnsK22oQ20GinS47WOQsMFmHIPrRZ4oentOFvBGoOMKByWPrXdLsx4K3GpYaRstsI7VKU3JnRDGoxM90v0xDDfw3U65RGDgOeCR6V7dYXKyWqyRdiK8ovLmXUbv2XSwPDj5kfsB8q2+gXcgtTEzO2wAZIFHGzZYdJmk9oOOcEelV1hiuSd0UZHcjYOajVty5Bp9pJhyKqc5RudK06RwXsbfg5x4Y71esrO2tdrW8EcfzVQKdexceIv34rlvMABuPFYxabbv2kcGre9VQKRgY4ofcEFA6MMDzpyzrLBywytMgBB59qBhjNU5tWKqQkRL/AFqjPegDBNDpL33sqAfvpgBH2y4ZiZRgHyzVPUbpguIiCfOmRPJPkk4WqUheGc7zkVjFnTzbX0oVx4cmfxrSLp8aR/szux50BtdO9pxcW5xgcgetXoL2e3OyQnj1ooBO8UhO0Iw+dPvkW00ud5DjCGp4b5pPJTWX/Sdq0ll0tdOvusw2Aj51hWzwjXwDrFycjlh9n5ClWcuLmWSd2Z3JJ77qVagWz6G/R/J4fS2kv/BCmfpivQF/aoDjPHut615x0G3/ACrpwPY2y/lWr0i+khY275ZAeM+QqaZfYfRiow44qVVI5TlT5VEm2Rcq3f1qvNJdQHCKSnmRyacRhEdvrVdVBV0PkeKrwXc+7EqiSM/bTuPqKmZgkpYHORWAihezTafKJ41Do4wwz51DM0mp25dU2bfIHOafrZzZgDupzT9CDi3yR7rAmkoZGcurKRrhTFEzHbg7RmoIYJVlw6Mm71HlWvtkkivpSoCxAbmz6UE1fUDcPuChQCQMelDjQeVhK0e2a38AlQVGACaG60qC6h2gAiIZI+vFUBJuGQcGuvM8j5cktjGTSzHhsz+qwLqlzeWE6FwAGikxkIcVPpGkQ6ZbCKDh+7MfM0Vx8RwMnzpjbh3PFRZawZNbRwu9xckSSY4YjAUfKhawSX84y0kVpnuTgv8AT5VornZJGUIDY57UKvZp1cR29o80mMjHCr99Cg3ZJJc2mmwCGJEjGOw4wPU0b0e7s5oR7PcpKOxI8zWYbRIJ41l1CQtzuePdwfkT6Vn9c62g06RLPT41ZYjyU4A+QqmNMnkaR64cQgkMNtMjmPiAj1rxGf8ASPfyMMxsR6b6mg/SHeOQPDIA/vmrNkV2e9LMpXY5H41VeS1QGOZ1HoQa8kh63vngOwbRjlickVQuOoZ7tyZJZSDxknH9KlLIk6RRY37PW53hGRBfof7u7JFDLm/jiJCzszefNed9N36273E8sjK/ZDnJzV32l533PIzn1JqifQjia9buScZ3k1BLdODtXihekysLgLk4IohMuHziinYpp9OBWxiye4ya7dw+KuQDuH9a5ZAtp6EZ4FXrKAye+44HrTIFnNFke3jAx7pNF7i1iu03LgPVW4RUi3RjAxUFresrYJwQacVkM0NxatwDWa/SGxu+lLwOMlFBH1ratqdu37OUgn6UF1/T7e8spojgxSqQR6VgM+VJifFb60qvatbJbancwL2jkKilWAe6dBvnpfTB5iBfyrSRvsuUYefBrJ9DPs6d035wL+VadzwG9KidBp7R2K8IMVfR8jHH40E0yYuoGe9GIlRcHBzVEJLo60aFsr7reo86qXaSIwccqAe1EMDviobxGe3dI1yzDA+VZiKSM9NI0ttKzfaJxU9pM0GngFsEdhVa+/3eIRHuFAP1qvd3IW3gXzIyaWhwpd37HTJmX4iQPurM3Un7FQKnF774jJ/Zt3HzqvcgY2ig+jIgWcjFXIyHwfPFVrW2LHLdqu+GFHu8VGTsrBEMjhPdzzUDM3bJx6VYZUB3sOfWq01ysf2lAFJQ7aE2QhKL+NU7y/EI2EbnbtGvnVDV9caOIxWS+NO32h8KfOgEQu/Z5pVdWum+Fmbz9aNGUlQO636nkUtY2jlCB+1Kn+lefs5Ykk8mj2o6DPHcH2q/tFmfkq7kHn6iqsvTeoKgeIRTqfOGQNV1SIS7BQbmrFq4WTJ9KN6D0Rq+tNMIRHAIx3nO3cfQU6HozU4tU9hv4ZLc4JLlcgj5Gg2mBWirHrAhXakYPzY1Na6k925aQJx2wv8ArW103oTSYgrPG07juXbz+lV+rks7G2S0treMSd+ExihwSDzbZnYXxKAOxrRWzcDJ8qy9qtzI6hrdiMjkVrkhKgDGOKwbCWnMBMjZ4zWnFk090qY4OCT8qzmlIRPEAARuHFenrChiWRUAYgeVPFWKx9rAqwRxADAGKsPE8WChG3+GuwLtxxUoBmfAPAqgpAIxJw5IBqrd2Sx+9FyaJyCOFctz8hQjUlOYDGzBTKCeceVYGwfNapGplncqx7ADmgHUutzadpVxPGTtjU4B86vdQ9QQ6ZOYZzuL8se5FZu5u77UJHtVCGC442kA5H18qXlQXB0eI3tw9xdSzSfG7FjSq/q2kXVvqVxE8OCr+opUbEo9d6SHg9OaW3k1upB+6tRE/iRVkui2kfpmyglVlZYg0RI7itDZy4wDU7OkNaZKyyBQa1VpKXTDDmsOjMkmV8uRWp0e6E0eCRkU8RJK0GMZpEUwNlsDyHNONMQ0ZDWnLTPyODQW+ug8qqrZCqB99aq66ekubze1wFh88D3qIWWj2NlzDApfzdxuJpSnJGHTT764aPwbaUg87tuB+NTtDIrlJVKsDgg+VegY8vKsdrMo/WdyO20gf0FTyD42mwdJJ4AJ5I86zFz1zYwO0YSd5skCMREk0bv76KFSXcfT1rOXN7YyeGbdVEinADVNFGyrqPV12LdnktVtk/imOW/8R/qazFz1FNPE0yw3E0Y4Ej4C5+S5/wDdbTXZdItNAuPaJrae7ljwgDA4J8gK8xkjHgJbQqDJK+e3YVTjVEW7Kl3reoXDENK4j8kX3QPwr0zpq7mOji/Sw8IhMIhXOQPP76xml6NDd30FoFz9qVvRRXrFhZg2pWImGNRtXA7D5VnJXoyTo8X6hub2+1N3mhfxmONuzB/CmaXZ6rJM8dlaXJnRS7KgIIA869S1CG3iu/GtYI2usFRK4+EetBjrlroqyW9hH497cELJLn3mP1/0pfJfVDcaMlaa/qkM3gNHJJLnAUqQ4P3c0ct+sda07aLp7mKP+G8hLp/UAirN/qK9M2pmjIOrXA3O2STGPQVgNS1S81KczXt1LMx/jYmqRjfYrlR6/a9bW08Cyva2dy2PfFtKVP4NXLbqDp3VrrZd20dg+f3l0+AfwU14oWOcjg+tErXWLmOPZLidPSRckff3otOgJn0XpnTeiX0e+3voZlHJMLggUYt+j9IOHcCQeWa+abbV40JaMzWrt5xNx/7ovba5qbgRw6k80XmvjMp/rU9bG3o+iYemNFjuCY4V3ryVD9vuoyIIkQKEAUDj5V5f0LqVtZW4ubiQRkglzI/2vr50c1n9IFhY2rlVa4LqQoSQd/wqkWtiuLGdX9f6d0+CEQTP2257n5UL6H/Shba7qRsbu3W0kkP7HDbg/rknzryHV9P1fWbprswNtb4QHXgfjUNhoOrWl1FOkMqvGwYEMO4++qPPhSpCrFks+qmuYUG9mFY7rDq600x4vEXeeX2g+VZ2Dqa+9gkNzCuUThVOWc15jfLrOr6qXubef9q4yWBwq5qMskWumWhBp9npely2utST6tfWiye1OBBHJ9lBwKIpDbQXDGCAoVXGC2QKH2xES2kUSgIhVNq84FEJGVtSkt8kEqT24qMeWyk2jzXqlR+vrrhe6/5RSqXqqPbr92u8cFf8opV0nNaND01BIvTemXRmdmSFSBngD0o2so3rInwvzj0NBelGkm6b0+JASRAowKvqksJaORSuDnB8qR7LB6KUMFOR86LaGdt18XGMmstbS5PetBoxQz4kkCAr3JxTRAzWRSHaXbhSckmpmnRY97Hj86By3iG4SBJBt7nnyFVtQ1UC7jhB4UFvv8qcm0aVLiMkjOCPWuPdQr3YZrI+3sZSd3f51ya8OMA5JoGcUaeXUFXO0isN1Hcq+oTOJCA6qTt75xj/AEq1c3fhqq7veNZvVpy0hOckjH9ah8h1CyuFJyoG3lnBd/E8+f8AHQbVOmbeZF8CadW7HLZBo4HIx866zDHJrzfLL9Ovxx/DNW3RVsriSa8lf1AGDV226XsobiSUzTOzcKSRlR+FFwxPYikDg+8aLzTe2bxR9IZpWlWWmeK8TSO8p95pO+PQYo3JqQNsI1G09ht8qElxtODTGej55pbB4kN1C2e8h2LP4ZY++wHJFC9O6bgsL32zxnuJFB8NXUABvWiId92QakVj5k0qzzRvEjM6p0hJfzyXM+qZkYk4Mfn6d6FTdCziDfHfwGTH7tgR/Wtw+DTB2x51RfKyIX/ngYqPoDUDCJZLu1Cf3WLH8qjfpLwOWuN30XFehQSYsDEq+8WJyaitdMluo5JthKxkA5FB/JysKwQR5/e6H7NbrIobk45qC201z7xO2t9q+mtPbBIANwb7RxQhNJnTO90AHoCf9KrCc5RsSUYxkUITMtt7OZ5GiznaxyM10IR2P9KuSWhTJLDI8tpyfl2qAIxJ9xuPVaDUw3EN6Tu9mUllIz6Ve3eeRQnSLxIwYmDZz6UXTYQcAiudxdlOQ1nAHLAVGTlhgg1OY4mHPn2qEwqo90kYoU0Mqei/oLbHvGZsFIwwG4jNUbHqK6uNUaBrdEG1gJN5J7fOn6YkUs1xE+SGQA8gZq6NIsdHtnu7DwFvDypJ3EV6GNy4KjknXJowOv3VxLq07yNlm2593+6KVVtd1q6uNVnllEe87c7VwOFApV1JnIz1D9GaqdDsSQCfCHl8qM9TKoeMgAEg84pUqRl4gS2ojL+4T/FSpVkFkik+MOT8P+tMuSf1o3J/dj86VKqCsf61YX4vupUqwGDXJOoHJJwpxmhF9/1H/bSpVzfK/wAyvx/uQN3FdHalSryjuOqOaa3elSrGOn4ajbtSpVmYatSr3pUqxhrfHUcvFKlQZixafuv+41dt2Zd4UkA9wD86VKmiBjdRVdkfujsfKqOSEBBOd1KlXfh+iOXJ9ilcyOZWYu271zUUYD5LjcfnzSpUzAi5AoA4AH0FEY2K42kj6GlSqUdj+jtw7GLlifvqm3nSpUuf0Ni0CbglZZCpIOB2obLJJlffbv60qVdOL/Mhk+xmNXA/WM31H5ClSpV0I5W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06363" y="-164623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ata:image/jpeg;base64,/9j/4AAQSkZJRgABAQAAAQABAAD/2wBDAAkGBwgHBgkIBwgKCgkLDRYPDQwMDRsUFRAWIB0iIiAdHx8kKDQsJCYxJx8fLT0tMTU3Ojo6Iys/RD84QzQ5Ojf/2wBDAQoKCg0MDRoPDxo3JR8lNzc3Nzc3Nzc3Nzc3Nzc3Nzc3Nzc3Nzc3Nzc3Nzc3Nzc3Nzc3Nzc3Nzc3Nzc3Nzc3Nzf/wAARCADCAQMDASIAAhEBAxEB/8QAHAAAAQUBAQEAAAAAAAAAAAAABQACAwQGAQcI/8QAQhAAAgEDAwIDBQQHBQgDAQAAAQIDAAQRBRIhBjETQVEUIjJhcUKBkbEHFSMzUnOhNmJyssEWJCUmNIKS0TVDU3T/xAAZAQADAQEBAAAAAAAAAAAAAAABAgMABAX/xAAjEQACAgICAgMBAQEAAAAAAAAAAQIRAzESIRNBBDJRIjMU/9oADAMBAAIRAxEAPwDMdPa/bW2mW0UrSoyoASBxWht+obOTG28UH0biu9L6RaXPT1i0kSlmhXJI+VXJuktPk58JQflxXnym+TO1J12Tw6lHKuEnjcHjINaC2vYf1THbiRS6nkZoFpGgW2nb9ig7jnnmi3gxhshFB+lZ9hXQs81ldfIF833Vq2GBWX19B7YT6ipzXQUCQ1dpYpYqVGs5ketIHmu49aQGK1As7mlmkRSAombFmlmu4pYrAOZ4pDFdPauAUzQDo704GuKKfigaxuaRp2KRHpRoAh9n61X6ubGk49Vqyo5qt1gf+E4I+zV8P2J5NGT00AW0P1q/dIrW0pc4wKp2Kn2eDA4q9dIjW8gcgccV1rZzIk6WaMatbMrZYHgHz4r0xL26AGFi/wDKvGkuY7ZlO1sj0OKfc687cQo6D1MhNNsKkeyG9vO+YFHqWqM6nO4I8e27c+9XkdlrKMwF2jkHzWQ0YW90njEMzeoJPP8AWjoN2egR3k/hL/vlsq4455qT210Hvalbgf4q89uNR0vxWC2ToP4RnH51CdT0wdrBj9a1h6PRDqSDhtVhH0YU1tUtF+LWEz8jXnn61svsaaPvpw1mIcJpiffRs1kXU13by65cul3vU7cN6+6KVAtUvhLfSv7MiZx7vpwKVaxaPWOjiP8AZzT/AOQv5UeByKAdHf2c0/8AkL+VHV715720d60h4pE1yu+VYFjSeOazXUP/AFQ/w1pDWc6j/wCoU/KkmFAeuV0n0ptSA9naVczSB5rGHUq5mlmsAdXc0zPyrtYJ05ApL2rh7GurRYBwHNO5pucU7NYDEAa7SpUTHV+lVOsMnSRgfZq2tVesW2aSOPLvVsL/AKJ5NGa01WNrEQM4q1NCGB3ZpmlAi0iB8xmrcy+724qsp/1SFxwXG2Za+Rg574z3qmFJ4o7dW/ikgCoE0mRxlavGSSJODvoGBWXBxRKxvBGy71LAeVQ3FpNAQHHHrUae6wNPtC6NKdS07cS9k7NjJOe9MOr6aPh05/xqtZTWnhft4DI3yNTe06fniwP/AJUt0Hsd+u7MfDph+8139fxAe7piffTBdWY7adx8zT1vYBwNOj/GtZgBqWoeNeySC2VA2PdHlwKVc1SdZL+VhbooOOAO3ApU5rPXej/7Oad/IX8qNignR/8AZvTv5C/lRvOK8+X2Z3LQ+lnA7U0V3IxzRANJrPdR/vU+lH278Vn+o/jj+lTmFAWuVwnFNaQKMsQKRRb0BtLY+lVKbUbWE4eQZ+Vdj1G1kI2zL9/FHxy/AKUf0u12ow6kZByK4XFK1QbslroNQ+IK6HxQoxKe1cU0wPkc05GGKZoCJBT88VGGGKSyKeAwNBBJBSNcyKWc03oA8HkVQ62YjSlHyq+veh3W/wD8ao+lUwr+hJ6AWn3sEdrEHkAYLUtxqkTEJChlb0FBpLYC2hlA4Yc0c0K0jSMOdparzUV2bHbVMktLK5uAHuP2YPZVohAI4ZDD8R7c1YJITAqsYSjb/BYux+LNKnbKqFIHanEJotxXBXuKzkq5fC/0rbTae8sWCfeahh6auGbCLuz6edWhNHLPG7INAsnlDN7O0yjj3Tijq2B4xpMn1MgojonTF3p+neLdRSxB2zgmr4tFAzvb/wAjVBKAIspMe7pIHzMgros7ruumRD6yUbFtFnGW+9jTvZogO5/GhRjzTW4pF1OYPbIjDblVbge6KVXuo0RdZuAM4G3z/uilRBR6D0f/AGc07+Qv5CjmaCdH89Nad/IX8qNVxy+zO30dBqpqOpW9gm6Zj9AM1aHcVmuo4DN4hJPbtQMS3fUDJse2iV428yfOhOoalc3jKxjXjjAUmuWtiyabBv8A/wBM/dUuuXCWOkPKoG/sv1pHcnQG0lZnNY1ZrP8AZKF8UjP0rNTXlxKQzysc+eajlZ7iR5ZCzEnvUYRy3ug12wioro5JNtkokkQFs5+bZpwvBsw+GP1p8Fq8rqjcZPma9H0vpDRptOUSQbpGHL5waE8iiUx4uR5rBq9zbnEUh2/wnkUe0/W0uAFlG2T+hrSXf6OLOTJtp5EPkDzWe1DonW7A+JbRGdB5oOfwqcpY5qmOsc4l32j5UhP86pWyXSJtvIWilXgqwxTmBzxXM0k6Kl4T5NO9pK8AZqlH3xUooNAQSiffHkio4NoK49TUaSBbcknGBTbW4j8Bg00eQwIXz5rJWJLYRBrpNNQgjvXc1mMSKe1UOt2/4cgx5Cri8mqPWp/4Yn0qmHYsgRbyWo0yKOdgCVBHGasWZQEeE3FCokMtnEoO0kYzT7VZ7eb3zkZ9KtKBoT7o00co+1U3taIQM/dQ2O6EqiJFLyk4VV5JNbvpDoWSVlvtaG1RysP/ALpIwbZaU1EboOhXerASlTDB5Ow5P0rb6T0/Y2ADCMPIO7tyasyypFGILZQqDjiuWcLuSxY5JrpjBI5pSsn1C1hu7R4WAOR5eVYHU9CaxOXyyHsc16Otsf4s1Be2C3ELRyqGUjHaqUTPK2giQ55J+tLw4wOQT99GNa0Q2cjOi5i/Kgx8NTjAoUAwXUap+ubjt9n/ACilS6kA/XVzjH2f8opUaMeh9Hf2a07+Qv5UZxQXo8/8tad/IX8qNA1wy2ztWhAUB6jYRjnPI8qP+VCNUh8a4UNjaFJpWAB3V2kOiJNnABHJGRWN6g1ubUFjtht2KeAi43Uf6hvFGiC2UDlsnFZXp63N5q5TI3BCVz5GrQ6jZKuU6KtzaXVpGrTW8sasMgspANVDLjnJzXo9/p9jbLFGb3LuuJIpfeyfl6VitU0ia0uQHjYKx93jvTRyr2NP49aLnTNtJfXcZCZAPJNeoCeOxhVWIAA5NC+jdLS00xHaIeI/J+VW9WZU4kTKfaGKlKVsvCNKjtr1RpcsxRbtVK+TcVqrHUYpoQ0DxyIfvrzQ3egqTGbDEhPxFa03TOoWjweHCgQA9hW6BTI+vLWN/DukVVY+62B3rCt3Na7rDUZPCWHw90THKuD2PpWSRDKc44z3qco9gloUYLNgd6veBthDDk+dKKPw1O3071ZjifZ6Zo8OidgyZiyhPLzp1rZC4kZdyrhC24/LypakhtMO2WB9K5bQvcAHeIs/x0FBvQjfYRtG3Qrk8jirAqpaJsAXxFcd8r2q2KVqnRRaHL3FDutzt09APQURUc0N63z7CtUxfYSa6A1gv+7QbvQVfuE3Rkjgiqlkh9nt8+go1ZW5urhIFHxnH3V09MRKjRfotsYYJmvL6JHaX90xHw4r0e7vi6kIMIOwHnWZ0yyW2hjjj91IxjtWhsVMyjI4zxRSNZPZxtKAzjB9KNWkQRPnUVpGiYUr3FWmUqPcZV+tUQjH4rjYxUDXAB2b1ZvlTkYt5U4oP1S1SSIhhkHvmvOtUtVtbpkKjGeM16rcKDEQfOsP1XbAbZdoOKATxfqXb+u7nt9n/KKVO6k/+bue32f8opUAHoHR+P8AZrTv5C/lRrGKC9Hn/lrTv5C/lRrOa4ZbZ2LQqB6/cGBty99hFHljLcKMn0qyOkxfN49+WEQHKKccfM0YwbA3R4pqOXtFYA53Hzqt0oxj1xOPjBXPpX0JpfSmiSRq6abC0a/CWTOfxoF1L0JYW14dQs4RGr8MiDAB9ao04xoEHFyszx02JrlLqXaJQcnKZ/A+VErm1t9SijE8SsF5GR2oMmoalaTCwdQRnAY+lHbdyMA8kedc51u12TQAQbV2gKKuSwRXEeVwDVfuafC5iY4/Cmi76Ef6gNqXT092uworKftccVa07Q47PTpra2AWZoyA5POafq2tvDD4cIJO4btvOB51DZ9T6WZ1hS5Jlz2ZSKfihG3RnpdNuJYjFNcxbFO4IXyc49azM1zIss8EkDRqAQrLzmtJ1PpkF3rDXAx4eQSodlz8uKGXmgW0/wD0peD6Ox/1p1FEJydjdOngit0R5CzhQDkHNXxOGA2Dis7e6RLpTQzpcyy7ZASpPB5rTzweFdTRFdpRyMUXH8FTKGpqkqx7walttLFxbYtkbxCed+cfnTNSQiLdGMsvkTTdP12W1GDAh/7zQiqZm0XJ4Et51iVdpVQMU4YodJqTX1z4jII/kGzVuOTgZqE/sVjosrUHUMSzpFG4BB5INSxtmmayTujYnjbxQg+xklZnXmCXIt1XG3+lbTo6zaSSS4cDA4U/nWN1Qrb3AljXJdQc4r0XolC2iW7tw0mSR99dERclUaW3G9NijAJwKPaXHyFC8DihumxkvuC5A4WtPbIgQEAD6VZI55DjG32cffTXg8QbZCePSp+3aoZ/F/8ArIFOKRpaQxnOOfWpo1wTjtVJjKWAkYmuX18LePYnxkfhRNRLPcBpCi8heSaz3USeJaSEjJAzV63yVzu7nJNVdVObWb/CaxjwbqQ/8auceq/5RSrvUZP66ue/df8AKKVAQ3nR/wDZnTsf/gv5VorS0muZAsa/UntVL9HenibpjTJJBkeAuB91b61t0jUKqgCuaOLttnW5dFbTNJigA43Oe7EflRlUVV2jtXIk2g0+uhJLRCUuziqFACgAegqK7gW4geJxwwxUx4Ga4CCMg5FCSsGuzzXVrH2S7PjKNy9mIod4qiQ4NeidQ6QNRtiUA8VRwfX5V5VfeJZXTxSggqcYJriyRcWd+PIpoMCcD6VVu7wrC5VuwqjFfI64J/rT4kiuH2s3u0nZRtFSz1IQEvdW0/vD4lTd/SrQttLu4Hu7RomkJGMcFOexHlVi60iadA0Mux1PutXILSeKTbciMlFyzIgXcfn61S/VE20u0Zq91RH1Ofe58MHauO3FWIb22cDbKv0PFAZ9TsoJnR0XIY5Jp0Wo6TI2G2r99dKi6OJtWGNVWO5tGGQcehqnYOQ53Ozknksck1EZdJxlLlVbyAfvVP8AWdtbuGaTj1APNZoMe9Bm8wyFc9xWRmWeKZ18dhg/w0YOtQTOqwqzuxwB6mjr/o76hv19ojt4lJHwmTmgq9haMfa3Dxclyx9cYq+mpyCiGpdC6/psfiTWTOnrEd2KCvbTIcNFICODlDWcIsKk0EYtVkBHA/CrwvTqNpKjAKYxkfOs+qEHmjOiy3hkNtaWAuN/xbV97FLwil0OpMiv8EQbucRivSel7SI2VtvLY8ELhWwDnmsjN0zq99ODBpskShQPf4Ar0vp7QZra0gW5wGSMLx6ijFdmm7QV0mMqfCKjZ9k58qPKoUYFVra2EIXYOat5qyRCRziop5AqnJxXZZAgJIobdXJwSccUTJeyOe7ERLnnHYVQiSW8m3SMQmckk4FU7m5aWXhxgeVWYIt6gZyPPmsEvmWFf2VuA5HfYOPxqrqIaSznCDDCM4xVtUWKLCKB8xURUvBN5DYeaIp8365Nf/rW48QktkZ4HoKVRdQe1frm733Ck7+/yxxSoGs92/Rxx0lpP/8AOv5Vt7fkCsP+jgg9KaQnmbdfyraRkxNtbg0qKsujtXccVAZSMEjjzqQMcZHKmmJNDqqb/ZrrYxxHJyufI1aclVyOap36CeJecHPun0rMyRcPw5rzr9I+jM0f6ytxyP3gHpW9spTJBtb414YVXu0ie3eO5x4bKQ2alOHIpjfFnz9HedxirNq1zJKPZFkd/wCFRmtBe9O2yay0cJzAcv25xR3SkSylQ2yLHtOeB3rnUG2dUsiQGsE6g4zZS7CftAD86H9Z6T1OgWfTpZGhKAPHE2Cp+frXp/jC4jWYJtDUH1xXuYZLSKUwu68PjOAapx49kW3M+cpjNFOxm5kB94PzUYb3vIfStP1B0rPpdy3tshbfkq6Dg1P0v01DqRkQltrY94oMr9DVPJStE/G5MF6Botzq858FcRJ8bnsK22oQ20GinS47WOQsMFmHIPrRZ4oentOFvBGoOMKByWPrXdLsx4K3GpYaRstsI7VKU3JnRDGoxM90v0xDDfw3U65RGDgOeCR6V7dYXKyWqyRdiK8ovLmXUbv2XSwPDj5kfsB8q2+gXcgtTEzO2wAZIFHGzZYdJmk9oOOcEelV1hiuSd0UZHcjYOajVty5Bp9pJhyKqc5RudK06RwXsbfg5x4Y71esrO2tdrW8EcfzVQKdexceIv34rlvMABuPFYxabbv2kcGre9VQKRgY4ofcEFA6MMDzpyzrLBywytMgBB59qBhjNU5tWKqQkRL/AFqjPegDBNDpL33sqAfvpgBH2y4ZiZRgHyzVPUbpguIiCfOmRPJPkk4WqUheGc7zkVjFnTzbX0oVx4cmfxrSLp8aR/szux50BtdO9pxcW5xgcgetXoL2e3OyQnj1ooBO8UhO0Iw+dPvkW00ud5DjCGp4b5pPJTWX/Sdq0ll0tdOvusw2Aj51hWzwjXwDrFycjlh9n5ClWcuLmWSd2Z3JJ77qVagWz6G/R/J4fS2kv/BCmfpivQF/aoDjPHut615x0G3/ACrpwPY2y/lWr0i+khY275ZAeM+QqaZfYfRiow44qVVI5TlT5VEm2Rcq3f1qvNJdQHCKSnmRyacRhEdvrVdVBV0PkeKrwXc+7EqiSM/bTuPqKmZgkpYHORWAihezTafKJ41Do4wwz51DM0mp25dU2bfIHOafrZzZgDupzT9CDi3yR7rAmkoZGcurKRrhTFEzHbg7RmoIYJVlw6Mm71HlWvtkkivpSoCxAbmz6UE1fUDcPuChQCQMelDjQeVhK0e2a38AlQVGACaG60qC6h2gAiIZI+vFUBJuGQcGuvM8j5cktjGTSzHhsz+qwLqlzeWE6FwAGikxkIcVPpGkQ6ZbCKDh+7MfM0Vx8RwMnzpjbh3PFRZawZNbRwu9xckSSY4YjAUfKhawSX84y0kVpnuTgv8AT5VornZJGUIDY57UKvZp1cR29o80mMjHCr99Cg3ZJJc2mmwCGJEjGOw4wPU0b0e7s5oR7PcpKOxI8zWYbRIJ41l1CQtzuePdwfkT6Vn9c62g06RLPT41ZYjyU4A+QqmNMnkaR64cQgkMNtMjmPiAj1rxGf8ASPfyMMxsR6b6mg/SHeOQPDIA/vmrNkV2e9LMpXY5H41VeS1QGOZ1HoQa8kh63vngOwbRjlickVQuOoZ7tyZJZSDxknH9KlLIk6RRY37PW53hGRBfof7u7JFDLm/jiJCzszefNed9N36273E8sjK/ZDnJzV32l533PIzn1JqifQjia9buScZ3k1BLdODtXihekysLgLk4IohMuHziinYpp9OBWxiye4ya7dw+KuQDuH9a5ZAtp6EZ4FXrKAye+44HrTIFnNFke3jAx7pNF7i1iu03LgPVW4RUi3RjAxUFresrYJwQacVkM0NxatwDWa/SGxu+lLwOMlFBH1ratqdu37OUgn6UF1/T7e8spojgxSqQR6VgM+VJifFb60qvatbJbancwL2jkKilWAe6dBvnpfTB5iBfyrSRvsuUYefBrJ9DPs6d035wL+VadzwG9KidBp7R2K8IMVfR8jHH40E0yYuoGe9GIlRcHBzVEJLo60aFsr7reo86qXaSIwccqAe1EMDviobxGe3dI1yzDA+VZiKSM9NI0ttKzfaJxU9pM0GngFsEdhVa+/3eIRHuFAP1qvd3IW3gXzIyaWhwpd37HTJmX4iQPurM3Un7FQKnF774jJ/Zt3HzqvcgY2ig+jIgWcjFXIyHwfPFVrW2LHLdqu+GFHu8VGTsrBEMjhPdzzUDM3bJx6VYZUB3sOfWq01ysf2lAFJQ7aE2QhKL+NU7y/EI2EbnbtGvnVDV9caOIxWS+NO32h8KfOgEQu/Z5pVdWum+Fmbz9aNGUlQO636nkUtY2jlCB+1Kn+lefs5Ykk8mj2o6DPHcH2q/tFmfkq7kHn6iqsvTeoKgeIRTqfOGQNV1SIS7BQbmrFq4WTJ9KN6D0Rq+tNMIRHAIx3nO3cfQU6HozU4tU9hv4ZLc4JLlcgj5Gg2mBWirHrAhXakYPzY1Na6k925aQJx2wv8ArW103oTSYgrPG07juXbz+lV+rks7G2S0treMSd+ExihwSDzbZnYXxKAOxrRWzcDJ8qy9qtzI6hrdiMjkVrkhKgDGOKwbCWnMBMjZ4zWnFk090qY4OCT8qzmlIRPEAARuHFenrChiWRUAYgeVPFWKx9rAqwRxADAGKsPE8WChG3+GuwLtxxUoBmfAPAqgpAIxJw5IBqrd2Sx+9FyaJyCOFctz8hQjUlOYDGzBTKCeceVYGwfNapGplncqx7ADmgHUutzadpVxPGTtjU4B86vdQ9QQ6ZOYZzuL8se5FZu5u77UJHtVCGC442kA5H18qXlQXB0eI3tw9xdSzSfG7FjSq/q2kXVvqVxE8OCr+opUbEo9d6SHg9OaW3k1upB+6tRE/iRVkui2kfpmyglVlZYg0RI7itDZy4wDU7OkNaZKyyBQa1VpKXTDDmsOjMkmV8uRWp0e6E0eCRkU8RJK0GMZpEUwNlsDyHNONMQ0ZDWnLTPyODQW+ug8qqrZCqB99aq66ekubze1wFh88D3qIWWj2NlzDApfzdxuJpSnJGHTT764aPwbaUg87tuB+NTtDIrlJVKsDgg+VegY8vKsdrMo/WdyO20gf0FTyD42mwdJJ4AJ5I86zFz1zYwO0YSd5skCMREk0bv76KFSXcfT1rOXN7YyeGbdVEinADVNFGyrqPV12LdnktVtk/imOW/8R/qazFz1FNPE0yw3E0Y4Ej4C5+S5/wDdbTXZdItNAuPaJrae7ljwgDA4J8gK8xkjHgJbQqDJK+e3YVTjVEW7Kl3reoXDENK4j8kX3QPwr0zpq7mOji/Sw8IhMIhXOQPP76xml6NDd30FoFz9qVvRRXrFhZg2pWImGNRtXA7D5VnJXoyTo8X6hub2+1N3mhfxmONuzB/CmaXZ6rJM8dlaXJnRS7KgIIA869S1CG3iu/GtYI2usFRK4+EetBjrlroqyW9hH497cELJLn3mP1/0pfJfVDcaMlaa/qkM3gNHJJLnAUqQ4P3c0ct+sda07aLp7mKP+G8hLp/UAirN/qK9M2pmjIOrXA3O2STGPQVgNS1S81KczXt1LMx/jYmqRjfYrlR6/a9bW08Cyva2dy2PfFtKVP4NXLbqDp3VrrZd20dg+f3l0+AfwU14oWOcjg+tErXWLmOPZLidPSRckff3otOgJn0XpnTeiX0e+3voZlHJMLggUYt+j9IOHcCQeWa+abbV40JaMzWrt5xNx/7ovba5qbgRw6k80XmvjMp/rU9bG3o+iYemNFjuCY4V3ryVD9vuoyIIkQKEAUDj5V5f0LqVtZW4ubiQRkglzI/2vr50c1n9IFhY2rlVa4LqQoSQd/wqkWtiuLGdX9f6d0+CEQTP2257n5UL6H/Shba7qRsbu3W0kkP7HDbg/rknzryHV9P1fWbprswNtb4QHXgfjUNhoOrWl1FOkMqvGwYEMO4++qPPhSpCrFks+qmuYUG9mFY7rDq600x4vEXeeX2g+VZ2Dqa+9gkNzCuUThVOWc15jfLrOr6qXubef9q4yWBwq5qMskWumWhBp9npely2utST6tfWiye1OBBHJ9lBwKIpDbQXDGCAoVXGC2QKH2xES2kUSgIhVNq84FEJGVtSkt8kEqT24qMeWyk2jzXqlR+vrrhe6/5RSqXqqPbr92u8cFf8opV0nNaND01BIvTemXRmdmSFSBngD0o2so3rInwvzj0NBelGkm6b0+JASRAowKvqksJaORSuDnB8qR7LB6KUMFOR86LaGdt18XGMmstbS5PetBoxQz4kkCAr3JxTRAzWRSHaXbhSckmpmnRY97Hj86By3iG4SBJBt7nnyFVtQ1UC7jhB4UFvv8qcm0aVLiMkjOCPWuPdQr3YZrI+3sZSd3f51ya8OMA5JoGcUaeXUFXO0isN1Hcq+oTOJCA6qTt75xj/AEq1c3fhqq7veNZvVpy0hOckjH9ah8h1CyuFJyoG3lnBd/E8+f8AHQbVOmbeZF8CadW7HLZBo4HIx866zDHJrzfLL9Ovxx/DNW3RVsriSa8lf1AGDV226XsobiSUzTOzcKSRlR+FFwxPYikDg+8aLzTe2bxR9IZpWlWWmeK8TSO8p95pO+PQYo3JqQNsI1G09ht8qElxtODTGej55pbB4kN1C2e8h2LP4ZY++wHJFC9O6bgsL32zxnuJFB8NXUABvWiId92QakVj5k0qzzRvEjM6p0hJfzyXM+qZkYk4Mfn6d6FTdCziDfHfwGTH7tgR/Wtw+DTB2x51RfKyIX/ngYqPoDUDCJZLu1Cf3WLH8qjfpLwOWuN30XFehQSYsDEq+8WJyaitdMluo5JthKxkA5FB/JysKwQR5/e6H7NbrIobk45qC201z7xO2t9q+mtPbBIANwb7RxQhNJnTO90AHoCf9KrCc5RsSUYxkUITMtt7OZ5GiznaxyM10IR2P9KuSWhTJLDI8tpyfl2qAIxJ9xuPVaDUw3EN6Tu9mUllIz6Ve3eeRQnSLxIwYmDZz6UXTYQcAiudxdlOQ1nAHLAVGTlhgg1OY4mHPn2qEwqo90kYoU0Mqei/oLbHvGZsFIwwG4jNUbHqK6uNUaBrdEG1gJN5J7fOn6YkUs1xE+SGQA8gZq6NIsdHtnu7DwFvDypJ3EV6GNy4KjknXJowOv3VxLq07yNlm2593+6KVVtd1q6uNVnllEe87c7VwOFApV1JnIz1D9GaqdDsSQCfCHl8qM9TKoeMgAEg84pUqRl4gS2ojL+4T/FSpVkFkik+MOT8P+tMuSf1o3J/dj86VKqCsf61YX4vupUqwGDXJOoHJJwpxmhF9/1H/bSpVzfK/wAyvx/uQN3FdHalSryjuOqOaa3elSrGOn4ajbtSpVmYatSr3pUqxhrfHUcvFKlQZixafuv+41dt2Zd4UkA9wD86VKmiBjdRVdkfujsfKqOSEBBOd1KlXfh+iOXJ9ilcyOZWYu271zUUYD5LjcfnzSpUzAi5AoA4AH0FEY2K42kj6GlSqUdj+jtw7GLlifvqm3nSpUuf0Ni0CbglZZCpIOB2obLJJlffbv60qVdOL/Mhk+xmNXA/WM31H5ClSpV0I5W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58763" y="-149383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data:image/jpeg;base64,/9j/4AAQSkZJRgABAQAAAQABAAD/2wBDAAkGBwgHBgkIBwgKCgkLDRYPDQwMDRsUFRAWIB0iIiAdHx8kKDQsJCYxJx8fLT0tMTU3Ojo6Iys/RD84QzQ5Ojf/2wBDAQoKCg0MDRoPDxo3JR8lNzc3Nzc3Nzc3Nzc3Nzc3Nzc3Nzc3Nzc3Nzc3Nzc3Nzc3Nzc3Nzc3Nzc3Nzc3Nzc3Nzf/wAARCADCAQMDASIAAhEBAxEB/8QAHAAAAQUBAQEAAAAAAAAAAAAABQACAwQGAQcI/8QAQhAAAgEDAwIDBQQHBQgDAQAAAQIDAAQRBRIhBjETQVEUIjJhcUKBkbEHFSMzUnOhNmJyssEWJCUmNIKS0TVDU3T/xAAZAQADAQEBAAAAAAAAAAAAAAABAgMABAX/xAAjEQACAgICAgMBAQEAAAAAAAAAAQIRAzESIRNBBDJRIjMU/9oADAMBAAIRAxEAPwDMdPa/bW2mW0UrSoyoASBxWht+obOTG28UH0biu9L6RaXPT1i0kSlmhXJI+VXJuktPk58JQflxXnym+TO1J12Tw6lHKuEnjcHjINaC2vYf1THbiRS6nkZoFpGgW2nb9ig7jnnmi3gxhshFB+lZ9hXQs81ldfIF833Vq2GBWX19B7YT6ipzXQUCQ1dpYpYqVGs5ketIHmu49aQGK1As7mlmkRSAombFmlmu4pYrAOZ4pDFdPauAUzQDo704GuKKfigaxuaRp2KRHpRoAh9n61X6ubGk49Vqyo5qt1gf+E4I+zV8P2J5NGT00AW0P1q/dIrW0pc4wKp2Kn2eDA4q9dIjW8gcgccV1rZzIk6WaMatbMrZYHgHz4r0xL26AGFi/wDKvGkuY7ZlO1sj0OKfc687cQo6D1MhNNsKkeyG9vO+YFHqWqM6nO4I8e27c+9XkdlrKMwF2jkHzWQ0YW90njEMzeoJPP8AWjoN2egR3k/hL/vlsq4455qT210Hvalbgf4q89uNR0vxWC2ToP4RnH51CdT0wdrBj9a1h6PRDqSDhtVhH0YU1tUtF+LWEz8jXnn61svsaaPvpw1mIcJpiffRs1kXU13by65cul3vU7cN6+6KVAtUvhLfSv7MiZx7vpwKVaxaPWOjiP8AZzT/AOQv5UeByKAdHf2c0/8AkL+VHV715720d60h4pE1yu+VYFjSeOazXUP/AFQ/w1pDWc6j/wCoU/KkmFAeuV0n0ptSA9naVczSB5rGHUq5mlmsAdXc0zPyrtYJ05ApL2rh7GurRYBwHNO5pucU7NYDEAa7SpUTHV+lVOsMnSRgfZq2tVesW2aSOPLvVsL/AKJ5NGa01WNrEQM4q1NCGB3ZpmlAi0iB8xmrcy+724qsp/1SFxwXG2Za+Rg574z3qmFJ4o7dW/ikgCoE0mRxlavGSSJODvoGBWXBxRKxvBGy71LAeVQ3FpNAQHHHrUae6wNPtC6NKdS07cS9k7NjJOe9MOr6aPh05/xqtZTWnhft4DI3yNTe06fniwP/AJUt0Hsd+u7MfDph+8139fxAe7piffTBdWY7adx8zT1vYBwNOj/GtZgBqWoeNeySC2VA2PdHlwKVc1SdZL+VhbooOOAO3ApU5rPXej/7Oad/IX8qNignR/8AZvTv5C/lRvOK8+X2Z3LQ+lnA7U0V3IxzRANJrPdR/vU+lH278Vn+o/jj+lTmFAWuVwnFNaQKMsQKRRb0BtLY+lVKbUbWE4eQZ+Vdj1G1kI2zL9/FHxy/AKUf0u12ow6kZByK4XFK1QbslroNQ+IK6HxQoxKe1cU0wPkc05GGKZoCJBT88VGGGKSyKeAwNBBJBSNcyKWc03oA8HkVQ62YjSlHyq+veh3W/wD8ao+lUwr+hJ6AWn3sEdrEHkAYLUtxqkTEJChlb0FBpLYC2hlA4Yc0c0K0jSMOdparzUV2bHbVMktLK5uAHuP2YPZVohAI4ZDD8R7c1YJITAqsYSjb/BYux+LNKnbKqFIHanEJotxXBXuKzkq5fC/0rbTae8sWCfeahh6auGbCLuz6edWhNHLPG7INAsnlDN7O0yjj3Tijq2B4xpMn1MgojonTF3p+neLdRSxB2zgmr4tFAzvb/wAjVBKAIspMe7pIHzMgros7ruumRD6yUbFtFnGW+9jTvZogO5/GhRjzTW4pF1OYPbIjDblVbge6KVXuo0RdZuAM4G3z/uilRBR6D0f/AGc07+Qv5CjmaCdH89Nad/IX8qNVxy+zO30dBqpqOpW9gm6Zj9AM1aHcVmuo4DN4hJPbtQMS3fUDJse2iV428yfOhOoalc3jKxjXjjAUmuWtiyabBv8A/wBM/dUuuXCWOkPKoG/sv1pHcnQG0lZnNY1ZrP8AZKF8UjP0rNTXlxKQzysc+eajlZ7iR5ZCzEnvUYRy3ug12wioro5JNtkokkQFs5+bZpwvBsw+GP1p8Fq8rqjcZPma9H0vpDRptOUSQbpGHL5waE8iiUx4uR5rBq9zbnEUh2/wnkUe0/W0uAFlG2T+hrSXf6OLOTJtp5EPkDzWe1DonW7A+JbRGdB5oOfwqcpY5qmOsc4l32j5UhP86pWyXSJtvIWilXgqwxTmBzxXM0k6Kl4T5NO9pK8AZqlH3xUooNAQSiffHkio4NoK49TUaSBbcknGBTbW4j8Bg00eQwIXz5rJWJLYRBrpNNQgjvXc1mMSKe1UOt2/4cgx5Cri8mqPWp/4Yn0qmHYsgRbyWo0yKOdgCVBHGasWZQEeE3FCokMtnEoO0kYzT7VZ7eb3zkZ9KtKBoT7o00co+1U3taIQM/dQ2O6EqiJFLyk4VV5JNbvpDoWSVlvtaG1RysP/ALpIwbZaU1EboOhXerASlTDB5Ow5P0rb6T0/Y2ADCMPIO7tyasyypFGILZQqDjiuWcLuSxY5JrpjBI5pSsn1C1hu7R4WAOR5eVYHU9CaxOXyyHsc16Otsf4s1Be2C3ELRyqGUjHaqUTPK2giQ55J+tLw4wOQT99GNa0Q2cjOi5i/Kgx8NTjAoUAwXUap+ubjt9n/ACilS6kA/XVzjH2f8opUaMeh9Hf2a07+Qv5UZxQXo8/8tad/IX8qNA1wy2ztWhAUB6jYRjnPI8qP+VCNUh8a4UNjaFJpWAB3V2kOiJNnABHJGRWN6g1ubUFjtht2KeAi43Uf6hvFGiC2UDlsnFZXp63N5q5TI3BCVz5GrQ6jZKuU6KtzaXVpGrTW8sasMgspANVDLjnJzXo9/p9jbLFGb3LuuJIpfeyfl6VitU0ia0uQHjYKx93jvTRyr2NP49aLnTNtJfXcZCZAPJNeoCeOxhVWIAA5NC+jdLS00xHaIeI/J+VW9WZU4kTKfaGKlKVsvCNKjtr1RpcsxRbtVK+TcVqrHUYpoQ0DxyIfvrzQ3egqTGbDEhPxFa03TOoWjweHCgQA9hW6BTI+vLWN/DukVVY+62B3rCt3Na7rDUZPCWHw90THKuD2PpWSRDKc44z3qco9gloUYLNgd6veBthDDk+dKKPw1O3071ZjifZ6Zo8OidgyZiyhPLzp1rZC4kZdyrhC24/LypakhtMO2WB9K5bQvcAHeIs/x0FBvQjfYRtG3Qrk8jirAqpaJsAXxFcd8r2q2KVqnRRaHL3FDutzt09APQURUc0N63z7CtUxfYSa6A1gv+7QbvQVfuE3Rkjgiqlkh9nt8+go1ZW5urhIFHxnH3V09MRKjRfotsYYJmvL6JHaX90xHw4r0e7vi6kIMIOwHnWZ0yyW2hjjj91IxjtWhsVMyjI4zxRSNZPZxtKAzjB9KNWkQRPnUVpGiYUr3FWmUqPcZV+tUQjH4rjYxUDXAB2b1ZvlTkYt5U4oP1S1SSIhhkHvmvOtUtVtbpkKjGeM16rcKDEQfOsP1XbAbZdoOKATxfqXb+u7nt9n/KKVO6k/+bue32f8opUAHoHR+P8AZrTv5C/lRrGKC9Hn/lrTv5C/lRrOa4ZbZ2LQqB6/cGBty99hFHljLcKMn0qyOkxfN49+WEQHKKccfM0YwbA3R4pqOXtFYA53Hzqt0oxj1xOPjBXPpX0JpfSmiSRq6abC0a/CWTOfxoF1L0JYW14dQs4RGr8MiDAB9ao04xoEHFyszx02JrlLqXaJQcnKZ/A+VErm1t9SijE8SsF5GR2oMmoalaTCwdQRnAY+lHbdyMA8kedc51u12TQAQbV2gKKuSwRXEeVwDVfuafC5iY4/Cmi76Ef6gNqXT092uworKftccVa07Q47PTpra2AWZoyA5POafq2tvDD4cIJO4btvOB51DZ9T6WZ1hS5Jlz2ZSKfihG3RnpdNuJYjFNcxbFO4IXyc49azM1zIss8EkDRqAQrLzmtJ1PpkF3rDXAx4eQSodlz8uKGXmgW0/wD0peD6Ox/1p1FEJydjdOngit0R5CzhQDkHNXxOGA2Dis7e6RLpTQzpcyy7ZASpPB5rTzweFdTRFdpRyMUXH8FTKGpqkqx7walttLFxbYtkbxCed+cfnTNSQiLdGMsvkTTdP12W1GDAh/7zQiqZm0XJ4Et51iVdpVQMU4YodJqTX1z4jII/kGzVuOTgZqE/sVjosrUHUMSzpFG4BB5INSxtmmayTujYnjbxQg+xklZnXmCXIt1XG3+lbTo6zaSSS4cDA4U/nWN1Qrb3AljXJdQc4r0XolC2iW7tw0mSR99dERclUaW3G9NijAJwKPaXHyFC8DihumxkvuC5A4WtPbIgQEAD6VZI55DjG32cffTXg8QbZCePSp+3aoZ/F/8ArIFOKRpaQxnOOfWpo1wTjtVJjKWAkYmuX18LePYnxkfhRNRLPcBpCi8heSaz3USeJaSEjJAzV63yVzu7nJNVdVObWb/CaxjwbqQ/8auceq/5RSrvUZP66ue/df8AKKVAQ3nR/wDZnTsf/gv5VorS0muZAsa/UntVL9HenibpjTJJBkeAuB91b61t0jUKqgCuaOLttnW5dFbTNJigA43Oe7EflRlUVV2jtXIk2g0+uhJLRCUuziqFACgAegqK7gW4geJxwwxUx4Ga4CCMg5FCSsGuzzXVrH2S7PjKNy9mIod4qiQ4NeidQ6QNRtiUA8VRwfX5V5VfeJZXTxSggqcYJriyRcWd+PIpoMCcD6VVu7wrC5VuwqjFfI64J/rT4kiuH2s3u0nZRtFSz1IQEvdW0/vD4lTd/SrQttLu4Hu7RomkJGMcFOexHlVi60iadA0Mux1PutXILSeKTbciMlFyzIgXcfn61S/VE20u0Zq91RH1Ofe58MHauO3FWIb22cDbKv0PFAZ9TsoJnR0XIY5Jp0Wo6TI2G2r99dKi6OJtWGNVWO5tGGQcehqnYOQ53Ozknksck1EZdJxlLlVbyAfvVP8AWdtbuGaTj1APNZoMe9Bm8wyFc9xWRmWeKZ18dhg/w0YOtQTOqwqzuxwB6mjr/o76hv19ojt4lJHwmTmgq9haMfa3Dxclyx9cYq+mpyCiGpdC6/psfiTWTOnrEd2KCvbTIcNFICODlDWcIsKk0EYtVkBHA/CrwvTqNpKjAKYxkfOs+qEHmjOiy3hkNtaWAuN/xbV97FLwil0OpMiv8EQbucRivSel7SI2VtvLY8ELhWwDnmsjN0zq99ODBpskShQPf4Ar0vp7QZra0gW5wGSMLx6ijFdmm7QV0mMqfCKjZ9k58qPKoUYFVra2EIXYOat5qyRCRziop5AqnJxXZZAgJIobdXJwSccUTJeyOe7ERLnnHYVQiSW8m3SMQmckk4FU7m5aWXhxgeVWYIt6gZyPPmsEvmWFf2VuA5HfYOPxqrqIaSznCDDCM4xVtUWKLCKB8xURUvBN5DYeaIp8365Nf/rW48QktkZ4HoKVRdQe1frm733Ck7+/yxxSoGs92/Rxx0lpP/8AOv5Vt7fkCsP+jgg9KaQnmbdfyraRkxNtbg0qKsujtXccVAZSMEjjzqQMcZHKmmJNDqqb/ZrrYxxHJyufI1aclVyOap36CeJecHPun0rMyRcPw5rzr9I+jM0f6ytxyP3gHpW9spTJBtb414YVXu0ie3eO5x4bKQ2alOHIpjfFnz9HedxirNq1zJKPZFkd/wCFRmtBe9O2yay0cJzAcv25xR3SkSylQ2yLHtOeB3rnUG2dUsiQGsE6g4zZS7CftAD86H9Z6T1OgWfTpZGhKAPHE2Cp+frXp/jC4jWYJtDUH1xXuYZLSKUwu68PjOAapx49kW3M+cpjNFOxm5kB94PzUYb3vIfStP1B0rPpdy3tshbfkq6Dg1P0v01DqRkQltrY94oMr9DVPJStE/G5MF6Botzq858FcRJ8bnsK22oQ20GinS47WOQsMFmHIPrRZ4oentOFvBGoOMKByWPrXdLsx4K3GpYaRstsI7VKU3JnRDGoxM90v0xDDfw3U65RGDgOeCR6V7dYXKyWqyRdiK8ovLmXUbv2XSwPDj5kfsB8q2+gXcgtTEzO2wAZIFHGzZYdJmk9oOOcEelV1hiuSd0UZHcjYOajVty5Bp9pJhyKqc5RudK06RwXsbfg5x4Y71esrO2tdrW8EcfzVQKdexceIv34rlvMABuPFYxabbv2kcGre9VQKRgY4ofcEFA6MMDzpyzrLBywytMgBB59qBhjNU5tWKqQkRL/AFqjPegDBNDpL33sqAfvpgBH2y4ZiZRgHyzVPUbpguIiCfOmRPJPkk4WqUheGc7zkVjFnTzbX0oVx4cmfxrSLp8aR/szux50BtdO9pxcW5xgcgetXoL2e3OyQnj1ooBO8UhO0Iw+dPvkW00ud5DjCGp4b5pPJTWX/Sdq0ll0tdOvusw2Aj51hWzwjXwDrFycjlh9n5ClWcuLmWSd2Z3JJ77qVagWz6G/R/J4fS2kv/BCmfpivQF/aoDjPHut615x0G3/ACrpwPY2y/lWr0i+khY275ZAeM+QqaZfYfRiow44qVVI5TlT5VEm2Rcq3f1qvNJdQHCKSnmRyacRhEdvrVdVBV0PkeKrwXc+7EqiSM/bTuPqKmZgkpYHORWAihezTafKJ41Do4wwz51DM0mp25dU2bfIHOafrZzZgDupzT9CDi3yR7rAmkoZGcurKRrhTFEzHbg7RmoIYJVlw6Mm71HlWvtkkivpSoCxAbmz6UE1fUDcPuChQCQMelDjQeVhK0e2a38AlQVGACaG60qC6h2gAiIZI+vFUBJuGQcGuvM8j5cktjGTSzHhsz+qwLqlzeWE6FwAGikxkIcVPpGkQ6ZbCKDh+7MfM0Vx8RwMnzpjbh3PFRZawZNbRwu9xckSSY4YjAUfKhawSX84y0kVpnuTgv8AT5VornZJGUIDY57UKvZp1cR29o80mMjHCr99Cg3ZJJc2mmwCGJEjGOw4wPU0b0e7s5oR7PcpKOxI8zWYbRIJ41l1CQtzuePdwfkT6Vn9c62g06RLPT41ZYjyU4A+QqmNMnkaR64cQgkMNtMjmPiAj1rxGf8ASPfyMMxsR6b6mg/SHeOQPDIA/vmrNkV2e9LMpXY5H41VeS1QGOZ1HoQa8kh63vngOwbRjlickVQuOoZ7tyZJZSDxknH9KlLIk6RRY37PW53hGRBfof7u7JFDLm/jiJCzszefNed9N36273E8sjK/ZDnJzV32l533PIzn1JqifQjia9buScZ3k1BLdODtXihekysLgLk4IohMuHziinYpp9OBWxiye4ya7dw+KuQDuH9a5ZAtp6EZ4FXrKAye+44HrTIFnNFke3jAx7pNF7i1iu03LgPVW4RUi3RjAxUFresrYJwQacVkM0NxatwDWa/SGxu+lLwOMlFBH1ratqdu37OUgn6UF1/T7e8spojgxSqQR6VgM+VJifFb60qvatbJbancwL2jkKilWAe6dBvnpfTB5iBfyrSRvsuUYefBrJ9DPs6d035wL+VadzwG9KidBp7R2K8IMVfR8jHH40E0yYuoGe9GIlRcHBzVEJLo60aFsr7reo86qXaSIwccqAe1EMDviobxGe3dI1yzDA+VZiKSM9NI0ttKzfaJxU9pM0GngFsEdhVa+/3eIRHuFAP1qvd3IW3gXzIyaWhwpd37HTJmX4iQPurM3Un7FQKnF774jJ/Zt3HzqvcgY2ig+jIgWcjFXIyHwfPFVrW2LHLdqu+GFHu8VGTsrBEMjhPdzzUDM3bJx6VYZUB3sOfWq01ysf2lAFJQ7aE2QhKL+NU7y/EI2EbnbtGvnVDV9caOIxWS+NO32h8KfOgEQu/Z5pVdWum+Fmbz9aNGUlQO636nkUtY2jlCB+1Kn+lefs5Ykk8mj2o6DPHcH2q/tFmfkq7kHn6iqsvTeoKgeIRTqfOGQNV1SIS7BQbmrFq4WTJ9KN6D0Rq+tNMIRHAIx3nO3cfQU6HozU4tU9hv4ZLc4JLlcgj5Gg2mBWirHrAhXakYPzY1Na6k925aQJx2wv8ArW103oTSYgrPG07juXbz+lV+rks7G2S0treMSd+ExihwSDzbZnYXxKAOxrRWzcDJ8qy9qtzI6hrdiMjkVrkhKgDGOKwbCWnMBMjZ4zWnFk090qY4OCT8qzmlIRPEAARuHFenrChiWRUAYgeVPFWKx9rAqwRxADAGKsPE8WChG3+GuwLtxxUoBmfAPAqgpAIxJw5IBqrd2Sx+9FyaJyCOFctz8hQjUlOYDGzBTKCeceVYGwfNapGplncqx7ADmgHUutzadpVxPGTtjU4B86vdQ9QQ6ZOYZzuL8se5FZu5u77UJHtVCGC442kA5H18qXlQXB0eI3tw9xdSzSfG7FjSq/q2kXVvqVxE8OCr+opUbEo9d6SHg9OaW3k1upB+6tRE/iRVkui2kfpmyglVlZYg0RI7itDZy4wDU7OkNaZKyyBQa1VpKXTDDmsOjMkmV8uRWp0e6E0eCRkU8RJK0GMZpEUwNlsDyHNONMQ0ZDWnLTPyODQW+ug8qqrZCqB99aq66ekubze1wFh88D3qIWWj2NlzDApfzdxuJpSnJGHTT764aPwbaUg87tuB+NTtDIrlJVKsDgg+VegY8vKsdrMo/WdyO20gf0FTyD42mwdJJ4AJ5I86zFz1zYwO0YSd5skCMREk0bv76KFSXcfT1rOXN7YyeGbdVEinADVNFGyrqPV12LdnktVtk/imOW/8R/qazFz1FNPE0yw3E0Y4Ej4C5+S5/wDdbTXZdItNAuPaJrae7ljwgDA4J8gK8xkjHgJbQqDJK+e3YVTjVEW7Kl3reoXDENK4j8kX3QPwr0zpq7mOji/Sw8IhMIhXOQPP76xml6NDd30FoFz9qVvRRXrFhZg2pWImGNRtXA7D5VnJXoyTo8X6hub2+1N3mhfxmONuzB/CmaXZ6rJM8dlaXJnRS7KgIIA869S1CG3iu/GtYI2usFRK4+EetBjrlroqyW9hH497cELJLn3mP1/0pfJfVDcaMlaa/qkM3gNHJJLnAUqQ4P3c0ct+sda07aLp7mKP+G8hLp/UAirN/qK9M2pmjIOrXA3O2STGPQVgNS1S81KczXt1LMx/jYmqRjfYrlR6/a9bW08Cyva2dy2PfFtKVP4NXLbqDp3VrrZd20dg+f3l0+AfwU14oWOcjg+tErXWLmOPZLidPSRckff3otOgJn0XpnTeiX0e+3voZlHJMLggUYt+j9IOHcCQeWa+abbV40JaMzWrt5xNx/7ovba5qbgRw6k80XmvjMp/rU9bG3o+iYemNFjuCY4V3ryVD9vuoyIIkQKEAUDj5V5f0LqVtZW4ubiQRkglzI/2vr50c1n9IFhY2rlVa4LqQoSQd/wqkWtiuLGdX9f6d0+CEQTP2257n5UL6H/Shba7qRsbu3W0kkP7HDbg/rknzryHV9P1fWbprswNtb4QHXgfjUNhoOrWl1FOkMqvGwYEMO4++qPPhSpCrFks+qmuYUG9mFY7rDq600x4vEXeeX2g+VZ2Dqa+9gkNzCuUThVOWc15jfLrOr6qXubef9q4yWBwq5qMskWumWhBp9npely2utST6tfWiye1OBBHJ9lBwKIpDbQXDGCAoVXGC2QKH2xES2kUSgIhVNq84FEJGVtSkt8kEqT24qMeWyk2jzXqlR+vrrhe6/5RSqXqqPbr92u8cFf8opV0nNaND01BIvTemXRmdmSFSBngD0o2so3rInwvzj0NBelGkm6b0+JASRAowKvqksJaORSuDnB8qR7LB6KUMFOR86LaGdt18XGMmstbS5PetBoxQz4kkCAr3JxTRAzWRSHaXbhSckmpmnRY97Hj86By3iG4SBJBt7nnyFVtQ1UC7jhB4UFvv8qcm0aVLiMkjOCPWuPdQr3YZrI+3sZSd3f51ya8OMA5JoGcUaeXUFXO0isN1Hcq+oTOJCA6qTt75xj/AEq1c3fhqq7veNZvVpy0hOckjH9ah8h1CyuFJyoG3lnBd/E8+f8AHQbVOmbeZF8CadW7HLZBo4HIx866zDHJrzfLL9Ovxx/DNW3RVsriSa8lf1AGDV226XsobiSUzTOzcKSRlR+FFwxPYikDg+8aLzTe2bxR9IZpWlWWmeK8TSO8p95pO+PQYo3JqQNsI1G09ht8qElxtODTGej55pbB4kN1C2e8h2LP4ZY++wHJFC9O6bgsL32zxnuJFB8NXUABvWiId92QakVj5k0qzzRvEjM6p0hJfzyXM+qZkYk4Mfn6d6FTdCziDfHfwGTH7tgR/Wtw+DTB2x51RfKyIX/ngYqPoDUDCJZLu1Cf3WLH8qjfpLwOWuN30XFehQSYsDEq+8WJyaitdMluo5JthKxkA5FB/JysKwQR5/e6H7NbrIobk45qC201z7xO2t9q+mtPbBIANwb7RxQhNJnTO90AHoCf9KrCc5RsSUYxkUITMtt7OZ5GiznaxyM10IR2P9KuSWhTJLDI8tpyfl2qAIxJ9xuPVaDUw3EN6Tu9mUllIz6Ve3eeRQnSLxIwYmDZz6UXTYQcAiudxdlOQ1nAHLAVGTlhgg1OY4mHPn2qEwqo90kYoU0Mqei/oLbHvGZsFIwwG4jNUbHqK6uNUaBrdEG1gJN5J7fOn6YkUs1xE+SGQA8gZq6NIsdHtnu7DwFvDypJ3EV6GNy4KjknXJowOv3VxLq07yNlm2593+6KVVtd1q6uNVnllEe87c7VwOFApV1JnIz1D9GaqdDsSQCfCHl8qM9TKoeMgAEg84pUqRl4gS2ojL+4T/FSpVkFkik+MOT8P+tMuSf1o3J/dj86VKqCsf61YX4vupUqwGDXJOoHJJwpxmhF9/1H/bSpVzfK/wAyvx/uQN3FdHalSryjuOqOaa3elSrGOn4ajbtSpVmYatSr3pUqxhrfHUcvFKlQZixafuv+41dt2Zd4UkA9wD86VKmiBjdRVdkfujsfKqOSEBBOd1KlXfh+iOXJ9ilcyOZWYu271zUUYD5LjcfnzSpUzAi5AoA4AH0FEY2K42kj6GlSqUdj+jtw7GLlifvqm3nSpUuf0Ni0CbglZZCpIOB2obLJJlffbv60qVdOL/Mhk+xmNXA/WM31H5ClSpV0I5W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11163" y="-134143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0" descr="data:image/jpeg;base64,/9j/4AAQSkZJRgABAQAAAQABAAD/2wCEAAkGBhQSERQUExQUFRUWFhQXGRgYFRQVFRcXFRUVFBUYFBQXHCYeFxkjGRcUHy8gJScpLCwsFR4xNTAqNSYrLCkBCQoKDgwOFw8PFykcHBwpKSkpKSkpKSkpKSkpKSkpKSkpKSkpKSkpKSwpKSwpKSwsKSwpKSksKSkpLCkpKSkpKf/AABEIAOAAtAMBIgACEQEDEQH/xAAcAAACAgMBAQAAAAAAAAAAAAAFBgMEAAIHAQj/xABCEAABAwIDBQUFBQgBAgcAAAABAAIDBBEFEiEGMUFRYRMicYGRBzKhscEUI0JS8BUzYnKCktHhonPxFhckU2OTsv/EABoBAAMBAQEBAAAAAAAAAAAAAAECAwAEBQb/xAAhEQACAgMBAAIDAQAAAAAAAAAAAQIRAyExEhNBBCJRMv/aAAwDAQACEQMRAD8ANgo7Q/uwgIR6i/dhSkOiZwVWYK09UqiQDU2A53080gxRmH3rVY2g91KeL7fU8Uos4yZdCGW+Z0Q/EvaxHIBlgfw3uZ9OKDg2D5Ehro2aKURBc8h9qDwbGFpbfTvEG3XqiVF7T4XWD43sN7aFrm/O/wAErxyMskRsMAQbEaUXRqmrWStLmODgCQSNRfl8vVUKxmqmtMp0iwSnDX35JxwzFoy862S3gjAX2THS4Mxznab0bNRY2gwGSoaHRlptwJtfThwSK+iLSWuBBBTLW1U1M/LFIQ08DZw8gdyo9iX3c43J3m1vkmsUDGmCknpG5RberQg71lPVUYbZBs1CvVxFp0U+HVjw4DeCipw4SBS0OC5HA9VrNQ1yG0H9P0SBKdSeqf642gP8v0XPZTp6/JUxdJ5CLZAXklPX6psCV9i2aSHm76pnK0+ix4bgrFosSUEgCPUvuBAUdgd3B4fRXY0SHFsWjp4nSyOsxo8zyA5kriW1e2MtXJvLIxuYDp/VzKn292sNXOWtP3MZLWAH3iNC4+J3JUKeEdbI5Mm6R6CtmrUKw1vNVRAiy6KzRUudwHVaMjudybdnKdrGF7rd0aX4lLKVFccPTIsNxyShnczNeMOGZtvC5HUJ+ne13eBu1wuDzB1BXM30pfIS7Uuubk7yeenRMOztZI2MwvN8p7p4AH8ObnyXPOFqzoi2nQ7YE3vpuw4alJuzNRmcdOScsN4rmK/QEx9l5VHHB3VW2grctR5KVuIgNWYLK7Yu95rMWktZRNqw82VinlhIIkIuOqajEGHSaFFGN3eIVCvkgZHdjhfxCipMULpIw3W51Qa2FcGHGDaB3gud1L9P6Sn3aqbJTOPRcer9pALi28WV8KI5HQ2bGi0Tjzd9Ufc9c5wLbVsLMrm8UUHtDiPBGcHZNSVDjnWKhQ4m2VgeNxXiSmNZeU201f2FDNJyjIHi4ZR81CDqhHtTqstC1n/uSN9GguP0Vhvo46d1v11XgVqroSwNJ3OAPqq1lZUckk09mwCkZdaMTPsvs6Kl1zcAW1WlJRQ+ODm6RWwvDe0Ibx523K1iVTkPZttlZ5E9euqeRsaI4X9me+RYFc1raNzHObIDcHdwUFNTZ2SxvHEloKgukyk6G17D9dU019P2UrHt0Y78JPTXM7c3wSRTzuadDb/ZT9TMZPTx2ILoxc5ju149E8kSi7GvZOlPvWOtuBThh8ZAOhVX2f4i2ahjcwl2XM12bfmaTfy106WTMwA6hc/xlfVaOb4/BeYleMhBZZdHfTNO8A+ICqzYLE4EZAPDQ/BZwBZzynoBdCccw7v3XSH7KAG7HHwNvmEuY5hD2u7zSBz4eqRpoZNHPqmmLUwbIaygELWbCy46Irs1QFswJHAoWGgnt0w/ZSAuGYlSPDjcaLu22brRDxC5hjbx2bvJdOB0jnyqxGkicN4sFpdP2K4Wx1AHW7zRe6QWjX0XQndnK1R1TZdlqaPwWKTA7CCMdFiiWQejOvmtNstn3VVO1rPeaSQOeluK3i3jxR+2gSMujj8+G5mhjhq24O/QjeqI2Ke4923qju01U1lbM0GxDgf7gCrtNXkAGwO7UEX/ALTvUnOUTujjhNbBOHez9u97ieg0+JTrhWGMhYGxiw58UOZX+Pof8ohS1XH/AAFCU5S6XjijHiCcz7M4pI2ogDnB1gSmqpmJ/wC91Tnw3tB1KWMqdhlG40cuqI7u3W69Ed2UwoylxJd2TbaA+949FZxXAw2QNt3nHKLbiSUfr9n+xhZDESXlwBAuCDvvcbxv9F1ZMv6nJh/H/f8AYbvZ9XyGSaLs2NiY1pGUcTprfebD4JueS3UbkA2BpS1sjnDeWtvzyN3/ABTFDY5h4rQ/ymTzJe3RZZJe195W1lVmaQwHiFYhlzBUOc2DVq+EEWIuOR1W4WwCYwCqNlo73aLHlwUDMMEbuqZMqgqqYPFj5FSlBPgykc729qgyNt+a5Xi2JscwgHinz2qtc0BviuPP3q+GOiWaQx4ptKHU7Ym8rFLEIu4eIXpjPIqWijvI0dQrUktHNdnUsO0iYOgXikp2Wa3wCxcrZdINUou4JkLdEu4f+8CY5TZZl4nNvaxhbPupmt75zNcRoXAC7fRJeE4m0XY5xsOfDzXWNt8N7aldb3mEP8gCD8CVxmooHDW2h4raemVi5RpoajWGwcHXP63rQbUzMuPuj1JVvYvDAWkPsfFRbRbE2cHQtzA3zMFrtPNt94UF5umdknJxtFnDMeneSXlhad4BHyCaqLEGOIyefLyuk/AoGjKzswC3TUanUnvFNdNTNYQePIcFLJV6Hxp1sJRUDXPY8jVp05X/ANKaup80jQA7MQLWFxrv14FZ2o0tyR/AG5pHO/KA3z3n/CWK9OgTl4VhXBqPsoms4gC/mvGnK7zKlZN965v8LT6kj6KOrFnX8/VdaWjzrbeyzM+7VrCLBat1CkdoEwpKHKQFVon3UrXIoVolXhWByxMAQPaxQDsGz2vkOV38rtx8j81xKsljLm2HHVfUlZSskY5j2hzHCzmncQd6+btvdjXYfUlguYn3dE7m2+oP8TTp6FUxk8hcjrKQtALRewW0clKCCLX8kkOWt+qbwJZ0r9sxfmWLm2c8ysSfEH2dywo/eBH3m5U1Psu1neDidL/C6pzy2v0+Sk9nVE0qCC0g7iCPUW+q4xtLTOhkdGdw1aeYO4rrtTUiwtc3CUdp8KFQzT3xfKePUHolKJtIg2IYMozHeBqim1Uhhh7ZjiC1w7m8OaTY+BSBhmMy0rspG4kEHeOoRWLG898+d5PQAW8Cozg7s7ITTjSDWG4xHMA4b+PMHijMDAbG/wD2XPZ6J8R7WIENvqN9h4BOOE4oDGHEgDnw5JJxrhWM7Wwni+LNpYnTHhYNbxc/XKB04+CcdiIHNpoy/wB9wzu/mdqVxXEMUNfWxRt/dNeA0cwD3nHxC7/hMOVtuWgVYQo482T1pGOFpnO/hYPQuJ+akxE90O/Wq1qTr529QtZ2kxEb9L+m9UOayWiN2rerdZv63qvh0wDNdNSvJ587wwbhqfoFkYuQblsZAASqzJt54DReQHMb/hG7qeJ8Bu8UQUXYuHUKVRNKkBTCs8cEA2y2XZX0rone8Lujdxa8bj4HcUfduXgWToDPkargcx7mPFnNJa4cnA2KrkJ/9seBdhiBkaCGVDe03aZxpJb/AInzSAV0rhzvRlliwtWIin1HsxWCWljde92D5Jcmltv4aH9frcqWxl2U8d3EDLeykrZBmOXXl14keP8AhcKluj0a+yriFXliIG/geQKERVriRmGa3qfNXnVIuOIOiv0mzxe64Fgd5+nTxTGEzaXCvtDi6NpLgOAuSBvvbiguHUrQRmc6+7U2tbhbeF2/CdnWxkmw3FV9otlI6mmksxvata4scAA7M0XAuN91mrQ0ZqLEXDKAyuDY7vd677C5PJJu1FXLFLJTlvZBrtQPxdb8vBPuzgljibPD3d7ZAODhvDm/FDtuKf7aWvytbK3S4914tp5hCKSew5MjlwB+z7D7meW3uNaxv8z3XPoGn1XQ8L2lngGrs7Pyu+jt4U/s32Z7HDh2je/K4yOH/EfBqtV1FDYnLpbcjLpKPKDDsXEjGvGmbKbcRdoUjsROR2TU5JCL7g5oJsQk7CpjY8rny6BHMEqPvHMO54d65SPiNEg1FvCaxzmtc7i0E+Yvor0LrNc7i46IPgx+5A5Xb/aSESrZMrG8kUBkk85OWNu9288m8Sr8RAsBoALeHJA6KcNa6V5942F+A5eCMUz+6OqKFZcYVO0qmyRWGvRBRI3itgFpHuXskoG8pkIIftewH7TTw2HfZLoejmkOHhoPRcuZ7NZXfiXW/aBipibFpo4u9Rbf5XSOzal17p1JiSoXXey+fgR+vNYmkbZO5FYj6YlRB1ZtG4jLH3W7l5hWIOvkJuHXPgeNreHkgperdNoQeIN1xLTPUe1QXqJDvsb8SNx6kcCOYTdsjtS15EMthJua7dm6OPP5pbipTJ32Eai5Glzz04+SgqaB+/KQRyBCsQOtgWUFO6zyPNKmym1pdaGoPe3MeTa+nuv68imiTSRp5i3geqItUI2Hn7NW1NM7929xI5ajMPgbIfV0xbIWHnp4HcUS9oTOxqY59wexoJ/iYT9DZQVr8zI5Qbi7TfoUAofHkRRNG5rWhvoLeST8ZrLNNiCmzEaloAzXsQOFxrbikbaCHITbcdyBkbYS77v+o/REaKXLKx3JzfmquzsGeNw/iPyClnjLSb8Pog0MHMPitmHJ8n/6d/pa47VZOyv7pDx/U0FwH66q7SRa3G5wzf3AEpe2xc1wpw7d9oAte17i3mP8oi/ZYbMXgNIs0W007xPE9EZp3GwubNHDchVFDYn6b/8ASMU8IHD6lYDLMbj+vkrcPL9dFXa2363KzTtRFLTVA6ju+9+amY5Yd6YUXPaFhYmonkC7ovvG+A94el1xP7c1fRkjA5pabWIIPgdCuGVWyzQ5wHAkehsrQohlfkC/bRz+SxEDsuP1dYqeUc/soQt4q216q5lI1y81nuIY8EdmY5p4EEdL8kQJcNMx+fqEv4XUOBsDYOIumUQ8M1/BUi9EpdBlZR310v6fopv2OxozsMUh+8j3H87eB8RuQCensLnTx3oVS4h2M7XtuNfePw8kTPY5+0OgEtIL8Hb+WYGx8LgJM2Slc+jnY8e4XBvW2pt4J/xGcVVDKRYODLkcnNs70Nviue7LYk0vfEbAjM8dWuBzehTdEHWors9LC/8AMxvqNPolPFa8vcG8lrQYo4UhYeDnFv8AK4oc1+lzvQHobdi5PeHUfJH8bpA5tx7wtfqEp7GT/eOHEgH5p2kdmykW6+Wo+Kwr6ZXyGKmL26lke4/wjXVc9x2sL4qWT80mf0d/pNuPSP7FuU2IdkNzbR/E9AfglfaWENZTxixDWgXFrE5Re1utykZojPh9blecwuOFjrrrw8Udp6sHc23XilXDprhrmi7SN9r7tCD1umWjNm9eqcDRejHNWQ7gqbb8FaiZbxRELDStyFA1ymzIgo0ayxXN8VgtNILfjcukkpMxuICd/jf1ATweyGZaF/IsRIRhYq2cpy9pUgcjkuCwlhcHZbakg3FhvuCoDs2+5LHskaLXINuAOnqF56dn0EoOJe2XpS+QEC+X6808HDzblflp6lC8DeyJobo02F+vmj0WLxDUvaLfH+U8Sni1RCUJN6QBxPCXW1sB5pTxPCDxud48ei6dLj1ObtcHDxagOPPpwwuEgAuN4tYk2TWv6DxL+AXZXF3NBYb7jG4fmY8FrT4goLs3hoDXyH947NGP4WAkOPmrzGZZQRuPHhpqPkl/GHvimlbchpcXAX0s6xRiLLSQYrJQCGt3D0VSVyH0uIjqrsswO5PQvoKbN1JbUN63T9Tzksz2tdx+H+1zChqbSMd1C61h1GDSNHMEj1SyQbKtTCXgsH4xbwPmlZz2vnjidHlERc23XibJl7fug8QbeiCMg7SpJG889x53KUKJ6KjlhNmd9h1uN3g4cCmeiqGkC4OqDx0EjDdmdvoR80xUTXFgJ97fcfULJAZYje3gvSSvA0H3tDz4frxXk1ZGw2c4NJ3X0v4FEUkZyUwKow1QLtCCfh6q1GUQNEo3nyXLfaHicsFZZoOVzGn6FdQjN9Vzz2qU5zwycLOYfmE0OiSQoN2vlH4T6LFDE24WK1kfCOly7LwyC2UBrhY20NjoUs1+ystKxwg7zM3djAsHNI1BPB2mnVdAoYtOiszRBwykaKXlHWsrRy6irO7lNwQDcEWcDYkhw4EKq4l1NHrue07tU7Y/sW2oBOYsfweNSf5hxSrjcb6WEMky2FtRxsbXXNkxtcPQwZ1LTLM093XOtwNT0FvRa1Ra1t32ynQ3tYoLQ7RMmud2XffQqtiDnTyiJjiYm6mx0v8AluppFZ1VlYh7ZjHF3ozq07wzpfl0RuqwP7Qc8gyuytFhoDlHHxVzDcJy9Og3eqLNpOv1TOdcI/En05rjGG9gbi9rka8wqrKyyfsb2cdKxwBGbhcaXG7Vc9wkNFQYKprmEuy3abAO4XvwPNdGOVx2ceaFSVBCKe9i3x8F1XAdpWCiiue9lcPMEpbpNiIW6jMfF2mvQIpT4GxoAAFkksqHjgl9l7BY+3zucLguuADuHUJlpsNa0aNACXKeHsiHM0I+PQjkmmgqhI0Pbx3jkRvHqtCaYuTG4krYQpw1aZls1yoRKleLDMBmHFo3+IVW8cjCDZ7NDY7x5q/MbIWYxq5tu9ma5vXn6pQorfZOxs6J128jrbojMUl93EJfw6qcKh0ZGZrmk9N28o/AePDcsYtN0CSfatETRtc3e2VvoQQU5pb9oUWagm6ZXejgnQrOXYfJaMZt+vzWKCouCAOQXioTO8xsAWFaBy9LkBj0lDcawKKpYWyNB00PFp5hEbrwiywU2no43ifs4dSuzh3ascdNMoFuDhxRjComxsbm48ANT0Kfa6IPBYdMwOvIjUFAaXDDG7vau5/VcuWLR6H4+RNUCMRxoM7vZvBIuDlI9OakwGVzu87S/DpwVra+b7pg/FnGX45vgq2HMI16Ln0dfY2FaicNGuoXLfaXM0zRSNsHEEOtxynukpxxbEtPULkuP4mZpTb3Waf79bK+BNyOP8lqMDpmG7TXijJOpY0+oCujaO+l1zvDMSAhYHHUC2nIaD4BS/twN3XQlidjwzR8o6THjVwrGH7SOhc5wN2kEkb9QLh1h6HxC5l/4lPBp9FjtpnD8JC0cUkwSyY2j6BwvF2VEbZIyCHDmDY8R5HRTSuK4Z7PduuwqHRODuzldcAalr+NuhXV5drQ0gMhmeXbrZQPiuiq6cFp8CUtbcEO0I3dQhbYJCe0jAtcnU7yOismjdMc0ncA/CLXseBP+FjIWtFmCwHj9UKCShoHQusXcz0HS6sMzHdoqkLgDqLhXRIN6BieGUnfwQnaxt6Ocf8Axn4WP0RJjuRQna1//oqj/pP+SZAZxWfELm4OhWIC0mw8Fi6aOf0fTgcsMih7RRvmuplS2JQthMDxVJouNFSZU5TqhQC7WRXe1w4Bwt46/RQVk47rumqtPkuAQlXaTFQwht7aX9VPN/k6fx1cyri1SJJxc92Mf8jv+HzQjE8YObK3d8fJUpMQzOcdzLjvH9aoJLiIMhIOl+C5FFs9SUlEu7RV/cIvZzhZvQcSUmxYaANdfBE66rMjy48bAeA3Kvdd2KPlHj58nuRHI0AbrKuZyOKnkA6qIhVOawtgWJdnI1+8bnDm0+8LLpcOxMT7SOtI14uOIynUEdVx+ils8ddF2D2bY+HNNK83LQXRk/l/E0eB+aSV/RSOyvS+yiGObtGySWsbNNjY9Hb0cjgLDoT570fcCFQraG/eG/opttlEkglRz5maqMhVsKnIu0g7j8FZSmPQFsWcloHqa3osYyObWx0QnbStDKGpceETvj3fqiskV7Ebwk/2oSO/Z82uncB5+8Lpo9BLhyKgp2uYCd+5eofFU2AsvV1nJaPrH9kx8j6la/saPkfUq8sUToKbMKYN1/UqKbAYnbwfJxCIrFjFFuDRgW71v5ig9f7PaWZ+d4lJ6SuA06JmWINJ9CpNcFCb2WUTtCJbf9V4S/V+z2hZO6GOkqpi1kcji2ojaAJHStaPvJGkn7p+4cl09AKukqWVck0LIHtkigZ95LJG5ronzuJytheHAiUcR7pWSSC5N9YqM9n+DuERLy3tv3QdUljpNQLMY4guNyBYDeVDLsPg7IZJpO0jZG6dpzTkE9hK6F5aL97vAWG/vN4myPT7IStjfDGY3MmpmUz3vLmOjymcl7I2tcJL9u7uFzLZAMxvcY/YqTJUgSC9T9sa7NmcI2TSzSxGIW7ti8Z27nEk37oBIoKZ7NcHc90Yfd7W53M+1d9rLB2ZzQ64bZzTfdZw5qKu9mWFNY1zWzSF7ixjWVBJe8B5LWkuDRYRyEkkABjr7kdOzVQ4Bh7JrGy1c7Xh8hcX1TKoZDH2YDWtdVO7+Yk9kDlGazSL8Cc2ClbHkElLkcxurYnFsMkDmktbdrS2R9iBocpsQC041CphPsvw1ziDDURStFzG+YlwafdcC1xa5p5gmxBBsQr9DsZhkc8XZy2mIEkYFSM7m2JzNbmu5pAcbjSwKJ1mCVUv3vaRwzFrorMzva2J4s77whrnvDssgJa22XILZnSGlVbGvEt4mx5BLTyMJmmjyCnENozTsYY5Mxh/eOOYdpuORoOMFarGKVua0jZCySON7WSMc6N0kgi+8GbuAEm99waeSuxUEUjWuaczXAOa5rrtLSLgtI0II1uEAi2XmMEFPI2mLKf7M1r7ve+RkM0Ehu1zAIszYRdl3guy94Zbk/gmHuhjc1xBJmqZNL2tNUyzN3jeGyAHqDvQpGs2jwKIG4Dv7jxW/wCyI+R9SrqxakYpjCmcj6le/stnX1KtrFqNZVbhzBz9VRxjZWCqidFKHFjt9nFp3g7x4IwsWowgf+SGG/km/wDuevU/LEbF8r+H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06363" y="-1279525"/>
            <a:ext cx="21526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14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06363" y="-19192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16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58763" y="-17668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8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11163" y="-16144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20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63563" y="-14620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22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715963" y="-13096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24" descr="data:image/jpeg;base64,/9j/4AAQSkZJRgABAQAAAQABAAD/2wCEAAkGBhQSERUUEhQWFBUUGBgXFxgYFxUXGBcWFxQXFx0cFxwYHCYfFxwkHBcXHy8gJCcpLCwsFR4xNTAqNSYrLCkBCQoKDgwOGg8PGiwkHyQsKSksLCwsKSwsKSwsLCwsLCwsLCwpLCwsKSksKSwpLCksLCwsKSwpLCwsLCwsLCksKf/AABEIALwBDAMBIgACEQEDEQH/xAAcAAACAwEBAQEAAAAAAAAAAAAFBgMEBwIBAAj/xABCEAACAAMFBQYDBQYFBAMAAAABAgADEQQFEiExBkFRYXETIoGRobEyQsEHFFLR8CNicpKi4SQzgrLxFlPC0hVDc//EABkBAAMBAQEAAAAAAAAAAAAAAAECAwAEBf/EACURAAICAgICAgIDAQAAAAAAAAABAhEDIRIxBEEiMhNRYYGRcf/aAAwDAQACEQMRAD8AyRmrzixIkDPGSOFPyiVXQKowjm3eqczqCabxoPl5mrbY7ZdroJWAh8SgO9SDUgE8hvpygwin2zglJr0Vr1vy1WWZZRMlLJMiWAuEU7VDQ1NNdNM6NiO+Nqu+3CbLRxowB8xGFbeXm8yckt5gm/d0wK4p3gSXFab8wPCNU2VtWGRKWuiL/tESyJJ6OvDJyWxrLQv31t5ZrKxRmaZMGqSwCVPBmJCqeVajhFXazaBpaCVKNJs0E4hrLTSo4MTkDuoxGYEJVi2QmP8ADTMa56+cQc0tHZHE2rLO0l8We2kOiNJnad7CVmjQAsujcCRQ6E6UWsFMiM/aGGXs3OJ7NpRxUyIpQACn5/zcoH3pYGlvhf4gBXnuB55AeUPjyW6YmXFS5IGkR9SJSkfCXFzmOQsSqsdKkSiXACcBY6wR2EjsJGMRqsShY6VI7wQTHiiOwkdqkSrLjBOJaRdky45lSouykgMI1yJf+HT9cYHWuRkYM2df2KdIpWtMomUFyfIzjxbMDi8Iu2mVnHtlk1LdYKYrOBYxU5R21kXhvi8snM9Y67ODYCitiXhviQ2MU03wQkyM/GLAswoOsBs1AafY14DWAX3XJf8AUYdLRZ8h4+0CDZch/CYFmaFpbN3Vj2fKwyC1K5waFkyXLdEd6ycFm01IHmYNmSA1kvxyABKJpwi1/wDIzf8Ast5QG/8AlZkmaVlqh7gJxdd0W02ltVNJf9X5Q7J2Ilz3SbROWSCqsxIBY4VB5k5DSK8+z9mzpqVYqWFad0kGnWntHtpoD8SsTmSuLInOmYGfTLnHvaPOwr8qCmgAFTUk0+Ik58YbXRzpMjsMjG9ToMz9PWNY2annsJZqPhKnkQxAPQ0A8YQLNZgoAH/J4wxWfaX7vZzJQLjbFSYSe6WG4U15k5EROS0dWJbo7a3Gda5kytRXCv8AAncHnQnxhsuy88qAeEKF1EYVGhApXw9YstLtuIBRRa5TFJII6H2McElyZ60FxikPku1nXfCPtXOxz6/uj3J+sElsNpmyBScFmYqMeXnkYD3zZ8EwKTiIVQTkKnPcMofAvkS8r6AvBHwlxPhjoLHceaRKkShIkCx0EjDHASOsMShY7CxjEYSJBLiRZcTLLgGIpcmLEuVEsuXEyJGCcy5cWZSxwqxYlLGMM8j/AC06RVtIi5K+BOkU7VEygLtWsdWBcj1iexhW7QuMkMUV2qsa5B6ZwOVG42FEXXrHQTSKEra+yDVx4xMNsLH/ANxfOBz/AIBxCNmTSLay/h8Y9u+fLmKrS6MraEb4hvDaKyyHwTZiowFaE0yMDmg8aJJ0v2MUHkZf6DFhNq7C2s5OHxCGKx2CRMQMqhlYZGpzB8YK2B6FEWbJeQiltPZqWdf4hGgm5pP4PVvzhP8AtARUMmWgybExz0w0A9z5Q1bBejMhLLWlx+6BBJLGKR7YbPinzTTIED0P5wWWzwZy2TURZvOxSrRO7SZLUYZQUAd1aIMiaUqeu6g3QGuC6ntD4JK5L8TaKufqeQiW/wC1/s1VCcTDCedaCnjBLZq//uc6Sq0NnUiXOqB3izd+aDqKE5clz3UeN+hXVhlthQFyfv8AFk7telagecKV/WFwSj0WYhFSMwctRxBFPWN8nWQHh+gTChthsQ04pMlYcSgg1JGJdRuOhJ/m5Q0J+macPaM7uS1ZYd4A9oKLe7FuyOJRuIAoTwzI8t8ULx2fnWd1OAy3/AdGGvcIyNDwO+CFkt0oikxSj5ZCpPp1AHURx5sVS1s9Tx8ylHeqCPbzOwdZmEAkHEooRQg1pU05QFnzizFjv9tB6Q8bN3dKebNs0yQ9VVXOMZGrUFCDWvPkRuittZsYshO1k1wggMpzpXIEHhXLPjD4Ycdvsj5OTm6j0J4jpRH1IkVY6DjPQsdqkehYkUQBjwJHYSJElxKsuMYjRInVI9VIkVYxj1FiVRHKrEqiMY+RYnlCOFWJkEYIyL8K9IpWmLwXIdIpWgZxMcoWQfsp55n6wnybqU54YcrKQLPNJyFTX1gJKt0kABHDceUTV26C+gLPupa/CIA2yyUegGUOluk2bEsxZne3iuXlFC0yExF+0U4c6cYZNmaXoeNjZWGzyl/dhN26sSzLW5O4KPT+8PmztCiUy7tYTNoGD2yaPwkewicXTsMloVhdaiDdn20tlmkiXKnUVfhqisQOFSNIuTbvlrK7RmFAaGCVvuKzCzM5oSFrUHXLrDuddi8QZsj9oFun2uXLmTiyMe8AksVFDwWsMW3s/FPl8kPqf7QubIXWFnSZi4aMTpqCBvgrtk9bR0Ue5hruQtaB9xEEOf3zBEJAnZVf2bnjMaDOGBPsVdCFftkHdOhQ1HM/rOB0qXUBR8xA8K/lWLV+zmJVSak/8fnE1yWbFNXgtD4nIfWOzEtHPN7No2btAmWaXnVkVUbjVVFK9VKnxgsi5DmB7Ql7L2vs7UE+WfL/AK5eIj+ksPFeEO8oZLyHtEZqmdEHaOXu+W4wugYcxWh5cDzEUJex1kWaJwlDGpxAksaEAgEAmlQCaV0rBpI9MJbGop/d1xlsIxUpWmdK1pXrFW/bL2lnnJ+KW/mFJHqBBObLqIrzx3Gr+Fv9pgBMOpHarHwX2iRBFCZ6FiUJHwWJkEYJ1LSJAI9URbsiIMbTPhRST4RglVREgEcWWes1e0l1MssVVqZEjh5HyiwFjGPFWJAI9VI6wxjHyiJpescAR2mo6xjDLiy8IozxnFyvtA+8LWktSzsEUaliAPMxMoVUX/CvzJ+sApFzgioERP8AaHY1kmX2jFqn4UYjwNKGKNm+0eyaHtVodSlR1yYkeUT4y/QHKP7L8y5hX4YCTrERMpTLpDbd97SrQuKS4cb6ajMjMHMaGKMyV3/GFTrsbsd7hl0VRwUQlX/Z1M+ZxJ+ghru+xzVYsj7hQEVHSB162hbQw/YrLmKSGZT8W7Sg9SYyozEeZc+I7zWOGsOEgFmC6EVNPKGqTZCXoN0VbXdxmVG/OG5C0ENl5UvtFKUqAYrbUP8A4h+QHtFzZK6TLmEtrQwM2mf9rNPD/wBYOP7An0c7JL/hlPEsfUwaVIF7MJSzS+Yr6mCgaBPtiLoza8CHmA8AR4A6+8Frik4QG3scX0HoIXpFo1Guo884N3fazQBUdyN4wga8WI9BHbjmlHbJTg3Oooe7uUGbJYaq48jlDvLfIHlGW3TtDNS0Skezsqs2T4wQCBXOi+lY0qU+XhEskk3aKQi46YUlHKOyIrSpmfSLAMTKHsVLwaktzwRz5KYtOaRQvOaBImk7pcw+SNGMYbZLcWUMUIUgEHUaRfl8oLbKWNTJRGpTCK+UR3pdyym7nwndCwy8nRbJg4K0UxHQmiIniuz5xY5xgu1GLCigr8xMSW6T2WMgBloagH5TFObORZNmCsxeYHLgtlkRoPGLEy0L2bHPFgIpuOUJ2NVEv2dmzzbPaLNLLHs37cKwoVBpVVPzCqnf88TWmar0Krh5Dhu8YUNhrhttntcu1t3UqQ6YqM8psiAPJhzUQ0sP2kzCCq42KA6hSagH9aUgip6OgI6jmsewxj2OpXxDqPeOY7k/EvURjF+/r9l2SS02aclyAHxM1MlXmfTMxhG0W0c22TS805fKg+FBXQD66mG37YbzLWiVJBylpjI3YphoPEKo/mjPRDQj7JZJbo7UViSVZyxAHHwjyWIP3ZYAqma2iUy/E24D3h5OhIQ5MnkTHsMyWZROMLWataKwxYsLbtB4Ew+WW2pNKOhqHAYbjQnfz3dRGf2e8DNnDFvOZGe8V4DTLWG64bvY2gyVGLC2IYak4TQ7uvTrHPkjav2dUXvXRqN3D4ug9oXbKFZmNRqfeGWyWZgGqpGWWR4QoWe72RmxBlqScwR7xzUUsmQhXr4ecRJZZiMXZcs844lWE0bvHQwAtlvtIUgzWI0Iy08oKSZh7ulwXy1C184RtqLaomTsxXvb+VIZNg+8HY/FQCvKMv20ssw2iY1DTEc/GkVwx+RPK6Q+XNakFnlgMvwjeIvpNqMiIw6YXQ0JZabqkRoexLMbKCST3m1O6KTxVuyMcl6A1jsw7YK4qAaEaV4Q+3fc6g900y01hRtck9sjKK4vUj+0OVzWus0jQ0BA4gj86iOPLZ6uCnGyW8mImyZW8tjP8KkKP6n/AKTDjZGqOpEK82wE20zDoVkKv+n7yzeoSGKyGhisNI5sm5OwqDnFsaVimkWZD7ooSJHgPf8A3bNPrp2bj+ZcP/lBccIUNv7zZESSisWmkkkCtFSh9SR5GBJ6HgrkkZ1ZjaJM2kqrJlRT69Ikt18l2oVKkaj0hluXZSeSZ09yqYThSlCevCAczZD7wwazze8RUq2mLgN49YnjSUrkdGaTlFqJWWbWIZwJNBFgXXNlErNRlIyNQaeB0MD78WasusgHGDuFco6mcN1s6sE8u6V+QOB4sK+0MSNGc2SZbca9xhnQ92mROcP8ttIVKg8uTsNrfbBQMK5b6ZxSlTyxJJqSYqu2UQ2eeUao1GcbRgvHwiCXOLGpiYGGAdx3ZvjXqIjrElj+NesAJn+3F0tNt1pLV+FOzNMqBFHjp6wnm55uKgRidMgTGyfaH3bOszCTgmCpArhVgwqeArhHiIXbrvlWUUwmvPOo5HKvjCPJKBeHjwy9vYK2S2LczA09MKD5TqT0GkNm02zcqZICovZlasKaVpoRvES3feGLTP1/OLdoOPLdplThy0jmlllJ2dkcEYLijIp9kKNrnwGUaPsXfX7eRPcLLQHs3ZgTjxAywJYAyNaVY9NDA+99kMUxAoJMxgoI3V49BU+EMtxXIRapUpTWVLKAKaA1RhMZqa7qa54otLNaVdnPj8dJy5dI07taGjeBiYpFdhVmG/IjqAIkR6OQdDn5xSzlKtouKU1e4FJ3rl6aHyhTvTYZq5UdeIyPiPyh9Ee0gOCZlJoSrkursFeu/wDKMs2ltFceere7Rud+WQ9m7LkQpNBvoPePzDe0uYZpqDmctaGsNhhTdi5ZaLu3FoRpqYKEhAGI9PSGjY8Usic6n1jP5t1ThrLbyMaPcUnBZ5anIhYpPUUiEbcrBgm/5ZO51h0SVWZLI3A59WH5Qg2vuvKGeu7rvh+ulq0PIRxZlVHqeM7TQx2dMTpWuWfpT6mDMq7hrn6QAlP303VJH9Jhkum0YgQ2q1B8IOPoTNqRPKswpTOJRZQN5jsoCP0I5FRrmOMVIHQQD/mKF4yVxJMK4glQSM8IamfTLOCNYiZBQ8DqIDCnTB17zwJJZe8ACcjlSkIFhdrNNExh3Qa0HDf5Vhus9pUWVlcqtcQUHI00FYAyElMKTnXkAfeIzuTR2Y6gpJjzJZJyBxRlYVB6wlbR7OFZpaUO6e8QN1NaRfsl7ybJLEvtAq1OEE11NYK2Wck5O1DVBBz0FN+UXUjjcRDvyyJIlo2I1cVANMuv63QHlX3KVCSK0319oWNsNrDaZ7YTSWhIUchkPT6wHs9qLnM0poNwhqbApJMaJl+/tRQ4VPeamZCjcecU7FaJ9pm4UYgMcidFFak+AgaoHeO7fzgncU8o6ilAM3A86QyikZybL1lts9JoUMXorE13gt3Y7Xa6YrkOooFrTQ1FK5xaWcDML/DiyGmQEB77tEjNZSsWORbKlTrGMPEi0h1DLowqIvXUKzVhG2dvIrglE1yp5k0h7uVCJlSCKDeDGBVF7aCyGbZ50savLYDrhNB50jDLNPmynooqCdCOB48Y3uY8ZFtdYjKtQNaSnbECBpU1ZT4+h5Qn8Fo/9O76uKcssTUAYHWmIMtf4TmvGL+y0lgoMtgGI72ENv1qWJHjBifeKfdgJb0m4KoAR8Q0r+7XLxgfcl9LNYqy4Jle+NM/rHPybj0dyjHndjhYTkpyrp4wy3LY1UNONSSaDSgXHhyy3muu6EC9r2+7ylwZzZjdnKHF2IGI8lqD5DfGlWSyYbMqDRQorxwkHzy9YGOPsl5EqVItT8nB4/lT6esS6mvSKtsndwHeDQ+MWmaiEnhWOk4SSW8TAxTkPRc9cq+MSyplc927nxP64QUwMmcR+d/tJuGdYbVqTJdi8lqaUOaH95a+IIPGn6JMA9rtmUt9leQ9KnvS2/BNAOFulciN4JEUi6YklaPzn/1dP4g+EdDbKdwEBbRKKsVYUZSQRvBBoR4EUiMRXhEjyaG6+no8s1Om7rDtcM2qrGd2mcSqnPLLLwh12YtgMscR+ccWdfFHoeI/k0N0x6FDwcQz2CXScSNCgr1xUHpWFabMqg3mq0A1JruhtuvJc9WpXlTQeH1hMfQ2b7BEjKIsY03RMpiN04RU5j4GPQ+ekRVIjtW4iMEQdubFJM89oWDMoZaacD41EKi3fKr/AJuXMCHL7T5QCSZuhxMngVxD1U+cIlnshfMsoHUGOeaaZ1Y64lq03MjZrMqaUFTpDDck55N1vKYlnSXNGIUOoYjyr6QHs9yS/mq3tB5rVLkWZ2K91FYsAM6ARlJoEopmAF4lko1aL5xDOcF2IFASSBwB0EW7JatwyyjtR5y7LavTLctPEwZsc8BCaVO/mTAO1WpSBhri3nd0ESWe8qAcjWCUToM2+0MyhQaADOPrrs1aYtBmesDpdoJep6nlBu7SCmIkAHOm/X3MCiiZBaWMh8fQjoDWNk2Xvj7zd5c0LKGHPu5j0pGT3lLEyW5I0FB7e/tDHsra1sdmHbGjPU4K55gAVHQQk2krGinJ0MFptIzqTShr7j8oV7Z2dpUpNU0oTrUgjMEHUGCE+3hlxKag58/1xG6nkeuG4pU9O0qGrqBTJgM68/pmIA3XZkUq75kp8LMVU5qTjUMDvG7X1g5OuzDLa0qjN2AqzIC2RNDiJ61rqMzGw2m5pUxOxdQUZMOYGWVKjgRrXlCHdyPJsxwuahmkT5ZAKl1JWpXSjCnPPWA427KRy/GhJ2dtb2u3ds+khTMVcyBR1Cr/ADPXnSNoufatZo7NkwOBXWqkA7t410PnC59nWy8uzyrRNH/2sFUEVossVpzBZvSPbzmr2ssIApqTUDdTTpBdeiW39hptF5L2JyxUAyGXzIuv+uvSsWEtBcKDoO8ei/3pCzInGk1fxSm/mVSw9j5wcE2iO3IepGULYGi52+I4Rv7z8l0p46ecEZTwt2O10IGpckua/CoyX20gzKtVekFMDQTxR7TWK8p60jubPIIABJPlDoRmFfaPsPNa8pzSFqszDM35M697zYE/6oWz9nds/wC1Xx/tGkbf3jOlWxlrRWCsvMFaehUiAA2onj5vSKqTojKrE0TKCm6Gq4pmGUh/EgPkxH5Qlz7QBvhuutS9mklM8KknTQk6c8o58quJ1+NKpjvdNrBw1OVYb5QpmIzGy3l2YGLQmgNd/nDhde0CucHzAA5GuRr+Uc8HWmdeeDfyQ4SJtQI5dmU8eVIgss403UprrFhmr0joRwnvbjeKGPZbYjyEcrIBzIiYLBMI32wyS1hBArhmDL90y3B+kYRjpoSI/QX2pTCLvmkUyw682CnTkY/PUY1hKzWxxo7DxMXbTfM/sWUTGIIoQSCCDrrAqRF5ZZII0JGUSa2WW1QqOpMfLkekWHkGWxBNKaxH2ZPe1joOBxaJnJxCueQy8I9s8+h0pHZsr1UkbvSLdguhmYsynAgqefAdYYamfI1fH1gpZAyjEfADdEEk4jlKAAou85k0qY0O5tijQBqBFAoBWpJ184nPIkdWPE3sXJU5kko2mOtCRphPyjqdYrGaWauZJ3nWLu1NtUz+zl/BJAReurevtA+Xl1iD3sulWg7diYlKVFfiFdOYPDdnBWwzp1kftJa5aOtaqw18OR3Qv3ZaQsxSdAc+lCIZRJ34aVz0p/xDweiclseLDeyWiWs2WcsVCMqqd4annzGcKV9UlW+bKbJbUA4G4kqK58cQbzEVLrvD7raA3yP3HXiNxFd4OnU8YufaTIVvuk4NQBxRxuAZW9i36EP2JVMM3K4WxBWyo7qSNxDmnTUQszVP3pVJqa0rxrWLb3uFW0IcjiSaBymIAQP9S+sAbNa6zkcnMsp8KiAFIbBZik1QdGIFeTd36wQv6Z2djm50IlTM+BVaj1pFu0qGEsnPCQf5Tp45Qt7XTe0a0UJCLJwEbsbMCCOqfSADsKXXZvHnQZ5anQVg/Jl0FTWFfZ+1sFWjUqq5ZH5RpXSGmW3E1MEDL0jIdYnZorS2P5RYBqIYRiJ9qVxiekmYCQysy1G9WGL3X1MZw2yz/jjZ9rLNikdHB9GH1hO+5GLwejjzL5GWy9nMIOJTi4mhFQeG6Lsm1FEkoKj41ZaEanJiadRE06wkTHZDXNmNCaaknrvimL3odSxOVd3QcYhJckduOX4naI71nOJCGo/ZTAp0P60B8TB+6rzrapWAYlmy1xEfKQzUJpplqOULtsvSYtAQACKgFAPyIikt/T1IwTWlfwE0PmTCfi0WflbZ+grsc0GZ8z9Y+vXaRZAq8wIOJFa8gNWPIVjGbBtpb1RqT2OVQTLlZYTU5lc6jLxiOfZJ8xjMmzCGyJdzn/MCaU1pkOENxZDkja9ndpZlpdi0ppcoKCjv3Wck0+D5VpvJzg8bRXJY/Ollvy2hv2VpmDDqcRII3UxDPf5ww3ftxbxQffEJO6ZIQ/7VqYNGuzSftAlYrutI4Ji/lZTGKbObKvaTU9yWNWpqeC11PPdDtO2qtlokzJLzLG4mLhJBaW1DwqaDxEELvliXLSWKAKgGWlaZ57898GKszZUu67ZVmWiS1/iIxMfE/wBo+e9TmJ0pZqnJe6MvE6QYMoNlFW0XSR8J8DFKEszzaC6pTsXVMFAagVoadYXJ9mJJKig4Rpd43BLmfFilsN65r4gxT/6W7MVp2i7ygqR4aiDSBbEKRPJYVrRdf7w03Pay6tUjvU6DdB+wbGWdzUzDQ6rkMuHGGq7tjLPLbEi55fFRhUdYRwHjMT7l2MmslaqgZwRiB0B1p4aQx7Y3zMskmpIxTarLZa5EAVJrpStYeLOjAUJXypFLaHZ2RbZYW0fKaqQcLKaUyPA7xpkIWWNMpHLJGC2c74shjv8AXKHO2/Zc6OzSJwMpFxhmBLVHyjCKHStYvS9lpzSAUMuYSAwDocJIIJDCp1Fd+/WJyhL0i0JRrbFG5bI02YFAJqRXpX0EaUtykjugA03Vp5n6UhUu8iRMwCWZL4VxA51OWYBqNTQgaEZ6iC0jaebVQCBiMxSQFqMFQtCa6kZ14QnJR7KfhlPaBm0FwzKtUn28jA+32x51iEiY1Ak1MTH5VOJGPiHU/wAQPGGW0XzOmSyGcGo1KKaGnQQpiZ2pnSWU48JBwglcQ7yEHcCadIaMkycscktndqtCVpLOKtATWtFUBQK78gM+MU2mkGvDPygfa7DNsxGPIHhmPblHqW3Edc+EVST2iLbjpmuWC1F5ePdiC/0g/UeUCtpJdErSomES27xFMNO8RoSQMNdwHOJ9mL0Q3acRFVLDnVQKRdS52nhWY4Rk1KZ14GopCUayrc1mKvhQq6VJpkHWpJIod3TjuhrkUABKkdc/aK0u4UxA7x+usXrT3AW89+XEjfGoDZ6TE6NAq1zppoZZQj8OVct6NoehizY7ViWorWlKHjBAUdsXZbDNZKYkow4UDgn0rGWptVP3y1PiI2C9bOHkTJZ0aW6+akRiF3TMaVNR/wACKweiU4pi/a7QxcoMaiuQdqsAegArTlBuz7CuwxVXLQUcVwvSmdMiBrTfzhbsLM00UGlDTPcQN+sahYvvOHvqGblQ155MPaEc1HspDE8itNf2zP7fsZaAxIlGlWpSjUBYkaVOkC5t0zZdMSMvVSN/TLxjWJlomD4pR8mH/iR6xC94IKVBHiPXMRvywGfi5f1/hk8u1vTCDUZ5V3UgzYJRmEGc1RuWu/6Q9TlkuO8qn+JR9RC/fC2eR+EE/KB3vTQdYZOMumScZw+yYTumyJWgAyG4DjBGZdKHIildaACviRCldG1UuUHdxh+ES1GbPrXluXPTOBN9bWTrSSv+XL/Au/8AjO/pkIWmG1QetM6ziesqWe0OLvYaYFAzOYyJy5wypPqw6QjbI7PT5745Uv8AZSw2N9EACkkA/M37o8aQ2tMo45UEUSBYcsEzjF+ZXdAiwtnBVZucEB6MRGgMVHs1DiCEHitRXrBDHWJpR45xg9FKRaw3xKDTiMxBiyOpGgiq9kBzGUerJK6aQDBizvTQCLQMCbHaM84JY4BiZpgCngIrWSyhagaVy5xKTVSOMeoaCkEJTvW5ZdoUiYPI0INCAQdxFdRGe7X2OZd0pGQGbLQnvNQYa1+MjfnrvjT8UcTUqCCPrlzG+ElBS7K48soPRjku0takCSgyhqdoSKVXgBrWuVesMNlu5ZCjEcP64QRn7Pqk0tLGGW+dVOh3jl+VIG3zYVW0IFxElcRBYsAwNAc9K/8AjzjilcdHpwcZ0yS99nBPlFcVKjImhodxIyrnCbstdUpps2z2tcM6QdVdgrLWm48x1DCHO9b17NKaED6RlNnv4vbXnVIDgiumQCgH+j2imLk4tI5syipRcvbr+jWrNdchMhSla7znx11yhiua8llsJZYBT8B/CeHQ+45xjq7ThTm5PSsT/wDWYpoSOhhVHInY8vxtVZvuPp9I4mzhSvDWM0+zv7Q1nY7PNYkoS0slWJaWad04RqpJHMEc4cRbe3FZAYags6si03gAip/tHQcBFajiRhKycZheDVI7vI0B5VgrZZ2QLUByrTQtTMjxgdLlhaZAsMi2GhPrFyThpx67oBggT+vGMFtC4DhrShIOfBm+lI3INkPSPztfttb71PApQTZgHICY2UVgrEm6KNitBVlZaZcdNQaGHm7Lfasj2o3GjIjDxoAR51hFvs4LUyLolFHgq59YaNnJ5YEMa4dOPHP8XjCvo0O6G+TftoX4lkt0LpXoasI6mbTHSZZ3/wBLI/8AuwxQsznAG305Ujm855lyHcULKpOeefvCIq9H147S2dVYsjowrSssA13ZqaA9TGZ3teJmzC1KcK5/8x3aLW80dpMYsxFeS/wjQQOZs/Trz65xRKiE5NncmUWYAAszZACpYngKRoOyv2bVKta+olA6/wD6MP8Aavid0CdlVEsgqBiIzbf0ruEaHZ7Qayzzgt0aKsO3pNFnsjBVChVwIFAAFcsgNN8Z+nx5+MNW008lEU6Yh6Kx9xCkT3jBgGQXsp0gpJfKBNnzUHfBCznSHAXkaLSLFIDMRbktAMdCcQc4nM+Iq1OceT5dKUjBJ5TZxeSbAmTMOUXpbRjBAvHIeI90ROYBix94j6TbQxpFWU3eEVrd3ZgK5En6RjHttnCVLOeQOXLM/QwlXnfdGmv8xyGlVAAA6Z1PiYvfaJeDossKaYnz8FH/ALGM7vK0NXADQVJNNScteMcs48pno4ZLHi5Mt33eeKUELVL1ruIGh8Tp0rC6shVGQ3RPNGcQvHVjhxVHDmyPJKyuSQcso0D7O2lWg9hOFdXk10xDNlP+4Dk3GM+nQVuiaZSLMQlXVsYPBlYU9oaRKL2bDJ2Mssp2mSpQSY2tC1Cc9BWgrXdBS5Z1CUz00OsXZT45aOQAWRWNNKlQfrFR5YE1Tz5RCyxZIjvD+hEaisd1plAMdi0UriOnqOIj86z7cJk2a7AVebMbdozkx+ipmax+X7UaTHA3M3uYviIZXSP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868363" y="-1157288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www.muni.cz/media/photo_src?photo=6203&amp;size=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97" y="4035105"/>
            <a:ext cx="2992208" cy="22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/>
              <a:t>Studium medicíny</a:t>
            </a:r>
            <a:endParaRPr lang="cs-CZ" sz="44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  <p:pic>
        <p:nvPicPr>
          <p:cNvPr id="6146" name="Picture 2" descr="http://www.tyden.cz/obrazek/201103/4d710bf4ea2fc/crop-59986-b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4" y="1457381"/>
            <a:ext cx="6418877" cy="30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aoblený obdélníkový popisek 5"/>
          <p:cNvSpPr/>
          <p:nvPr/>
        </p:nvSpPr>
        <p:spPr>
          <a:xfrm>
            <a:off x="1971413" y="4832058"/>
            <a:ext cx="6904139" cy="1199625"/>
          </a:xfrm>
          <a:prstGeom prst="wedgeRoundRectCallout">
            <a:avLst>
              <a:gd name="adj1" fmla="val -63117"/>
              <a:gd name="adj2" fmla="val 1138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/>
              <a:t>Děkanát Lékařské fakulty Masarykovy univerzity Vám oznamuje, že jste byl přijat ke studiu v oboru všeobecné </a:t>
            </a:r>
            <a:r>
              <a:rPr lang="cs-CZ" sz="2000" b="1" dirty="0" smtClean="0"/>
              <a:t>lékařství…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96130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Dá se naučit celá anatomie?</a:t>
            </a:r>
          </a:p>
          <a:p>
            <a:r>
              <a:rPr lang="cs-CZ" dirty="0" smtClean="0"/>
              <a:t>K čemu se mám učit biofyziku?</a:t>
            </a:r>
          </a:p>
          <a:p>
            <a:r>
              <a:rPr lang="cs-CZ" dirty="0" smtClean="0"/>
              <a:t>Biochemie 3 semestry??? Jako vážně???</a:t>
            </a:r>
          </a:p>
          <a:p>
            <a:r>
              <a:rPr lang="cs-CZ" dirty="0" smtClean="0"/>
              <a:t>Co je to embryologie?</a:t>
            </a:r>
          </a:p>
          <a:p>
            <a:r>
              <a:rPr lang="cs-CZ" dirty="0" smtClean="0"/>
              <a:t>Já myslel, že patologie je pitvání a ony jsou to zase jen sklíčka </a:t>
            </a:r>
            <a:r>
              <a:rPr lang="cs-CZ" dirty="0" smtClean="0">
                <a:sym typeface="Wingdings" panose="05000000000000000000" pitchFamily="2" charset="2"/>
              </a:rPr>
              <a:t></a:t>
            </a:r>
            <a:endParaRPr lang="cs-CZ" dirty="0" smtClean="0"/>
          </a:p>
          <a:p>
            <a:r>
              <a:rPr lang="cs-CZ" dirty="0" smtClean="0"/>
              <a:t>Kdy uvidím prvního pacienta?</a:t>
            </a:r>
          </a:p>
          <a:p>
            <a:r>
              <a:rPr lang="cs-CZ" dirty="0" smtClean="0"/>
              <a:t>A kdy </a:t>
            </a:r>
            <a:r>
              <a:rPr lang="cs-CZ" dirty="0"/>
              <a:t>už </a:t>
            </a:r>
            <a:r>
              <a:rPr lang="cs-CZ" dirty="0" smtClean="0"/>
              <a:t>ho budu </a:t>
            </a:r>
            <a:r>
              <a:rPr lang="cs-CZ" dirty="0"/>
              <a:t>operovat</a:t>
            </a:r>
            <a:r>
              <a:rPr lang="cs-CZ" dirty="0" smtClean="0"/>
              <a:t>?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/>
              <a:t>Studium medicíny</a:t>
            </a:r>
            <a:endParaRPr lang="cs-CZ" sz="44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</p:spTree>
    <p:extLst>
      <p:ext uri="{BB962C8B-B14F-4D97-AF65-F5344CB8AC3E}">
        <p14:creationId xmlns:p14="http://schemas.microsoft.com/office/powerpoint/2010/main" val="421576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Sedíme v posluchárně a posloucháme přednášky.</a:t>
            </a:r>
          </a:p>
          <a:p>
            <a:r>
              <a:rPr lang="cs-CZ" dirty="0" smtClean="0"/>
              <a:t>Teoretické předměty jsou oddělené od klinických.</a:t>
            </a:r>
          </a:p>
          <a:p>
            <a:r>
              <a:rPr lang="cs-CZ" dirty="0" smtClean="0"/>
              <a:t>Témata se opakují a říkají pořád to stejné</a:t>
            </a:r>
          </a:p>
          <a:p>
            <a:r>
              <a:rPr lang="cs-CZ" dirty="0" smtClean="0"/>
              <a:t>Co z toho je vlastně důležité?</a:t>
            </a:r>
          </a:p>
          <a:p>
            <a:r>
              <a:rPr lang="cs-CZ" dirty="0" smtClean="0"/>
              <a:t>Z čeho se mám učit?</a:t>
            </a:r>
          </a:p>
          <a:p>
            <a:r>
              <a:rPr lang="cs-CZ" dirty="0" smtClean="0"/>
              <a:t>Můžu se někoho zeptat?</a:t>
            </a:r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/>
              <a:t>Hlavní zklamání</a:t>
            </a:r>
            <a:endParaRPr lang="cs-CZ" sz="44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OPTIMED - optimalizovaná výuka všeobecného lékařství: http</a:t>
            </a:r>
            <a:r>
              <a:rPr lang="cs-CZ" dirty="0"/>
              <a:t>://opti.med.muni.cz   </a:t>
            </a:r>
          </a:p>
        </p:txBody>
      </p:sp>
    </p:spTree>
    <p:extLst>
      <p:ext uri="{BB962C8B-B14F-4D97-AF65-F5344CB8AC3E}">
        <p14:creationId xmlns:p14="http://schemas.microsoft.com/office/powerpoint/2010/main" val="222068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2080</TotalTime>
  <Words>694</Words>
  <Application>Microsoft Office PowerPoint</Application>
  <PresentationFormat>Předvádění na obrazovce (4:3)</PresentationFormat>
  <Paragraphs>100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Motiv sady Office</vt:lpstr>
      <vt:lpstr>Použitelnost a výhody OPTIMEDu pro studenta klinické části studia</vt:lpstr>
      <vt:lpstr>Použitelnost a výhody OPTIMEDu pro studenta klinické části studia</vt:lpstr>
      <vt:lpstr>Opravdový příběh</vt:lpstr>
      <vt:lpstr>Opravdový příběh</vt:lpstr>
      <vt:lpstr>Opravdový příběh</vt:lpstr>
      <vt:lpstr>Opravdový příběh</vt:lpstr>
      <vt:lpstr>Studium medicíny</vt:lpstr>
      <vt:lpstr>Studium medicíny</vt:lpstr>
      <vt:lpstr>Hlavní zklamání</vt:lpstr>
      <vt:lpstr>Hlavní zklamání</vt:lpstr>
      <vt:lpstr>Použitelnost a výhody OPTIMEDu pro studenta klinické části studia</vt:lpstr>
      <vt:lpstr>Zklamání je pryč</vt:lpstr>
      <vt:lpstr>Takže…</vt:lpstr>
      <vt:lpstr>Použitelnost a výhody OPTIMEDu pro studenta klinické části studia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Použitelnost a výhody OPTIMEDu pro studenta klinické části studia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Použitelnost a výhody OPTIMEDu pro studenta klinické části studia</vt:lpstr>
      <vt:lpstr>Prezentace aplikace PowerPoint</vt:lpstr>
      <vt:lpstr>Prezentace aplikace PowerPoint</vt:lpstr>
      <vt:lpstr>Prezentace aplikace PowerPoint</vt:lpstr>
      <vt:lpstr>Prezentace aplikace PowerPoint</vt:lpstr>
      <vt:lpstr>Použitelnost a výhody OPTIMEDu pro studenta klinické části studia</vt:lpstr>
      <vt:lpstr>Prezentace aplikace PowerPoint</vt:lpstr>
      <vt:lpstr>Prezentace aplikace PowerPoint</vt:lpstr>
      <vt:lpstr>Prezentace aplikace PowerPoint</vt:lpstr>
      <vt:lpstr>Prezentace aplikace PowerPoint</vt:lpstr>
      <vt:lpstr>Použitelnost a výhody OPTIMEDu pro studenta klinické části studia</vt:lpstr>
      <vt:lpstr>Prezentace aplikace PowerPoint</vt:lpstr>
      <vt:lpstr>Prezentace aplikace PowerPoint</vt:lpstr>
      <vt:lpstr>Pozor, moudro!!!</vt:lpstr>
      <vt:lpstr>????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komenda</dc:creator>
  <cp:lastModifiedBy>Martin Komenda</cp:lastModifiedBy>
  <cp:revision>320</cp:revision>
  <dcterms:modified xsi:type="dcterms:W3CDTF">2014-09-25T06:03:40Z</dcterms:modified>
</cp:coreProperties>
</file>