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85" r:id="rId3"/>
    <p:sldId id="257" r:id="rId4"/>
    <p:sldId id="284" r:id="rId5"/>
    <p:sldId id="282" r:id="rId6"/>
    <p:sldId id="271" r:id="rId7"/>
    <p:sldId id="272" r:id="rId8"/>
    <p:sldId id="275" r:id="rId9"/>
    <p:sldId id="259" r:id="rId10"/>
    <p:sldId id="260" r:id="rId11"/>
    <p:sldId id="273" r:id="rId12"/>
    <p:sldId id="274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4B59"/>
    <a:srgbClr val="BEC7CF"/>
    <a:srgbClr val="D9D9D9"/>
    <a:srgbClr val="92D050"/>
    <a:srgbClr val="632523"/>
    <a:srgbClr val="F01928"/>
    <a:srgbClr val="E7E7E7"/>
    <a:srgbClr val="F7F6F6"/>
    <a:srgbClr val="E31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-380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02DA39-31EE-408B-A71F-A635748EE512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FDD12-5823-4C26-9E48-90FBFDEB57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8592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9A22A-4DB8-4C69-9BF3-AB7AEC7E578E}" type="datetimeFigureOut">
              <a:rPr lang="cs-CZ" smtClean="0"/>
              <a:t>24.9.2014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6AD14-474B-497B-9137-594DE89AD7D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8766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4335239"/>
            <a:ext cx="7772400" cy="1181993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332656"/>
            <a:ext cx="9150507" cy="158417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64"/>
            <a:ext cx="9143999" cy="288000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0" y="2204864"/>
            <a:ext cx="1800000" cy="1800000"/>
          </a:xfrm>
          <a:prstGeom prst="rect">
            <a:avLst/>
          </a:prstGeom>
        </p:spPr>
      </p:pic>
      <p:pic>
        <p:nvPicPr>
          <p:cNvPr id="14" name="Picture 3" descr="S:\bg\vyzkum\reforma\loga.png"/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2412000" y="5991257"/>
            <a:ext cx="4320000" cy="894127"/>
          </a:xfrm>
          <a:prstGeom prst="rect">
            <a:avLst/>
          </a:prstGeom>
          <a:noFill/>
        </p:spPr>
      </p:pic>
      <p:pic>
        <p:nvPicPr>
          <p:cNvPr id="3" name="Obrázek 2"/>
          <p:cNvPicPr>
            <a:picLocks noChangeAspect="1"/>
          </p:cNvPicPr>
          <p:nvPr userDrawn="1"/>
        </p:nvPicPr>
        <p:blipFill rotWithShape="1">
          <a:blip r:embed="rId6"/>
          <a:srcRect l="40145" t="15099" r="25048" b="69516"/>
          <a:stretch/>
        </p:blipFill>
        <p:spPr>
          <a:xfrm>
            <a:off x="1389185" y="352521"/>
            <a:ext cx="6365631" cy="1538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bg>
      <p:bgPr>
        <a:solidFill>
          <a:srgbClr val="F7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484785"/>
            <a:ext cx="7704856" cy="46805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64"/>
            <a:ext cx="9143999" cy="28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332656"/>
            <a:ext cx="9147255" cy="90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76672"/>
            <a:ext cx="648000" cy="64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6956" y="404664"/>
            <a:ext cx="7165444" cy="706618"/>
          </a:xfrm>
        </p:spPr>
        <p:txBody>
          <a:bodyPr>
            <a:noAutofit/>
          </a:bodyPr>
          <a:lstStyle>
            <a:lvl1pPr algn="l">
              <a:defRPr lang="cs-CZ" sz="36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13" name="Picture 22" descr="titl CZ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35526" r="85028"/>
          <a:stretch/>
        </p:blipFill>
        <p:spPr bwMode="auto">
          <a:xfrm>
            <a:off x="203261" y="332656"/>
            <a:ext cx="55231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titl CZ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35526" r="85028" b="33359"/>
          <a:stretch/>
        </p:blipFill>
        <p:spPr bwMode="auto">
          <a:xfrm>
            <a:off x="203261" y="4725144"/>
            <a:ext cx="552314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Obrázek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6613321"/>
            <a:ext cx="9183767" cy="244679"/>
          </a:xfrm>
          <a:prstGeom prst="rect">
            <a:avLst/>
          </a:prstGeom>
        </p:spPr>
      </p:pic>
      <p:sp>
        <p:nvSpPr>
          <p:cNvPr id="22" name="Zástupný symbol pro zápatí 21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OPTIMED - optimalizovaná výuka všeobecného lékařství: http://med.muni.cz/optimed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64"/>
            <a:ext cx="9143999" cy="28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332656"/>
            <a:ext cx="9147255" cy="90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76672"/>
            <a:ext cx="648000" cy="64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6956" y="404664"/>
            <a:ext cx="7165444" cy="706618"/>
          </a:xfrm>
        </p:spPr>
        <p:txBody>
          <a:bodyPr>
            <a:noAutofit/>
          </a:bodyPr>
          <a:lstStyle>
            <a:lvl1pPr algn="l">
              <a:defRPr lang="cs-CZ" sz="3600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pic>
        <p:nvPicPr>
          <p:cNvPr id="16" name="Picture 22" descr="titl CZ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35526" r="85028" b="51344"/>
          <a:stretch/>
        </p:blipFill>
        <p:spPr bwMode="auto">
          <a:xfrm>
            <a:off x="203261" y="332656"/>
            <a:ext cx="55231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6613321"/>
            <a:ext cx="9183767" cy="244679"/>
          </a:xfrm>
          <a:prstGeom prst="rect">
            <a:avLst/>
          </a:prstGeom>
        </p:spPr>
      </p:pic>
      <p:sp>
        <p:nvSpPr>
          <p:cNvPr id="14" name="Zástupný symbol pro zápatí 21"/>
          <p:cNvSpPr>
            <a:spLocks noGrp="1"/>
          </p:cNvSpPr>
          <p:nvPr>
            <p:ph type="ftr" sz="quarter" idx="11"/>
          </p:nvPr>
        </p:nvSpPr>
        <p:spPr>
          <a:xfrm>
            <a:off x="0" y="6525344"/>
            <a:ext cx="9144000" cy="365125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OPTIMED - optimalizovaná výuka všeobecného lékařství: http://med.muni.cz/optimed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6102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oděkov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1922909"/>
            <a:ext cx="615496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1043607" y="4221088"/>
            <a:ext cx="7451105" cy="792088"/>
          </a:xfrm>
        </p:spPr>
        <p:txBody>
          <a:bodyPr anchor="b"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Klepnutím lze upravit styl předlohy nadpisů.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64"/>
            <a:ext cx="9143999" cy="288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332656"/>
            <a:ext cx="9147255" cy="9000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476672"/>
            <a:ext cx="648000" cy="648000"/>
          </a:xfrm>
          <a:prstGeom prst="rect">
            <a:avLst/>
          </a:prstGeom>
        </p:spPr>
      </p:pic>
      <p:pic>
        <p:nvPicPr>
          <p:cNvPr id="12" name="Picture 22" descr="titl CZ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35526" r="85028"/>
          <a:stretch/>
        </p:blipFill>
        <p:spPr bwMode="auto">
          <a:xfrm>
            <a:off x="203261" y="332656"/>
            <a:ext cx="552315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2" descr="titl CZ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t="35526" r="85028" b="33359"/>
          <a:stretch/>
        </p:blipFill>
        <p:spPr bwMode="auto">
          <a:xfrm>
            <a:off x="203261" y="4725144"/>
            <a:ext cx="552314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5" y="6613321"/>
            <a:ext cx="9183767" cy="244679"/>
          </a:xfrm>
          <a:prstGeom prst="rect">
            <a:avLst/>
          </a:prstGeom>
        </p:spPr>
      </p:pic>
      <p:sp>
        <p:nvSpPr>
          <p:cNvPr id="1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-3254" y="6525344"/>
            <a:ext cx="9147254" cy="365125"/>
          </a:xfrm>
          <a:noFill/>
          <a:ln>
            <a:noFill/>
          </a:ln>
        </p:spPr>
        <p:txBody>
          <a:bodyPr/>
          <a:lstStyle>
            <a:lvl1pPr>
              <a:defRPr sz="11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OPTIMED - optimalizovaná výuka všeobecného lékařství: http://med.muni.cz/optimed 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897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OPTIMED - optimalizovaná výuka všeobecného lékařství: http://med.muni.cz/optimed  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-1"/>
            <a:ext cx="9144000" cy="82800"/>
          </a:xfrm>
          <a:prstGeom prst="rect">
            <a:avLst/>
          </a:prstGeom>
          <a:solidFill>
            <a:srgbClr val="F01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1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163773" y="4321591"/>
            <a:ext cx="8980227" cy="1181993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Použitelnost a výhody </a:t>
            </a:r>
            <a:r>
              <a:rPr lang="cs-CZ" sz="4000" dirty="0" err="1"/>
              <a:t>Optimedu</a:t>
            </a:r>
            <a:r>
              <a:rPr lang="cs-CZ" sz="4000" dirty="0"/>
              <a:t> pro </a:t>
            </a:r>
            <a:r>
              <a:rPr lang="cs-CZ" sz="4000" dirty="0" smtClean="0"/>
              <a:t>pedagoga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100" i="1" dirty="0" smtClean="0"/>
              <a:t>Julie Bienertová-Vašků</a:t>
            </a:r>
            <a:endParaRPr lang="cs-CZ" sz="3100" i="1" dirty="0"/>
          </a:p>
        </p:txBody>
      </p:sp>
    </p:spTree>
    <p:extLst>
      <p:ext uri="{BB962C8B-B14F-4D97-AF65-F5344CB8AC3E}">
        <p14:creationId xmlns:p14="http://schemas.microsoft.com/office/powerpoint/2010/main" val="424337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Sledování návaznosti na </a:t>
            </a:r>
            <a:r>
              <a:rPr lang="cs-CZ" dirty="0" err="1" smtClean="0"/>
              <a:t>prerekvizitní</a:t>
            </a:r>
            <a:r>
              <a:rPr lang="cs-CZ" dirty="0" smtClean="0"/>
              <a:t> obory</a:t>
            </a:r>
          </a:p>
          <a:p>
            <a:r>
              <a:rPr lang="cs-CZ" dirty="0" smtClean="0"/>
              <a:t>Sledování posloupnosti konkrétní problematiky ve studiu (vs. Identifikace „děr“ a duplicit)</a:t>
            </a:r>
          </a:p>
          <a:p>
            <a:r>
              <a:rPr lang="cs-CZ" dirty="0" smtClean="0"/>
              <a:t>Vazba na IS – provázání s výukovými materiály a kurikulem obecně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Repozitář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OPTIMED - optimalizovaná výuka všeobecného lékařství: http://med.muni.cz/optimed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695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37250" y="1844824"/>
            <a:ext cx="7704856" cy="4680520"/>
          </a:xfrm>
        </p:spPr>
        <p:txBody>
          <a:bodyPr/>
          <a:lstStyle/>
          <a:p>
            <a:r>
              <a:rPr lang="cs-CZ" dirty="0" smtClean="0"/>
              <a:t>Hodnocení a uznání kvality výuky s vazbou na metodickou podporu, plánování osobního i profesního rozvoje pedagogů</a:t>
            </a:r>
          </a:p>
          <a:p>
            <a:endParaRPr lang="cs-CZ" dirty="0"/>
          </a:p>
          <a:p>
            <a:r>
              <a:rPr lang="cs-CZ" dirty="0" smtClean="0"/>
              <a:t>Systematická vize metodického rozvoje pedagogů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737250" y="404664"/>
            <a:ext cx="7942726" cy="706618"/>
          </a:xfrm>
        </p:spPr>
        <p:txBody>
          <a:bodyPr/>
          <a:lstStyle/>
          <a:p>
            <a:r>
              <a:rPr lang="cs-CZ" dirty="0" err="1" smtClean="0"/>
              <a:t>Optimed</a:t>
            </a:r>
            <a:r>
              <a:rPr lang="cs-CZ" dirty="0" smtClean="0"/>
              <a:t> a profesionalizace výuky na LF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OPTIMED - optimalizovaná výuka všeobecného lékařství: http://med.muni.cz/optimed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275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OPTIMED - optimalizovaná výuka všeobecného lékařství: http://med.muni.cz/optimed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666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967" y="1525004"/>
            <a:ext cx="7118797" cy="4358879"/>
          </a:xfrm>
        </p:spPr>
      </p:pic>
    </p:spTree>
    <p:extLst>
      <p:ext uri="{BB962C8B-B14F-4D97-AF65-F5344CB8AC3E}">
        <p14:creationId xmlns:p14="http://schemas.microsoft.com/office/powerpoint/2010/main" val="184153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71600" y="1744093"/>
            <a:ext cx="7704856" cy="468052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s-CZ" i="1" dirty="0" smtClean="0"/>
              <a:t>„Problémy </a:t>
            </a:r>
            <a:r>
              <a:rPr lang="cs-CZ" i="1" dirty="0"/>
              <a:t>s nárůstem informací řeší pedagogové lékařské fakulty MU. Učitelé jsou často </a:t>
            </a:r>
            <a:r>
              <a:rPr lang="cs-CZ" i="1" dirty="0" smtClean="0"/>
              <a:t>vychováváni pro </a:t>
            </a:r>
            <a:r>
              <a:rPr lang="cs-CZ" i="1" dirty="0"/>
              <a:t>edukaci jen v úzkém zaměření svého oboru, jehož význam mnohdy povyšují nad ostatní a nepomáhají </a:t>
            </a:r>
            <a:r>
              <a:rPr lang="cs-CZ" i="1" dirty="0" smtClean="0"/>
              <a:t>tak studentům </a:t>
            </a:r>
            <a:r>
              <a:rPr lang="cs-CZ" i="1" dirty="0"/>
              <a:t>v jejich mezioborové orientaci. </a:t>
            </a:r>
            <a:endParaRPr lang="cs-CZ" i="1" dirty="0" smtClean="0"/>
          </a:p>
          <a:p>
            <a:pPr marL="0" indent="0" algn="just">
              <a:buNone/>
            </a:pPr>
            <a:endParaRPr lang="cs-CZ" i="1" dirty="0"/>
          </a:p>
          <a:p>
            <a:pPr marL="0" indent="0" algn="just">
              <a:buNone/>
            </a:pPr>
            <a:r>
              <a:rPr lang="cs-CZ" i="1" dirty="0" smtClean="0"/>
              <a:t>Projekt </a:t>
            </a:r>
            <a:r>
              <a:rPr lang="cs-CZ" i="1" dirty="0"/>
              <a:t>by měl zahájit proces motivující pedagogy lékařské fakulty </a:t>
            </a:r>
            <a:r>
              <a:rPr lang="cs-CZ" i="1" dirty="0" smtClean="0"/>
              <a:t>MU k </a:t>
            </a:r>
            <a:r>
              <a:rPr lang="cs-CZ" i="1" dirty="0"/>
              <a:t>mezioborovému pohledu a hodnocení oborových informací, k jejich maximální racionalizaci a tím v </a:t>
            </a:r>
            <a:r>
              <a:rPr lang="cs-CZ" i="1" dirty="0" smtClean="0"/>
              <a:t>konečném důsledku </a:t>
            </a:r>
            <a:r>
              <a:rPr lang="cs-CZ" i="1" dirty="0"/>
              <a:t>ke zlepšení bazálních znalostí studentů a své vlastní úrovně vzdělání</a:t>
            </a:r>
            <a:r>
              <a:rPr lang="cs-CZ" i="1" dirty="0" smtClean="0"/>
              <a:t>.“</a:t>
            </a:r>
            <a:endParaRPr lang="cs-CZ" i="1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28068" y="486367"/>
            <a:ext cx="8515932" cy="706618"/>
          </a:xfrm>
        </p:spPr>
        <p:txBody>
          <a:bodyPr/>
          <a:lstStyle/>
          <a:p>
            <a:r>
              <a:rPr lang="cs-CZ" dirty="0" smtClean="0"/>
              <a:t>Zadávací dokumentace projektu </a:t>
            </a:r>
            <a:r>
              <a:rPr lang="cs-CZ" dirty="0" err="1" smtClean="0"/>
              <a:t>Optimed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OPTIMED - optimalizovaná výuka všeobecného lékařství: http</a:t>
            </a:r>
            <a:r>
              <a:rPr lang="cs-CZ" dirty="0"/>
              <a:t>://opti.med.muni.cz   </a:t>
            </a:r>
          </a:p>
        </p:txBody>
      </p:sp>
    </p:spTree>
    <p:extLst>
      <p:ext uri="{BB962C8B-B14F-4D97-AF65-F5344CB8AC3E}">
        <p14:creationId xmlns:p14="http://schemas.microsoft.com/office/powerpoint/2010/main" val="42157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71600" y="1484785"/>
            <a:ext cx="8172400" cy="4680520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en-US" altLang="cs-CZ" dirty="0">
                <a:solidFill>
                  <a:srgbClr val="3C4B59"/>
                </a:solidFill>
              </a:rPr>
              <a:t>“Learning outcomes are </a:t>
            </a:r>
            <a:r>
              <a:rPr lang="cs-CZ" altLang="cs-CZ" dirty="0" smtClean="0">
                <a:solidFill>
                  <a:srgbClr val="3C4B59"/>
                </a:solidFill>
              </a:rPr>
              <a:t> </a:t>
            </a:r>
            <a:r>
              <a:rPr lang="en-US" altLang="cs-CZ" dirty="0" smtClean="0">
                <a:solidFill>
                  <a:srgbClr val="3C4B59"/>
                </a:solidFill>
              </a:rPr>
              <a:t>statements </a:t>
            </a:r>
            <a:r>
              <a:rPr lang="en-US" altLang="cs-CZ" dirty="0">
                <a:solidFill>
                  <a:srgbClr val="3C4B59"/>
                </a:solidFill>
              </a:rPr>
              <a:t>of what </a:t>
            </a:r>
            <a:r>
              <a:rPr lang="en-US" altLang="cs-CZ" dirty="0" smtClean="0">
                <a:solidFill>
                  <a:srgbClr val="3C4B59"/>
                </a:solidFill>
              </a:rPr>
              <a:t>a</a:t>
            </a:r>
            <a:r>
              <a:rPr lang="cs-CZ" altLang="cs-CZ" dirty="0" smtClean="0">
                <a:solidFill>
                  <a:srgbClr val="3C4B59"/>
                </a:solidFill>
              </a:rPr>
              <a:t> 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cs-CZ" altLang="cs-CZ" dirty="0">
                <a:solidFill>
                  <a:srgbClr val="3C4B59"/>
                </a:solidFill>
              </a:rPr>
              <a:t> </a:t>
            </a:r>
            <a:r>
              <a:rPr lang="cs-CZ" altLang="cs-CZ" dirty="0" smtClean="0">
                <a:solidFill>
                  <a:srgbClr val="3C4B59"/>
                </a:solidFill>
              </a:rPr>
              <a:t> </a:t>
            </a:r>
            <a:r>
              <a:rPr lang="en-US" altLang="cs-CZ" dirty="0" smtClean="0">
                <a:solidFill>
                  <a:srgbClr val="3C4B59"/>
                </a:solidFill>
              </a:rPr>
              <a:t>learner </a:t>
            </a:r>
            <a:r>
              <a:rPr lang="en-US" altLang="cs-CZ" dirty="0">
                <a:solidFill>
                  <a:srgbClr val="3C4B59"/>
                </a:solidFill>
              </a:rPr>
              <a:t>is </a:t>
            </a:r>
            <a:r>
              <a:rPr lang="en-US" altLang="cs-CZ" dirty="0">
                <a:solidFill>
                  <a:srgbClr val="FF0000"/>
                </a:solidFill>
              </a:rPr>
              <a:t> expected to </a:t>
            </a:r>
            <a:r>
              <a:rPr lang="en-US" altLang="cs-CZ" dirty="0" smtClean="0">
                <a:solidFill>
                  <a:srgbClr val="FF0000"/>
                </a:solidFill>
              </a:rPr>
              <a:t>know </a:t>
            </a:r>
            <a:r>
              <a:rPr lang="en-US" altLang="cs-CZ" dirty="0">
                <a:solidFill>
                  <a:srgbClr val="FF0000"/>
                </a:solidFill>
              </a:rPr>
              <a:t>and /or be </a:t>
            </a:r>
            <a:r>
              <a:rPr lang="en-US" altLang="cs-CZ" dirty="0" smtClean="0">
                <a:solidFill>
                  <a:srgbClr val="FF0000"/>
                </a:solidFill>
              </a:rPr>
              <a:t>able</a:t>
            </a:r>
            <a:endParaRPr lang="cs-CZ" altLang="cs-CZ" dirty="0" smtClean="0">
              <a:solidFill>
                <a:srgbClr val="FF0000"/>
              </a:solidFill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cs-CZ" altLang="cs-CZ" dirty="0" smtClean="0">
                <a:solidFill>
                  <a:srgbClr val="FF0000"/>
                </a:solidFill>
              </a:rPr>
              <a:t>  </a:t>
            </a:r>
            <a:r>
              <a:rPr lang="en-US" altLang="cs-CZ" dirty="0" smtClean="0">
                <a:solidFill>
                  <a:srgbClr val="FF0000"/>
                </a:solidFill>
              </a:rPr>
              <a:t>to  </a:t>
            </a:r>
            <a:r>
              <a:rPr lang="en-US" altLang="cs-CZ" dirty="0">
                <a:solidFill>
                  <a:srgbClr val="FF0000"/>
                </a:solidFill>
              </a:rPr>
              <a:t>demonstrate </a:t>
            </a:r>
            <a:r>
              <a:rPr lang="en-US" altLang="cs-CZ" dirty="0">
                <a:solidFill>
                  <a:srgbClr val="3C4B59"/>
                </a:solidFill>
              </a:rPr>
              <a:t>after </a:t>
            </a:r>
            <a:r>
              <a:rPr lang="cs-CZ" altLang="cs-CZ" dirty="0" smtClean="0">
                <a:solidFill>
                  <a:srgbClr val="3C4B59"/>
                </a:solidFill>
              </a:rPr>
              <a:t> </a:t>
            </a:r>
            <a:r>
              <a:rPr lang="en-US" altLang="cs-CZ" dirty="0" smtClean="0">
                <a:solidFill>
                  <a:srgbClr val="3C4B59"/>
                </a:solidFill>
              </a:rPr>
              <a:t>completion  </a:t>
            </a:r>
            <a:r>
              <a:rPr lang="en-US" altLang="cs-CZ" dirty="0">
                <a:solidFill>
                  <a:srgbClr val="3C4B59"/>
                </a:solidFill>
              </a:rPr>
              <a:t>of </a:t>
            </a:r>
            <a:r>
              <a:rPr lang="en-US" altLang="cs-CZ" dirty="0" smtClean="0">
                <a:solidFill>
                  <a:srgbClr val="3C4B59"/>
                </a:solidFill>
              </a:rPr>
              <a:t>a</a:t>
            </a:r>
            <a:endParaRPr lang="cs-CZ" altLang="cs-CZ" dirty="0">
              <a:solidFill>
                <a:srgbClr val="3C4B59"/>
              </a:solidFill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cs-CZ" altLang="cs-CZ" dirty="0">
                <a:solidFill>
                  <a:srgbClr val="3C4B59"/>
                </a:solidFill>
              </a:rPr>
              <a:t> </a:t>
            </a:r>
            <a:r>
              <a:rPr lang="cs-CZ" altLang="cs-CZ" dirty="0" smtClean="0">
                <a:solidFill>
                  <a:srgbClr val="3C4B59"/>
                </a:solidFill>
              </a:rPr>
              <a:t> </a:t>
            </a:r>
            <a:r>
              <a:rPr lang="en-US" altLang="cs-CZ" dirty="0" smtClean="0">
                <a:solidFill>
                  <a:srgbClr val="3C4B59"/>
                </a:solidFill>
              </a:rPr>
              <a:t>process  </a:t>
            </a:r>
            <a:r>
              <a:rPr lang="en-US" altLang="cs-CZ" dirty="0">
                <a:solidFill>
                  <a:srgbClr val="3C4B59"/>
                </a:solidFill>
              </a:rPr>
              <a:t>of learning.</a:t>
            </a:r>
            <a:r>
              <a:rPr lang="es-ES" altLang="cs-CZ" dirty="0">
                <a:solidFill>
                  <a:srgbClr val="3C4B59"/>
                </a:solidFill>
              </a:rPr>
              <a:t>”</a:t>
            </a:r>
          </a:p>
          <a:p>
            <a:pPr>
              <a:lnSpc>
                <a:spcPct val="80000"/>
              </a:lnSpc>
              <a:buNone/>
            </a:pPr>
            <a:r>
              <a:rPr lang="es-ES" altLang="cs-CZ" dirty="0">
                <a:solidFill>
                  <a:srgbClr val="3C4B59"/>
                </a:solidFill>
              </a:rPr>
              <a:t> </a:t>
            </a:r>
            <a:r>
              <a:rPr lang="cs-CZ" altLang="cs-CZ" dirty="0" smtClean="0">
                <a:solidFill>
                  <a:srgbClr val="3C4B59"/>
                </a:solidFill>
              </a:rPr>
              <a:t>					</a:t>
            </a:r>
            <a:r>
              <a:rPr lang="en-US" altLang="cs-CZ" sz="2000" i="1" dirty="0" smtClean="0">
                <a:solidFill>
                  <a:srgbClr val="3C4B59"/>
                </a:solidFill>
              </a:rPr>
              <a:t>(</a:t>
            </a:r>
            <a:r>
              <a:rPr lang="en-US" altLang="cs-CZ" sz="2000" i="1" dirty="0">
                <a:solidFill>
                  <a:srgbClr val="3C4B59"/>
                </a:solidFill>
              </a:rPr>
              <a:t>TUNING Project</a:t>
            </a:r>
            <a:r>
              <a:rPr lang="es-ES" altLang="cs-CZ" sz="2000" i="1" dirty="0">
                <a:solidFill>
                  <a:srgbClr val="3C4B59"/>
                </a:solidFill>
              </a:rPr>
              <a:t>,</a:t>
            </a:r>
            <a:r>
              <a:rPr lang="en-US" altLang="cs-CZ" sz="2000" i="1" dirty="0">
                <a:solidFill>
                  <a:srgbClr val="3C4B59"/>
                </a:solidFill>
              </a:rPr>
              <a:t> </a:t>
            </a:r>
            <a:r>
              <a:rPr lang="es-ES" altLang="cs-CZ" sz="2000" i="1" dirty="0">
                <a:solidFill>
                  <a:srgbClr val="3C4B59"/>
                </a:solidFill>
              </a:rPr>
              <a:t>“</a:t>
            </a:r>
            <a:r>
              <a:rPr lang="en-US" altLang="cs-CZ" sz="2000" i="1" dirty="0">
                <a:solidFill>
                  <a:srgbClr val="3C4B59"/>
                </a:solidFill>
              </a:rPr>
              <a:t>Glossary</a:t>
            </a:r>
            <a:r>
              <a:rPr lang="es-ES" altLang="cs-CZ" sz="2000" i="1" dirty="0" smtClean="0">
                <a:solidFill>
                  <a:srgbClr val="3C4B59"/>
                </a:solidFill>
              </a:rPr>
              <a:t>”</a:t>
            </a:r>
            <a:r>
              <a:rPr lang="en-US" altLang="cs-CZ" sz="2000" i="1" dirty="0" smtClean="0">
                <a:solidFill>
                  <a:srgbClr val="3C4B59"/>
                </a:solidFill>
              </a:rPr>
              <a:t> </a:t>
            </a:r>
            <a:r>
              <a:rPr lang="en-US" altLang="cs-CZ" sz="2000" i="1" dirty="0">
                <a:solidFill>
                  <a:srgbClr val="3C4B59"/>
                </a:solidFill>
              </a:rPr>
              <a:t>2003)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cs-CZ" dirty="0">
              <a:solidFill>
                <a:srgbClr val="3C4B59"/>
              </a:solidFill>
            </a:endParaRPr>
          </a:p>
          <a:p>
            <a:pPr>
              <a:buFontTx/>
              <a:buNone/>
            </a:pPr>
            <a:r>
              <a:rPr lang="en-US" altLang="cs-CZ" dirty="0">
                <a:solidFill>
                  <a:srgbClr val="3C4B59"/>
                </a:solidFill>
              </a:rPr>
              <a:t>“Learning outcomes are</a:t>
            </a:r>
            <a:r>
              <a:rPr lang="es-ES" altLang="cs-CZ" dirty="0">
                <a:solidFill>
                  <a:srgbClr val="3C4B59"/>
                </a:solidFill>
              </a:rPr>
              <a:t> </a:t>
            </a:r>
            <a:r>
              <a:rPr lang="en-US" altLang="cs-CZ" dirty="0">
                <a:solidFill>
                  <a:srgbClr val="3C4B59"/>
                </a:solidFill>
              </a:rPr>
              <a:t>sets </a:t>
            </a:r>
            <a:r>
              <a:rPr lang="en-US" altLang="cs-CZ" dirty="0" smtClean="0">
                <a:solidFill>
                  <a:srgbClr val="3C4B59"/>
                </a:solidFill>
              </a:rPr>
              <a:t>o</a:t>
            </a:r>
            <a:r>
              <a:rPr lang="cs-CZ" altLang="cs-CZ" dirty="0" smtClean="0">
                <a:solidFill>
                  <a:srgbClr val="3C4B59"/>
                </a:solidFill>
              </a:rPr>
              <a:t>f </a:t>
            </a:r>
            <a:r>
              <a:rPr lang="en-US" altLang="cs-CZ" dirty="0" smtClean="0">
                <a:solidFill>
                  <a:srgbClr val="FF0000"/>
                </a:solidFill>
              </a:rPr>
              <a:t>competences</a:t>
            </a:r>
            <a:r>
              <a:rPr lang="es-ES" altLang="cs-CZ" dirty="0">
                <a:solidFill>
                  <a:srgbClr val="3C4B59"/>
                </a:solidFill>
              </a:rPr>
              <a:t>..”</a:t>
            </a:r>
          </a:p>
          <a:p>
            <a:pPr>
              <a:buFontTx/>
              <a:buNone/>
            </a:pPr>
            <a:r>
              <a:rPr lang="es-ES" altLang="cs-CZ" i="1" dirty="0">
                <a:solidFill>
                  <a:srgbClr val="3C4B59"/>
                </a:solidFill>
              </a:rPr>
              <a:t>  </a:t>
            </a:r>
            <a:r>
              <a:rPr lang="cs-CZ" altLang="cs-CZ" i="1" dirty="0" smtClean="0">
                <a:solidFill>
                  <a:srgbClr val="3C4B59"/>
                </a:solidFill>
              </a:rPr>
              <a:t>				</a:t>
            </a:r>
            <a:r>
              <a:rPr lang="es-ES" altLang="cs-CZ" sz="2000" i="1" dirty="0" smtClean="0">
                <a:solidFill>
                  <a:srgbClr val="3C4B59"/>
                </a:solidFill>
              </a:rPr>
              <a:t>(</a:t>
            </a:r>
            <a:r>
              <a:rPr lang="en-US" altLang="cs-CZ" sz="2000" i="1" dirty="0">
                <a:solidFill>
                  <a:srgbClr val="3C4B59"/>
                </a:solidFill>
              </a:rPr>
              <a:t>European Commission</a:t>
            </a:r>
            <a:r>
              <a:rPr lang="es-ES" altLang="cs-CZ" sz="2000" i="1" dirty="0">
                <a:solidFill>
                  <a:srgbClr val="3C4B59"/>
                </a:solidFill>
              </a:rPr>
              <a:t>,</a:t>
            </a:r>
            <a:r>
              <a:rPr lang="en-US" altLang="cs-CZ" sz="2000" i="1" dirty="0">
                <a:solidFill>
                  <a:srgbClr val="3C4B59"/>
                </a:solidFill>
              </a:rPr>
              <a:t>“ECTS Key Features</a:t>
            </a:r>
            <a:r>
              <a:rPr lang="en-US" altLang="cs-CZ" sz="2000" i="1" dirty="0" smtClean="0">
                <a:solidFill>
                  <a:srgbClr val="3C4B59"/>
                </a:solidFill>
              </a:rPr>
              <a:t>”</a:t>
            </a:r>
            <a:r>
              <a:rPr lang="cs-CZ" altLang="cs-CZ" sz="2000" i="1" dirty="0" smtClean="0">
                <a:solidFill>
                  <a:srgbClr val="3C4B59"/>
                </a:solidFill>
              </a:rPr>
              <a:t>)</a:t>
            </a:r>
            <a:endParaRPr lang="cs-CZ" sz="2000" i="1" dirty="0">
              <a:solidFill>
                <a:srgbClr val="3C4B59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cs-CZ" altLang="cs-CZ" b="1" dirty="0">
              <a:solidFill>
                <a:srgbClr val="3C4B59"/>
              </a:solidFill>
            </a:endParaRPr>
          </a:p>
          <a:p>
            <a:endParaRPr lang="cs-CZ" dirty="0">
              <a:solidFill>
                <a:srgbClr val="3C4B59"/>
              </a:solidFill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Definice kurikula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OPTIMED - optimalizovaná výuka všeobecného lékařství: http://med.muni.cz/optimed  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791571" y="1289744"/>
            <a:ext cx="8106769" cy="46805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80000"/>
              </a:lnSpc>
              <a:buFontTx/>
              <a:buNone/>
            </a:pPr>
            <a:r>
              <a:rPr lang="cs-CZ" altLang="cs-CZ" b="1" i="1" dirty="0" smtClean="0">
                <a:solidFill>
                  <a:schemeClr val="tx1"/>
                </a:solidFill>
              </a:rPr>
              <a:t> </a:t>
            </a:r>
            <a:r>
              <a:rPr lang="en-US" altLang="cs-CZ" b="1" i="1" dirty="0" smtClean="0">
                <a:solidFill>
                  <a:schemeClr val="tx1"/>
                </a:solidFill>
              </a:rPr>
              <a:t>1</a:t>
            </a:r>
            <a:r>
              <a:rPr lang="en-US" altLang="cs-CZ" b="1" i="1" dirty="0">
                <a:solidFill>
                  <a:schemeClr val="tx1"/>
                </a:solidFill>
              </a:rPr>
              <a:t>.-  </a:t>
            </a:r>
            <a:r>
              <a:rPr lang="en-US" altLang="cs-CZ" sz="2000" b="1" i="1" dirty="0">
                <a:solidFill>
                  <a:schemeClr val="tx1"/>
                </a:solidFill>
              </a:rPr>
              <a:t>“Tomorrow's doctors” </a:t>
            </a:r>
            <a:endParaRPr lang="es-ES" altLang="cs-CZ" sz="2000" b="1" i="1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s-ES" altLang="cs-CZ" sz="2000" b="1" i="1" dirty="0">
                <a:solidFill>
                  <a:schemeClr val="tx1"/>
                </a:solidFill>
              </a:rPr>
              <a:t>       </a:t>
            </a:r>
            <a:r>
              <a:rPr lang="en-US" altLang="cs-CZ" sz="2000" b="1" i="1" dirty="0">
                <a:solidFill>
                  <a:schemeClr val="tx1"/>
                </a:solidFill>
              </a:rPr>
              <a:t> (General Medical Council, U.K.1993</a:t>
            </a:r>
            <a:r>
              <a:rPr lang="en-US" altLang="cs-CZ" sz="2000" b="1" i="1" dirty="0" smtClean="0">
                <a:solidFill>
                  <a:schemeClr val="tx1"/>
                </a:solidFill>
              </a:rPr>
              <a:t>,</a:t>
            </a:r>
            <a:r>
              <a:rPr lang="cs-CZ" altLang="cs-CZ" sz="2000" b="1" i="1" dirty="0" smtClean="0">
                <a:solidFill>
                  <a:schemeClr val="tx1"/>
                </a:solidFill>
              </a:rPr>
              <a:t> </a:t>
            </a:r>
            <a:r>
              <a:rPr lang="en-US" altLang="cs-CZ" sz="2000" b="1" i="1" dirty="0" smtClean="0">
                <a:solidFill>
                  <a:schemeClr val="tx1"/>
                </a:solidFill>
              </a:rPr>
              <a:t>2003</a:t>
            </a:r>
            <a:r>
              <a:rPr lang="en-US" altLang="cs-CZ" sz="2000" b="1" i="1" dirty="0">
                <a:solidFill>
                  <a:schemeClr val="tx1"/>
                </a:solidFill>
              </a:rPr>
              <a:t>)</a:t>
            </a:r>
            <a:endParaRPr lang="cs-CZ" altLang="cs-CZ" sz="2000" b="1" i="1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endParaRPr lang="cs-CZ" altLang="cs-CZ" sz="2000" b="1" i="1" dirty="0" smtClean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cs-CZ" altLang="cs-CZ" sz="2000" b="1" i="1" dirty="0" smtClean="0">
                <a:solidFill>
                  <a:schemeClr val="tx1"/>
                </a:solidFill>
              </a:rPr>
              <a:t> </a:t>
            </a:r>
            <a:r>
              <a:rPr lang="en-US" altLang="cs-CZ" sz="2000" b="1" i="1" dirty="0" smtClean="0">
                <a:solidFill>
                  <a:schemeClr val="tx1"/>
                </a:solidFill>
              </a:rPr>
              <a:t>2</a:t>
            </a:r>
            <a:r>
              <a:rPr lang="en-US" altLang="cs-CZ" sz="2000" b="1" i="1" dirty="0">
                <a:solidFill>
                  <a:schemeClr val="tx1"/>
                </a:solidFill>
              </a:rPr>
              <a:t>.-  “Academic Standards – Medicine”</a:t>
            </a:r>
            <a:endParaRPr lang="es-ES" altLang="cs-CZ" sz="2000" b="1" i="1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s-ES" altLang="cs-CZ" sz="2000" b="1" i="1" dirty="0">
                <a:solidFill>
                  <a:schemeClr val="tx1"/>
                </a:solidFill>
              </a:rPr>
              <a:t>     </a:t>
            </a:r>
            <a:r>
              <a:rPr lang="en-US" altLang="cs-CZ" sz="2000" b="1" i="1" dirty="0">
                <a:solidFill>
                  <a:schemeClr val="tx1"/>
                </a:solidFill>
              </a:rPr>
              <a:t>  </a:t>
            </a:r>
            <a:r>
              <a:rPr lang="es-ES" altLang="cs-CZ" sz="2000" b="1" i="1" dirty="0">
                <a:solidFill>
                  <a:schemeClr val="tx1"/>
                </a:solidFill>
              </a:rPr>
              <a:t> </a:t>
            </a:r>
            <a:r>
              <a:rPr lang="en-US" altLang="cs-CZ" sz="2000" b="1" i="1" dirty="0">
                <a:solidFill>
                  <a:schemeClr val="tx1"/>
                </a:solidFill>
              </a:rPr>
              <a:t>(Quality Assurance Agency for Higher Education, U.K., </a:t>
            </a:r>
            <a:endParaRPr lang="es-ES" altLang="cs-CZ" sz="2000" b="1" i="1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  <a:buFontTx/>
              <a:buNone/>
            </a:pPr>
            <a:r>
              <a:rPr lang="es-ES" altLang="cs-CZ" sz="2000" b="1" i="1" dirty="0">
                <a:solidFill>
                  <a:schemeClr val="tx1"/>
                </a:solidFill>
              </a:rPr>
              <a:t>          </a:t>
            </a:r>
            <a:r>
              <a:rPr lang="en-US" altLang="cs-CZ" sz="2000" b="1" i="1" dirty="0">
                <a:solidFill>
                  <a:schemeClr val="tx1"/>
                </a:solidFill>
              </a:rPr>
              <a:t>2002)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cs-CZ" sz="2000" b="1" i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cs-CZ" sz="2000" b="1" i="1" dirty="0">
                <a:solidFill>
                  <a:schemeClr val="tx1"/>
                </a:solidFill>
              </a:rPr>
              <a:t>       </a:t>
            </a:r>
            <a:r>
              <a:rPr lang="cs-CZ" altLang="cs-CZ" sz="2000" b="1" i="1" dirty="0" smtClean="0">
                <a:solidFill>
                  <a:schemeClr val="tx1"/>
                </a:solidFill>
              </a:rPr>
              <a:t>  </a:t>
            </a:r>
            <a:r>
              <a:rPr lang="en-US" altLang="cs-CZ" sz="2000" b="1" i="1" dirty="0" smtClean="0">
                <a:solidFill>
                  <a:schemeClr val="tx1"/>
                </a:solidFill>
              </a:rPr>
              <a:t>3</a:t>
            </a:r>
            <a:r>
              <a:rPr lang="en-US" altLang="cs-CZ" sz="2000" b="1" i="1" dirty="0">
                <a:solidFill>
                  <a:schemeClr val="tx1"/>
                </a:solidFill>
              </a:rPr>
              <a:t>.-  “The Scottish doctor” </a:t>
            </a:r>
            <a:endParaRPr lang="es-ES" altLang="cs-CZ" sz="2000" b="1" i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cs-CZ" sz="2000" b="1" i="1" dirty="0">
                <a:solidFill>
                  <a:schemeClr val="tx1"/>
                </a:solidFill>
              </a:rPr>
              <a:t> </a:t>
            </a:r>
            <a:r>
              <a:rPr lang="es-ES" altLang="cs-CZ" sz="2000" b="1" i="1" dirty="0">
                <a:solidFill>
                  <a:schemeClr val="tx1"/>
                </a:solidFill>
              </a:rPr>
              <a:t>              </a:t>
            </a:r>
            <a:r>
              <a:rPr lang="en-US" altLang="cs-CZ" sz="2000" b="1" i="1" dirty="0">
                <a:solidFill>
                  <a:schemeClr val="tx1"/>
                </a:solidFill>
              </a:rPr>
              <a:t>(The Scottish Deans’ Medical Curriculum Group,</a:t>
            </a:r>
            <a:endParaRPr lang="es-ES" altLang="cs-CZ" sz="2000" b="1" i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cs-CZ" sz="2000" b="1" i="1" dirty="0">
                <a:solidFill>
                  <a:schemeClr val="tx1"/>
                </a:solidFill>
              </a:rPr>
              <a:t>               </a:t>
            </a:r>
            <a:r>
              <a:rPr lang="en-US" altLang="cs-CZ" sz="2000" b="1" i="1" dirty="0">
                <a:solidFill>
                  <a:schemeClr val="tx1"/>
                </a:solidFill>
              </a:rPr>
              <a:t> 2000</a:t>
            </a:r>
            <a:r>
              <a:rPr lang="es-ES" altLang="cs-CZ" sz="2000" b="1" i="1" dirty="0" smtClean="0">
                <a:solidFill>
                  <a:schemeClr val="tx1"/>
                </a:solidFill>
              </a:rPr>
              <a:t>,</a:t>
            </a:r>
            <a:r>
              <a:rPr lang="cs-CZ" altLang="cs-CZ" sz="2000" b="1" i="1" dirty="0" smtClean="0">
                <a:solidFill>
                  <a:schemeClr val="tx1"/>
                </a:solidFill>
              </a:rPr>
              <a:t> </a:t>
            </a:r>
            <a:r>
              <a:rPr lang="es-ES" altLang="cs-CZ" sz="2000" b="1" i="1" dirty="0" smtClean="0">
                <a:solidFill>
                  <a:schemeClr val="tx1"/>
                </a:solidFill>
              </a:rPr>
              <a:t>2008</a:t>
            </a:r>
            <a:r>
              <a:rPr lang="en-US" altLang="cs-CZ" sz="2000" b="1" i="1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cs-CZ" sz="2000" b="1" i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cs-CZ" sz="2000" b="1" i="1" dirty="0">
                <a:solidFill>
                  <a:schemeClr val="tx1"/>
                </a:solidFill>
              </a:rPr>
              <a:t>      </a:t>
            </a:r>
            <a:r>
              <a:rPr lang="cs-CZ" altLang="cs-CZ" sz="2000" b="1" i="1" dirty="0" smtClean="0">
                <a:solidFill>
                  <a:schemeClr val="tx1"/>
                </a:solidFill>
              </a:rPr>
              <a:t>  </a:t>
            </a:r>
            <a:r>
              <a:rPr lang="en-US" altLang="cs-CZ" sz="2000" b="1" i="1" dirty="0" smtClean="0">
                <a:solidFill>
                  <a:schemeClr val="tx1"/>
                </a:solidFill>
              </a:rPr>
              <a:t> </a:t>
            </a:r>
            <a:r>
              <a:rPr lang="en-US" altLang="cs-CZ" sz="2000" b="1" i="1" dirty="0">
                <a:solidFill>
                  <a:schemeClr val="tx1"/>
                </a:solidFill>
              </a:rPr>
              <a:t>4.- </a:t>
            </a:r>
            <a:r>
              <a:rPr lang="es-ES" altLang="cs-CZ" sz="2000" b="1" i="1" dirty="0">
                <a:solidFill>
                  <a:schemeClr val="tx1"/>
                </a:solidFill>
              </a:rPr>
              <a:t> </a:t>
            </a:r>
            <a:r>
              <a:rPr lang="en-US" altLang="cs-CZ" sz="2000" b="1" i="1" dirty="0">
                <a:solidFill>
                  <a:schemeClr val="tx1"/>
                </a:solidFill>
              </a:rPr>
              <a:t>“ Blueprint: Training of doctors in The Netherlands”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cs-CZ" sz="2000" b="1" i="1" dirty="0">
                <a:solidFill>
                  <a:schemeClr val="tx1"/>
                </a:solidFill>
              </a:rPr>
              <a:t>              </a:t>
            </a:r>
            <a:r>
              <a:rPr lang="es-ES" altLang="cs-CZ" sz="2000" b="1" i="1" dirty="0">
                <a:solidFill>
                  <a:schemeClr val="tx1"/>
                </a:solidFill>
              </a:rPr>
              <a:t>  </a:t>
            </a:r>
            <a:r>
              <a:rPr lang="en-US" altLang="cs-CZ" sz="2000" b="1" i="1" dirty="0">
                <a:solidFill>
                  <a:schemeClr val="tx1"/>
                </a:solidFill>
              </a:rPr>
              <a:t>(</a:t>
            </a:r>
            <a:r>
              <a:rPr lang="es-ES" altLang="cs-CZ" sz="2000" b="1" i="1" dirty="0">
                <a:solidFill>
                  <a:schemeClr val="tx1"/>
                </a:solidFill>
              </a:rPr>
              <a:t>Netherlands</a:t>
            </a:r>
            <a:r>
              <a:rPr lang="es-ES" altLang="cs-CZ" sz="2000" b="1" i="1" dirty="0" smtClean="0">
                <a:solidFill>
                  <a:schemeClr val="tx1"/>
                </a:solidFill>
              </a:rPr>
              <a:t>,</a:t>
            </a:r>
            <a:r>
              <a:rPr lang="cs-CZ" altLang="cs-CZ" sz="2000" b="1" i="1" dirty="0" smtClean="0">
                <a:solidFill>
                  <a:schemeClr val="tx1"/>
                </a:solidFill>
              </a:rPr>
              <a:t> </a:t>
            </a:r>
            <a:r>
              <a:rPr lang="en-US" altLang="cs-CZ" sz="2000" b="1" i="1" dirty="0" smtClean="0">
                <a:solidFill>
                  <a:schemeClr val="tx1"/>
                </a:solidFill>
              </a:rPr>
              <a:t>1994</a:t>
            </a:r>
            <a:r>
              <a:rPr lang="en-US" altLang="cs-CZ" sz="2000" b="1" i="1" dirty="0">
                <a:solidFill>
                  <a:schemeClr val="tx1"/>
                </a:solidFill>
              </a:rPr>
              <a:t>, 2001)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cs-CZ" sz="2000" b="1" i="1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cs-CZ" sz="2000" b="1" i="1" dirty="0">
                <a:solidFill>
                  <a:schemeClr val="tx1"/>
                </a:solidFill>
              </a:rPr>
              <a:t>       </a:t>
            </a:r>
            <a:r>
              <a:rPr lang="cs-CZ" altLang="cs-CZ" sz="2000" b="1" i="1" dirty="0" smtClean="0">
                <a:solidFill>
                  <a:schemeClr val="tx1"/>
                </a:solidFill>
              </a:rPr>
              <a:t>  </a:t>
            </a:r>
            <a:r>
              <a:rPr lang="en-US" altLang="cs-CZ" sz="2000" b="1" i="1" dirty="0" smtClean="0">
                <a:solidFill>
                  <a:schemeClr val="tx1"/>
                </a:solidFill>
              </a:rPr>
              <a:t>5</a:t>
            </a:r>
            <a:r>
              <a:rPr lang="en-US" altLang="cs-CZ" sz="2000" b="1" i="1" dirty="0">
                <a:solidFill>
                  <a:schemeClr val="tx1"/>
                </a:solidFill>
              </a:rPr>
              <a:t>.-  “The Swiss catalogue of learning objectives”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cs-CZ" sz="2000" b="1" i="1" dirty="0">
                <a:solidFill>
                  <a:schemeClr val="tx1"/>
                </a:solidFill>
              </a:rPr>
              <a:t>               (Institute for Medical Education, Switzerland, 2000, 2002</a:t>
            </a:r>
            <a:r>
              <a:rPr lang="en-US" altLang="cs-CZ" sz="2000" b="1" i="1" dirty="0" smtClean="0">
                <a:solidFill>
                  <a:schemeClr val="tx1"/>
                </a:solidFill>
              </a:rPr>
              <a:t>)</a:t>
            </a:r>
            <a:endParaRPr lang="cs-CZ" sz="2000" i="1" dirty="0">
              <a:solidFill>
                <a:schemeClr val="tx1"/>
              </a:solidFill>
            </a:endParaRPr>
          </a:p>
          <a:p>
            <a:pPr algn="ctr"/>
            <a:endParaRPr lang="cs-CZ" sz="20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5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971600" y="1864213"/>
            <a:ext cx="7704856" cy="468052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dirty="0" smtClean="0"/>
              <a:t>Výstup ze vzdělávacího procesu je definován jako kompetence, které si student musí před ukončením studia osvojit.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 smtClean="0"/>
              <a:t>Lékařské fakulty tedy musejí definovat </a:t>
            </a:r>
            <a:r>
              <a:rPr lang="cs-CZ" altLang="cs-CZ" dirty="0" smtClean="0">
                <a:solidFill>
                  <a:srgbClr val="FF0000"/>
                </a:solidFill>
              </a:rPr>
              <a:t>kompetence</a:t>
            </a:r>
            <a:r>
              <a:rPr lang="cs-CZ" altLang="cs-CZ" dirty="0" smtClean="0"/>
              <a:t>, které studenti musejí získat v rámci svého profesního tréninku v přípravě na svou budoucí roli ve zdravotnickém systému.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b="1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sz="2800" b="1" dirty="0" smtClean="0"/>
              <a:t>WFME </a:t>
            </a:r>
            <a:r>
              <a:rPr lang="en-US" altLang="cs-CZ" sz="2800" b="1" dirty="0"/>
              <a:t>Global Standards</a:t>
            </a:r>
            <a:r>
              <a:rPr lang="es-ES" altLang="cs-CZ" sz="2800" b="1" dirty="0"/>
              <a:t> </a:t>
            </a:r>
            <a:r>
              <a:rPr lang="en-US" altLang="cs-CZ" sz="2800" b="1" dirty="0"/>
              <a:t>for Quality</a:t>
            </a:r>
            <a:r>
              <a:rPr lang="es-ES" altLang="cs-CZ" sz="2800" b="1" dirty="0"/>
              <a:t> Improvement in Medical Education</a:t>
            </a:r>
            <a:endParaRPr lang="cs-CZ" sz="2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OPTIMED - optimalizovaná výuka všeobecného lékařství: http://med.muni.cz/optimed  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971600" y="1640108"/>
            <a:ext cx="7704856" cy="468052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8800" dirty="0" smtClean="0">
                <a:solidFill>
                  <a:srgbClr val="3C4B59"/>
                </a:solidFill>
              </a:rPr>
              <a:t>To je hotovo.</a:t>
            </a:r>
          </a:p>
          <a:p>
            <a:pPr algn="ctr"/>
            <a:endParaRPr lang="cs-CZ" dirty="0"/>
          </a:p>
          <a:p>
            <a:pPr algn="ctr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8835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Možné domény použití </a:t>
            </a:r>
            <a:r>
              <a:rPr lang="cs-CZ" dirty="0" err="1" smtClean="0"/>
              <a:t>Optimed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OPTIMED - optimalizovaná výuka všeobecného lékařství: http://med.muni.cz/optimed  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2961564" y="2088107"/>
            <a:ext cx="3493827" cy="9144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OPTIMED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545910" y="3425588"/>
            <a:ext cx="1610436" cy="13101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Definice kvality přijímaných studentů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3903259" y="4898348"/>
            <a:ext cx="1610436" cy="13101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Výukové materiály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5818783" y="4890271"/>
            <a:ext cx="1610436" cy="13101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Hodnocení kvality absolventa</a:t>
            </a:r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>
            <a:off x="2799303" y="3420841"/>
            <a:ext cx="1610436" cy="13101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Výběr studentů pro studium</a:t>
            </a:r>
            <a:endParaRPr lang="cs-CZ" dirty="0"/>
          </a:p>
        </p:txBody>
      </p:sp>
      <p:sp>
        <p:nvSpPr>
          <p:cNvPr id="10" name="Zaoblený obdélník 9"/>
          <p:cNvSpPr/>
          <p:nvPr/>
        </p:nvSpPr>
        <p:spPr>
          <a:xfrm>
            <a:off x="4929486" y="3408141"/>
            <a:ext cx="1610436" cy="13101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Definice kurikula</a:t>
            </a:r>
            <a:endParaRPr lang="cs-CZ" dirty="0"/>
          </a:p>
        </p:txBody>
      </p:sp>
      <p:sp>
        <p:nvSpPr>
          <p:cNvPr id="11" name="Zaoblený obdélník 10"/>
          <p:cNvSpPr/>
          <p:nvPr/>
        </p:nvSpPr>
        <p:spPr>
          <a:xfrm>
            <a:off x="7066020" y="3408142"/>
            <a:ext cx="1610436" cy="13101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Hodnocení + změna kurikula</a:t>
            </a:r>
            <a:endParaRPr lang="cs-CZ" dirty="0"/>
          </a:p>
        </p:txBody>
      </p:sp>
      <p:sp>
        <p:nvSpPr>
          <p:cNvPr id="12" name="Zaoblený obdélník 11"/>
          <p:cNvSpPr/>
          <p:nvPr/>
        </p:nvSpPr>
        <p:spPr>
          <a:xfrm>
            <a:off x="1987735" y="4890272"/>
            <a:ext cx="1610436" cy="13101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Řízení výuky, hodnocení kvality</a:t>
            </a:r>
            <a:endParaRPr lang="cs-CZ" dirty="0"/>
          </a:p>
        </p:txBody>
      </p:sp>
      <p:cxnSp>
        <p:nvCxnSpPr>
          <p:cNvPr id="14" name="Pravoúhlá spojnice 13"/>
          <p:cNvCxnSpPr/>
          <p:nvPr/>
        </p:nvCxnSpPr>
        <p:spPr>
          <a:xfrm flipV="1">
            <a:off x="1705970" y="3002507"/>
            <a:ext cx="1255594" cy="40563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ravoúhlá spojnice 15"/>
          <p:cNvCxnSpPr/>
          <p:nvPr/>
        </p:nvCxnSpPr>
        <p:spPr>
          <a:xfrm rot="5400000" flipH="1" flipV="1">
            <a:off x="3395354" y="3205324"/>
            <a:ext cx="405634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ravoúhlá spojnice 17"/>
          <p:cNvCxnSpPr/>
          <p:nvPr/>
        </p:nvCxnSpPr>
        <p:spPr>
          <a:xfrm rot="5400000" flipH="1" flipV="1">
            <a:off x="5615966" y="3205324"/>
            <a:ext cx="405634" cy="127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ravoúhlá spojnice 19"/>
          <p:cNvCxnSpPr/>
          <p:nvPr/>
        </p:nvCxnSpPr>
        <p:spPr>
          <a:xfrm rot="10800000">
            <a:off x="6430705" y="2999428"/>
            <a:ext cx="1089177" cy="41198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ravoúhlá spojnice 21"/>
          <p:cNvCxnSpPr/>
          <p:nvPr/>
        </p:nvCxnSpPr>
        <p:spPr>
          <a:xfrm flipV="1">
            <a:off x="6539922" y="3590574"/>
            <a:ext cx="24686" cy="1714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ravoúhlá spojnice 23"/>
          <p:cNvCxnSpPr>
            <a:endCxn id="5" idx="3"/>
          </p:cNvCxnSpPr>
          <p:nvPr/>
        </p:nvCxnSpPr>
        <p:spPr>
          <a:xfrm rot="16200000" flipV="1">
            <a:off x="5505584" y="3495115"/>
            <a:ext cx="2298677" cy="39906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ravoúhlá spojnice 26"/>
          <p:cNvCxnSpPr/>
          <p:nvPr/>
        </p:nvCxnSpPr>
        <p:spPr>
          <a:xfrm rot="16200000" flipV="1">
            <a:off x="3764049" y="3910384"/>
            <a:ext cx="1796318" cy="11879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ravoúhlá spojnice 28"/>
          <p:cNvCxnSpPr>
            <a:endCxn id="5" idx="1"/>
          </p:cNvCxnSpPr>
          <p:nvPr/>
        </p:nvCxnSpPr>
        <p:spPr>
          <a:xfrm rot="5400000" flipH="1" flipV="1">
            <a:off x="1616894" y="3510450"/>
            <a:ext cx="2309813" cy="37952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24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OPTIMED - optimalizovaná výuka všeobecného lékařství: http://med.muni.cz/optimed  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2169994" y="1484785"/>
            <a:ext cx="5295331" cy="91722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Výstupy kurikula – příprava pro praxi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2169993" y="4969493"/>
            <a:ext cx="5295331" cy="91722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Studenti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3411940" y="2661313"/>
            <a:ext cx="2893326" cy="39578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Obsah – co učíme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3224289" y="3219915"/>
            <a:ext cx="3216316" cy="39578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Jak to učíme – výukové strategie</a:t>
            </a:r>
            <a:endParaRPr lang="cs-CZ" dirty="0"/>
          </a:p>
        </p:txBody>
      </p:sp>
      <p:sp>
        <p:nvSpPr>
          <p:cNvPr id="9" name="Zaoblený obdélník 8"/>
          <p:cNvSpPr/>
          <p:nvPr/>
        </p:nvSpPr>
        <p:spPr>
          <a:xfrm>
            <a:off x="3276601" y="3791311"/>
            <a:ext cx="3164003" cy="39578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Hodnocení – učíme to dobře? </a:t>
            </a:r>
            <a:endParaRPr lang="cs-CZ" dirty="0"/>
          </a:p>
        </p:txBody>
      </p:sp>
      <p:sp>
        <p:nvSpPr>
          <p:cNvPr id="10" name="Zaoblený obdélník 9"/>
          <p:cNvSpPr/>
          <p:nvPr/>
        </p:nvSpPr>
        <p:spPr>
          <a:xfrm>
            <a:off x="3276601" y="4349913"/>
            <a:ext cx="3164003" cy="39578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Prostředí výuky – kde to učíme</a:t>
            </a:r>
            <a:endParaRPr lang="cs-CZ" dirty="0"/>
          </a:p>
        </p:txBody>
      </p:sp>
      <p:cxnSp>
        <p:nvCxnSpPr>
          <p:cNvPr id="12" name="Přímá spojnice se šipkou 11"/>
          <p:cNvCxnSpPr/>
          <p:nvPr/>
        </p:nvCxnSpPr>
        <p:spPr>
          <a:xfrm>
            <a:off x="2538484" y="2402006"/>
            <a:ext cx="0" cy="25674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7126407" y="2402006"/>
            <a:ext cx="0" cy="25674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5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Celkové cíle edukačního procesu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OPTIMED - optimalizovaná výuka všeobecného lékařství: http://med.muni.cz/optimed  </a:t>
            </a:r>
            <a:endParaRPr lang="cs-CZ" dirty="0"/>
          </a:p>
        </p:txBody>
      </p:sp>
      <p:sp>
        <p:nvSpPr>
          <p:cNvPr id="5" name="Rovnoramenný trojúhelník 4"/>
          <p:cNvSpPr/>
          <p:nvPr/>
        </p:nvSpPr>
        <p:spPr>
          <a:xfrm>
            <a:off x="2266664" y="2052402"/>
            <a:ext cx="4872251" cy="3848668"/>
          </a:xfrm>
          <a:prstGeom prst="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r>
              <a:rPr lang="cs-CZ" dirty="0" smtClean="0"/>
              <a:t>1</a:t>
            </a:r>
          </a:p>
          <a:p>
            <a:pPr algn="ctr"/>
            <a:endParaRPr lang="cs-CZ" dirty="0"/>
          </a:p>
          <a:p>
            <a:pPr algn="ctr"/>
            <a:r>
              <a:rPr lang="cs-CZ" dirty="0" smtClean="0"/>
              <a:t>2</a:t>
            </a:r>
            <a:endParaRPr lang="cs-CZ" dirty="0"/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3</a:t>
            </a:r>
            <a:endParaRPr lang="cs-CZ" dirty="0"/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4</a:t>
            </a:r>
            <a:endParaRPr lang="cs-CZ" dirty="0"/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5</a:t>
            </a:r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endParaRPr lang="cs-CZ" dirty="0"/>
          </a:p>
          <a:p>
            <a:pPr algn="ctr"/>
            <a:endParaRPr lang="cs-CZ" dirty="0" smtClean="0"/>
          </a:p>
          <a:p>
            <a:pPr algn="ctr"/>
            <a:r>
              <a:rPr lang="cs-CZ" dirty="0" smtClean="0"/>
              <a:t> </a:t>
            </a:r>
            <a:endParaRPr lang="cs-CZ" dirty="0"/>
          </a:p>
        </p:txBody>
      </p:sp>
      <p:cxnSp>
        <p:nvCxnSpPr>
          <p:cNvPr id="7" name="Přímá spojnice 6"/>
          <p:cNvCxnSpPr/>
          <p:nvPr/>
        </p:nvCxnSpPr>
        <p:spPr>
          <a:xfrm>
            <a:off x="3904396" y="3273633"/>
            <a:ext cx="167865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3523396" y="3851489"/>
            <a:ext cx="22905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V="1">
            <a:off x="3069089" y="4499507"/>
            <a:ext cx="3173132" cy="3239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16"/>
          <p:cNvCxnSpPr/>
          <p:nvPr/>
        </p:nvCxnSpPr>
        <p:spPr>
          <a:xfrm>
            <a:off x="2772769" y="5133832"/>
            <a:ext cx="386004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/>
          <p:cNvSpPr txBox="1"/>
          <p:nvPr/>
        </p:nvSpPr>
        <p:spPr>
          <a:xfrm>
            <a:off x="5008728" y="2188634"/>
            <a:ext cx="3952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Absolvent všeobecného lékařství bude…</a:t>
            </a:r>
            <a:endParaRPr lang="cs-CZ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5583051" y="3273633"/>
            <a:ext cx="2803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Vědec, praktik, specialista….</a:t>
            </a: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6148832" y="3782418"/>
            <a:ext cx="3305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Schopnost používat principy </a:t>
            </a:r>
          </a:p>
          <a:p>
            <a:r>
              <a:rPr lang="cs-CZ" dirty="0" smtClean="0"/>
              <a:t>farmakoterapie u pacientů s RS….</a:t>
            </a:r>
            <a:endParaRPr lang="cs-CZ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6725480" y="4458125"/>
            <a:ext cx="2235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Student zná přesně</a:t>
            </a:r>
          </a:p>
          <a:p>
            <a:r>
              <a:rPr lang="cs-CZ" dirty="0" smtClean="0"/>
              <a:t> principy preskripce….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6984877" y="5254739"/>
            <a:ext cx="2186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Student je schopen </a:t>
            </a:r>
          </a:p>
          <a:p>
            <a:r>
              <a:rPr lang="cs-CZ" dirty="0" smtClean="0"/>
              <a:t>předepsat </a:t>
            </a:r>
            <a:r>
              <a:rPr lang="cs-CZ" dirty="0" err="1" smtClean="0"/>
              <a:t>warfarin</a:t>
            </a:r>
            <a:r>
              <a:rPr lang="cs-CZ" dirty="0" smtClean="0"/>
              <a:t>….</a:t>
            </a:r>
            <a:endParaRPr lang="cs-CZ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2465708" y="2452875"/>
            <a:ext cx="1752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Celkový cíl výuky</a:t>
            </a:r>
            <a:endParaRPr lang="cs-CZ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2176495" y="3273633"/>
            <a:ext cx="1165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Cílová role</a:t>
            </a:r>
            <a:endParaRPr lang="cs-CZ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1399029" y="3993661"/>
            <a:ext cx="1720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Výstupy kurikula</a:t>
            </a:r>
            <a:endParaRPr lang="cs-CZ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476991" y="4539474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Detailní výstupy kurikula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967253" y="5297292"/>
            <a:ext cx="1493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Výstupy kurzu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3841351" y="6086579"/>
            <a:ext cx="21790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i="1" dirty="0" smtClean="0"/>
              <a:t>Modifikováno ze </a:t>
            </a:r>
            <a:r>
              <a:rPr lang="cs-CZ" sz="1200" i="1" dirty="0" err="1" smtClean="0"/>
              <a:t>Scottish</a:t>
            </a:r>
            <a:r>
              <a:rPr lang="cs-CZ" sz="1200" i="1" dirty="0" smtClean="0"/>
              <a:t> </a:t>
            </a:r>
            <a:r>
              <a:rPr lang="cs-CZ" sz="1200" i="1" dirty="0" err="1" smtClean="0"/>
              <a:t>Doctor</a:t>
            </a:r>
            <a:endParaRPr lang="cs-CZ" sz="1200" i="1" dirty="0"/>
          </a:p>
        </p:txBody>
      </p:sp>
    </p:spTree>
    <p:extLst>
      <p:ext uri="{BB962C8B-B14F-4D97-AF65-F5344CB8AC3E}">
        <p14:creationId xmlns:p14="http://schemas.microsoft.com/office/powerpoint/2010/main" val="22690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Pegagog</a:t>
            </a:r>
            <a:r>
              <a:rPr lang="cs-CZ" dirty="0" smtClean="0"/>
              <a:t> „ví, co sám učí“</a:t>
            </a:r>
          </a:p>
          <a:p>
            <a:r>
              <a:rPr lang="cs-CZ" dirty="0" err="1" smtClean="0"/>
              <a:t>Pegagog</a:t>
            </a:r>
            <a:r>
              <a:rPr lang="cs-CZ" dirty="0" smtClean="0"/>
              <a:t> „ví, co učí kolegové“</a:t>
            </a:r>
          </a:p>
          <a:p>
            <a:r>
              <a:rPr lang="cs-CZ" dirty="0" err="1" smtClean="0"/>
              <a:t>Pegagog</a:t>
            </a:r>
            <a:r>
              <a:rPr lang="cs-CZ" dirty="0" smtClean="0"/>
              <a:t> má jasně definováno, co je od studenta v jeho oboru i v oborech ostatních požadováno, aby úspěšně složil zkoušku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Užitečnost LO a LU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OPTIMED - optimalizovaná výuka všeobecného lékařství: http://med.muni.cz/optimed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608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3294</TotalTime>
  <Words>610</Words>
  <Application>Microsoft Office PowerPoint</Application>
  <PresentationFormat>Předvádění na obrazovce (4:3)</PresentationFormat>
  <Paragraphs>106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Calibri</vt:lpstr>
      <vt:lpstr>Motiv sady Office</vt:lpstr>
      <vt:lpstr>Použitelnost a výhody Optimedu pro pedagoga Julie Bienertová-Vašků</vt:lpstr>
      <vt:lpstr>Prezentace aplikace PowerPoint</vt:lpstr>
      <vt:lpstr>Zadávací dokumentace projektu Optimed</vt:lpstr>
      <vt:lpstr>Definice kurikula</vt:lpstr>
      <vt:lpstr>WFME Global Standards for Quality Improvement in Medical Education</vt:lpstr>
      <vt:lpstr>Možné domény použití Optimed</vt:lpstr>
      <vt:lpstr>Prezentace aplikace PowerPoint</vt:lpstr>
      <vt:lpstr>Celkové cíle edukačního procesu</vt:lpstr>
      <vt:lpstr>Užitečnost LO a LU</vt:lpstr>
      <vt:lpstr>Repozitář</vt:lpstr>
      <vt:lpstr>Optimed a profesionalizace výuky na LF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komenda</dc:creator>
  <cp:lastModifiedBy>Julie Bienertová</cp:lastModifiedBy>
  <cp:revision>294</cp:revision>
  <dcterms:modified xsi:type="dcterms:W3CDTF">2014-09-25T09:55:25Z</dcterms:modified>
</cp:coreProperties>
</file>