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3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F3CF-BB6B-42EC-B45F-B771A657A54D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0FE5-3A02-45D2-9E1A-5A237AC37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64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Univerzitní nemocnice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0FE5-3A02-45D2-9E1A-5A237AC37AD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37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 trans="22000"/>
                    </a14:imgEffect>
                    <a14:imgEffect>
                      <a14:colorTemperature colorTemp="825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Norsko 2014 OPTIMED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Lenka Skřivánková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Vladimír Rak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ircom.com.au/wp-content/uploads/2013/12/MLR_AGV_Nye-Ah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bcnyheter.no/files/imagecache/normal/2013-02/ahus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476673"/>
            <a:ext cx="9137374" cy="58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epz\Desktop\obraz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5"/>
            <a:ext cx="4716017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lepz\Desktop\obraz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0"/>
            <a:ext cx="4283969" cy="68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epz\Desktop\obraz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546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5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Osobní povzdech</a:t>
            </a:r>
          </a:p>
          <a:p>
            <a:r>
              <a:rPr lang="cs-CZ" dirty="0" smtClean="0"/>
              <a:t>Využití videa při výuce</a:t>
            </a:r>
          </a:p>
          <a:p>
            <a:pPr lvl="1"/>
            <a:r>
              <a:rPr lang="cs-CZ" dirty="0" err="1" smtClean="0"/>
              <a:t>edX</a:t>
            </a:r>
            <a:r>
              <a:rPr lang="cs-CZ" dirty="0" smtClean="0"/>
              <a:t>, </a:t>
            </a:r>
            <a:r>
              <a:rPr lang="cs-CZ" dirty="0" err="1" smtClean="0"/>
              <a:t>coursera</a:t>
            </a:r>
            <a:endParaRPr lang="cs-CZ" dirty="0" smtClean="0"/>
          </a:p>
          <a:p>
            <a:pPr lvl="1"/>
            <a:r>
              <a:rPr lang="cs-CZ" dirty="0" smtClean="0"/>
              <a:t>Kaplan </a:t>
            </a:r>
            <a:r>
              <a:rPr lang="cs-CZ" dirty="0" err="1" smtClean="0"/>
              <a:t>medical</a:t>
            </a:r>
            <a:endParaRPr lang="cs-CZ" dirty="0" smtClean="0"/>
          </a:p>
          <a:p>
            <a:pPr lvl="1"/>
            <a:r>
              <a:rPr lang="cs-CZ" smtClean="0"/>
              <a:t>youtube</a:t>
            </a:r>
            <a:endParaRPr lang="cs-CZ" dirty="0" smtClean="0"/>
          </a:p>
          <a:p>
            <a:r>
              <a:rPr lang="cs-CZ" dirty="0" smtClean="0"/>
              <a:t>Chytré telefony + lenost</a:t>
            </a:r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9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3" name="Picture 5" descr="C:\Users\klepz\Desktop\obraz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77" y="1"/>
            <a:ext cx="46904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68299" y="5831686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Vladimír Rak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54813" y="3717032"/>
            <a:ext cx="2554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Lenka Skřivánková</a:t>
            </a:r>
          </a:p>
        </p:txBody>
      </p:sp>
      <p:pic>
        <p:nvPicPr>
          <p:cNvPr id="2054" name="Picture 6" descr="C:\Users\klepz\Desktop\obraz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9220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Nemocnice AHUS</a:t>
            </a:r>
          </a:p>
          <a:p>
            <a:r>
              <a:rPr lang="cs-CZ" dirty="0" smtClean="0"/>
              <a:t>Oddělení neurologie</a:t>
            </a:r>
          </a:p>
          <a:p>
            <a:r>
              <a:rPr lang="cs-CZ" dirty="0" smtClean="0"/>
              <a:t>Prof. </a:t>
            </a:r>
            <a:r>
              <a:rPr lang="cs-CZ" dirty="0" err="1" smtClean="0"/>
              <a:t>Tormod</a:t>
            </a:r>
            <a:r>
              <a:rPr lang="cs-CZ" dirty="0" smtClean="0"/>
              <a:t> </a:t>
            </a:r>
            <a:r>
              <a:rPr lang="cs-CZ" dirty="0" err="1" smtClean="0"/>
              <a:t>Fladby</a:t>
            </a:r>
            <a:endParaRPr lang="cs-CZ" dirty="0"/>
          </a:p>
        </p:txBody>
      </p:sp>
      <p:pic>
        <p:nvPicPr>
          <p:cNvPr id="3074" name="Picture 2" descr="C:\Users\klepz\Desktop\obraz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07504" y="3356992"/>
            <a:ext cx="5832648" cy="3501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7956376" y="4653136"/>
            <a:ext cx="1187624" cy="639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AutoShape 4" descr="data:image/jpeg;base64,/9j/4AAQSkZJRgABAQAAAQABAAD/2wCEAAkGBxQTEhQUExQVFhUXGBcXGBQXFBQfFxwVGhQYFxwfGxcaHSggGBomHBQUITEhJSkrLi4uFx8zODMsNygtLisBCgoKDg0OGxAQGywkHyQsNC0sOCwsNC8sLCwsLSw0LCwsLCwsLCwsLCw0NTQsLCwsLCwsLCwsLCwsLCwsLCwsLP/AABEIAKAAeAMBIgACEQEDEQH/xAAcAAABBQEBAQAAAAAAAAAAAAAFAAEDBAYHAgj/xABCEAACAQIEAwUEBwYCCwAAAAABAgMAEQQSITEFBkETIlFhcSMygZEHFEJSYqGxJDNygsHwotEWQ0RjkrKzwtLi8f/EABkBAAMBAQEAAAAAAAAAAAAAAAECAwQABf/EACoRAAICAQMCBAYDAAAAAAAAAAABAhEDEiExQVEiMnHwBBNhkcHRFIGh/9oADAMBAAIRAxEAPwDtVKnpUDhqVPTVxw1MzW3rOcz8wQwsEeXLpfKpsxve22o2rmvGOZHJ9kZFB8ZWP67UksiiUjjcjrz8ZhBC9opJ2A1/Sq3EuY4YRdjf+H1rhi4h8wIuLjU+fnbapGxLaDbptoan80p8k7Rwfm/C4hsiPZ/utoT6dDRtZFOxB+Ir51xDSD3FsBbYa+vmPKmj4lKhDo9n3zLv567/AAorKB4j6Npq51yZ9I4mATELZhYGRdtTa5HT1rooIIuDceIqqaZJpoVNT01EA1PTUq44sUqVKiAVRy3tpUlZX6QeKtDAFVihcNdxuEAF8v4iSAPielK3SsMVboxPOXFYu2MUSq82azSZWJz9FUg6nprtVzhnKBy5phd7Du9AbePWofo05c/2uUan90p6L1Y+Z6eXrXQitZpLUb8aoyWG5bRQbjxoTjuWlHiPSugvHVPEQXpHGi6aZy+ThRjYlb67joaCcRgs2q2v+v8AfWur4rCKay3GOFXvbWp20wyxJrY5skvZki5Hhr+orp30W84+0OFmbRv3bE/a8D69D5VzvjeAKPcjSqUTWOuhHXrV4y6owzj0Z9UmmNA+SuMfWsHFITdwMj+OddDf10Pxo4a1LczcDUqanrjixSpUq4Aq519IuEOIxuFw9+6ykt6Bj/S9dFrEYtw3F2/DAoH5n4b0mR7FMSuQdRQoAAsBYADoBtUgFeRXoGoo3CtUEo0qQ1HLXMKBWLoRNHvRrFR6dfzoZixpvaoSNKZmuM8PV0JI1sawHE8JkYW6jT9K6TjVOU1geJe9lPTbyP8AdqOIy5+5uvoLxRz4uInQrFIB+IF0Y/Lsx8BXWTXE/ohxIjx2Um3aRutvxXDAf4TXazW2HBgnyI0qY0qYUtUqVKuAKsJi4svGiej4fMPgcv8AQ1u6z3HMF+14acdEmiP8wV1/5G+dJNbD43UicyrtevVwdqyvHeNMGaOOISFULMWJCiwvbQb1T4RxOcgsBGwDFe6zWuPAsNR51FcWbrV6b3NkdzXiZgBVfBzM6FipUjdTv/8AKwHHuYJZJTFEpPTTypXIojX4ziCDqPnQ7ETA6gj1vWMTBSiM4hnGQEgAKWuQpOw11IsCba0Q+tyRorOMyNuRsNfH9PjSyg6s5ZVq09S7iW3rGczR5JFP3r39a1shuT/elZ3nCK6xEC+pH6UkH4gZd4lflUt9bikBtkcMWOwHW/kbkV9CtXAeIYIJhHRSC4ALW3vobW9DXe1OgvvYX9bVqxSuzLnxaIxfcRNKmNNVTMXqVKlRAKq2PQFdehuPXb+pqxUGN934ihLhjQ8yAs2EBBAA1386qR8OII90Aa5QBaiz1WOKXNkBu1r28qzVR6KTfA8hsjnxG/kKwGAhAlaQfe28r1uuJn2ZG19/SsMZ8mYhTkB1NTnyWxxWk08sbMNG3HWqTcEJsXfN4rY2/M0TwgBRWBuDapcRJYUz35Ak1sjPY/DKqiwA9BbahBANgRfWi3FZwdKCzSW1PSodQyM7wbByHGhTfI0ygk/aHaAaeOld9c1y3kfB9tjUcjSAObdAxJA+fQ+tdQateDy2Y/i34lHsMTSryTSq5kCFKlSoiiqPELdWHkakpq4K2AE0thVLCYcqHZSO0bW5FxpsLX2q4V0IO4uKpMJmJ7MR2AI7xYa/AVk6npxlsDOauNFIyCGGgtpe/oetYWPis0ylBHlXYHNrr1It/WujPh5j78MJNts7afErQPEQOpsIEGu4l/8AWukupohxsEeWSUhVCdQPyqfHTaUNw2LkCm8VvA9opq9iUPZgtuRSPgW6ZnJpNTS4XGJJ4kYXVnUEHqOtRTt+ZonybhDLi1b7MYLk+eoX5kn5UsFckSyy8LZ0DCYGOFSsSKgJuQo3Pn41IakaomreeZdnlqVeWNKgcEqVKmY2Fzt40wo9KqeL4ikermwOgJ2J6AdSx6Ab1Um4mwAZhkF7FN3uRcAWvdrfZAPrXBobjMJXvjY7+tVMJt+VVu3MmOjjYJZYZHBzkuSzIneAGVdM3U/Cs/yZx55IAZDdlOSU9Q4+1bwYWNQyRp6jXhm60mnxmBDfaI9Cf86GYjh4uMzMfIk2q7NxFR1FCOJ8VX9KlKjZCyWcBfIDwoXxLid7L4VUxXFL3t6ULJLGps5yJTc71BwXmE4XimHUmySJkcfxt3T81qY1zvmacy4qQA+7ZVPmo/zpsXmIZvKfUz1G1Z/l3mqGeGG75XaNWN9r5RfXxv40bjmVxdGDDxUgj5ittmChNSpmNNQOLGJ4gqnKNWOw3v8AAa289qCX7SbM0feXYsVYLfxAJuNNLfMVEZlWWWMZApijnVVvrZmEmbKO9smp171KSQLLOFVjpFiE2F1a6MBc3tdP8Vc2Mkh8bJHC5klU6hiWAZ2AG7IxOWPQ62GnjVqDOro0tg5bswF6RuCQAb+8SFzN1tQbGziIyQ5QAsxZQwXLlliZyD8c1XcFKFwsZ1ZhhoJCwBuRGQxu59T8zRXIHwQ4d8uOgGi/srCwa+qzJbyvqR/NWPxbnAY1WN+xxBkhfMRpJHIxQ+V0kHyrT8SVhxCFb+9FiEDKtgrdojKSL96xCm/kfGq/NXCFxEWKicKsrxx4lbAlhIoKPa2tgY1+BpauDQ6lpmmSYrh0cguNjQPF8JKnS59KHcq8acAxSaOhysD5eFaZseANReshu54M6cNamOlLHcQztZRURQ21pGGiDG4kKpbwH9KwPLuGaZ3frnVtfFmsR5nvCtNzDL7JrddKtcg8IvCGNriRXBOoyvlO25N1Pyq+FbNmfM90EFLQNKp2RHspZdlcsQG6GzDxq6nEPq2J7QSBCbA5nyBo16lSCrX17w/Ko+Z0VMcA+QhmlQ+z11jhPu/E/OhfD2JYNcaHD30YnVcpsp0vdTVJLdkVudb4fxeOZVYG2bVbka+hGhpVkeBwFbrZlJnnRj3NcxZxcC1+hpU24tI08Mlnw5Ab2byYchVCjJKodCem6INPGqeNLHERjswxWDEoQslycskJFyQP7JqHBs31JnyXIgw+IF5BlJjAJ13HueFPO1+IaIrhopyMjW3XDnW/960WrX3Rye/+k+IuOIMSpUH6sSVN/eSZdR8KtcJjL4WGMq7Xw8kJLEKLqMmo36HpVLHBhjM2QC0WDY5WGYe0mHxGtFOEA6rkJ7PEyC7sBYPdttb+/tTP9CgfixN8NiGN8pBYsbLkkiUtkI8g29CfpV5omwXYdhZZn7RGYqCOzOXYnrdV8hmo9jID9VVgTcRRXbdRkvG3cvta9Y/6SOHnFYGCcEF4SEkNyPAaKdiWt/w0OGw9ED8Jy5PLDDjVkzs6AshAzFVsL93fca29fM9FE4QF0IU/aFivz1FRfR3DiFggUC62dh39iCVZbdN9uh+VG+BcXyFA4YCYdqjlr5lbU9BqC21vCpywp7lYZ3HbkEwcPzHQfpVLj0BRkjGrOdANz6DrXT48LGdQE165BQTmLicWH0XK0xAAUWU67Zm3A8qT+P8AUo/ik+EZH/RjNlEi5mvpH0Hm/kPu9ai5h5oTh1oAnav2as+RwgUK53JU62vYaddqj4hzhMubsYgoCXDA5u6zWudRqcpt5VkuR+FtPikebv3CyPn10YgEt5XI06VaMVFUiEpOTtmk5uxJk7LEhZEDy5lVrF7FIlvcbDQ28aGQhlaZgJLMrXW9v3czH8hIvzojzVxDMseHUFvqyxqzgWJbNksSelo1It941EMGTHic0bjJIwHf0tJAhNyD4oDQnyzo8I02HwqiWb2YOWaCQZnJADoEOh/hNKq+Gwalpz2UeuEw0gufutLfp6U9GeRQe50YORpuXk9hh1JisY5YG0NzkOXx/CazvKru2IwRZMxOGkXMpsCRFBvfbajvBGfInfjsMVihsdu0l86C8rqRJgz2Z99kurCxvh7/APYKavE19fwLe3vuHMbExkHcjBfBGwzG+aKQEa26GSrPD5T2uKsg1GHxAZnuO8pU/wDSr0sbdvhe5Go7PEx95rn3oyNh4IaqcNVhNGLRXlwjpe5tmhkW2lv98aFbeqO/ZdlwKuroRmucRFmJtoxzWA/m/Ks5AvbYN0ClpZ1iUBxcap2p1G1s8pzdL1pwoYszBW9pG2ZvdGeFR3R63rNcDURZicxEc8SZb90KWaLQ+G2lFbv32BwiPkuNMNO+GAL+2cqSdFzxq5F9d9NPEedFeAYY/V8MpjiFkmj1Ym1jl07v4fyqrzZB2MmGmSyZZGjcLa5UISpt1IUMPl4Vc5enZkXKsZy4iUXLEd1mY3y20Oo086PT7A6nrl/HlcID7zAZVv1J2v6bn0rHvh5JmkKur+zD98WbNKzRx6jS9ldtvtjwohwZ7w4mPOVMLypcC4uWKL+Wa1aOXCBVYqsbEvEpJupIVgF8dgTS9P6DwzKwcFBmeIROv7RFGcvu5Y4Qw1295qkxTdjhRMmXMuCF0XTKSCFOY7m+Y7a9nR/AyiP6y79wDESsSxutkiG33qzuP4W4wMcbsJXZYcy2CiwhbTMb7A00nS99joqwHwngMkr4pmi2WBhmk8c+u2t7VqMXwnTGr2X+sh0D6axqKJvCRJiwsSDNhMO1i/gZh4Uz37TG+yB7uFfRx4N/41zjV+hylx6gLguCVhhPZR+0wmIQ3P2kaK1/PVqVTcPgSNlXJEOyxkiHNa+SVGIB+LJSoaFJKwqel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xQTEhQUExQVFhUXGBcXGBQXFBQfFxwVGhQYFxwfGxcaHSggGBomHBQUITEhJSkrLi4uFx8zODMsNygtLisBCgoKDg0OGxAQGywkHyQsNC0sOCwsNC8sLCwsLSw0LCwsLCwsLCwsLCw0NTQsLCwsLCwsLCwsLCwsLCwsLCwsLP/AABEIAKAAeAMBIgACEQEDEQH/xAAcAAABBQEBAQAAAAAAAAAAAAAFAAEDBAYHAgj/xABCEAACAQIEAwUEBwYCCwAAAAABAgMAEQQSITEFBkETIlFhcSMygZEHFEJSYqGxJDNygsHwotEWQ0RjkrKzwtLi8f/EABkBAAMBAQEAAAAAAAAAAAAAAAECAwQABf/EACoRAAICAQMCBAYDAAAAAAAAAAABAhEDEiExQVEiMnHwBBNhkcHRFIGh/9oADAMBAAIRAxEAPwDtVKnpUDhqVPTVxw1MzW3rOcz8wQwsEeXLpfKpsxve22o2rmvGOZHJ9kZFB8ZWP67UksiiUjjcjrz8ZhBC9opJ2A1/Sq3EuY4YRdjf+H1rhi4h8wIuLjU+fnbapGxLaDbptoan80p8k7Rwfm/C4hsiPZ/utoT6dDRtZFOxB+Ir51xDSD3FsBbYa+vmPKmj4lKhDo9n3zLv567/AAorKB4j6Npq51yZ9I4mATELZhYGRdtTa5HT1rooIIuDceIqqaZJpoVNT01EA1PTUq44sUqVKiAVRy3tpUlZX6QeKtDAFVihcNdxuEAF8v4iSAPielK3SsMVboxPOXFYu2MUSq82azSZWJz9FUg6nprtVzhnKBy5phd7Du9AbePWofo05c/2uUan90p6L1Y+Z6eXrXQitZpLUb8aoyWG5bRQbjxoTjuWlHiPSugvHVPEQXpHGi6aZy+ThRjYlb67joaCcRgs2q2v+v8AfWur4rCKay3GOFXvbWp20wyxJrY5skvZki5Hhr+orp30W84+0OFmbRv3bE/a8D69D5VzvjeAKPcjSqUTWOuhHXrV4y6owzj0Z9UmmNA+SuMfWsHFITdwMj+OddDf10Pxo4a1LczcDUqanrjixSpUq4Aq519IuEOIxuFw9+6ykt6Bj/S9dFrEYtw3F2/DAoH5n4b0mR7FMSuQdRQoAAsBYADoBtUgFeRXoGoo3CtUEo0qQ1HLXMKBWLoRNHvRrFR6dfzoZixpvaoSNKZmuM8PV0JI1sawHE8JkYW6jT9K6TjVOU1geJe9lPTbyP8AdqOIy5+5uvoLxRz4uInQrFIB+IF0Y/Lsx8BXWTXE/ohxIjx2Um3aRutvxXDAf4TXazW2HBgnyI0qY0qYUtUqVKuAKsJi4svGiej4fMPgcv8AQ1u6z3HMF+14acdEmiP8wV1/5G+dJNbD43UicyrtevVwdqyvHeNMGaOOISFULMWJCiwvbQb1T4RxOcgsBGwDFe6zWuPAsNR51FcWbrV6b3NkdzXiZgBVfBzM6FipUjdTv/8AKwHHuYJZJTFEpPTTypXIojX4ziCDqPnQ7ETA6gj1vWMTBSiM4hnGQEgAKWuQpOw11IsCba0Q+tyRorOMyNuRsNfH9PjSyg6s5ZVq09S7iW3rGczR5JFP3r39a1shuT/elZ3nCK6xEC+pH6UkH4gZd4lflUt9bikBtkcMWOwHW/kbkV9CtXAeIYIJhHRSC4ALW3vobW9DXe1OgvvYX9bVqxSuzLnxaIxfcRNKmNNVTMXqVKlRAKq2PQFdehuPXb+pqxUGN934ihLhjQ8yAs2EBBAA1386qR8OII90Aa5QBaiz1WOKXNkBu1r28qzVR6KTfA8hsjnxG/kKwGAhAlaQfe28r1uuJn2ZG19/SsMZ8mYhTkB1NTnyWxxWk08sbMNG3HWqTcEJsXfN4rY2/M0TwgBRWBuDapcRJYUz35Ak1sjPY/DKqiwA9BbahBANgRfWi3FZwdKCzSW1PSodQyM7wbByHGhTfI0ygk/aHaAaeOld9c1y3kfB9tjUcjSAObdAxJA+fQ+tdQateDy2Y/i34lHsMTSryTSq5kCFKlSoiiqPELdWHkakpq4K2AE0thVLCYcqHZSO0bW5FxpsLX2q4V0IO4uKpMJmJ7MR2AI7xYa/AVk6npxlsDOauNFIyCGGgtpe/oetYWPis0ylBHlXYHNrr1It/WujPh5j78MJNts7afErQPEQOpsIEGu4l/8AWukupohxsEeWSUhVCdQPyqfHTaUNw2LkCm8VvA9opq9iUPZgtuRSPgW6ZnJpNTS4XGJJ4kYXVnUEHqOtRTt+ZonybhDLi1b7MYLk+eoX5kn5UsFckSyy8LZ0DCYGOFSsSKgJuQo3Pn41IakaomreeZdnlqVeWNKgcEqVKmY2Fzt40wo9KqeL4ikermwOgJ2J6AdSx6Ab1Um4mwAZhkF7FN3uRcAWvdrfZAPrXBobjMJXvjY7+tVMJt+VVu3MmOjjYJZYZHBzkuSzIneAGVdM3U/Cs/yZx55IAZDdlOSU9Q4+1bwYWNQyRp6jXhm60mnxmBDfaI9Cf86GYjh4uMzMfIk2q7NxFR1FCOJ8VX9KlKjZCyWcBfIDwoXxLid7L4VUxXFL3t6ULJLGps5yJTc71BwXmE4XimHUmySJkcfxt3T81qY1zvmacy4qQA+7ZVPmo/zpsXmIZvKfUz1G1Z/l3mqGeGG75XaNWN9r5RfXxv40bjmVxdGDDxUgj5ittmChNSpmNNQOLGJ4gqnKNWOw3v8AAa289qCX7SbM0feXYsVYLfxAJuNNLfMVEZlWWWMZApijnVVvrZmEmbKO9smp171KSQLLOFVjpFiE2F1a6MBc3tdP8Vc2Mkh8bJHC5klU6hiWAZ2AG7IxOWPQ62GnjVqDOro0tg5bswF6RuCQAb+8SFzN1tQbGziIyQ5QAsxZQwXLlliZyD8c1XcFKFwsZ1ZhhoJCwBuRGQxu59T8zRXIHwQ4d8uOgGi/srCwa+qzJbyvqR/NWPxbnAY1WN+xxBkhfMRpJHIxQ+V0kHyrT8SVhxCFb+9FiEDKtgrdojKSL96xCm/kfGq/NXCFxEWKicKsrxx4lbAlhIoKPa2tgY1+BpauDQ6lpmmSYrh0cguNjQPF8JKnS59KHcq8acAxSaOhysD5eFaZseANReshu54M6cNamOlLHcQztZRURQ21pGGiDG4kKpbwH9KwPLuGaZ3frnVtfFmsR5nvCtNzDL7JrddKtcg8IvCGNriRXBOoyvlO25N1Pyq+FbNmfM90EFLQNKp2RHspZdlcsQG6GzDxq6nEPq2J7QSBCbA5nyBo16lSCrX17w/Ko+Z0VMcA+QhmlQ+z11jhPu/E/OhfD2JYNcaHD30YnVcpsp0vdTVJLdkVudb4fxeOZVYG2bVbka+hGhpVkeBwFbrZlJnnRj3NcxZxcC1+hpU24tI08Mlnw5Ab2byYchVCjJKodCem6INPGqeNLHERjswxWDEoQslycskJFyQP7JqHBs31JnyXIgw+IF5BlJjAJ13HueFPO1+IaIrhopyMjW3XDnW/960WrX3Rye/+k+IuOIMSpUH6sSVN/eSZdR8KtcJjL4WGMq7Xw8kJLEKLqMmo36HpVLHBhjM2QC0WDY5WGYe0mHxGtFOEA6rkJ7PEyC7sBYPdttb+/tTP9CgfixN8NiGN8pBYsbLkkiUtkI8g29CfpV5omwXYdhZZn7RGYqCOzOXYnrdV8hmo9jID9VVgTcRRXbdRkvG3cvta9Y/6SOHnFYGCcEF4SEkNyPAaKdiWt/w0OGw9ED8Jy5PLDDjVkzs6AshAzFVsL93fca29fM9FE4QF0IU/aFivz1FRfR3DiFggUC62dh39iCVZbdN9uh+VG+BcXyFA4YCYdqjlr5lbU9BqC21vCpywp7lYZ3HbkEwcPzHQfpVLj0BRkjGrOdANz6DrXT48LGdQE165BQTmLicWH0XK0xAAUWU67Zm3A8qT+P8AUo/ik+EZH/RjNlEi5mvpH0Hm/kPu9ai5h5oTh1oAnav2as+RwgUK53JU62vYaddqj4hzhMubsYgoCXDA5u6zWudRqcpt5VkuR+FtPikebv3CyPn10YgEt5XI06VaMVFUiEpOTtmk5uxJk7LEhZEDy5lVrF7FIlvcbDQ28aGQhlaZgJLMrXW9v3czH8hIvzojzVxDMseHUFvqyxqzgWJbNksSelo1It941EMGTHic0bjJIwHf0tJAhNyD4oDQnyzo8I02HwqiWb2YOWaCQZnJADoEOh/hNKq+Gwalpz2UeuEw0gufutLfp6U9GeRQe50YORpuXk9hh1JisY5YG0NzkOXx/CazvKru2IwRZMxOGkXMpsCRFBvfbajvBGfInfjsMVihsdu0l86C8rqRJgz2Z99kurCxvh7/APYKavE19fwLe3vuHMbExkHcjBfBGwzG+aKQEa26GSrPD5T2uKsg1GHxAZnuO8pU/wDSr0sbdvhe5Go7PEx95rn3oyNh4IaqcNVhNGLRXlwjpe5tmhkW2lv98aFbeqO/ZdlwKuroRmucRFmJtoxzWA/m/Ks5AvbYN0ClpZ1iUBxcap2p1G1s8pzdL1pwoYszBW9pG2ZvdGeFR3R63rNcDURZicxEc8SZb90KWaLQ+G2lFbv32BwiPkuNMNO+GAL+2cqSdFzxq5F9d9NPEedFeAYY/V8MpjiFkmj1Ym1jl07v4fyqrzZB2MmGmSyZZGjcLa5UISpt1IUMPl4Vc5enZkXKsZy4iUXLEd1mY3y20Oo086PT7A6nrl/HlcID7zAZVv1J2v6bn0rHvh5JmkKur+zD98WbNKzRx6jS9ldtvtjwohwZ7w4mPOVMLypcC4uWKL+Wa1aOXCBVYqsbEvEpJupIVgF8dgTS9P6DwzKwcFBmeIROv7RFGcvu5Y4Qw1295qkxTdjhRMmXMuCF0XTKSCFOY7m+Y7a9nR/AyiP6y79wDESsSxutkiG33qzuP4W4wMcbsJXZYcy2CiwhbTMb7A00nS99joqwHwngMkr4pmi2WBhmk8c+u2t7VqMXwnTGr2X+sh0D6axqKJvCRJiwsSDNhMO1i/gZh4Uz37TG+yB7uFfRx4N/41zjV+hylx6gLguCVhhPZR+0wmIQ3P2kaK1/PVqVTcPgSNlXJEOyxkiHNa+SVGIB+LJSoaFJKwqel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QTEhQUExQVFhUXGBcXGBQXFBQfFxwVGhQYFxwfGxcaHSggGBomHBQUITEhJSkrLi4uFx8zODMsNygtLisBCgoKDg0OGxAQGywkHyQsNC0sOCwsNC8sLCwsLSw0LCwsLCwsLCwsLCw0NTQsLCwsLCwsLCwsLCwsLCwsLCwsLP/AABEIAKAAeAMBIgACEQEDEQH/xAAcAAABBQEBAQAAAAAAAAAAAAAFAAEDBAYHAgj/xABCEAACAQIEAwUEBwYCCwAAAAABAgMAEQQSITEFBkETIlFhcSMygZEHFEJSYqGxJDNygsHwotEWQ0RjkrKzwtLi8f/EABkBAAMBAQEAAAAAAAAAAAAAAAECAwQABf/EACoRAAICAQMCBAYDAAAAAAAAAAABAhEDEiExQVEiMnHwBBNhkcHRFIGh/9oADAMBAAIRAxEAPwDtVKnpUDhqVPTVxw1MzW3rOcz8wQwsEeXLpfKpsxve22o2rmvGOZHJ9kZFB8ZWP67UksiiUjjcjrz8ZhBC9opJ2A1/Sq3EuY4YRdjf+H1rhi4h8wIuLjU+fnbapGxLaDbptoan80p8k7Rwfm/C4hsiPZ/utoT6dDRtZFOxB+Ir51xDSD3FsBbYa+vmPKmj4lKhDo9n3zLv567/AAorKB4j6Npq51yZ9I4mATELZhYGRdtTa5HT1rooIIuDceIqqaZJpoVNT01EA1PTUq44sUqVKiAVRy3tpUlZX6QeKtDAFVihcNdxuEAF8v4iSAPielK3SsMVboxPOXFYu2MUSq82azSZWJz9FUg6nprtVzhnKBy5phd7Du9AbePWofo05c/2uUan90p6L1Y+Z6eXrXQitZpLUb8aoyWG5bRQbjxoTjuWlHiPSugvHVPEQXpHGi6aZy+ThRjYlb67joaCcRgs2q2v+v8AfWur4rCKay3GOFXvbWp20wyxJrY5skvZki5Hhr+orp30W84+0OFmbRv3bE/a8D69D5VzvjeAKPcjSqUTWOuhHXrV4y6owzj0Z9UmmNA+SuMfWsHFITdwMj+OddDf10Pxo4a1LczcDUqanrjixSpUq4Aq519IuEOIxuFw9+6ykt6Bj/S9dFrEYtw3F2/DAoH5n4b0mR7FMSuQdRQoAAsBYADoBtUgFeRXoGoo3CtUEo0qQ1HLXMKBWLoRNHvRrFR6dfzoZixpvaoSNKZmuM8PV0JI1sawHE8JkYW6jT9K6TjVOU1geJe9lPTbyP8AdqOIy5+5uvoLxRz4uInQrFIB+IF0Y/Lsx8BXWTXE/ohxIjx2Um3aRutvxXDAf4TXazW2HBgnyI0qY0qYUtUqVKuAKsJi4svGiej4fMPgcv8AQ1u6z3HMF+14acdEmiP8wV1/5G+dJNbD43UicyrtevVwdqyvHeNMGaOOISFULMWJCiwvbQb1T4RxOcgsBGwDFe6zWuPAsNR51FcWbrV6b3NkdzXiZgBVfBzM6FipUjdTv/8AKwHHuYJZJTFEpPTTypXIojX4ziCDqPnQ7ETA6gj1vWMTBSiM4hnGQEgAKWuQpOw11IsCba0Q+tyRorOMyNuRsNfH9PjSyg6s5ZVq09S7iW3rGczR5JFP3r39a1shuT/elZ3nCK6xEC+pH6UkH4gZd4lflUt9bikBtkcMWOwHW/kbkV9CtXAeIYIJhHRSC4ALW3vobW9DXe1OgvvYX9bVqxSuzLnxaIxfcRNKmNNVTMXqVKlRAKq2PQFdehuPXb+pqxUGN934ihLhjQ8yAs2EBBAA1386qR8OII90Aa5QBaiz1WOKXNkBu1r28qzVR6KTfA8hsjnxG/kKwGAhAlaQfe28r1uuJn2ZG19/SsMZ8mYhTkB1NTnyWxxWk08sbMNG3HWqTcEJsXfN4rY2/M0TwgBRWBuDapcRJYUz35Ak1sjPY/DKqiwA9BbahBANgRfWi3FZwdKCzSW1PSodQyM7wbByHGhTfI0ygk/aHaAaeOld9c1y3kfB9tjUcjSAObdAxJA+fQ+tdQateDy2Y/i34lHsMTSryTSq5kCFKlSoiiqPELdWHkakpq4K2AE0thVLCYcqHZSO0bW5FxpsLX2q4V0IO4uKpMJmJ7MR2AI7xYa/AVk6npxlsDOauNFIyCGGgtpe/oetYWPis0ylBHlXYHNrr1It/WujPh5j78MJNts7afErQPEQOpsIEGu4l/8AWukupohxsEeWSUhVCdQPyqfHTaUNw2LkCm8VvA9opq9iUPZgtuRSPgW6ZnJpNTS4XGJJ4kYXVnUEHqOtRTt+ZonybhDLi1b7MYLk+eoX5kn5UsFckSyy8LZ0DCYGOFSsSKgJuQo3Pn41IakaomreeZdnlqVeWNKgcEqVKmY2Fzt40wo9KqeL4ikermwOgJ2J6AdSx6Ab1Um4mwAZhkF7FN3uRcAWvdrfZAPrXBobjMJXvjY7+tVMJt+VVu3MmOjjYJZYZHBzkuSzIneAGVdM3U/Cs/yZx55IAZDdlOSU9Q4+1bwYWNQyRp6jXhm60mnxmBDfaI9Cf86GYjh4uMzMfIk2q7NxFR1FCOJ8VX9KlKjZCyWcBfIDwoXxLid7L4VUxXFL3t6ULJLGps5yJTc71BwXmE4XimHUmySJkcfxt3T81qY1zvmacy4qQA+7ZVPmo/zpsXmIZvKfUz1G1Z/l3mqGeGG75XaNWN9r5RfXxv40bjmVxdGDDxUgj5ittmChNSpmNNQOLGJ4gqnKNWOw3v8AAa289qCX7SbM0feXYsVYLfxAJuNNLfMVEZlWWWMZApijnVVvrZmEmbKO9smp171KSQLLOFVjpFiE2F1a6MBc3tdP8Vc2Mkh8bJHC5klU6hiWAZ2AG7IxOWPQ62GnjVqDOro0tg5bswF6RuCQAb+8SFzN1tQbGziIyQ5QAsxZQwXLlliZyD8c1XcFKFwsZ1ZhhoJCwBuRGQxu59T8zRXIHwQ4d8uOgGi/srCwa+qzJbyvqR/NWPxbnAY1WN+xxBkhfMRpJHIxQ+V0kHyrT8SVhxCFb+9FiEDKtgrdojKSL96xCm/kfGq/NXCFxEWKicKsrxx4lbAlhIoKPa2tgY1+BpauDQ6lpmmSYrh0cguNjQPF8JKnS59KHcq8acAxSaOhysD5eFaZseANReshu54M6cNamOlLHcQztZRURQ21pGGiDG4kKpbwH9KwPLuGaZ3frnVtfFmsR5nvCtNzDL7JrddKtcg8IvCGNriRXBOoyvlO25N1Pyq+FbNmfM90EFLQNKp2RHspZdlcsQG6GzDxq6nEPq2J7QSBCbA5nyBo16lSCrX17w/Ko+Z0VMcA+QhmlQ+z11jhPu/E/OhfD2JYNcaHD30YnVcpsp0vdTVJLdkVudb4fxeOZVYG2bVbka+hGhpVkeBwFbrZlJnnRj3NcxZxcC1+hpU24tI08Mlnw5Ab2byYchVCjJKodCem6INPGqeNLHERjswxWDEoQslycskJFyQP7JqHBs31JnyXIgw+IF5BlJjAJ13HueFPO1+IaIrhopyMjW3XDnW/960WrX3Rye/+k+IuOIMSpUH6sSVN/eSZdR8KtcJjL4WGMq7Xw8kJLEKLqMmo36HpVLHBhjM2QC0WDY5WGYe0mHxGtFOEA6rkJ7PEyC7sBYPdttb+/tTP9CgfixN8NiGN8pBYsbLkkiUtkI8g29CfpV5omwXYdhZZn7RGYqCOzOXYnrdV8hmo9jID9VVgTcRRXbdRkvG3cvta9Y/6SOHnFYGCcEF4SEkNyPAaKdiWt/w0OGw9ED8Jy5PLDDjVkzs6AshAzFVsL93fca29fM9FE4QF0IU/aFivz1FRfR3DiFggUC62dh39iCVZbdN9uh+VG+BcXyFA4YCYdqjlr5lbU9BqC21vCpywp7lYZ3HbkEwcPzHQfpVLj0BRkjGrOdANz6DrXT48LGdQE165BQTmLicWH0XK0xAAUWU67Zm3A8qT+P8AUo/ik+EZH/RjNlEi5mvpH0Hm/kPu9ai5h5oTh1oAnav2as+RwgUK53JU62vYaddqj4hzhMubsYgoCXDA5u6zWudRqcpt5VkuR+FtPikebv3CyPn10YgEt5XI06VaMVFUiEpOTtmk5uxJk7LEhZEDy5lVrF7FIlvcbDQ28aGQhlaZgJLMrXW9v3czH8hIvzojzVxDMseHUFvqyxqzgWJbNksSelo1It941EMGTHic0bjJIwHf0tJAhNyD4oDQnyzo8I02HwqiWb2YOWaCQZnJADoEOh/hNKq+Gwalpz2UeuEw0gufutLfp6U9GeRQe50YORpuXk9hh1JisY5YG0NzkOXx/CazvKru2IwRZMxOGkXMpsCRFBvfbajvBGfInfjsMVihsdu0l86C8rqRJgz2Z99kurCxvh7/APYKavE19fwLe3vuHMbExkHcjBfBGwzG+aKQEa26GSrPD5T2uKsg1GHxAZnuO8pU/wDSr0sbdvhe5Go7PEx95rn3oyNh4IaqcNVhNGLRXlwjpe5tmhkW2lv98aFbeqO/ZdlwKuroRmucRFmJtoxzWA/m/Ks5AvbYN0ClpZ1iUBxcap2p1G1s8pzdL1pwoYszBW9pG2ZvdGeFR3R63rNcDURZicxEc8SZb90KWaLQ+G2lFbv32BwiPkuNMNO+GAL+2cqSdFzxq5F9d9NPEedFeAYY/V8MpjiFkmj1Ym1jl07v4fyqrzZB2MmGmSyZZGjcLa5UISpt1IUMPl4Vc5enZkXKsZy4iUXLEd1mY3y20Oo086PT7A6nrl/HlcID7zAZVv1J2v6bn0rHvh5JmkKur+zD98WbNKzRx6jS9ldtvtjwohwZ7w4mPOVMLypcC4uWKL+Wa1aOXCBVYqsbEvEpJupIVgF8dgTS9P6DwzKwcFBmeIROv7RFGcvu5Y4Qw1295qkxTdjhRMmXMuCF0XTKSCFOY7m+Y7a9nR/AyiP6y79wDESsSxutkiG33qzuP4W4wMcbsJXZYcy2CiwhbTMb7A00nS99joqwHwngMkr4pmi2WBhmk8c+u2t7VqMXwnTGr2X+sh0D6axqKJvCRJiwsSDNhMO1i/gZh4Uz37TG+yB7uFfRx4N/41zjV+hylx6gLguCVhhPZR+0wmIQ3P2kaK1/PVqVTcPgSNlXJEOyxkiHNa+SVGIB+LJSoaFJKwqel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19" y="620688"/>
            <a:ext cx="1603513" cy="213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721499"/>
          </a:xfrm>
        </p:spPr>
        <p:txBody>
          <a:bodyPr/>
          <a:lstStyle/>
          <a:p>
            <a:r>
              <a:rPr lang="cs-CZ" u="sng" dirty="0" smtClean="0"/>
              <a:t>Hustota </a:t>
            </a:r>
            <a:r>
              <a:rPr lang="cs-CZ" u="sng" dirty="0"/>
              <a:t>zalidnění	14,5 ob. / </a:t>
            </a:r>
            <a:r>
              <a:rPr lang="cs-CZ" u="sng" dirty="0" smtClean="0"/>
              <a:t>km</a:t>
            </a:r>
            <a:r>
              <a:rPr lang="cs-CZ" u="sng" dirty="0"/>
              <a:t>²</a:t>
            </a:r>
            <a:r>
              <a:rPr lang="cs-CZ" u="sng" dirty="0" smtClean="0"/>
              <a:t> (ČR </a:t>
            </a:r>
            <a:r>
              <a:rPr lang="cs-CZ" b="1" u="sng" dirty="0" smtClean="0">
                <a:solidFill>
                  <a:srgbClr val="FF0000"/>
                </a:solidFill>
              </a:rPr>
              <a:t>133</a:t>
            </a:r>
            <a:r>
              <a:rPr lang="cs-CZ" u="sng" dirty="0" smtClean="0"/>
              <a:t>) </a:t>
            </a:r>
          </a:p>
          <a:p>
            <a:r>
              <a:rPr lang="cs-CZ" dirty="0" smtClean="0"/>
              <a:t>Jazyk</a:t>
            </a:r>
            <a:r>
              <a:rPr lang="cs-CZ" dirty="0" smtClean="0"/>
              <a:t>			norština</a:t>
            </a:r>
          </a:p>
          <a:p>
            <a:r>
              <a:rPr lang="cs-CZ" dirty="0"/>
              <a:t>HDP / 1 obyvatel	61 </a:t>
            </a:r>
            <a:r>
              <a:rPr lang="cs-CZ" dirty="0" smtClean="0"/>
              <a:t>882</a:t>
            </a:r>
            <a:r>
              <a:rPr lang="en-US" dirty="0" smtClean="0"/>
              <a:t>$</a:t>
            </a:r>
            <a:r>
              <a:rPr lang="de-DE" dirty="0" smtClean="0"/>
              <a:t> </a:t>
            </a:r>
            <a:r>
              <a:rPr lang="cs-CZ" dirty="0" smtClean="0"/>
              <a:t>(</a:t>
            </a:r>
            <a:r>
              <a:rPr lang="cs-CZ" dirty="0"/>
              <a:t>ČR </a:t>
            </a:r>
            <a:r>
              <a:rPr lang="cs-CZ" b="1" dirty="0">
                <a:solidFill>
                  <a:srgbClr val="FF0000"/>
                </a:solidFill>
              </a:rPr>
              <a:t>26 </a:t>
            </a:r>
            <a:r>
              <a:rPr lang="cs-CZ" b="1" dirty="0" smtClean="0">
                <a:solidFill>
                  <a:srgbClr val="FF0000"/>
                </a:solidFill>
              </a:rPr>
              <a:t>590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4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Vzdělávání</a:t>
            </a:r>
          </a:p>
          <a:p>
            <a:r>
              <a:rPr lang="cs-CZ" dirty="0" smtClean="0"/>
              <a:t>Studium 6 let na 4 univerzitách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Problém se dostat na Norskou univerzitu</a:t>
            </a:r>
          </a:p>
          <a:p>
            <a:r>
              <a:rPr lang="cs-CZ" dirty="0" smtClean="0"/>
              <a:t>Norové v Evropě (Martin, Německo, Maďarsko…)</a:t>
            </a:r>
          </a:p>
          <a:p>
            <a:r>
              <a:rPr lang="cs-CZ" dirty="0" smtClean="0"/>
              <a:t>Kolečko:</a:t>
            </a:r>
          </a:p>
          <a:p>
            <a:pPr lvl="2"/>
            <a:r>
              <a:rPr lang="cs-CZ" dirty="0" smtClean="0"/>
              <a:t>6 měsíců CHIRURGIE</a:t>
            </a:r>
          </a:p>
          <a:p>
            <a:pPr lvl="2"/>
            <a:r>
              <a:rPr lang="cs-CZ" dirty="0" smtClean="0"/>
              <a:t>6 měsíců VNITŘNÍ LÉKAŘSTVÍ</a:t>
            </a:r>
          </a:p>
          <a:p>
            <a:pPr lvl="2"/>
            <a:r>
              <a:rPr lang="cs-CZ" dirty="0"/>
              <a:t>6 měsíců </a:t>
            </a:r>
            <a:r>
              <a:rPr lang="cs-CZ" b="1" dirty="0" smtClean="0">
                <a:solidFill>
                  <a:srgbClr val="FF0000"/>
                </a:solidFill>
              </a:rPr>
              <a:t>PRAKTICKÉ LÉKAŘSTVÍ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Specializace </a:t>
            </a:r>
            <a:r>
              <a:rPr lang="cs-CZ" b="1" dirty="0" smtClean="0">
                <a:solidFill>
                  <a:srgbClr val="FF0000"/>
                </a:solidFill>
              </a:rPr>
              <a:t>cca 5 let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endParaRPr lang="cs-CZ" dirty="0" smtClean="0"/>
          </a:p>
          <a:p>
            <a:pPr lvl="3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Rozdíly</a:t>
            </a:r>
            <a:endParaRPr lang="cs-CZ" dirty="0" smtClean="0"/>
          </a:p>
          <a:p>
            <a:r>
              <a:rPr lang="cs-CZ" dirty="0" smtClean="0"/>
              <a:t>Nízké zalidnění (CMP - CT)</a:t>
            </a:r>
          </a:p>
          <a:p>
            <a:r>
              <a:rPr lang="cs-CZ" dirty="0" smtClean="0"/>
              <a:t>Finance (MRI)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Praktický </a:t>
            </a:r>
            <a:r>
              <a:rPr lang="cs-CZ" b="1" dirty="0" smtClean="0">
                <a:solidFill>
                  <a:srgbClr val="FF0000"/>
                </a:solidFill>
              </a:rPr>
              <a:t>lékař má víc </a:t>
            </a:r>
            <a:r>
              <a:rPr lang="cs-CZ" b="1" dirty="0" smtClean="0">
                <a:solidFill>
                  <a:srgbClr val="FF0000"/>
                </a:solidFill>
              </a:rPr>
              <a:t>práce/pravomocí </a:t>
            </a:r>
            <a:r>
              <a:rPr lang="cs-CZ" b="1" dirty="0" smtClean="0">
                <a:solidFill>
                  <a:srgbClr val="FF0000"/>
                </a:solidFill>
              </a:rPr>
              <a:t>(→méně specialistů)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AHUS</a:t>
            </a:r>
          </a:p>
          <a:p>
            <a:r>
              <a:rPr lang="cs-CZ" dirty="0" smtClean="0"/>
              <a:t>Nová (2008)</a:t>
            </a:r>
          </a:p>
          <a:p>
            <a:r>
              <a:rPr lang="cs-CZ" dirty="0" smtClean="0"/>
              <a:t>Automatizace (oblečení, </a:t>
            </a:r>
            <a:r>
              <a:rPr lang="cs-CZ" dirty="0" smtClean="0"/>
              <a:t>doprava, dveře…)</a:t>
            </a:r>
            <a:endParaRPr lang="cs-CZ" dirty="0" smtClean="0"/>
          </a:p>
          <a:p>
            <a:r>
              <a:rPr lang="cs-CZ" dirty="0" smtClean="0"/>
              <a:t>Peníze – vybavení (7MRI)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Čipové karty</a:t>
            </a:r>
          </a:p>
          <a:p>
            <a:r>
              <a:rPr lang="cs-CZ" dirty="0" smtClean="0"/>
              <a:t>Cca 700 postelí (FN Brno 1000)</a:t>
            </a:r>
          </a:p>
          <a:p>
            <a:r>
              <a:rPr lang="cs-CZ" dirty="0" smtClean="0"/>
              <a:t>Diktování – </a:t>
            </a:r>
            <a:r>
              <a:rPr lang="cs-CZ" dirty="0" err="1" smtClean="0"/>
              <a:t>voice</a:t>
            </a:r>
            <a:r>
              <a:rPr lang="cs-CZ" dirty="0" smtClean="0"/>
              <a:t> </a:t>
            </a:r>
            <a:r>
              <a:rPr lang="cs-CZ" dirty="0" err="1" smtClean="0"/>
              <a:t>recognition</a:t>
            </a:r>
            <a:endParaRPr lang="cs-CZ" dirty="0" smtClean="0"/>
          </a:p>
          <a:p>
            <a:r>
              <a:rPr lang="cs-CZ" dirty="0" smtClean="0"/>
              <a:t>Elektronická </a:t>
            </a:r>
            <a:r>
              <a:rPr lang="cs-CZ" dirty="0" smtClean="0"/>
              <a:t>dokumentace (minimum papírů)</a:t>
            </a:r>
            <a:endParaRPr lang="cs-CZ" dirty="0" smtClean="0"/>
          </a:p>
          <a:p>
            <a:r>
              <a:rPr lang="cs-CZ" dirty="0" smtClean="0"/>
              <a:t>Výborný nemocniční systém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45333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00"/>
                </a:solidFill>
              </a:rPr>
              <a:t>Neurologie odd.</a:t>
            </a:r>
            <a:endParaRPr lang="cs-CZ" sz="3600" dirty="0"/>
          </a:p>
          <a:p>
            <a:pPr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2 hlavní části </a:t>
            </a:r>
            <a:endParaRPr lang="cs-CZ" sz="3600" dirty="0"/>
          </a:p>
          <a:p>
            <a:pPr lvl="1">
              <a:buFont typeface="Arial"/>
              <a:buChar char="–"/>
            </a:pPr>
            <a:r>
              <a:rPr lang="cs-CZ" sz="2400" dirty="0" err="1">
                <a:solidFill>
                  <a:srgbClr val="000000"/>
                </a:solidFill>
              </a:rPr>
              <a:t>Stroke</a:t>
            </a:r>
            <a:r>
              <a:rPr lang="cs-CZ" sz="2400" dirty="0">
                <a:solidFill>
                  <a:srgbClr val="000000"/>
                </a:solidFill>
              </a:rPr>
              <a:t> unit</a:t>
            </a:r>
            <a:endParaRPr lang="cs-CZ" sz="3200" dirty="0"/>
          </a:p>
          <a:p>
            <a:pPr lvl="1">
              <a:buFont typeface="Arial"/>
              <a:buChar char="–"/>
            </a:pPr>
            <a:r>
              <a:rPr lang="cs-CZ" sz="2400" dirty="0">
                <a:solidFill>
                  <a:srgbClr val="000000"/>
                </a:solidFill>
              </a:rPr>
              <a:t>General neurology</a:t>
            </a:r>
            <a:endParaRPr lang="cs-CZ" sz="3200" dirty="0"/>
          </a:p>
          <a:p>
            <a:pPr>
              <a:buFont typeface="Arial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Dopoledne</a:t>
            </a:r>
            <a:r>
              <a:rPr lang="cs-CZ" sz="2400" dirty="0">
                <a:solidFill>
                  <a:srgbClr val="000000"/>
                </a:solidFill>
              </a:rPr>
              <a:t>:</a:t>
            </a:r>
            <a:endParaRPr lang="cs-CZ" sz="3600" dirty="0"/>
          </a:p>
          <a:p>
            <a:pPr lvl="1">
              <a:buFont typeface="Arial"/>
              <a:buChar char="–"/>
            </a:pPr>
            <a:r>
              <a:rPr lang="cs-CZ" sz="2400" dirty="0">
                <a:solidFill>
                  <a:srgbClr val="000000"/>
                </a:solidFill>
              </a:rPr>
              <a:t>Ranní seance</a:t>
            </a:r>
            <a:endParaRPr lang="cs-CZ" sz="3200" dirty="0"/>
          </a:p>
          <a:p>
            <a:pPr lvl="1">
              <a:buFont typeface="Arial"/>
              <a:buChar char="–"/>
            </a:pPr>
            <a:r>
              <a:rPr lang="cs-CZ" sz="2400" dirty="0">
                <a:solidFill>
                  <a:srgbClr val="000000"/>
                </a:solidFill>
              </a:rPr>
              <a:t>Vizita, příjmy, vyšetření – </a:t>
            </a:r>
            <a:r>
              <a:rPr lang="cs-CZ" sz="2400" b="1" dirty="0">
                <a:solidFill>
                  <a:srgbClr val="FF0000"/>
                </a:solidFill>
              </a:rPr>
              <a:t>1 lékař na cca 8 </a:t>
            </a:r>
            <a:r>
              <a:rPr lang="cs-CZ" sz="2400" b="1" dirty="0" smtClean="0">
                <a:solidFill>
                  <a:srgbClr val="FF0000"/>
                </a:solidFill>
              </a:rPr>
              <a:t>pacientů</a:t>
            </a:r>
            <a:endParaRPr lang="cs-CZ" sz="3200" b="1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Odpoledne:</a:t>
            </a:r>
            <a:endParaRPr lang="cs-CZ" sz="3600" dirty="0"/>
          </a:p>
          <a:p>
            <a:pPr lvl="1">
              <a:buFont typeface="Arial"/>
              <a:buChar char="–"/>
            </a:pPr>
            <a:r>
              <a:rPr lang="cs-CZ" sz="2400" dirty="0">
                <a:solidFill>
                  <a:srgbClr val="000000"/>
                </a:solidFill>
              </a:rPr>
              <a:t>Především administrativa, diktování </a:t>
            </a:r>
            <a:r>
              <a:rPr lang="cs-CZ" sz="2400" dirty="0" smtClean="0">
                <a:solidFill>
                  <a:srgbClr val="000000"/>
                </a:solidFill>
              </a:rPr>
              <a:t>zpráv</a:t>
            </a:r>
          </a:p>
          <a:p>
            <a:pPr lvl="1">
              <a:buFont typeface="Arial"/>
              <a:buChar char="–"/>
            </a:pPr>
            <a:endParaRPr lang="cs-CZ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Neurologie </a:t>
            </a:r>
            <a:r>
              <a:rPr lang="cs-CZ" sz="2400" b="1" dirty="0">
                <a:solidFill>
                  <a:srgbClr val="000000"/>
                </a:solidFill>
              </a:rPr>
              <a:t>ambulance</a:t>
            </a:r>
            <a:endParaRPr lang="cs-CZ" sz="3600" dirty="0"/>
          </a:p>
          <a:p>
            <a:pPr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Specializované </a:t>
            </a:r>
            <a:r>
              <a:rPr lang="cs-CZ" sz="2400" dirty="0" err="1">
                <a:solidFill>
                  <a:srgbClr val="000000"/>
                </a:solidFill>
              </a:rPr>
              <a:t>amb</a:t>
            </a:r>
            <a:r>
              <a:rPr lang="cs-CZ" sz="2400" dirty="0">
                <a:solidFill>
                  <a:srgbClr val="000000"/>
                </a:solidFill>
              </a:rPr>
              <a:t>. stejně jako u nás</a:t>
            </a:r>
            <a:endParaRPr lang="cs-CZ" sz="3600" dirty="0"/>
          </a:p>
          <a:p>
            <a:pPr>
              <a:buFont typeface="Arial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Výrazně méně pac. - dopoledne 2</a:t>
            </a:r>
            <a:r>
              <a:rPr lang="cs-CZ" sz="2400" b="1" dirty="0" smtClean="0">
                <a:solidFill>
                  <a:srgbClr val="FF0000"/>
                </a:solidFill>
              </a:rPr>
              <a:t>-4 </a:t>
            </a:r>
            <a:r>
              <a:rPr lang="cs-CZ" sz="2400" dirty="0">
                <a:solidFill>
                  <a:srgbClr val="000000"/>
                </a:solidFill>
              </a:rPr>
              <a:t>(na každého cca 30-60 min)</a:t>
            </a:r>
            <a:endParaRPr lang="cs-CZ" sz="3600" dirty="0"/>
          </a:p>
          <a:p>
            <a:pPr lvl="5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  - hodinová pauza na oběd</a:t>
            </a:r>
            <a:endParaRPr lang="cs-CZ" sz="2400" dirty="0"/>
          </a:p>
          <a:p>
            <a:pPr lvl="5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  - </a:t>
            </a:r>
            <a:r>
              <a:rPr lang="cs-CZ" sz="2400" b="1" dirty="0">
                <a:solidFill>
                  <a:srgbClr val="FF0000"/>
                </a:solidFill>
              </a:rPr>
              <a:t>odpoledne 3-4 pac</a:t>
            </a:r>
            <a:r>
              <a:rPr lang="cs-CZ" sz="2400" dirty="0">
                <a:solidFill>
                  <a:srgbClr val="000000"/>
                </a:solidFill>
              </a:rPr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48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kingi.ro/wp-content/uploads/2013/01/ahus-bred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7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212</Words>
  <Application>Microsoft Office PowerPoint</Application>
  <PresentationFormat>Předvádění na obrazovce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Norsko 2014 OPTIMED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 2014 OPTIMED</dc:title>
  <dc:creator>klepz</dc:creator>
  <cp:lastModifiedBy>klepz</cp:lastModifiedBy>
  <cp:revision>24</cp:revision>
  <dcterms:created xsi:type="dcterms:W3CDTF">2014-09-19T18:50:02Z</dcterms:created>
  <dcterms:modified xsi:type="dcterms:W3CDTF">2014-09-24T22:27:56Z</dcterms:modified>
</cp:coreProperties>
</file>