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61" r:id="rId4"/>
    <p:sldId id="263" r:id="rId5"/>
    <p:sldId id="258" r:id="rId6"/>
    <p:sldId id="265" r:id="rId7"/>
    <p:sldId id="259" r:id="rId8"/>
    <p:sldId id="266" r:id="rId9"/>
    <p:sldId id="260" r:id="rId10"/>
    <p:sldId id="262" r:id="rId11"/>
    <p:sldId id="267" r:id="rId12"/>
    <p:sldId id="264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5206-43B7-4387-8C06-1486A3383588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AB5B-2519-4C4B-BBD2-BAA29D7F4F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5206-43B7-4387-8C06-1486A3383588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AB5B-2519-4C4B-BBD2-BAA29D7F4F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5206-43B7-4387-8C06-1486A3383588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AB5B-2519-4C4B-BBD2-BAA29D7F4F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5206-43B7-4387-8C06-1486A3383588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AB5B-2519-4C4B-BBD2-BAA29D7F4F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5206-43B7-4387-8C06-1486A3383588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AB5B-2519-4C4B-BBD2-BAA29D7F4F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5206-43B7-4387-8C06-1486A3383588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AB5B-2519-4C4B-BBD2-BAA29D7F4F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5206-43B7-4387-8C06-1486A3383588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AB5B-2519-4C4B-BBD2-BAA29D7F4F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5206-43B7-4387-8C06-1486A3383588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AB5B-2519-4C4B-BBD2-BAA29D7F4F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5206-43B7-4387-8C06-1486A3383588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AB5B-2519-4C4B-BBD2-BAA29D7F4F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5206-43B7-4387-8C06-1486A3383588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AB5B-2519-4C4B-BBD2-BAA29D7F4F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5206-43B7-4387-8C06-1486A3383588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AB5B-2519-4C4B-BBD2-BAA29D7F4F1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95206-43B7-4387-8C06-1486A3383588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AB5B-2519-4C4B-BBD2-BAA29D7F4F1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6626" name="Picture 2" descr="C:\Users\Michaela\Downloads\20140731_17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2411760" y="5849888"/>
            <a:ext cx="324036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Londýn 2014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0" y="5301208"/>
            <a:ext cx="9144000" cy="155679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4400" dirty="0" smtClean="0">
                <a:solidFill>
                  <a:schemeClr val="bg1"/>
                </a:solidFill>
              </a:rPr>
              <a:t>Londýn 2014</a:t>
            </a:r>
          </a:p>
          <a:p>
            <a:pPr lvl="0" algn="ctr">
              <a:spcBef>
                <a:spcPct val="0"/>
              </a:spcBef>
              <a:defRPr/>
            </a:pPr>
            <a:r>
              <a:rPr lang="cs-CZ" sz="4400" dirty="0" smtClean="0">
                <a:solidFill>
                  <a:schemeClr val="bg1"/>
                </a:solidFill>
              </a:rPr>
              <a:t>Tomáš </a:t>
            </a:r>
            <a:r>
              <a:rPr lang="cs-CZ" sz="4400" dirty="0" err="1" smtClean="0">
                <a:solidFill>
                  <a:schemeClr val="bg1"/>
                </a:solidFill>
              </a:rPr>
              <a:t>Juřenčák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5" y="1988840"/>
          <a:ext cx="9143995" cy="3718560"/>
        </p:xfrm>
        <a:graphic>
          <a:graphicData uri="http://schemas.openxmlformats.org/drawingml/2006/table">
            <a:tbl>
              <a:tblPr/>
              <a:tblGrid>
                <a:gridCol w="1178987"/>
                <a:gridCol w="1096732"/>
                <a:gridCol w="1195742"/>
                <a:gridCol w="1271903"/>
                <a:gridCol w="997720"/>
                <a:gridCol w="1133288"/>
                <a:gridCol w="1133288"/>
                <a:gridCol w="1136335"/>
              </a:tblGrid>
              <a:tr h="2833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13:00-14:00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</a:rPr>
                        <a:t>Paediatric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</a:rPr>
                        <a:t>Echocardiography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Teaching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Surgical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Seminar room</a:t>
                      </a:r>
                      <a:endParaRPr lang="en-US" sz="3200" dirty="0">
                        <a:latin typeface="Times New Roman"/>
                      </a:endParaRPr>
                    </a:p>
                  </a:txBody>
                  <a:tcPr marL="65629" marR="65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</a:rPr>
                        <a:t> </a:t>
                      </a:r>
                      <a:endParaRPr lang="cs-CZ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</a:rPr>
                        <a:t> </a:t>
                      </a:r>
                      <a:endParaRPr lang="cs-CZ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</a:rPr>
                        <a:t> </a:t>
                      </a:r>
                      <a:endParaRPr lang="cs-CZ" sz="3200" dirty="0">
                        <a:latin typeface="Times New Roman"/>
                      </a:endParaRPr>
                    </a:p>
                  </a:txBody>
                  <a:tcPr marL="65629" marR="65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</a:rPr>
                        <a:t> </a:t>
                      </a:r>
                      <a:endParaRPr lang="cs-CZ" sz="3200" dirty="0">
                        <a:latin typeface="Times New Roman"/>
                      </a:endParaRPr>
                    </a:p>
                  </a:txBody>
                  <a:tcPr marL="65629" marR="65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15:00-16:00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</a:rPr>
                        <a:t>Paediatric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ST Teaching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Basic Airway Workshop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Dr Desai/ Dr </a:t>
                      </a:r>
                      <a:r>
                        <a:rPr lang="en-US" sz="1800" dirty="0" err="1" smtClean="0">
                          <a:latin typeface="Times New Roman"/>
                        </a:rPr>
                        <a:t>Shastri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PICU Seminar room</a:t>
                      </a:r>
                      <a:endParaRPr lang="en-US" sz="3200" dirty="0">
                        <a:latin typeface="Times New Roman"/>
                      </a:endParaRPr>
                    </a:p>
                  </a:txBody>
                  <a:tcPr marL="65629" marR="65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3200" dirty="0">
                          <a:latin typeface="Times New Roman"/>
                        </a:rPr>
                        <a:t> </a:t>
                      </a:r>
                    </a:p>
                  </a:txBody>
                  <a:tcPr marL="65629" marR="65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12:45 – 13:45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Adult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Echocardiography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Teaching Meeting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Cardiology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Seminar Room</a:t>
                      </a:r>
                      <a:endParaRPr lang="en-US" sz="3200" dirty="0">
                        <a:latin typeface="Times New Roman"/>
                      </a:endParaRPr>
                    </a:p>
                  </a:txBody>
                  <a:tcPr marL="65629" marR="65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" y="936104"/>
          <a:ext cx="9143995" cy="1097280"/>
        </p:xfrm>
        <a:graphic>
          <a:graphicData uri="http://schemas.openxmlformats.org/drawingml/2006/table">
            <a:tbl>
              <a:tblPr/>
              <a:tblGrid>
                <a:gridCol w="2275719"/>
                <a:gridCol w="1195742"/>
                <a:gridCol w="1271903"/>
                <a:gridCol w="997720"/>
                <a:gridCol w="1133288"/>
                <a:gridCol w="1133288"/>
                <a:gridCol w="1136335"/>
              </a:tblGrid>
              <a:tr h="446232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PAEDIATRICS - EDUCATION AND</a:t>
                      </a:r>
                      <a:r>
                        <a:rPr lang="en-US" sz="1800" b="1" dirty="0">
                          <a:latin typeface="Calibri"/>
                        </a:rPr>
                        <a:t> </a:t>
                      </a:r>
                      <a:r>
                        <a:rPr lang="en-US" sz="1800" b="1" dirty="0">
                          <a:latin typeface="Times New Roman"/>
                        </a:rPr>
                        <a:t>TRAINING PROGRAMME</a:t>
                      </a:r>
                      <a:endParaRPr lang="en-US" sz="24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September 2014</a:t>
                      </a:r>
                      <a:endParaRPr lang="en-US" sz="2400" dirty="0">
                        <a:latin typeface="Times New Roman"/>
                      </a:endParaRPr>
                    </a:p>
                  </a:txBody>
                  <a:tcPr marL="65629" marR="65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6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latin typeface="Times New Roman"/>
                        </a:rPr>
                        <a:t>Monday</a:t>
                      </a:r>
                      <a:r>
                        <a:rPr lang="cs-CZ" sz="1800" b="1" dirty="0">
                          <a:latin typeface="Times New Roman"/>
                        </a:rPr>
                        <a:t> 15</a:t>
                      </a:r>
                      <a:r>
                        <a:rPr lang="cs-CZ" sz="1800" b="1" baseline="30000" dirty="0">
                          <a:latin typeface="Times New Roman"/>
                        </a:rPr>
                        <a:t>th</a:t>
                      </a:r>
                      <a:endParaRPr lang="cs-CZ" sz="3200" dirty="0">
                        <a:latin typeface="Times New Roman"/>
                      </a:endParaRPr>
                    </a:p>
                  </a:txBody>
                  <a:tcPr marL="65629" marR="65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latin typeface="Times New Roman"/>
                        </a:rPr>
                        <a:t>Tuesday</a:t>
                      </a:r>
                      <a:r>
                        <a:rPr lang="cs-CZ" sz="1800" b="1" dirty="0">
                          <a:latin typeface="Times New Roman"/>
                        </a:rPr>
                        <a:t> 16th</a:t>
                      </a:r>
                      <a:endParaRPr lang="cs-CZ" sz="3200" dirty="0">
                        <a:latin typeface="Times New Roman"/>
                      </a:endParaRPr>
                    </a:p>
                  </a:txBody>
                  <a:tcPr marL="65629" marR="65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latin typeface="Times New Roman"/>
                        </a:rPr>
                        <a:t>Wednesday</a:t>
                      </a:r>
                      <a:r>
                        <a:rPr lang="cs-CZ" sz="1800" b="1" dirty="0">
                          <a:latin typeface="Times New Roman"/>
                        </a:rPr>
                        <a:t> 17th</a:t>
                      </a:r>
                      <a:endParaRPr lang="cs-CZ" sz="3200" dirty="0">
                        <a:latin typeface="Times New Roman"/>
                      </a:endParaRPr>
                    </a:p>
                  </a:txBody>
                  <a:tcPr marL="65629" marR="65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latin typeface="Times New Roman"/>
                        </a:rPr>
                        <a:t>Thursday</a:t>
                      </a:r>
                      <a:r>
                        <a:rPr lang="cs-CZ" sz="1800" b="1" dirty="0">
                          <a:latin typeface="Times New Roman"/>
                        </a:rPr>
                        <a:t> 18th</a:t>
                      </a:r>
                      <a:endParaRPr lang="cs-CZ" sz="3200" dirty="0">
                        <a:latin typeface="Times New Roman"/>
                      </a:endParaRPr>
                    </a:p>
                  </a:txBody>
                  <a:tcPr marL="65629" marR="65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latin typeface="Times New Roman"/>
                        </a:rPr>
                        <a:t>Friday</a:t>
                      </a:r>
                      <a:r>
                        <a:rPr lang="cs-CZ" sz="1800" b="1" dirty="0">
                          <a:latin typeface="Times New Roman"/>
                        </a:rPr>
                        <a:t>  19th</a:t>
                      </a:r>
                      <a:endParaRPr lang="cs-CZ" sz="3200" dirty="0">
                        <a:latin typeface="Times New Roman"/>
                      </a:endParaRPr>
                    </a:p>
                  </a:txBody>
                  <a:tcPr marL="65629" marR="65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0" y="2708920"/>
            <a:ext cx="1115616" cy="129614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5602" name="Picture 2" descr="C:\Users\Michaela\Desktop\stáž UK 2014\20140722_095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067944" y="5517232"/>
            <a:ext cx="4752528" cy="100811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polední semináře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642194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Co považujete za nejvýznamnější rozdíl v přístupu k výuce oproti naší fakultě?</a:t>
            </a:r>
            <a:br>
              <a:rPr lang="cs-CZ" dirty="0" smtClean="0">
                <a:solidFill>
                  <a:schemeClr val="bg1"/>
                </a:solidFill>
              </a:rPr>
            </a:b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Měl jsem možnost být jediný stážista na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oddělení – dětská kardiologie byla volitelná stáž</a:t>
            </a:r>
          </a:p>
          <a:p>
            <a:pPr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Důraz na vypracovávání kazuistik</a:t>
            </a:r>
          </a:p>
          <a:p>
            <a:pPr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Jinak byl přístup velice podobný – student si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musel činnost během stáže aktivně hledat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Se kterými novými </a:t>
            </a:r>
            <a:r>
              <a:rPr lang="cs-CZ" dirty="0" smtClean="0">
                <a:solidFill>
                  <a:schemeClr val="bg1"/>
                </a:solidFill>
              </a:rPr>
              <a:t>metodickými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nástroji </a:t>
            </a:r>
            <a:r>
              <a:rPr lang="cs-CZ" dirty="0" smtClean="0">
                <a:solidFill>
                  <a:schemeClr val="bg1"/>
                </a:solidFill>
              </a:rPr>
              <a:t>jste se na stáži seznámil/a?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standardizovaný formulář pro hodnocení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studenta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– školitel vyplní na konci každé stáže</a:t>
            </a:r>
          </a:p>
          <a:p>
            <a:pPr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21825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Jaká doporučení byste dal/a naší lékařské fakultě na základě toho, co jste viděl/a na zahraničním pracovišti?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možnost vybrat si povinně volitelnou stáž</a:t>
            </a:r>
          </a:p>
          <a:p>
            <a:pPr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větší využití kazuistik pro výuku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haela\Desktop\stáž UK 2014\20140805_161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5733256"/>
            <a:ext cx="7774632" cy="938535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bg1"/>
                </a:solidFill>
              </a:rPr>
              <a:t>Děkuji za pozornost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Náplň stáže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3140968"/>
            <a:ext cx="7643192" cy="9647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</a:rPr>
              <a:t>Mohl jsem si vybrat dle vlastního zájmu</a:t>
            </a:r>
            <a:endParaRPr lang="cs-CZ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" y="1"/>
          <a:ext cx="9143995" cy="6213533"/>
        </p:xfrm>
        <a:graphic>
          <a:graphicData uri="http://schemas.openxmlformats.org/drawingml/2006/table">
            <a:tbl>
              <a:tblPr/>
              <a:tblGrid>
                <a:gridCol w="1907700"/>
                <a:gridCol w="1368152"/>
                <a:gridCol w="1296144"/>
                <a:gridCol w="1152128"/>
                <a:gridCol w="1150248"/>
                <a:gridCol w="1133288"/>
                <a:gridCol w="1136335"/>
              </a:tblGrid>
              <a:tr h="446232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PAEDIATRICS - EDUCATION AND</a:t>
                      </a:r>
                      <a:r>
                        <a:rPr lang="en-US" sz="1800" b="1" dirty="0">
                          <a:latin typeface="Calibri"/>
                        </a:rPr>
                        <a:t> </a:t>
                      </a:r>
                      <a:r>
                        <a:rPr lang="en-US" sz="1800" b="1" dirty="0">
                          <a:latin typeface="Times New Roman"/>
                        </a:rPr>
                        <a:t>TRAINING PROGRAMME</a:t>
                      </a:r>
                      <a:endParaRPr lang="en-US" sz="24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September 2014</a:t>
                      </a:r>
                      <a:endParaRPr lang="en-US" sz="2400" dirty="0">
                        <a:latin typeface="Times New Roman"/>
                      </a:endParaRPr>
                    </a:p>
                  </a:txBody>
                  <a:tcPr marL="65629" marR="65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6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latin typeface="Times New Roman"/>
                        </a:rPr>
                        <a:t>Monday</a:t>
                      </a:r>
                      <a:r>
                        <a:rPr lang="cs-CZ" sz="1800" b="1" dirty="0">
                          <a:latin typeface="Times New Roman"/>
                        </a:rPr>
                        <a:t> 15</a:t>
                      </a:r>
                      <a:r>
                        <a:rPr lang="cs-CZ" sz="1800" b="1" baseline="30000" dirty="0">
                          <a:latin typeface="Times New Roman"/>
                        </a:rPr>
                        <a:t>th</a:t>
                      </a:r>
                      <a:endParaRPr lang="cs-CZ" sz="3200" dirty="0">
                        <a:latin typeface="Times New Roman"/>
                      </a:endParaRPr>
                    </a:p>
                  </a:txBody>
                  <a:tcPr marL="65629" marR="65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latin typeface="Times New Roman"/>
                        </a:rPr>
                        <a:t>Tuesday</a:t>
                      </a:r>
                      <a:r>
                        <a:rPr lang="cs-CZ" sz="1800" b="1" dirty="0">
                          <a:latin typeface="Times New Roman"/>
                        </a:rPr>
                        <a:t> 16th</a:t>
                      </a:r>
                      <a:endParaRPr lang="cs-CZ" sz="3200" dirty="0">
                        <a:latin typeface="Times New Roman"/>
                      </a:endParaRPr>
                    </a:p>
                  </a:txBody>
                  <a:tcPr marL="65629" marR="65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latin typeface="Times New Roman"/>
                        </a:rPr>
                        <a:t>Wednesday</a:t>
                      </a:r>
                      <a:r>
                        <a:rPr lang="cs-CZ" sz="1800" b="1" dirty="0">
                          <a:latin typeface="Times New Roman"/>
                        </a:rPr>
                        <a:t> 17th</a:t>
                      </a:r>
                      <a:endParaRPr lang="cs-CZ" sz="3200" dirty="0">
                        <a:latin typeface="Times New Roman"/>
                      </a:endParaRPr>
                    </a:p>
                  </a:txBody>
                  <a:tcPr marL="65629" marR="65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latin typeface="Times New Roman"/>
                        </a:rPr>
                        <a:t>Thursday</a:t>
                      </a:r>
                      <a:r>
                        <a:rPr lang="cs-CZ" sz="1800" b="1" dirty="0">
                          <a:latin typeface="Times New Roman"/>
                        </a:rPr>
                        <a:t> 18th</a:t>
                      </a:r>
                      <a:endParaRPr lang="cs-CZ" sz="3200" dirty="0">
                        <a:latin typeface="Times New Roman"/>
                      </a:endParaRPr>
                    </a:p>
                  </a:txBody>
                  <a:tcPr marL="65629" marR="65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latin typeface="Times New Roman"/>
                        </a:rPr>
                        <a:t>Friday</a:t>
                      </a:r>
                      <a:r>
                        <a:rPr lang="cs-CZ" sz="1800" b="1" dirty="0">
                          <a:latin typeface="Times New Roman"/>
                        </a:rPr>
                        <a:t>  19th</a:t>
                      </a:r>
                      <a:endParaRPr lang="cs-CZ" sz="3200" dirty="0">
                        <a:latin typeface="Times New Roman"/>
                      </a:endParaRPr>
                    </a:p>
                  </a:txBody>
                  <a:tcPr marL="65629" marR="65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516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8:00-9:00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</a:rPr>
                        <a:t>Paediatric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Joint Cardiac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 Conference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Cardiology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Seminar Room</a:t>
                      </a:r>
                      <a:endParaRPr lang="en-US" sz="3200" dirty="0">
                        <a:latin typeface="Times New Roman"/>
                      </a:endParaRPr>
                    </a:p>
                  </a:txBody>
                  <a:tcPr marL="65629" marR="65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8:00-9:30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</a:rPr>
                        <a:t>Paediatric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Joint Cardiac Conference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&amp;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Fetal</a:t>
                      </a: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r>
                        <a:rPr lang="en-US" sz="1800" b="1" dirty="0">
                          <a:latin typeface="Times New Roman"/>
                        </a:rPr>
                        <a:t>Echo Meeting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Cardiology Seminar Room</a:t>
                      </a:r>
                      <a:endParaRPr lang="en-US" sz="3200" dirty="0">
                        <a:latin typeface="Times New Roman"/>
                      </a:endParaRPr>
                    </a:p>
                  </a:txBody>
                  <a:tcPr marL="65629" marR="65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8:00-9:00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</a:rPr>
                        <a:t>Paediatric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Cardiology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Teaching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TAPVD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</a:rPr>
                        <a:t>Mr</a:t>
                      </a:r>
                      <a:r>
                        <a:rPr lang="en-US" sz="1800" b="1" dirty="0">
                          <a:latin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Times New Roman"/>
                        </a:rPr>
                        <a:t>Imran</a:t>
                      </a:r>
                      <a:r>
                        <a:rPr lang="en-US" sz="1800" b="1" dirty="0">
                          <a:latin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Times New Roman"/>
                        </a:rPr>
                        <a:t>Saeed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Cardiology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Seminar Room</a:t>
                      </a:r>
                      <a:endParaRPr lang="en-US" sz="3200" dirty="0">
                        <a:latin typeface="Times New Roman"/>
                      </a:endParaRPr>
                    </a:p>
                  </a:txBody>
                  <a:tcPr marL="65629" marR="65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8:00-9:00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</a:rPr>
                        <a:t>Paediatric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Respiratory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Seminars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TBC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Cardiology Seminar Room</a:t>
                      </a:r>
                      <a:endParaRPr lang="en-US" sz="3200" dirty="0">
                        <a:latin typeface="Times New Roman"/>
                      </a:endParaRPr>
                    </a:p>
                  </a:txBody>
                  <a:tcPr marL="65629" marR="65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8:00-9:30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 </a:t>
                      </a:r>
                      <a:r>
                        <a:rPr lang="en-US" sz="1800" dirty="0" err="1">
                          <a:latin typeface="Times New Roman"/>
                        </a:rPr>
                        <a:t>Paediatric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Joint Cardiac Conference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Cardiology Seminar Room</a:t>
                      </a:r>
                      <a:endParaRPr lang="en-US" sz="3200" dirty="0">
                        <a:latin typeface="Times New Roman"/>
                      </a:endParaRPr>
                    </a:p>
                  </a:txBody>
                  <a:tcPr marL="65629" marR="65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8:15-9:00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</a:rPr>
                        <a:t>Paediatric</a:t>
                      </a:r>
                      <a:r>
                        <a:rPr lang="en-US" sz="1800" b="1" dirty="0" err="1">
                          <a:latin typeface="Times New Roman"/>
                        </a:rPr>
                        <a:t>Intensive</a:t>
                      </a:r>
                      <a:r>
                        <a:rPr lang="en-US" sz="1800" b="1" dirty="0">
                          <a:latin typeface="Times New Roman"/>
                        </a:rPr>
                        <a:t> Care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Journal Club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PICU Registrar Office</a:t>
                      </a:r>
                      <a:endParaRPr lang="en-US" sz="3200" dirty="0">
                        <a:latin typeface="Times New Roman"/>
                      </a:endParaRPr>
                    </a:p>
                  </a:txBody>
                  <a:tcPr marL="65629" marR="65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8:00-9:00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Adult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Congenital Heart Disease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</a:rPr>
                        <a:t>Meeting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  <a:endParaRPr lang="en-US" sz="320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</a:rPr>
                        <a:t>Cardiology Seminar Room</a:t>
                      </a:r>
                      <a:endParaRPr lang="en-US" sz="3200" dirty="0">
                        <a:latin typeface="Times New Roman"/>
                      </a:endParaRPr>
                    </a:p>
                  </a:txBody>
                  <a:tcPr marL="65629" marR="65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8493">
                <a:tc gridSpan="7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 i="1" dirty="0">
                          <a:latin typeface="Times New Roman"/>
                        </a:rPr>
                        <a:t>Any query, comment or suggestion – please contact a member of Education &amp; Training Team: </a:t>
                      </a:r>
                      <a:r>
                        <a:rPr lang="en-US" sz="800" i="1" dirty="0" err="1">
                          <a:latin typeface="Times New Roman"/>
                        </a:rPr>
                        <a:t>Burmester</a:t>
                      </a:r>
                      <a:r>
                        <a:rPr lang="en-US" sz="800" i="1" dirty="0">
                          <a:latin typeface="Times New Roman"/>
                        </a:rPr>
                        <a:t>/ M Narayanan/ Z </a:t>
                      </a:r>
                      <a:r>
                        <a:rPr lang="en-US" sz="800" i="1" dirty="0" err="1">
                          <a:latin typeface="Times New Roman"/>
                        </a:rPr>
                        <a:t>Slavik</a:t>
                      </a:r>
                      <a:r>
                        <a:rPr lang="en-US" sz="800" i="1" dirty="0">
                          <a:latin typeface="Times New Roman"/>
                        </a:rPr>
                        <a:t>/ I Balfour-Lynn/ A Desai/D Quintero</a:t>
                      </a:r>
                      <a:endParaRPr lang="en-US" sz="1100" dirty="0">
                        <a:latin typeface="Times New Roman"/>
                      </a:endParaRPr>
                    </a:p>
                  </a:txBody>
                  <a:tcPr marL="65629" marR="65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179512" y="1556792"/>
            <a:ext cx="1584176" cy="108012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2530" name="Picture 2" descr="C:\Users\Michaela\Desktop\stáž UK 2014\20140805_092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203848" y="4941168"/>
            <a:ext cx="5400600" cy="144016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Indikace pacientů k operaci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Michaela\Desktop\stáž UK 2014\20140806_144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5328592" cy="1008112"/>
          </a:xfrm>
          <a:solidFill>
            <a:schemeClr val="accent1"/>
          </a:solidFill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Vizita oddělení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3554" name="Picture 2" descr="C:\Users\Michaela\Desktop\stáž UK 2014\20140806_143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11560" y="332656"/>
            <a:ext cx="4752528" cy="100811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</a:t>
            </a:r>
            <a:r>
              <a:rPr lang="cs-CZ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</a:t>
            </a:r>
            <a:r>
              <a:rPr lang="cs-CZ" sz="4400" noProof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zikální</a:t>
            </a:r>
            <a:r>
              <a:rPr lang="cs-CZ" sz="44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vyšetření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131840" y="2492896"/>
            <a:ext cx="4752528" cy="100811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nutná diagnostika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755576" y="4653136"/>
            <a:ext cx="4752528" cy="100811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vhodná </a:t>
            </a:r>
            <a:r>
              <a:rPr lang="cs-CZ" sz="44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terapie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C:\Users\Michaela\Desktop\stáž UK 2014\20140806_141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67544" y="5517232"/>
            <a:ext cx="4104456" cy="100811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Echokardiografie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4578" name="Picture 2" descr="C:\Users\Michaela\Desktop\stáž UK 2014\20140805_132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259632" y="5085184"/>
            <a:ext cx="7488832" cy="144016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návštěva vyšetření a zákroků dle zájmu studenta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Michaela\Desktop\stáž UK 2014\20140805_135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67544" y="5517232"/>
            <a:ext cx="4608512" cy="100811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Ambulantní péče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201</Words>
  <Application>Microsoft Office PowerPoint</Application>
  <PresentationFormat>Předvádění na obrazovce (4:3)</PresentationFormat>
  <Paragraphs>182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Snímek 1</vt:lpstr>
      <vt:lpstr>Náplň stáže</vt:lpstr>
      <vt:lpstr>Snímek 3</vt:lpstr>
      <vt:lpstr>Snímek 4</vt:lpstr>
      <vt:lpstr>Vizita oddělení</vt:lpstr>
      <vt:lpstr>Snímek 6</vt:lpstr>
      <vt:lpstr>Snímek 7</vt:lpstr>
      <vt:lpstr>Snímek 8</vt:lpstr>
      <vt:lpstr>Snímek 9</vt:lpstr>
      <vt:lpstr>Snímek 10</vt:lpstr>
      <vt:lpstr>Snímek 11</vt:lpstr>
      <vt:lpstr>Co považujete za nejvýznamnější rozdíl v přístupu k výuce oproti naší fakultě? </vt:lpstr>
      <vt:lpstr>Se kterými novými metodickými nástroji jste se na stáži seznámil/a?</vt:lpstr>
      <vt:lpstr>Jaká doporučení byste dal/a naší lékařské fakultě na základě toho, co jste viděl/a na zahraničním pracovišti?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Londýn 2014   Tomáš Juřenčák</dc:title>
  <dc:creator>Michaela</dc:creator>
  <cp:lastModifiedBy>Michaela</cp:lastModifiedBy>
  <cp:revision>6</cp:revision>
  <dcterms:created xsi:type="dcterms:W3CDTF">2014-09-20T09:15:14Z</dcterms:created>
  <dcterms:modified xsi:type="dcterms:W3CDTF">2014-09-21T20:38:59Z</dcterms:modified>
</cp:coreProperties>
</file>