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836ECBE-553C-4BDD-844E-1F77FB783136}">
  <a:tblStyle styleName="Table_0" styleId="{C836ECBE-553C-4BDD-844E-1F77FB783136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http://www.uzis.cz/system/files/ekonomika_jhm.ppt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666666"/>
              </a:buClr>
              <a:buSzPct val="127272"/>
              <a:buFont typeface="Arial"/>
              <a:buChar char="●"/>
            </a:pPr>
            <a:r>
              <a:rPr lang="en-GB">
                <a:solidFill>
                  <a:srgbClr val="666666"/>
                </a:solidFill>
              </a:rPr>
              <a:t>Mayo clinic</a:t>
            </a:r>
          </a:p>
          <a:p>
            <a:pPr rtl="0" lvl="0" indent="-317500" marL="457200">
              <a:spcBef>
                <a:spcPts val="0"/>
              </a:spcBef>
              <a:buClr>
                <a:srgbClr val="666666"/>
              </a:buClr>
              <a:buSzPct val="127272"/>
              <a:buFont typeface="Arial"/>
              <a:buChar char="●"/>
            </a:pPr>
            <a:r>
              <a:rPr lang="en-GB">
                <a:solidFill>
                  <a:srgbClr val="666666"/>
                </a:solidFill>
              </a:rPr>
              <a:t>Klinická stáž pro studenty: Program, který jsem absolvoval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Jak se medik za zapojí do péče na Mayo?    (role)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Výukové metody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-GB"/>
              <a:t>diskuse kazuistik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-GB"/>
              <a:t>diskuse článků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Jak se můžeme inspirovat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méně mediků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více lékařů na 1 studenta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dražší studium i péče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BRNO:</a:t>
            </a:r>
            <a:br>
              <a:rPr lang="en-GB"/>
            </a:br>
            <a:r>
              <a:rPr lang="en-GB"/>
              <a:t>lekari 1000 (650+350)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ost   6000 (</a:t>
            </a:r>
            <a:r>
              <a:rPr u="sng" lang="en-GB">
                <a:solidFill>
                  <a:schemeClr val="hlink"/>
                </a:solidFill>
                <a:hlinkClick r:id="rId2"/>
              </a:rPr>
              <a:t>3800+2200</a:t>
            </a:r>
            <a:r>
              <a:rPr lang="en-GB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Mayo (3 mesta)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lekari 3800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ost 50000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Počet studentů všeob. lékařství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Brno 350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Mayo 42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Stáž, kterou jsem absolvoval: “elective clerkship”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1 měsíc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mohou se jí zúčastnit studenti ze zahraničí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-GB"/>
              <a:t>USMLE Step 1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-GB"/>
              <a:t>prijimaji skoro tolik studentu, jako maji vlastnich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pacient -&gt; zkušený lékař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>
                <a:solidFill>
                  <a:schemeClr val="dk1"/>
                </a:solidFill>
              </a:rPr>
              <a:t>pacient -&gt; resident: přijetí, sál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27272"/>
              <a:buFont typeface="Courier New"/>
              <a:buChar char="o"/>
            </a:pPr>
            <a:r>
              <a:rPr lang="en-GB">
                <a:solidFill>
                  <a:schemeClr val="dk1"/>
                </a:solidFill>
              </a:rPr>
              <a:t>atestovaný lékař je při “kritické části” operace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1 týden v 1 týmu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role studenta = pomoc residentovi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role lékařů = odhadnout studenta a </a:t>
            </a:r>
            <a:r>
              <a:rPr lang="en-GB">
                <a:solidFill>
                  <a:schemeClr val="dk1"/>
                </a:solidFill>
              </a:rPr>
              <a:t>”</a:t>
            </a:r>
            <a:r>
              <a:rPr lang="en-GB"/>
              <a:t>naložit úkoly”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-GB"/>
              <a:t>individuální hodnocení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Opakované setkání s 1 pacientem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důvěra, tolerance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student může 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-GB"/>
              <a:t>dostudovat a pochopit proč a jak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-GB"/>
              <a:t>praktický přístup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praxe&amp;práce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Učí se studenti na Mayo vůbec?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GB"/>
              <a:t>konference primárně pro residenty (postgraduální), ale i pro studenty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nedávné … …  ~ konsilium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”obyčejné” případy: edukace residentů a studentů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hraniční případy: objasňují klinické rozhodování experta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-GB"/>
              <a:t>zvláštní a kontroverzní případy: příležitost k publikaci?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3.gif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http://www.greatwestlife.com/001/Home/Individual_Products/Insurance/Critical_Illness_Insurance/Related_Links/index.htm" Type="http://schemas.openxmlformats.org/officeDocument/2006/relationships/hyperlink" TargetMode="External" Id="rId3"/><Relationship Target="../media/image01.png" Type="http://schemas.openxmlformats.org/officeDocument/2006/relationships/image" Id="rId6"/><Relationship Target="../media/image02.png" Type="http://schemas.openxmlformats.org/officeDocument/2006/relationships/image" Id="rId5"/><Relationship Target="../media/image04.pn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47775" x="332700"/>
            <a:ext cy="3221099" cx="8510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-GB"/>
              <a:t>Klinická stáž </a:t>
            </a:r>
          </a:p>
          <a:p>
            <a:pPr rtl="0">
              <a:spcBef>
                <a:spcPts val="0"/>
              </a:spcBef>
              <a:buNone/>
            </a:pPr>
            <a:r>
              <a:rPr sz="3600" lang="en-GB"/>
              <a:t>na </a:t>
            </a:r>
            <a:r>
              <a:rPr sz="3600" lang="en-GB">
                <a:solidFill>
                  <a:srgbClr val="FFFF00"/>
                </a:solidFill>
              </a:rPr>
              <a:t>Neurochirurgii </a:t>
            </a:r>
            <a:r>
              <a:rPr sz="3600" lang="en-GB"/>
              <a:t>na </a:t>
            </a:r>
            <a:r>
              <a:rPr sz="3600" lang="en-GB">
                <a:solidFill>
                  <a:srgbClr val="FFFF00"/>
                </a:solidFill>
              </a:rPr>
              <a:t>Mayo klinice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>
              <a:spcBef>
                <a:spcPts val="0"/>
              </a:spcBef>
              <a:buNone/>
            </a:pPr>
            <a:r>
              <a:rPr sz="3600" lang="en-GB">
                <a:solidFill>
                  <a:srgbClr val="4A86E8"/>
                </a:solidFill>
              </a:rPr>
              <a:t>Srovnání s výukou na LF MU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A86E8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sz="3600" lang="en-GB">
                <a:solidFill>
                  <a:srgbClr val="4A86E8"/>
                </a:solidFill>
              </a:rPr>
              <a:t>Inspirace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4031400" x="685800"/>
            <a:ext cy="660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GB"/>
              <a:t>Marek Čierny</a:t>
            </a:r>
          </a:p>
          <a:p>
            <a:pPr>
              <a:spcBef>
                <a:spcPts val="0"/>
              </a:spcBef>
              <a:buNone/>
            </a:pPr>
            <a:r>
              <a:rPr sz="1400" lang="en-GB"/>
              <a:t>m.cierny@mail.muni.cz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64075" x="7946157"/>
            <a:ext cy="927625" cx="89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764075" x="332700"/>
            <a:ext cy="927625" cx="9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/>
        </p:nvSpPr>
        <p:spPr>
          <a:xfrm>
            <a:off y="2466075" x="675100"/>
            <a:ext cy="639900" cx="7903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y="540175" x="1714500"/>
            <a:ext cy="639900" cx="578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y="1508875" x="733800"/>
            <a:ext cy="569699" cx="76742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y="3582275" x="3440725"/>
            <a:ext cy="1261799" cx="4265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type="ctrTitle"/>
          </p:nvPr>
        </p:nvSpPr>
        <p:spPr>
          <a:xfrm>
            <a:off y="246600" x="332700"/>
            <a:ext cy="2912399" cx="8510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-GB"/>
              <a:t> </a:t>
            </a:r>
            <a:r>
              <a:rPr b="0" sz="3600" lang="en-GB"/>
              <a:t>Děkuji Vám za pozornost.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0" sz="3000"/>
          </a:p>
          <a:p>
            <a:pPr rtl="0" lvl="0">
              <a:spcBef>
                <a:spcPts val="0"/>
              </a:spcBef>
              <a:buNone/>
            </a:pPr>
            <a:r>
              <a:rPr b="0" sz="3000" lang="en-GB"/>
              <a:t>Děkuji OPTIMEDu za finanční podporu stáže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rPr sz="3600" lang="en-GB">
                <a:solidFill>
                  <a:srgbClr val="4A86E8"/>
                </a:solidFill>
              </a:rPr>
              <a:t> Rád zodpovím jakékoli Vaše dotazy.</a:t>
            </a:r>
          </a:p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y="3582275" x="3397800"/>
            <a:ext cy="1109400" cx="4308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sz="3600" lang="en-GB">
                <a:solidFill>
                  <a:srgbClr val="FFFFFF"/>
                </a:solidFill>
              </a:rPr>
              <a:t>Marek Čierny </a:t>
            </a:r>
          </a:p>
          <a:p>
            <a:pPr rtl="0" lvl="0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</a:rPr>
              <a:t>m.cierny@mail.muni.cz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582275" x="332700"/>
            <a:ext cy="1261799" cx="126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/>
        </p:nvSpPr>
        <p:spPr>
          <a:xfrm>
            <a:off y="1066875" x="366300"/>
            <a:ext cy="3784800" cx="842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Rozdíly </a:t>
            </a:r>
            <a:r>
              <a:rPr sz="2400" lang="en-GB">
                <a:solidFill>
                  <a:srgbClr val="CCCCCC"/>
                </a:solidFill>
              </a:rPr>
              <a:t>mezi Fakultními nemocnicemi MU a Mayo Clinic</a:t>
            </a: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Studentská klinická stáž </a:t>
            </a:r>
            <a:r>
              <a:rPr sz="2400" lang="en-GB">
                <a:solidFill>
                  <a:srgbClr val="CCCCCC"/>
                </a:solidFill>
              </a:rPr>
              <a:t>“elective clerkship”</a:t>
            </a: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4A86E8"/>
                </a:solidFill>
              </a:rPr>
              <a:t>Role mediků </a:t>
            </a:r>
            <a:r>
              <a:rPr sz="2400" lang="en-GB">
                <a:solidFill>
                  <a:srgbClr val="FFFFFF"/>
                </a:solidFill>
              </a:rPr>
              <a:t>v péči </a:t>
            </a:r>
            <a:r>
              <a:rPr sz="2400" lang="en-GB">
                <a:solidFill>
                  <a:srgbClr val="CCCCCC"/>
                </a:solidFill>
              </a:rPr>
              <a:t>na Mayo</a:t>
            </a: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Výukové metody </a:t>
            </a:r>
            <a:r>
              <a:rPr sz="2400" lang="en-GB">
                <a:solidFill>
                  <a:srgbClr val="CCCCCC"/>
                </a:solidFill>
              </a:rPr>
              <a:t>na Mayo</a:t>
            </a:r>
          </a:p>
          <a:p>
            <a:pPr rtl="0" lvl="1" indent="-3810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sz="2400" lang="en-GB">
                <a:solidFill>
                  <a:srgbClr val="FFFFFF"/>
                </a:solidFill>
              </a:rPr>
              <a:t>Diskuse </a:t>
            </a:r>
            <a:r>
              <a:rPr sz="2400" lang="en-GB">
                <a:solidFill>
                  <a:srgbClr val="4A86E8"/>
                </a:solidFill>
              </a:rPr>
              <a:t>kazuistik</a:t>
            </a:r>
          </a:p>
          <a:p>
            <a:pPr rtl="0" lvl="1" indent="-3810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sz="2400" lang="en-GB">
                <a:solidFill>
                  <a:schemeClr val="lt1"/>
                </a:solidFill>
              </a:rPr>
              <a:t>Diskuse </a:t>
            </a:r>
            <a:r>
              <a:rPr sz="2400" lang="en-GB">
                <a:solidFill>
                  <a:srgbClr val="4A86E8"/>
                </a:solidFill>
              </a:rPr>
              <a:t>článků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05975" x="457200"/>
            <a:ext cy="6816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>
                <a:solidFill>
                  <a:srgbClr val="CCCCCC"/>
                </a:solidFill>
              </a:rPr>
              <a:t>Obsah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37" name="Shape 37"/>
          <p:cNvGraphicFramePr/>
          <p:nvPr/>
        </p:nvGraphicFramePr>
        <p:xfrm>
          <a:off y="161125" x="5729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{C836ECBE-553C-4BDD-844E-1F77FB783136}</a:tableStyleId>
              </a:tblPr>
              <a:tblGrid>
                <a:gridCol w="2945050"/>
                <a:gridCol w="2458350"/>
                <a:gridCol w="2701700"/>
              </a:tblGrid>
              <a:tr h="9616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62872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Počet mediků v ročníku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350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42</a:t>
                      </a:r>
                    </a:p>
                  </a:txBody>
                  <a:tcPr marR="91425" marB="91425" marT="91425" marL="91425"/>
                </a:tc>
              </a:tr>
              <a:tr h="80485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Poměr počtu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800" lang="en-GB">
                          <a:solidFill>
                            <a:srgbClr val="FFFFFF"/>
                          </a:solidFill>
                        </a:rPr>
                        <a:t>lékařů : medikům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3000" lang="en-GB">
                          <a:solidFill>
                            <a:srgbClr val="FFFFFF"/>
                          </a:solidFill>
                        </a:rPr>
                        <a:t>3 : 1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3000" lang="en-GB">
                          <a:solidFill>
                            <a:srgbClr val="FFFFFF"/>
                          </a:solidFill>
                        </a:rPr>
                        <a:t>30 : 1</a:t>
                      </a:r>
                    </a:p>
                  </a:txBody>
                  <a:tcPr marR="91425" marB="91425" marT="91425" marL="91425"/>
                </a:tc>
              </a:tr>
              <a:tr h="7222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Cena studia</a:t>
                      </a:r>
                      <a:br>
                        <a:rPr sz="1800" lang="en-GB">
                          <a:solidFill>
                            <a:srgbClr val="FFFFFF"/>
                          </a:solidFill>
                        </a:rPr>
                      </a:b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(/student/rok)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90.000 Kč v ČJ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249.000 Kč v AJ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1.000.000 Kč</a:t>
                      </a:r>
                    </a:p>
                  </a:txBody>
                  <a:tcPr marR="91425" marB="91425" marT="91425" marL="91425"/>
                </a:tc>
              </a:tr>
              <a:tr h="85545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Cena péče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CCCCCC"/>
                          </a:solidFill>
                        </a:rPr>
                        <a:t>(</a:t>
                      </a:r>
                      <a:r>
                        <a:rPr lang="en-GB">
                          <a:solidFill>
                            <a:srgbClr val="CCCC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Modified radical mastectomy</a:t>
                      </a:r>
                      <a:r>
                        <a:rPr lang="en-GB">
                          <a:solidFill>
                            <a:srgbClr val="CCCCCC"/>
                          </a:solidFill>
                        </a:rPr>
                        <a:t>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50.000 Kč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  <a:hlinkClick r:id="rId3"/>
                        </a:rPr>
                        <a:t>500.000</a:t>
                      </a: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 Kč</a:t>
                      </a:r>
                    </a:p>
                  </a:txBody>
                  <a:tcPr marR="91425" marB="91425" marT="91425" marL="91425"/>
                </a:tc>
              </a:tr>
              <a:tr h="85545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žebříček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sz="1800" lang="en-GB">
                          <a:solidFill>
                            <a:srgbClr val="FFFFFF"/>
                          </a:solidFill>
                        </a:rPr>
                        <a:t>#1 v žebříčku US news 2014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sp>
        <p:nvSpPr>
          <p:cNvPr id="38" name="Shape 38"/>
          <p:cNvSpPr txBox="1"/>
          <p:nvPr>
            <p:ph type="title"/>
          </p:nvPr>
        </p:nvSpPr>
        <p:spPr>
          <a:xfrm>
            <a:off y="205975" x="581700"/>
            <a:ext cy="681600" cx="8105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Rozdíly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7138" x="6021325"/>
            <a:ext cy="817100" cx="790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Shape 40"/>
          <p:cNvGrpSpPr/>
          <p:nvPr/>
        </p:nvGrpSpPr>
        <p:grpSpPr>
          <a:xfrm>
            <a:off y="197137" x="3534798"/>
            <a:ext cy="868087" cx="1948902"/>
            <a:chOff y="120937" x="3306198"/>
            <a:chExt cy="868087" cx="1948902"/>
          </a:xfrm>
        </p:grpSpPr>
        <p:pic>
          <p:nvPicPr>
            <p:cNvPr id="41" name="Shape 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y="120937" x="3306198"/>
              <a:ext cy="868075" cx="86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Shape 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120950" x="4174275"/>
              <a:ext cy="380299" cx="1080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Shape 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y="501249" x="4174275"/>
              <a:ext cy="487774" cx="10664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5" x="457200"/>
            <a:ext cy="6816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</a:rPr>
              <a:t>Studentská stáž “elective clerkship”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y="1089350" x="406525"/>
            <a:ext cy="3762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4A86E8"/>
                </a:solidFill>
              </a:rPr>
              <a:t>volitelná klinická stáž </a:t>
            </a:r>
            <a:r>
              <a:rPr sz="2400" lang="en-GB">
                <a:solidFill>
                  <a:srgbClr val="FFFFFF"/>
                </a:solidFill>
              </a:rPr>
              <a:t>v posledním ročníku studia </a:t>
            </a: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1 měsíc</a:t>
            </a: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CCCCCC"/>
                </a:solidFill>
              </a:rPr>
              <a:t>nemocnice v USA jsou </a:t>
            </a:r>
            <a:r>
              <a:rPr sz="2400" lang="en-GB">
                <a:solidFill>
                  <a:srgbClr val="FFFFFF"/>
                </a:solidFill>
              </a:rPr>
              <a:t>otevřené medikům ze zahraničí</a:t>
            </a:r>
          </a:p>
          <a:p>
            <a:pPr rtl="0" lvl="1" indent="-3810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sz="2400" lang="en-GB">
                <a:solidFill>
                  <a:srgbClr val="FFFFFF"/>
                </a:solidFill>
              </a:rPr>
              <a:t>podmínka: USMLE Step 1</a:t>
            </a:r>
          </a:p>
          <a:p>
            <a:pPr rtl="0" lvl="1" indent="-3810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sz="2400" lang="en-GB">
                <a:solidFill>
                  <a:srgbClr val="FFFFFF"/>
                </a:solidFill>
              </a:rPr>
              <a:t>Mayo přijímá až 30 studentů měsíčně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/>
        </p:nvSpPr>
        <p:spPr>
          <a:xfrm>
            <a:off y="1209700" x="6679175"/>
            <a:ext cy="3612900" cx="246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600" lang="en-GB">
                <a:solidFill>
                  <a:srgbClr val="4A86E8"/>
                </a:solidFill>
              </a:rPr>
              <a:t>1 týden kontinuita </a:t>
            </a:r>
            <a:r>
              <a:rPr sz="1600" lang="en-GB">
                <a:solidFill>
                  <a:srgbClr val="4A86E8"/>
                </a:solidFill>
              </a:rPr>
              <a:t>vztahu s </a:t>
            </a:r>
            <a:r>
              <a:rPr b="1" sz="1600" lang="en-GB">
                <a:solidFill>
                  <a:srgbClr val="A4C2F4"/>
                </a:solidFill>
              </a:rPr>
              <a:t>mentorem</a:t>
            </a:r>
          </a:p>
          <a:p>
            <a:pPr rtl="0" lvl="0" indent="-330200" marL="457200">
              <a:spcBef>
                <a:spcPts val="0"/>
              </a:spcBef>
              <a:buClr>
                <a:srgbClr val="4A86E8"/>
              </a:buClr>
              <a:buSzPct val="100000"/>
              <a:buFont typeface="Arial"/>
              <a:buChar char="●"/>
            </a:pPr>
            <a:r>
              <a:rPr sz="1600" lang="en-GB">
                <a:solidFill>
                  <a:srgbClr val="4A86E8"/>
                </a:solidFill>
              </a:rPr>
              <a:t>realistický odhad schopností studenta</a:t>
            </a:r>
          </a:p>
          <a:p>
            <a:pPr rtl="0" lvl="0" indent="-330200" marL="457200">
              <a:spcBef>
                <a:spcPts val="0"/>
              </a:spcBef>
              <a:buClr>
                <a:srgbClr val="4A86E8"/>
              </a:buClr>
              <a:buSzPct val="100000"/>
              <a:buFont typeface="Arial"/>
              <a:buChar char="●"/>
            </a:pPr>
            <a:r>
              <a:rPr sz="1600" lang="en-GB">
                <a:solidFill>
                  <a:srgbClr val="4A86E8"/>
                </a:solidFill>
              </a:rPr>
              <a:t>vytěžení schopností studenta </a:t>
            </a:r>
          </a:p>
          <a:p>
            <a:pPr rtl="0" lvl="0" indent="-330200" marL="457200">
              <a:spcBef>
                <a:spcPts val="0"/>
              </a:spcBef>
              <a:buClr>
                <a:srgbClr val="4A86E8"/>
              </a:buClr>
              <a:buSzPct val="100000"/>
              <a:buFont typeface="Arial"/>
              <a:buChar char="●"/>
            </a:pPr>
            <a:r>
              <a:rPr sz="1600" lang="en-GB">
                <a:solidFill>
                  <a:srgbClr val="4A86E8"/>
                </a:solidFill>
              </a:rPr>
              <a:t>individuální hodnocení</a:t>
            </a:r>
            <a:br>
              <a:rPr sz="1600" lang="en-GB">
                <a:solidFill>
                  <a:srgbClr val="4A86E8"/>
                </a:solidFill>
              </a:rPr>
            </a:br>
            <a:r>
              <a:rPr sz="1600" lang="en-GB">
                <a:solidFill>
                  <a:srgbClr val="4A86E8"/>
                </a:solidFill>
              </a:rPr>
              <a:t>=&gt; motivace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4A86E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4A86E8"/>
              </a:solidFill>
            </a:endParaRPr>
          </a:p>
        </p:txBody>
      </p:sp>
      <p:sp>
        <p:nvSpPr>
          <p:cNvPr id="55" name="Shape 55"/>
          <p:cNvSpPr/>
          <p:nvPr/>
        </p:nvSpPr>
        <p:spPr>
          <a:xfrm>
            <a:off y="1209700" x="4158275"/>
            <a:ext cy="2792400" cx="25209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w="19050" cap="flat">
            <a:solidFill>
              <a:srgbClr val="4A86E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y="205975" x="457200"/>
            <a:ext cy="6816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-GB"/>
              <a:t>Jak se zapojí medik do péče na Mayo?</a:t>
            </a:r>
          </a:p>
        </p:txBody>
      </p:sp>
      <p:grpSp>
        <p:nvGrpSpPr>
          <p:cNvPr id="57" name="Shape 57"/>
          <p:cNvGrpSpPr/>
          <p:nvPr/>
        </p:nvGrpSpPr>
        <p:grpSpPr>
          <a:xfrm>
            <a:off y="1742850" x="2510925"/>
            <a:ext cy="1368900" cx="4159149"/>
            <a:chOff y="1742850" x="2815725"/>
            <a:chExt cy="1368900" cx="4159149"/>
          </a:xfrm>
        </p:grpSpPr>
        <p:sp>
          <p:nvSpPr>
            <p:cNvPr id="58" name="Shape 58"/>
            <p:cNvSpPr txBox="1"/>
            <p:nvPr/>
          </p:nvSpPr>
          <p:spPr>
            <a:xfrm>
              <a:off y="2031750" x="4547275"/>
              <a:ext cy="1080000" cx="24275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sz="2400" lang="en-GB">
                  <a:solidFill>
                    <a:srgbClr val="CCCCCC"/>
                  </a:solidFill>
                </a:rPr>
                <a:t>neatestovaný </a:t>
              </a:r>
              <a:r>
                <a:rPr sz="2400" lang="en-GB">
                  <a:solidFill>
                    <a:srgbClr val="FFFFFF"/>
                  </a:solidFill>
                </a:rPr>
                <a:t>resident</a:t>
              </a:r>
            </a:p>
            <a:p>
              <a:pPr>
                <a:spcBef>
                  <a:spcPts val="0"/>
                </a:spcBef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y="1742850" x="5029850"/>
              <a:ext cy="374100" cx="288599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60" name="Shape 60"/>
            <p:cNvCxnSpPr/>
            <p:nvPr/>
          </p:nvCxnSpPr>
          <p:spPr>
            <a:xfrm>
              <a:off y="1847225" x="2815725"/>
              <a:ext cy="473100" cx="1569899"/>
            </a:xfrm>
            <a:prstGeom prst="curvedConnector3">
              <a:avLst>
                <a:gd fmla="val 50000" name="adj1"/>
              </a:avLst>
            </a:prstGeom>
            <a:noFill/>
            <a:ln w="38100" cap="flat">
              <a:solidFill>
                <a:srgbClr val="CCCCCC"/>
              </a:solidFill>
              <a:prstDash val="solid"/>
              <a:round/>
              <a:headEnd w="lg" len="lg" type="triangle"/>
              <a:tailEnd w="lg" len="lg" type="triangle"/>
            </a:ln>
          </p:spPr>
        </p:cxnSp>
      </p:grpSp>
      <p:grpSp>
        <p:nvGrpSpPr>
          <p:cNvPr id="61" name="Shape 61"/>
          <p:cNvGrpSpPr/>
          <p:nvPr/>
        </p:nvGrpSpPr>
        <p:grpSpPr>
          <a:xfrm>
            <a:off y="2002100" x="2577275"/>
            <a:ext cy="2347499" cx="3546925"/>
            <a:chOff y="2002100" x="2882075"/>
            <a:chExt cy="2347499" cx="3546925"/>
          </a:xfrm>
        </p:grpSpPr>
        <p:sp>
          <p:nvSpPr>
            <p:cNvPr id="62" name="Shape 62"/>
            <p:cNvSpPr txBox="1"/>
            <p:nvPr/>
          </p:nvSpPr>
          <p:spPr>
            <a:xfrm>
              <a:off y="3355100" x="4536600"/>
              <a:ext cy="994499" cx="18924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sz="2400" lang="en-GB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63" name="Shape 63"/>
            <p:cNvSpPr/>
            <p:nvPr/>
          </p:nvSpPr>
          <p:spPr>
            <a:xfrm>
              <a:off y="2959425" x="5051225"/>
              <a:ext cy="481200" cx="236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64" name="Shape 64"/>
            <p:cNvCxnSpPr/>
            <p:nvPr/>
          </p:nvCxnSpPr>
          <p:spPr>
            <a:xfrm>
              <a:off y="2002100" x="2882075"/>
              <a:ext cy="1593000" cx="1604099"/>
            </a:xfrm>
            <a:prstGeom prst="curvedConnector3">
              <a:avLst>
                <a:gd fmla="val 50000" name="adj1"/>
              </a:avLst>
            </a:prstGeom>
            <a:noFill/>
            <a:ln w="38100" cap="flat">
              <a:solidFill>
                <a:srgbClr val="CCCCCC"/>
              </a:solidFill>
              <a:prstDash val="solid"/>
              <a:round/>
              <a:headEnd w="lg" len="lg" type="triangle"/>
              <a:tailEnd w="lg" len="lg" type="triangle"/>
            </a:ln>
          </p:spPr>
        </p:cxnSp>
      </p:grpSp>
      <p:grpSp>
        <p:nvGrpSpPr>
          <p:cNvPr id="65" name="Shape 65"/>
          <p:cNvGrpSpPr/>
          <p:nvPr/>
        </p:nvGrpSpPr>
        <p:grpSpPr>
          <a:xfrm>
            <a:off y="1913600" x="256650"/>
            <a:ext cy="2963899" cx="3935699"/>
            <a:chOff y="1913600" x="256650"/>
            <a:chExt cy="2963899" cx="3935699"/>
          </a:xfrm>
        </p:grpSpPr>
        <p:cxnSp>
          <p:nvCxnSpPr>
            <p:cNvPr id="66" name="Shape 66"/>
            <p:cNvCxnSpPr/>
            <p:nvPr/>
          </p:nvCxnSpPr>
          <p:spPr>
            <a:xfrm>
              <a:off y="1913600" x="2444550"/>
              <a:ext cy="1714500" cx="1747799"/>
            </a:xfrm>
            <a:prstGeom prst="curvedConnector3">
              <a:avLst>
                <a:gd fmla="val 50000" name="adj1"/>
              </a:avLst>
            </a:prstGeom>
            <a:noFill/>
            <a:ln w="76200" cap="flat">
              <a:solidFill>
                <a:srgbClr val="FFFF00"/>
              </a:solidFill>
              <a:prstDash val="solid"/>
              <a:round/>
              <a:headEnd w="lg" len="lg" type="triangle"/>
              <a:tailEnd w="lg" len="lg" type="triangle"/>
            </a:ln>
          </p:spPr>
        </p:cxnSp>
        <p:sp>
          <p:nvSpPr>
            <p:cNvPr id="67" name="Shape 67"/>
            <p:cNvSpPr txBox="1"/>
            <p:nvPr/>
          </p:nvSpPr>
          <p:spPr>
            <a:xfrm>
              <a:off y="2578300" x="256650"/>
              <a:ext cy="2299199" cx="37101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sz="1600" lang="en-GB">
                  <a:solidFill>
                    <a:srgbClr val="FFFF00"/>
                  </a:solidFill>
                </a:rPr>
                <a:t>kontinuita vztahu s pacientem</a:t>
              </a:r>
            </a:p>
            <a:p>
              <a:pPr rtl="0" lvl="0" indent="-330200" marL="457200">
                <a:spcBef>
                  <a:spcPts val="0"/>
                </a:spcBef>
                <a:buClr>
                  <a:srgbClr val="FFFF00"/>
                </a:buClr>
                <a:buSzPct val="100000"/>
                <a:buFont typeface="Arial"/>
                <a:buChar char="●"/>
              </a:pPr>
              <a:r>
                <a:rPr sz="1600" lang="en-GB">
                  <a:solidFill>
                    <a:srgbClr val="FFFF00"/>
                  </a:solidFill>
                </a:rPr>
                <a:t>důvěra</a:t>
              </a:r>
            </a:p>
            <a:p>
              <a:pPr rtl="0" lvl="0" indent="-330200" marL="457200">
                <a:spcBef>
                  <a:spcPts val="0"/>
                </a:spcBef>
                <a:buClr>
                  <a:srgbClr val="FFFF00"/>
                </a:buClr>
                <a:buSzPct val="100000"/>
                <a:buFont typeface="Arial"/>
                <a:buChar char="●"/>
              </a:pPr>
              <a:r>
                <a:rPr sz="1600" lang="en-GB">
                  <a:solidFill>
                    <a:srgbClr val="FFFF00"/>
                  </a:solidFill>
                </a:rPr>
                <a:t>tolerance </a:t>
              </a:r>
              <a:br>
                <a:rPr sz="1600" lang="en-GB">
                  <a:solidFill>
                    <a:srgbClr val="FFFF00"/>
                  </a:solidFill>
                </a:rPr>
              </a:br>
              <a:r>
                <a:rPr sz="1600" lang="en-GB">
                  <a:solidFill>
                    <a:srgbClr val="FFFF00"/>
                  </a:solidFill>
                </a:rPr>
                <a:t>nedokonalostí studenta</a:t>
              </a:r>
            </a:p>
            <a:p>
              <a:pPr rtl="0" lvl="0" indent="-330200" marL="457200">
                <a:spcBef>
                  <a:spcPts val="0"/>
                </a:spcBef>
                <a:buClr>
                  <a:srgbClr val="FFFF00"/>
                </a:buClr>
                <a:buSzPct val="100000"/>
                <a:buFont typeface="Arial"/>
                <a:buChar char="●"/>
              </a:pPr>
              <a:r>
                <a:rPr sz="1600" lang="en-GB">
                  <a:solidFill>
                    <a:srgbClr val="FFFF00"/>
                  </a:solidFill>
                </a:rPr>
                <a:t>student má čas případ</a:t>
              </a:r>
            </a:p>
            <a:p>
              <a:pPr rtl="0" lvl="1" indent="-330200" marL="914400">
                <a:spcBef>
                  <a:spcPts val="0"/>
                </a:spcBef>
                <a:buClr>
                  <a:srgbClr val="FFFF00"/>
                </a:buClr>
                <a:buSzPct val="100000"/>
                <a:buFont typeface="Arial"/>
                <a:buChar char="○"/>
              </a:pPr>
              <a:r>
                <a:rPr sz="1600" lang="en-GB">
                  <a:solidFill>
                    <a:srgbClr val="FFFF00"/>
                  </a:solidFill>
                </a:rPr>
                <a:t>pochopit (jak? proč?)</a:t>
              </a:r>
            </a:p>
            <a:p>
              <a:pPr rtl="0" lvl="1" indent="-330200" marL="914400">
                <a:spcBef>
                  <a:spcPts val="0"/>
                </a:spcBef>
                <a:buClr>
                  <a:srgbClr val="FFFF00"/>
                </a:buClr>
                <a:buSzPct val="100000"/>
                <a:buFont typeface="Arial"/>
                <a:buChar char="○"/>
              </a:pPr>
              <a:r>
                <a:rPr sz="1600" lang="en-GB">
                  <a:solidFill>
                    <a:srgbClr val="FFFF00"/>
                  </a:solidFill>
                </a:rPr>
                <a:t>nastudovat</a:t>
              </a:r>
            </a:p>
            <a:p>
              <a:pPr lvl="1" indent="-330200" marL="914400">
                <a:spcBef>
                  <a:spcPts val="0"/>
                </a:spcBef>
                <a:buClr>
                  <a:srgbClr val="FFFF00"/>
                </a:buClr>
                <a:buSzPct val="100000"/>
                <a:buFont typeface="Arial"/>
                <a:buChar char="○"/>
              </a:pPr>
              <a:r>
                <a:rPr sz="1600" lang="en-GB">
                  <a:solidFill>
                    <a:srgbClr val="FFFF00"/>
                  </a:solidFill>
                </a:rPr>
                <a:t>i sepsat (case report)</a:t>
              </a:r>
            </a:p>
          </p:txBody>
        </p:sp>
      </p:grpSp>
      <p:grpSp>
        <p:nvGrpSpPr>
          <p:cNvPr id="68" name="Shape 68"/>
          <p:cNvGrpSpPr/>
          <p:nvPr/>
        </p:nvGrpSpPr>
        <p:grpSpPr>
          <a:xfrm>
            <a:off y="887575" x="101725"/>
            <a:ext cy="973200" cx="6687325"/>
            <a:chOff y="887575" x="101725"/>
            <a:chExt cy="973200" cx="6687325"/>
          </a:xfrm>
        </p:grpSpPr>
        <p:grpSp>
          <p:nvGrpSpPr>
            <p:cNvPr id="69" name="Shape 69"/>
            <p:cNvGrpSpPr/>
            <p:nvPr/>
          </p:nvGrpSpPr>
          <p:grpSpPr>
            <a:xfrm>
              <a:off y="887575" x="101725"/>
              <a:ext cy="973200" cx="4056600"/>
              <a:chOff y="887575" x="101725"/>
              <a:chExt cy="973200" cx="4056600"/>
            </a:xfrm>
          </p:grpSpPr>
          <p:sp>
            <p:nvSpPr>
              <p:cNvPr id="70" name="Shape 70"/>
              <p:cNvSpPr txBox="1"/>
              <p:nvPr/>
            </p:nvSpPr>
            <p:spPr>
              <a:xfrm>
                <a:off y="887575" x="101725"/>
                <a:ext cy="973200" cx="40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91425" rIns="91425" lIns="91425" tIns="91425" anchor="t" anchorCtr="0">
                <a:noAutofit/>
              </a:bodyPr>
              <a:lstStyle/>
              <a:p>
                <a:pPr algn="l" rt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sz="3000" lang="en-GB">
                    <a:solidFill>
                      <a:srgbClr val="FFFFFF"/>
                    </a:solidFill>
                  </a:rPr>
                  <a:t>	</a:t>
                </a:r>
              </a:p>
              <a:p>
                <a:pPr algn="l" rtl="0" lvl="0" marR="0" indent="0" marL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sz="2400" lang="en-GB">
                    <a:solidFill>
                      <a:srgbClr val="FFFFFF"/>
                    </a:solidFill>
                  </a:rPr>
                  <a:t>pacient</a:t>
                </a:r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y="1486375" x="2480775"/>
                <a:ext cy="256500" cx="147569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w="med" len="med" type="none"/>
                <a:tailEnd w="med" len="med" type="none"/>
              </a:ln>
            </p:spPr>
            <p:txBody>
              <a:bodyPr bIns="91425" rIns="91425" lIns="91425" t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" name="Shape 72"/>
            <p:cNvSpPr txBox="1"/>
            <p:nvPr/>
          </p:nvSpPr>
          <p:spPr>
            <a:xfrm>
              <a:off y="1240450" x="4176950"/>
              <a:ext cy="577499" cx="26121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sz="2400" lang="en-GB">
                  <a:solidFill>
                    <a:schemeClr val="lt1"/>
                  </a:solidFill>
                </a:rPr>
                <a:t>atestovaný lékař 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/>
        </p:nvSpPr>
        <p:spPr>
          <a:xfrm>
            <a:off y="1465000" x="406525"/>
            <a:ext cy="3386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2400" lang="en-GB">
                <a:solidFill>
                  <a:srgbClr val="FFFFFF"/>
                </a:solidFill>
              </a:rPr>
              <a:t>samostudium k případu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2400" lang="en-GB">
                <a:solidFill>
                  <a:srgbClr val="FFFFFF"/>
                </a:solidFill>
              </a:rPr>
              <a:t>ranní konference</a:t>
            </a:r>
            <a:r>
              <a:rPr sz="2200" lang="en-GB">
                <a:solidFill>
                  <a:srgbClr val="FFFFFF"/>
                </a:solidFill>
              </a:rPr>
              <a:t>: </a:t>
            </a:r>
            <a:r>
              <a:rPr sz="2200" lang="en-GB">
                <a:solidFill>
                  <a:srgbClr val="CCCCCC"/>
                </a:solidFill>
              </a:rPr>
              <a:t>denně 45min postgraduální vzdělávání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sz="2400" lang="en-GB">
                <a:solidFill>
                  <a:srgbClr val="FFFF00"/>
                </a:solidFill>
              </a:rPr>
              <a:t>kazuistiky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sz="2400" lang="en-GB">
                <a:solidFill>
                  <a:srgbClr val="FFFF00"/>
                </a:solidFill>
              </a:rPr>
              <a:t>články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sz="2400" lang="en-GB">
                <a:solidFill>
                  <a:srgbClr val="FFFFFF"/>
                </a:solidFill>
              </a:rPr>
              <a:t>přednášky</a:t>
            </a:r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y="205975" x="457200"/>
            <a:ext cy="10665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Stáž = učení praxí a prací </a:t>
            </a:r>
          </a:p>
          <a:p>
            <a:pPr rtl="0" lvl="0">
              <a:spcBef>
                <a:spcPts val="0"/>
              </a:spcBef>
              <a:buNone/>
            </a:pPr>
            <a:r>
              <a:rPr sz="3000" lang="en-GB"/>
              <a:t>Kde je </a:t>
            </a:r>
            <a:r>
              <a:rPr sz="3000" lang="en-GB">
                <a:solidFill>
                  <a:srgbClr val="FFFF00"/>
                </a:solidFill>
              </a:rPr>
              <a:t>studium</a:t>
            </a:r>
            <a:r>
              <a:rPr sz="3000" lang="en-GB"/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/>
        </p:nvSpPr>
        <p:spPr>
          <a:xfrm>
            <a:off y="1090725" x="406525"/>
            <a:ext cy="3760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nedávné případy </a:t>
            </a:r>
          </a:p>
          <a:p>
            <a:pPr algn="l" rtl="0" lvl="1" marR="0" indent="-3429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Arial"/>
              <a:buChar char="○"/>
            </a:pPr>
            <a:r>
              <a:rPr sz="1800" lang="en-GB">
                <a:solidFill>
                  <a:srgbClr val="CCCCCC"/>
                </a:solidFill>
              </a:rPr>
              <a:t>i neuzavřené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CCCCCC"/>
                </a:solidFill>
              </a:rPr>
              <a:t>klinický obraz, dif. diagnosa, léčba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prezentuje resident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○"/>
            </a:pPr>
            <a:r>
              <a:rPr sz="2400" lang="en-GB">
                <a:solidFill>
                  <a:srgbClr val="FFFFFF"/>
                </a:solidFill>
              </a:rPr>
              <a:t>+ komentář radiologa a patologa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přiznání chyb </a:t>
            </a:r>
            <a:r>
              <a:rPr sz="2400" lang="en-GB">
                <a:solidFill>
                  <a:srgbClr val="CCCCCC"/>
                </a:solidFill>
              </a:rPr>
              <a:t>“morbidity &amp; mortality”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kritická, konstruktivní diskuse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33333"/>
              <a:buFont typeface="Arial"/>
              <a:buChar char="●"/>
            </a:pPr>
            <a:r>
              <a:rPr sz="1800" lang="en-GB">
                <a:solidFill>
                  <a:schemeClr val="lt2"/>
                </a:solidFill>
              </a:rPr>
              <a:t>většinou prezentují rezidenti, ale </a:t>
            </a:r>
            <a:r>
              <a:rPr sz="1800" lang="en-GB">
                <a:solidFill>
                  <a:schemeClr val="lt1"/>
                </a:solidFill>
              </a:rPr>
              <a:t>pro studenty je to “výzva” a motivace 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CCCCC"/>
              </a:solidFill>
            </a:endParaRP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y="205975" x="457200"/>
            <a:ext cy="692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Prezentace a diskuse </a:t>
            </a:r>
            <a:r>
              <a:rPr lang="en-GB">
                <a:solidFill>
                  <a:srgbClr val="FFFF00"/>
                </a:solidFill>
              </a:rPr>
              <a:t>kazuistik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5" x="457200"/>
            <a:ext cy="959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Prezentace a diskuse </a:t>
            </a:r>
            <a:r>
              <a:rPr lang="en-GB">
                <a:solidFill>
                  <a:srgbClr val="FFFF00"/>
                </a:solidFill>
              </a:rPr>
              <a:t>článků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GB">
                <a:solidFill>
                  <a:srgbClr val="FFFF00"/>
                </a:solidFill>
              </a:rPr>
              <a:t>”Journal club”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1090725" x="406525"/>
            <a:ext cy="3760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rozebrání 3 článků s podobným tématem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resident 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○"/>
            </a:pPr>
            <a:r>
              <a:rPr sz="2400" lang="en-GB">
                <a:solidFill>
                  <a:srgbClr val="FFFFFF"/>
                </a:solidFill>
              </a:rPr>
              <a:t>shrne článek </a:t>
            </a:r>
            <a:r>
              <a:rPr sz="2400" lang="en-GB">
                <a:solidFill>
                  <a:srgbClr val="CCCCCC"/>
                </a:solidFill>
              </a:rPr>
              <a:t>(5 minut)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sz="2400" lang="en-GB">
                <a:solidFill>
                  <a:srgbClr val="FFFFFF"/>
                </a:solidFill>
              </a:rPr>
              <a:t>diskuse: resident &amp; zkušení lékaři </a:t>
            </a:r>
            <a:r>
              <a:rPr sz="2400" lang="en-GB">
                <a:solidFill>
                  <a:srgbClr val="CCCCCC"/>
                </a:solidFill>
              </a:rPr>
              <a:t>(5-15 minut)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Arial"/>
              <a:buChar char="○"/>
            </a:pPr>
            <a:r>
              <a:rPr sz="2400" lang="en-GB">
                <a:solidFill>
                  <a:srgbClr val="4A86E8"/>
                </a:solidFill>
              </a:rPr>
              <a:t>kritika</a:t>
            </a:r>
            <a:r>
              <a:rPr sz="2400" lang="en-GB">
                <a:solidFill>
                  <a:srgbClr val="FFFFFF"/>
                </a:solidFill>
              </a:rPr>
              <a:t> studie: komentují validitu / bias 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Arial"/>
              <a:buChar char="○"/>
            </a:pPr>
            <a:r>
              <a:rPr sz="2400" lang="en-GB">
                <a:solidFill>
                  <a:srgbClr val="4A86E8"/>
                </a:solidFill>
              </a:rPr>
              <a:t>interpretace</a:t>
            </a:r>
          </a:p>
          <a:p>
            <a:pPr algn="l" rtl="0" lvl="2" marR="0" indent="-35560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Arial"/>
              <a:buChar char="■"/>
            </a:pPr>
            <a:r>
              <a:rPr sz="2000" lang="en-GB">
                <a:solidFill>
                  <a:srgbClr val="CCCCCC"/>
                </a:solidFill>
              </a:rPr>
              <a:t>zasazení do kontextu klinického rozhodování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1145500" x="470500"/>
            <a:ext cy="3628200" cx="388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GB">
                <a:solidFill>
                  <a:srgbClr val="FFFF00"/>
                </a:solidFill>
              </a:rPr>
              <a:t>1</a:t>
            </a:r>
          </a:p>
          <a:p>
            <a:pPr algn="l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GB">
                <a:solidFill>
                  <a:srgbClr val="FFFF00"/>
                </a:solidFill>
              </a:rPr>
              <a:t>Delší kontakt studenta </a:t>
            </a:r>
          </a:p>
          <a:p>
            <a:pPr algn="l" rtl="0" lvl="0" marR="0" indent="-3556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sz="2000" lang="en-GB">
                <a:solidFill>
                  <a:srgbClr val="FFFF00"/>
                </a:solidFill>
              </a:rPr>
              <a:t>s 1 lékařem / týmem</a:t>
            </a:r>
          </a:p>
          <a:p>
            <a:pPr algn="l" rtl="0" lvl="1" marR="0" indent="-3556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○"/>
            </a:pPr>
            <a:r>
              <a:rPr sz="2000" lang="en-GB">
                <a:solidFill>
                  <a:srgbClr val="4A86E8"/>
                </a:solidFill>
              </a:rPr>
              <a:t>“mentor”</a:t>
            </a:r>
          </a:p>
          <a:p>
            <a:pPr algn="l" rtl="0" lvl="0" marR="0" indent="-3556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sz="2000" lang="en-GB">
                <a:solidFill>
                  <a:srgbClr val="FFFF00"/>
                </a:solidFill>
              </a:rPr>
              <a:t>s 1 pacientem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y="143800" x="171100"/>
            <a:ext cy="854100" cx="8736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800" lang="en-GB"/>
              <a:t>V čem </a:t>
            </a:r>
            <a:r>
              <a:rPr sz="2800" lang="en-GB">
                <a:solidFill>
                  <a:srgbClr val="FFFFFF"/>
                </a:solidFill>
              </a:rPr>
              <a:t>se</a:t>
            </a:r>
            <a:r>
              <a:rPr sz="2800" lang="en-GB">
                <a:solidFill>
                  <a:srgbClr val="FFFF00"/>
                </a:solidFill>
              </a:rPr>
              <a:t> v Brně </a:t>
            </a:r>
            <a:r>
              <a:rPr sz="2800" lang="en-GB"/>
              <a:t>můžeme inspirovat z Rochesteru?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y="1145500" x="4779100"/>
            <a:ext cy="3628200" cx="388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GB">
                <a:solidFill>
                  <a:srgbClr val="FFFF00"/>
                </a:solidFill>
              </a:rPr>
              <a:t>2</a:t>
            </a:r>
          </a:p>
          <a:p>
            <a:pPr algn="l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GB">
                <a:solidFill>
                  <a:srgbClr val="FFFF00"/>
                </a:solidFill>
              </a:rPr>
              <a:t>Diskuse kazuistik</a:t>
            </a:r>
          </a:p>
          <a:p>
            <a:pPr algn="l" rtl="0" lvl="0" marR="0" indent="-3556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sz="2000" lang="en-GB">
                <a:solidFill>
                  <a:srgbClr val="FFFFFF"/>
                </a:solidFill>
              </a:rPr>
              <a:t>tříbí klinické uvažování</a:t>
            </a:r>
          </a:p>
          <a:p>
            <a:pPr algn="l" rtl="0" lvl="0" marR="0" indent="-3556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sz="2000" lang="en-GB">
                <a:solidFill>
                  <a:srgbClr val="FFFFFF"/>
                </a:solidFill>
              </a:rPr>
              <a:t>učí lékaře efektivně komunikovat o pacientech s kolegy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