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custDataLst>
    <p:tags r:id="rId20"/>
  </p:custDataLst>
  <p:defaultTex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xmlns="">
        <p15:guide id="1" orient="horz" pos="1120">
          <p15:clr>
            <a:srgbClr val="A4A3A4"/>
          </p15:clr>
        </p15:guide>
        <p15:guide id="2" orient="horz" pos="1272">
          <p15:clr>
            <a:srgbClr val="A4A3A4"/>
          </p15:clr>
        </p15:guide>
        <p15:guide id="3" orient="horz" pos="715">
          <p15:clr>
            <a:srgbClr val="A4A3A4"/>
          </p15:clr>
        </p15:guide>
        <p15:guide id="4" orient="horz" pos="3861">
          <p15:clr>
            <a:srgbClr val="A4A3A4"/>
          </p15:clr>
        </p15:guide>
        <p15:guide id="5" orient="horz" pos="3944">
          <p15:clr>
            <a:srgbClr val="A4A3A4"/>
          </p15:clr>
        </p15:guide>
        <p15:guide id="6" pos="321">
          <p15:clr>
            <a:srgbClr val="A4A3A4"/>
          </p15:clr>
        </p15:guide>
        <p15:guide id="7" pos="5418">
          <p15:clr>
            <a:srgbClr val="A4A3A4"/>
          </p15:clr>
        </p15:guide>
        <p15:guide id="8" pos="682">
          <p15:clr>
            <a:srgbClr val="A4A3A4"/>
          </p15:clr>
        </p15:guide>
        <p15:guide id="9" pos="2766">
          <p15:clr>
            <a:srgbClr val="A4A3A4"/>
          </p15:clr>
        </p15:guide>
        <p15:guide id="10" pos="2976">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87D"/>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33" autoAdjust="0"/>
    <p:restoredTop sz="94611" autoAdjust="0"/>
  </p:normalViewPr>
  <p:slideViewPr>
    <p:cSldViewPr snapToGrid="0">
      <p:cViewPr varScale="1">
        <p:scale>
          <a:sx n="82" d="100"/>
          <a:sy n="82" d="100"/>
        </p:scale>
        <p:origin x="-876" y="-96"/>
      </p:cViewPr>
      <p:guideLst>
        <p:guide orient="horz" pos="1120"/>
        <p:guide orient="horz" pos="1272"/>
        <p:guide orient="horz" pos="715"/>
        <p:guide orient="horz" pos="3861"/>
        <p:guide orient="horz" pos="3944"/>
        <p:guide pos="321"/>
        <p:guide pos="5418"/>
        <p:guide pos="682"/>
        <p:guide pos="2766"/>
        <p:guide pos="2976"/>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cs-CZ" altLang="cs-CZ"/>
          </a:p>
        </p:txBody>
      </p:sp>
      <p:sp>
        <p:nvSpPr>
          <p:cNvPr id="100355"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cs-CZ" altLang="cs-CZ"/>
          </a:p>
        </p:txBody>
      </p:sp>
      <p:sp>
        <p:nvSpPr>
          <p:cNvPr id="100356"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cs-CZ" altLang="cs-CZ"/>
          </a:p>
        </p:txBody>
      </p:sp>
      <p:sp>
        <p:nvSpPr>
          <p:cNvPr id="100357"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634D9CB-1186-4E97-85EF-EEFDD3E78B1E}" type="slidenum">
              <a:rPr lang="cs-CZ" altLang="cs-CZ"/>
              <a:pPr/>
              <a:t>‹#›</a:t>
            </a:fld>
            <a:endParaRPr lang="cs-CZ" altLang="cs-CZ"/>
          </a:p>
        </p:txBody>
      </p:sp>
    </p:spTree>
    <p:extLst>
      <p:ext uri="{BB962C8B-B14F-4D97-AF65-F5344CB8AC3E}">
        <p14:creationId xmlns:p14="http://schemas.microsoft.com/office/powerpoint/2010/main" val="1845144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cs-CZ" altLang="cs-CZ"/>
          </a:p>
        </p:txBody>
      </p:sp>
      <p:sp>
        <p:nvSpPr>
          <p:cNvPr id="10240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cs-CZ" altLang="cs-CZ"/>
          </a:p>
        </p:txBody>
      </p:sp>
      <p:sp>
        <p:nvSpPr>
          <p:cNvPr id="1024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0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10240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cs-CZ" altLang="cs-CZ"/>
          </a:p>
        </p:txBody>
      </p:sp>
      <p:sp>
        <p:nvSpPr>
          <p:cNvPr id="10240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061A6D36-8CFB-40FE-8D60-D2050488125D}" type="slidenum">
              <a:rPr lang="cs-CZ" altLang="cs-CZ"/>
              <a:pPr/>
              <a:t>‹#›</a:t>
            </a:fld>
            <a:endParaRPr lang="cs-CZ" altLang="cs-CZ"/>
          </a:p>
        </p:txBody>
      </p:sp>
    </p:spTree>
    <p:extLst>
      <p:ext uri="{BB962C8B-B14F-4D97-AF65-F5344CB8AC3E}">
        <p14:creationId xmlns:p14="http://schemas.microsoft.com/office/powerpoint/2010/main" val="1388111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mn-ea"/>
        <a:cs typeface="+mn-cs"/>
      </a:defRPr>
    </a:lvl1pPr>
    <a:lvl2pPr marL="457200" algn="l" rtl="0" fontAlgn="base">
      <a:spcBef>
        <a:spcPct val="30000"/>
      </a:spcBef>
      <a:spcAft>
        <a:spcPct val="0"/>
      </a:spcAft>
      <a:defRPr kumimoji="1" sz="1200" kern="1200">
        <a:solidFill>
          <a:schemeClr val="tx1"/>
        </a:solidFill>
        <a:latin typeface="Arial" charset="0"/>
        <a:ea typeface="+mn-ea"/>
        <a:cs typeface="+mn-cs"/>
      </a:defRPr>
    </a:lvl2pPr>
    <a:lvl3pPr marL="914400" algn="l" rtl="0" fontAlgn="base">
      <a:spcBef>
        <a:spcPct val="30000"/>
      </a:spcBef>
      <a:spcAft>
        <a:spcPct val="0"/>
      </a:spcAft>
      <a:defRPr kumimoji="1" sz="1200" kern="1200">
        <a:solidFill>
          <a:schemeClr val="tx1"/>
        </a:solidFill>
        <a:latin typeface="Arial" charset="0"/>
        <a:ea typeface="+mn-ea"/>
        <a:cs typeface="+mn-cs"/>
      </a:defRPr>
    </a:lvl3pPr>
    <a:lvl4pPr marL="1371600" algn="l" rtl="0" fontAlgn="base">
      <a:spcBef>
        <a:spcPct val="30000"/>
      </a:spcBef>
      <a:spcAft>
        <a:spcPct val="0"/>
      </a:spcAft>
      <a:defRPr kumimoji="1" sz="1200" kern="1200">
        <a:solidFill>
          <a:schemeClr val="tx1"/>
        </a:solidFill>
        <a:latin typeface="Arial" charset="0"/>
        <a:ea typeface="+mn-ea"/>
        <a:cs typeface="+mn-cs"/>
      </a:defRPr>
    </a:lvl4pPr>
    <a:lvl5pPr marL="1828800" algn="l" rtl="0" fontAlgn="base">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snímek">
    <p:bg>
      <p:bgPr>
        <a:solidFill>
          <a:schemeClr val="bg1"/>
        </a:solidFill>
        <a:effectLst/>
      </p:bgPr>
    </p:bg>
    <p:spTree>
      <p:nvGrpSpPr>
        <p:cNvPr id="1" name=""/>
        <p:cNvGrpSpPr/>
        <p:nvPr/>
      </p:nvGrpSpPr>
      <p:grpSpPr>
        <a:xfrm>
          <a:off x="0" y="0"/>
          <a:ext cx="0" cy="0"/>
          <a:chOff x="0" y="0"/>
          <a:chExt cx="0" cy="0"/>
        </a:xfrm>
      </p:grpSpPr>
      <p:sp>
        <p:nvSpPr>
          <p:cNvPr id="65548" name="Rectangle 12"/>
          <p:cNvSpPr>
            <a:spLocks noGrp="1" noChangeArrowheads="1"/>
          </p:cNvSpPr>
          <p:nvPr>
            <p:ph type="ctrTitle" hasCustomPrompt="1"/>
          </p:nvPr>
        </p:nvSpPr>
        <p:spPr>
          <a:xfrm>
            <a:off x="503238" y="2565402"/>
            <a:ext cx="8097837" cy="1249362"/>
          </a:xfrm>
        </p:spPr>
        <p:txBody>
          <a:bodyPr tIns="0" bIns="0" anchor="ctr"/>
          <a:lstStyle>
            <a:lvl1pPr>
              <a:defRPr sz="4000"/>
            </a:lvl1pPr>
          </a:lstStyle>
          <a:p>
            <a:pPr lvl="0"/>
            <a:r>
              <a:rPr lang="cs-CZ" altLang="cs-CZ" noProof="0" dirty="0" smtClean="0"/>
              <a:t>Kliknutím vložte nadpis</a:t>
            </a:r>
          </a:p>
        </p:txBody>
      </p:sp>
      <p:pic>
        <p:nvPicPr>
          <p:cNvPr id="4" name="Obráze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03238" y="5661660"/>
            <a:ext cx="1020127" cy="1020127"/>
          </a:xfrm>
          <a:prstGeom prst="rect">
            <a:avLst/>
          </a:prstGeom>
        </p:spPr>
      </p:pic>
      <p:sp>
        <p:nvSpPr>
          <p:cNvPr id="3" name="Zástupný symbol pro text 2"/>
          <p:cNvSpPr>
            <a:spLocks noGrp="1"/>
          </p:cNvSpPr>
          <p:nvPr>
            <p:ph type="body" sz="quarter" idx="10" hasCustomPrompt="1"/>
          </p:nvPr>
        </p:nvSpPr>
        <p:spPr>
          <a:xfrm>
            <a:off x="503238" y="3814763"/>
            <a:ext cx="8097837" cy="685800"/>
          </a:xfrm>
        </p:spPr>
        <p:txBody>
          <a:bodyPr anchor="ctr"/>
          <a:lstStyle>
            <a:lvl1pPr marL="0" indent="0">
              <a:buNone/>
              <a:defRPr sz="2800" baseline="0"/>
            </a:lvl1pPr>
          </a:lstStyle>
          <a:p>
            <a:pPr lvl="0"/>
            <a:r>
              <a:rPr lang="cs-CZ" dirty="0" smtClean="0"/>
              <a:t>Kliknutím vložte podnadpis</a:t>
            </a:r>
            <a:endParaRPr lang="cs-CZ" dirty="0"/>
          </a:p>
        </p:txBody>
      </p:sp>
    </p:spTree>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663" userDrawn="1">
          <p15:clr>
            <a:srgbClr val="FBAE40"/>
          </p15:clr>
        </p15:guide>
        <p15:guide id="2" pos="31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dirty="0"/>
          </a:p>
        </p:txBody>
      </p:sp>
      <p:sp>
        <p:nvSpPr>
          <p:cNvPr id="3" name="Zástupný symbol pro obsah 2"/>
          <p:cNvSpPr>
            <a:spLocks noGrp="1"/>
          </p:cNvSpPr>
          <p:nvPr>
            <p:ph idx="1"/>
          </p:nvPr>
        </p:nvSpPr>
        <p:spPr/>
        <p:txBody>
          <a:bodyPr/>
          <a:lstStyle>
            <a:lvl1pPr marL="342900" indent="-342900">
              <a:buClr>
                <a:srgbClr val="00287D"/>
              </a:buClr>
              <a:buSzPct val="100000"/>
              <a:buFont typeface="Wingdings" panose="05000000000000000000" pitchFamily="2" charset="2"/>
              <a:buChar char="§"/>
              <a:defRPr/>
            </a:lvl1pPr>
            <a:lvl2pPr marL="742950" indent="-285750">
              <a:buClr>
                <a:srgbClr val="00287D"/>
              </a:buClr>
              <a:buFont typeface="Wingdings" panose="05000000000000000000" pitchFamily="2" charset="2"/>
              <a:buChar char="§"/>
              <a:defRPr/>
            </a:lvl2pPr>
            <a:lvl3pPr marL="914400" indent="0">
              <a:buNone/>
              <a:defRPr/>
            </a:lvl3pPr>
          </a:lstStyle>
          <a:p>
            <a:pPr lvl="0"/>
            <a:r>
              <a:rPr lang="cs-CZ" smtClean="0"/>
              <a:t>Upravte styly předlohy textu.</a:t>
            </a:r>
          </a:p>
          <a:p>
            <a:pPr lvl="1"/>
            <a:r>
              <a:rPr lang="cs-CZ" smtClean="0"/>
              <a:t>Druhá úroveň</a:t>
            </a:r>
          </a:p>
        </p:txBody>
      </p:sp>
      <p:sp>
        <p:nvSpPr>
          <p:cNvPr id="4" name="Zástupný symbol pro zápatí 3"/>
          <p:cNvSpPr>
            <a:spLocks noGrp="1"/>
          </p:cNvSpPr>
          <p:nvPr>
            <p:ph type="ftr" sz="quarter" idx="10"/>
          </p:nvPr>
        </p:nvSpPr>
        <p:spPr/>
        <p:txBody>
          <a:bodyPr/>
          <a:lstStyle>
            <a:lvl1pPr>
              <a:defRPr/>
            </a:lvl1pPr>
          </a:lstStyle>
          <a:p>
            <a:r>
              <a:rPr lang="cs-CZ" altLang="cs-CZ" smtClean="0"/>
              <a:t>Fyzikální a biofyzikální základ EKG - Biofyzikální ústav</a:t>
            </a:r>
            <a:endParaRPr lang="cs-CZ" altLang="cs-CZ" dirty="0"/>
          </a:p>
        </p:txBody>
      </p:sp>
      <p:sp>
        <p:nvSpPr>
          <p:cNvPr id="5" name="Zástupný symbol pro číslo snímku 4"/>
          <p:cNvSpPr>
            <a:spLocks noGrp="1"/>
          </p:cNvSpPr>
          <p:nvPr>
            <p:ph type="sldNum" sz="quarter" idx="11"/>
          </p:nvPr>
        </p:nvSpPr>
        <p:spPr/>
        <p:txBody>
          <a:bodyPr/>
          <a:lstStyle>
            <a:lvl1pPr>
              <a:defRPr/>
            </a:lvl1pPr>
          </a:lstStyle>
          <a:p>
            <a:fld id="{0970407D-EE58-4A0B-824B-1D3AE42DD9CF}" type="slidenum">
              <a:rPr lang="cs-CZ" altLang="cs-CZ"/>
              <a:pPr/>
              <a:t>‹#›</a:t>
            </a:fld>
            <a:endParaRPr lang="cs-CZ" altLang="cs-CZ" dirty="0"/>
          </a:p>
        </p:txBody>
      </p:sp>
    </p:spTree>
    <p:extLst>
      <p:ext uri="{BB962C8B-B14F-4D97-AF65-F5344CB8AC3E}">
        <p14:creationId xmlns:p14="http://schemas.microsoft.com/office/powerpoint/2010/main" val="26860472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509589" y="4406901"/>
            <a:ext cx="8091487" cy="1362075"/>
          </a:xfrm>
        </p:spPr>
        <p:txBody>
          <a:bodyPr anchor="t"/>
          <a:lstStyle>
            <a:lvl1pPr algn="l">
              <a:defRPr sz="4000" b="1" cap="all"/>
            </a:lvl1pPr>
          </a:lstStyle>
          <a:p>
            <a:r>
              <a:rPr lang="cs-CZ" smtClean="0"/>
              <a:t>Kliknutím lze upravit styl.</a:t>
            </a:r>
            <a:endParaRPr lang="cs-CZ" dirty="0"/>
          </a:p>
        </p:txBody>
      </p:sp>
      <p:sp>
        <p:nvSpPr>
          <p:cNvPr id="3" name="Zástupný symbol pro text 2"/>
          <p:cNvSpPr>
            <a:spLocks noGrp="1"/>
          </p:cNvSpPr>
          <p:nvPr>
            <p:ph type="body" idx="1"/>
          </p:nvPr>
        </p:nvSpPr>
        <p:spPr>
          <a:xfrm>
            <a:off x="509589" y="2906713"/>
            <a:ext cx="80914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Upravte styly předlohy textu.</a:t>
            </a:r>
          </a:p>
        </p:txBody>
      </p:sp>
      <p:sp>
        <p:nvSpPr>
          <p:cNvPr id="4" name="Zástupný symbol pro zápatí 3"/>
          <p:cNvSpPr>
            <a:spLocks noGrp="1"/>
          </p:cNvSpPr>
          <p:nvPr>
            <p:ph type="ftr" sz="quarter" idx="10"/>
          </p:nvPr>
        </p:nvSpPr>
        <p:spPr/>
        <p:txBody>
          <a:bodyPr/>
          <a:lstStyle>
            <a:lvl1pPr>
              <a:defRPr/>
            </a:lvl1pPr>
          </a:lstStyle>
          <a:p>
            <a:r>
              <a:rPr lang="cs-CZ" altLang="cs-CZ" smtClean="0"/>
              <a:t>Fyzikální a biofyzikální základ EKG - Biofyzikální ústav</a:t>
            </a:r>
            <a:endParaRPr lang="cs-CZ" altLang="cs-CZ" dirty="0"/>
          </a:p>
        </p:txBody>
      </p:sp>
      <p:sp>
        <p:nvSpPr>
          <p:cNvPr id="5" name="Zástupný symbol pro číslo snímku 4"/>
          <p:cNvSpPr>
            <a:spLocks noGrp="1"/>
          </p:cNvSpPr>
          <p:nvPr>
            <p:ph type="sldNum" sz="quarter" idx="11"/>
          </p:nvPr>
        </p:nvSpPr>
        <p:spPr/>
        <p:txBody>
          <a:bodyPr/>
          <a:lstStyle>
            <a:lvl1pPr>
              <a:defRPr/>
            </a:lvl1pPr>
          </a:lstStyle>
          <a:p>
            <a:fld id="{B7F5D36C-8A95-44A1-B2E3-4B4CEE4AA93A}" type="slidenum">
              <a:rPr lang="cs-CZ" altLang="cs-CZ"/>
              <a:pPr/>
              <a:t>‹#›</a:t>
            </a:fld>
            <a:endParaRPr lang="cs-CZ" altLang="cs-CZ" dirty="0"/>
          </a:p>
        </p:txBody>
      </p:sp>
    </p:spTree>
    <p:extLst>
      <p:ext uri="{BB962C8B-B14F-4D97-AF65-F5344CB8AC3E}">
        <p14:creationId xmlns:p14="http://schemas.microsoft.com/office/powerpoint/2010/main" val="25636450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zápatí 1"/>
          <p:cNvSpPr>
            <a:spLocks noGrp="1"/>
          </p:cNvSpPr>
          <p:nvPr>
            <p:ph type="ftr" sz="quarter" idx="10"/>
          </p:nvPr>
        </p:nvSpPr>
        <p:spPr/>
        <p:txBody>
          <a:bodyPr/>
          <a:lstStyle>
            <a:lvl1pPr>
              <a:defRPr/>
            </a:lvl1pPr>
          </a:lstStyle>
          <a:p>
            <a:r>
              <a:rPr lang="cs-CZ" altLang="cs-CZ" smtClean="0"/>
              <a:t>Fyzikální a biofyzikální základ EKG - Biofyzikální ústav</a:t>
            </a:r>
            <a:endParaRPr lang="cs-CZ" altLang="cs-CZ" dirty="0"/>
          </a:p>
        </p:txBody>
      </p:sp>
      <p:sp>
        <p:nvSpPr>
          <p:cNvPr id="3" name="Zástupný symbol pro číslo snímku 2"/>
          <p:cNvSpPr>
            <a:spLocks noGrp="1"/>
          </p:cNvSpPr>
          <p:nvPr>
            <p:ph type="sldNum" sz="quarter" idx="11"/>
          </p:nvPr>
        </p:nvSpPr>
        <p:spPr/>
        <p:txBody>
          <a:bodyPr/>
          <a:lstStyle>
            <a:lvl1pPr>
              <a:defRPr/>
            </a:lvl1pPr>
          </a:lstStyle>
          <a:p>
            <a:fld id="{D6D6C118-631F-4A80-9886-907009361577}" type="slidenum">
              <a:rPr lang="cs-CZ" altLang="cs-CZ"/>
              <a:pPr/>
              <a:t>‹#›</a:t>
            </a:fld>
            <a:endParaRPr lang="cs-CZ" altLang="cs-CZ" dirty="0"/>
          </a:p>
        </p:txBody>
      </p:sp>
    </p:spTree>
    <p:extLst>
      <p:ext uri="{BB962C8B-B14F-4D97-AF65-F5344CB8AC3E}">
        <p14:creationId xmlns:p14="http://schemas.microsoft.com/office/powerpoint/2010/main" val="29540641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21" name="Rectangle 9"/>
          <p:cNvSpPr>
            <a:spLocks noGrp="1" noChangeArrowheads="1"/>
          </p:cNvSpPr>
          <p:nvPr>
            <p:ph type="title"/>
          </p:nvPr>
        </p:nvSpPr>
        <p:spPr bwMode="auto">
          <a:xfrm>
            <a:off x="509589" y="1125539"/>
            <a:ext cx="8086635"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b" anchorCtr="0" compatLnSpc="1">
            <a:prstTxWarp prst="textNoShape">
              <a:avLst/>
            </a:prstTxWarp>
          </a:bodyPr>
          <a:lstStyle/>
          <a:p>
            <a:pPr lvl="0"/>
            <a:r>
              <a:rPr lang="cs-CZ" altLang="cs-CZ" dirty="0" smtClean="0"/>
              <a:t>Klepnutím lze upravit styl předlohy nadpisů.</a:t>
            </a:r>
          </a:p>
        </p:txBody>
      </p:sp>
      <p:sp>
        <p:nvSpPr>
          <p:cNvPr id="64522" name="Rectangle 10"/>
          <p:cNvSpPr>
            <a:spLocks noGrp="1" noChangeArrowheads="1"/>
          </p:cNvSpPr>
          <p:nvPr>
            <p:ph type="body" idx="1"/>
          </p:nvPr>
        </p:nvSpPr>
        <p:spPr bwMode="auto">
          <a:xfrm>
            <a:off x="509589" y="2017713"/>
            <a:ext cx="8082321"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cs-CZ" altLang="cs-CZ" dirty="0" smtClean="0"/>
              <a:t>Klepnutím lze upravit styly předlohy textu.</a:t>
            </a:r>
          </a:p>
          <a:p>
            <a:pPr lvl="1"/>
            <a:r>
              <a:rPr lang="cs-CZ" altLang="cs-CZ" dirty="0" smtClean="0"/>
              <a:t>Druhá úroveň</a:t>
            </a:r>
          </a:p>
        </p:txBody>
      </p:sp>
      <p:sp>
        <p:nvSpPr>
          <p:cNvPr id="64529" name="Rectangle 17"/>
          <p:cNvSpPr>
            <a:spLocks noGrp="1" noChangeArrowheads="1"/>
          </p:cNvSpPr>
          <p:nvPr>
            <p:ph type="ftr" sz="quarter" idx="3"/>
          </p:nvPr>
        </p:nvSpPr>
        <p:spPr bwMode="auto">
          <a:xfrm>
            <a:off x="509588" y="6376986"/>
            <a:ext cx="6219015"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100">
                <a:solidFill>
                  <a:schemeClr val="bg1">
                    <a:lumMod val="50000"/>
                  </a:schemeClr>
                </a:solidFill>
                <a:latin typeface="+mj-lt"/>
              </a:defRPr>
            </a:lvl1pPr>
          </a:lstStyle>
          <a:p>
            <a:r>
              <a:rPr lang="cs-CZ" altLang="cs-CZ" smtClean="0"/>
              <a:t>Fyzikální a biofyzikální základ EKG - Biofyzikální ústav</a:t>
            </a:r>
            <a:endParaRPr lang="cs-CZ" altLang="cs-CZ" dirty="0"/>
          </a:p>
        </p:txBody>
      </p:sp>
      <p:sp>
        <p:nvSpPr>
          <p:cNvPr id="64530" name="Rectangle 18"/>
          <p:cNvSpPr>
            <a:spLocks noGrp="1" noChangeArrowheads="1"/>
          </p:cNvSpPr>
          <p:nvPr>
            <p:ph type="sldNum" sz="quarter" idx="4"/>
          </p:nvPr>
        </p:nvSpPr>
        <p:spPr bwMode="auto">
          <a:xfrm>
            <a:off x="6858000" y="6376986"/>
            <a:ext cx="1733910" cy="328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100">
                <a:solidFill>
                  <a:schemeClr val="bg1">
                    <a:lumMod val="50000"/>
                  </a:schemeClr>
                </a:solidFill>
                <a:latin typeface="+mj-lt"/>
              </a:defRPr>
            </a:lvl1pPr>
          </a:lstStyle>
          <a:p>
            <a:fld id="{0DE708CC-0C3F-4567-9698-B54C0F35BD31}" type="slidenum">
              <a:rPr lang="cs-CZ" altLang="cs-CZ" smtClean="0"/>
              <a:pPr/>
              <a:t>‹#›</a:t>
            </a:fld>
            <a:endParaRPr lang="cs-CZ" altLang="cs-CZ" dirty="0"/>
          </a:p>
        </p:txBody>
      </p:sp>
      <p:pic>
        <p:nvPicPr>
          <p:cNvPr id="7" name="Obrázek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09589" y="0"/>
            <a:ext cx="2736000" cy="1094400"/>
          </a:xfrm>
          <a:prstGeom prst="rect">
            <a:avLst/>
          </a:prstGeom>
        </p:spPr>
      </p:pic>
    </p:spTree>
  </p:cSld>
  <p:clrMap bg1="lt1" tx1="dk1" bg2="lt2" tx2="dk2" accent1="accent1" accent2="accent2" accent3="accent3" accent4="accent4" accent5="accent5" accent6="accent6" hlink="hlink" folHlink="folHlink"/>
  <p:sldLayoutIdLst>
    <p:sldLayoutId id="2147483658" r:id="rId1"/>
    <p:sldLayoutId id="2147483661" r:id="rId2"/>
    <p:sldLayoutId id="2147483662" r:id="rId3"/>
    <p:sldLayoutId id="2147483666" r:id="rId4"/>
  </p:sldLayoutIdLst>
  <p:timing>
    <p:tnLst>
      <p:par>
        <p:cTn id="1" dur="indefinite" restart="never" nodeType="tmRoot"/>
      </p:par>
    </p:tnLst>
  </p:timing>
  <p:hf hdr="0" dt="0"/>
  <p:txStyles>
    <p:titleStyle>
      <a:lvl1pPr algn="l" rtl="0" eaLnBrk="1" fontAlgn="base" hangingPunct="1">
        <a:spcBef>
          <a:spcPct val="0"/>
        </a:spcBef>
        <a:spcAft>
          <a:spcPct val="0"/>
        </a:spcAft>
        <a:defRPr sz="2400" b="1">
          <a:solidFill>
            <a:srgbClr val="00287D"/>
          </a:solidFill>
          <a:latin typeface="+mj-lt"/>
          <a:ea typeface="+mj-ea"/>
          <a:cs typeface="+mj-cs"/>
        </a:defRPr>
      </a:lvl1pPr>
      <a:lvl2pPr algn="l" rtl="0" eaLnBrk="1" fontAlgn="base" hangingPunct="1">
        <a:spcBef>
          <a:spcPct val="0"/>
        </a:spcBef>
        <a:spcAft>
          <a:spcPct val="0"/>
        </a:spcAft>
        <a:defRPr sz="2400" b="1">
          <a:solidFill>
            <a:srgbClr val="00287D"/>
          </a:solidFill>
          <a:latin typeface="Tahoma" pitchFamily="34" charset="0"/>
        </a:defRPr>
      </a:lvl2pPr>
      <a:lvl3pPr algn="l" rtl="0" eaLnBrk="1" fontAlgn="base" hangingPunct="1">
        <a:spcBef>
          <a:spcPct val="0"/>
        </a:spcBef>
        <a:spcAft>
          <a:spcPct val="0"/>
        </a:spcAft>
        <a:defRPr sz="2400" b="1">
          <a:solidFill>
            <a:srgbClr val="00287D"/>
          </a:solidFill>
          <a:latin typeface="Tahoma" pitchFamily="34" charset="0"/>
        </a:defRPr>
      </a:lvl3pPr>
      <a:lvl4pPr algn="l" rtl="0" eaLnBrk="1" fontAlgn="base" hangingPunct="1">
        <a:spcBef>
          <a:spcPct val="0"/>
        </a:spcBef>
        <a:spcAft>
          <a:spcPct val="0"/>
        </a:spcAft>
        <a:defRPr sz="2400" b="1">
          <a:solidFill>
            <a:srgbClr val="00287D"/>
          </a:solidFill>
          <a:latin typeface="Tahoma" pitchFamily="34" charset="0"/>
        </a:defRPr>
      </a:lvl4pPr>
      <a:lvl5pPr algn="l" rtl="0" eaLnBrk="1" fontAlgn="base" hangingPunct="1">
        <a:spcBef>
          <a:spcPct val="0"/>
        </a:spcBef>
        <a:spcAft>
          <a:spcPct val="0"/>
        </a:spcAft>
        <a:defRPr sz="2400" b="1">
          <a:solidFill>
            <a:srgbClr val="00287D"/>
          </a:solidFill>
          <a:latin typeface="Tahoma" pitchFamily="34" charset="0"/>
        </a:defRPr>
      </a:lvl5pPr>
      <a:lvl6pPr marL="457200" algn="l" rtl="0" eaLnBrk="1" fontAlgn="base" hangingPunct="1">
        <a:spcBef>
          <a:spcPct val="0"/>
        </a:spcBef>
        <a:spcAft>
          <a:spcPct val="0"/>
        </a:spcAft>
        <a:defRPr sz="2400" b="1">
          <a:solidFill>
            <a:srgbClr val="00287D"/>
          </a:solidFill>
          <a:latin typeface="Tahoma" pitchFamily="34" charset="0"/>
        </a:defRPr>
      </a:lvl6pPr>
      <a:lvl7pPr marL="914400" algn="l" rtl="0" eaLnBrk="1" fontAlgn="base" hangingPunct="1">
        <a:spcBef>
          <a:spcPct val="0"/>
        </a:spcBef>
        <a:spcAft>
          <a:spcPct val="0"/>
        </a:spcAft>
        <a:defRPr sz="2400" b="1">
          <a:solidFill>
            <a:srgbClr val="00287D"/>
          </a:solidFill>
          <a:latin typeface="Tahoma" pitchFamily="34" charset="0"/>
        </a:defRPr>
      </a:lvl7pPr>
      <a:lvl8pPr marL="1371600" algn="l" rtl="0" eaLnBrk="1" fontAlgn="base" hangingPunct="1">
        <a:spcBef>
          <a:spcPct val="0"/>
        </a:spcBef>
        <a:spcAft>
          <a:spcPct val="0"/>
        </a:spcAft>
        <a:defRPr sz="2400" b="1">
          <a:solidFill>
            <a:srgbClr val="00287D"/>
          </a:solidFill>
          <a:latin typeface="Tahoma" pitchFamily="34" charset="0"/>
        </a:defRPr>
      </a:lvl8pPr>
      <a:lvl9pPr marL="1828800" algn="l" rtl="0" eaLnBrk="1" fontAlgn="base" hangingPunct="1">
        <a:spcBef>
          <a:spcPct val="0"/>
        </a:spcBef>
        <a:spcAft>
          <a:spcPct val="0"/>
        </a:spcAft>
        <a:defRPr sz="2400" b="1">
          <a:solidFill>
            <a:srgbClr val="00287D"/>
          </a:solidFill>
          <a:latin typeface="Tahoma" pitchFamily="34" charset="0"/>
        </a:defRPr>
      </a:lvl9pPr>
    </p:titleStyle>
    <p:bodyStyle>
      <a:lvl1pPr marL="342900" indent="-342900" algn="l" rtl="0" eaLnBrk="1" fontAlgn="base" hangingPunct="1">
        <a:spcBef>
          <a:spcPct val="20000"/>
        </a:spcBef>
        <a:spcAft>
          <a:spcPct val="0"/>
        </a:spcAft>
        <a:buClr>
          <a:srgbClr val="00287D"/>
        </a:buClr>
        <a:buSzPct val="100000"/>
        <a:buFont typeface="Wingdings" pitchFamily="2" charset="2"/>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rgbClr val="00287D"/>
        </a:buClr>
        <a:buSzPct val="80000"/>
        <a:buFont typeface="Wingdings" pitchFamily="2" charset="2"/>
        <a:buChar char="§"/>
        <a:defRPr sz="2400">
          <a:solidFill>
            <a:schemeClr val="tx1"/>
          </a:solidFill>
          <a:latin typeface="+mn-lt"/>
        </a:defRPr>
      </a:lvl2pPr>
      <a:lvl3pPr marL="1143000" indent="-228600" algn="l" rtl="0" eaLnBrk="1" fontAlgn="base" hangingPunct="1">
        <a:spcBef>
          <a:spcPct val="20000"/>
        </a:spcBef>
        <a:spcAft>
          <a:spcPct val="0"/>
        </a:spcAft>
        <a:buClr>
          <a:schemeClr val="folHlink"/>
        </a:buClr>
        <a:buSzPct val="80000"/>
        <a:buFont typeface="Wingdings" pitchFamily="2" charset="2"/>
        <a:buBlip>
          <a:blip r:embed="rId7"/>
        </a:buBlip>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90000"/>
        <a:buFont typeface="Wingdings" pitchFamily="2" charset="2"/>
        <a:buBlip>
          <a:blip r:embed="rId7"/>
        </a:buBlip>
        <a:defRPr sz="2000">
          <a:solidFill>
            <a:schemeClr val="tx1"/>
          </a:solidFill>
          <a:latin typeface="+mn-lt"/>
        </a:defRPr>
      </a:lvl4pPr>
      <a:lvl5pPr marL="2057400" indent="-228600" algn="l" rtl="0" eaLnBrk="1" fontAlgn="base" hangingPunct="1">
        <a:spcBef>
          <a:spcPct val="20000"/>
        </a:spcBef>
        <a:spcAft>
          <a:spcPct val="0"/>
        </a:spcAft>
        <a:buClr>
          <a:schemeClr val="accent1"/>
        </a:buClr>
        <a:buFont typeface="Wingdings" pitchFamily="2" charset="2"/>
        <a:buBlip>
          <a:blip r:embed="rId7"/>
        </a:buBlip>
        <a:defRPr>
          <a:solidFill>
            <a:schemeClr val="tx1"/>
          </a:solidFill>
          <a:latin typeface="+mn-lt"/>
        </a:defRPr>
      </a:lvl5pPr>
      <a:lvl6pPr marL="2514600" indent="-228600" algn="l" rtl="0" eaLnBrk="1" fontAlgn="base" hangingPunct="1">
        <a:spcBef>
          <a:spcPct val="20000"/>
        </a:spcBef>
        <a:spcAft>
          <a:spcPct val="0"/>
        </a:spcAft>
        <a:buClr>
          <a:schemeClr val="accent1"/>
        </a:buClr>
        <a:buFont typeface="Wingdings" pitchFamily="2" charset="2"/>
        <a:buBlip>
          <a:blip r:embed="rId7"/>
        </a:buBlip>
        <a:defRPr>
          <a:solidFill>
            <a:schemeClr val="tx1"/>
          </a:solidFill>
          <a:latin typeface="+mn-lt"/>
        </a:defRPr>
      </a:lvl6pPr>
      <a:lvl7pPr marL="2971800" indent="-228600" algn="l" rtl="0" eaLnBrk="1" fontAlgn="base" hangingPunct="1">
        <a:spcBef>
          <a:spcPct val="20000"/>
        </a:spcBef>
        <a:spcAft>
          <a:spcPct val="0"/>
        </a:spcAft>
        <a:buClr>
          <a:schemeClr val="accent1"/>
        </a:buClr>
        <a:buFont typeface="Wingdings" pitchFamily="2" charset="2"/>
        <a:buBlip>
          <a:blip r:embed="rId7"/>
        </a:buBlip>
        <a:defRPr>
          <a:solidFill>
            <a:schemeClr val="tx1"/>
          </a:solidFill>
          <a:latin typeface="+mn-lt"/>
        </a:defRPr>
      </a:lvl7pPr>
      <a:lvl8pPr marL="3429000" indent="-228600" algn="l" rtl="0" eaLnBrk="1" fontAlgn="base" hangingPunct="1">
        <a:spcBef>
          <a:spcPct val="20000"/>
        </a:spcBef>
        <a:spcAft>
          <a:spcPct val="0"/>
        </a:spcAft>
        <a:buClr>
          <a:schemeClr val="accent1"/>
        </a:buClr>
        <a:buFont typeface="Wingdings" pitchFamily="2" charset="2"/>
        <a:buBlip>
          <a:blip r:embed="rId7"/>
        </a:buBlip>
        <a:defRPr>
          <a:solidFill>
            <a:schemeClr val="tx1"/>
          </a:solidFill>
          <a:latin typeface="+mn-lt"/>
        </a:defRPr>
      </a:lvl8pPr>
      <a:lvl9pPr marL="3886200" indent="-228600" algn="l" rtl="0" eaLnBrk="1" fontAlgn="base" hangingPunct="1">
        <a:spcBef>
          <a:spcPct val="20000"/>
        </a:spcBef>
        <a:spcAft>
          <a:spcPct val="0"/>
        </a:spcAft>
        <a:buClr>
          <a:schemeClr val="accent1"/>
        </a:buClr>
        <a:buFont typeface="Wingdings" pitchFamily="2" charset="2"/>
        <a:buBlip>
          <a:blip r:embed="rId7"/>
        </a:buBlip>
        <a:defRPr>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s.wikipedia.org/wiki/Vekto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ctrTitle"/>
          </p:nvPr>
        </p:nvSpPr>
        <p:spPr>
          <a:xfrm>
            <a:off x="363558" y="2565402"/>
            <a:ext cx="8571122" cy="1249362"/>
          </a:xfrm>
        </p:spPr>
        <p:txBody>
          <a:bodyPr/>
          <a:lstStyle/>
          <a:p>
            <a:r>
              <a:rPr lang="cs-CZ" dirty="0" smtClean="0"/>
              <a:t>Podklady k </a:t>
            </a:r>
            <a:r>
              <a:rPr lang="cs-CZ" dirty="0" err="1" smtClean="0"/>
              <a:t>Optimed</a:t>
            </a:r>
            <a:r>
              <a:rPr lang="cs-CZ" dirty="0" smtClean="0"/>
              <a:t> II </a:t>
            </a:r>
            <a:br>
              <a:rPr lang="cs-CZ" dirty="0" smtClean="0"/>
            </a:br>
            <a:r>
              <a:rPr lang="cs-CZ" dirty="0" smtClean="0"/>
              <a:t>Fyzikální a biofyzikální základ EKG</a:t>
            </a:r>
            <a:endParaRPr lang="cs-CZ" dirty="0"/>
          </a:p>
        </p:txBody>
      </p:sp>
      <p:sp>
        <p:nvSpPr>
          <p:cNvPr id="4" name="Zástupný symbol pro text 3"/>
          <p:cNvSpPr>
            <a:spLocks noGrp="1"/>
          </p:cNvSpPr>
          <p:nvPr>
            <p:ph type="body" sz="quarter" idx="10"/>
          </p:nvPr>
        </p:nvSpPr>
        <p:spPr>
          <a:xfrm>
            <a:off x="503238" y="4043190"/>
            <a:ext cx="8097837" cy="1498294"/>
          </a:xfrm>
        </p:spPr>
        <p:txBody>
          <a:bodyPr/>
          <a:lstStyle/>
          <a:p>
            <a:pPr algn="ctr">
              <a:spcBef>
                <a:spcPts val="0"/>
              </a:spcBef>
              <a:buClr>
                <a:srgbClr val="FFFFFF"/>
              </a:buClr>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cs-CZ" b="1" dirty="0" smtClean="0"/>
              <a:t>(autor V. </a:t>
            </a:r>
            <a:r>
              <a:rPr lang="cs-CZ" b="1" dirty="0" err="1" smtClean="0"/>
              <a:t>Mornstein</a:t>
            </a:r>
            <a:r>
              <a:rPr lang="cs-CZ" b="1" dirty="0" smtClean="0"/>
              <a:t>)</a:t>
            </a:r>
          </a:p>
          <a:p>
            <a:endParaRPr lang="cs-C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10</a:t>
            </a:fld>
            <a:endParaRPr lang="cs-CZ" altLang="cs-CZ"/>
          </a:p>
        </p:txBody>
      </p:sp>
      <p:sp>
        <p:nvSpPr>
          <p:cNvPr id="96258" name="Rectangle 2"/>
          <p:cNvSpPr>
            <a:spLocks noGrp="1" noChangeArrowheads="1"/>
          </p:cNvSpPr>
          <p:nvPr>
            <p:ph type="title"/>
          </p:nvPr>
        </p:nvSpPr>
        <p:spPr>
          <a:xfrm>
            <a:off x="531623" y="1079652"/>
            <a:ext cx="8086635" cy="506299"/>
          </a:xfrm>
        </p:spPr>
        <p:txBody>
          <a:bodyPr/>
          <a:lstStyle/>
          <a:p>
            <a:r>
              <a:rPr lang="cs-CZ" altLang="cs-CZ" dirty="0" smtClean="0"/>
              <a:t>Ilustrace </a:t>
            </a:r>
            <a:r>
              <a:rPr lang="cs-CZ" altLang="cs-CZ" dirty="0" err="1" smtClean="0"/>
              <a:t>Einhovenova</a:t>
            </a:r>
            <a:r>
              <a:rPr lang="cs-CZ" altLang="cs-CZ" dirty="0" smtClean="0"/>
              <a:t> trojúhelníku</a:t>
            </a:r>
            <a:endParaRPr lang="cs-CZ" altLang="cs-CZ" dirty="0"/>
          </a:p>
        </p:txBody>
      </p:sp>
      <p:sp>
        <p:nvSpPr>
          <p:cNvPr id="96259" name="Rectangle 3"/>
          <p:cNvSpPr>
            <a:spLocks noGrp="1" noChangeArrowheads="1"/>
          </p:cNvSpPr>
          <p:nvPr>
            <p:ph type="body" idx="1"/>
          </p:nvPr>
        </p:nvSpPr>
        <p:spPr/>
        <p:txBody>
          <a:bodyPr/>
          <a:lstStyle/>
          <a:p>
            <a:endParaRPr lang="cs-CZ" altLang="cs-CZ"/>
          </a:p>
        </p:txBody>
      </p:sp>
      <p:pic>
        <p:nvPicPr>
          <p:cNvPr id="6" name="Picture 2"/>
          <p:cNvPicPr>
            <a:picLocks noChangeAspect="1" noChangeArrowheads="1"/>
          </p:cNvPicPr>
          <p:nvPr/>
        </p:nvPicPr>
        <p:blipFill>
          <a:blip r:embed="rId2" cstate="print"/>
          <a:srcRect/>
          <a:stretch>
            <a:fillRect/>
          </a:stretch>
        </p:blipFill>
        <p:spPr bwMode="auto">
          <a:xfrm>
            <a:off x="1031071" y="1676380"/>
            <a:ext cx="6680736" cy="4504975"/>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11</a:t>
            </a:fld>
            <a:endParaRPr lang="cs-CZ" altLang="cs-CZ"/>
          </a:p>
        </p:txBody>
      </p:sp>
      <p:sp>
        <p:nvSpPr>
          <p:cNvPr id="96258" name="Rectangle 2"/>
          <p:cNvSpPr>
            <a:spLocks noGrp="1" noChangeArrowheads="1"/>
          </p:cNvSpPr>
          <p:nvPr>
            <p:ph type="title"/>
          </p:nvPr>
        </p:nvSpPr>
        <p:spPr/>
        <p:txBody>
          <a:bodyPr/>
          <a:lstStyle/>
          <a:p>
            <a:r>
              <a:rPr lang="cs-CZ" altLang="cs-CZ" dirty="0" smtClean="0"/>
              <a:t>Shrnutí</a:t>
            </a:r>
            <a:endParaRPr lang="cs-CZ" altLang="cs-CZ" dirty="0"/>
          </a:p>
        </p:txBody>
      </p:sp>
      <p:sp>
        <p:nvSpPr>
          <p:cNvPr id="96259" name="Rectangle 3"/>
          <p:cNvSpPr>
            <a:spLocks noGrp="1" noChangeArrowheads="1"/>
          </p:cNvSpPr>
          <p:nvPr>
            <p:ph type="body" idx="1"/>
          </p:nvPr>
        </p:nvSpPr>
        <p:spPr/>
        <p:txBody>
          <a:bodyPr/>
          <a:lstStyle/>
          <a:p>
            <a:r>
              <a:rPr lang="cs-CZ" altLang="cs-CZ" dirty="0" smtClean="0"/>
              <a:t>Na základě prostudování relevantní biofyzikální, fyziologické případně jiné literatury lze poukázat na určité problémy v teoretických východiscích EKG, které budou promítnuty do výuky biofyziky a doporučuji jim věnovat přiměřenou pozornost v rámci fyziologie, patologické fyziologie i kliniky:</a:t>
            </a:r>
          </a:p>
          <a:p>
            <a:endParaRPr lang="cs-CZ" altLang="cs-CZ"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12</a:t>
            </a:fld>
            <a:endParaRPr lang="cs-CZ" altLang="cs-CZ"/>
          </a:p>
        </p:txBody>
      </p:sp>
      <p:sp>
        <p:nvSpPr>
          <p:cNvPr id="96258" name="Rectangle 2"/>
          <p:cNvSpPr>
            <a:spLocks noGrp="1" noChangeArrowheads="1"/>
          </p:cNvSpPr>
          <p:nvPr>
            <p:ph type="title"/>
          </p:nvPr>
        </p:nvSpPr>
        <p:spPr/>
        <p:txBody>
          <a:bodyPr/>
          <a:lstStyle/>
          <a:p>
            <a:r>
              <a:rPr lang="cs-CZ" altLang="cs-CZ" dirty="0" smtClean="0"/>
              <a:t>Shrnutí</a:t>
            </a:r>
            <a:endParaRPr lang="cs-CZ" altLang="cs-CZ" dirty="0"/>
          </a:p>
        </p:txBody>
      </p:sp>
      <p:sp>
        <p:nvSpPr>
          <p:cNvPr id="96259" name="Rectangle 3"/>
          <p:cNvSpPr>
            <a:spLocks noGrp="1" noChangeArrowheads="1"/>
          </p:cNvSpPr>
          <p:nvPr>
            <p:ph type="body" idx="1"/>
          </p:nvPr>
        </p:nvSpPr>
        <p:spPr/>
        <p:txBody>
          <a:bodyPr/>
          <a:lstStyle/>
          <a:p>
            <a:r>
              <a:rPr lang="cs-CZ" dirty="0" smtClean="0"/>
              <a:t>1) Srdce při své činnosti generuje elektrické pole a z toho plynoucí potenciálové rozdíly (napětí) a iontové proudy. Toto elektrické pole může být obecně popsáno siločárami, </a:t>
            </a:r>
            <a:r>
              <a:rPr lang="cs-CZ" dirty="0" err="1" smtClean="0"/>
              <a:t>izopotenciálovými</a:t>
            </a:r>
            <a:r>
              <a:rPr lang="cs-CZ" dirty="0" smtClean="0"/>
              <a:t> čárami nebo pomocí vektoru elektrického dipólu. Na povrchu těla se projevuje měřitelnými napětími v každém jeho bodě (měřeno proti zemi). Nicméně patrně neexistuje metoda, která by mohla změřit přesnou prostorovou mapu generovaného pole. Rozhodně to je vyloučeno při použití klasického EKG.</a:t>
            </a:r>
          </a:p>
          <a:p>
            <a:endParaRPr lang="cs-CZ" altLang="cs-CZ"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dirty="0"/>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13</a:t>
            </a:fld>
            <a:endParaRPr lang="cs-CZ" altLang="cs-CZ"/>
          </a:p>
        </p:txBody>
      </p:sp>
      <p:sp>
        <p:nvSpPr>
          <p:cNvPr id="96258" name="Rectangle 2"/>
          <p:cNvSpPr>
            <a:spLocks noGrp="1" noChangeArrowheads="1"/>
          </p:cNvSpPr>
          <p:nvPr>
            <p:ph type="title"/>
          </p:nvPr>
        </p:nvSpPr>
        <p:spPr/>
        <p:txBody>
          <a:bodyPr/>
          <a:lstStyle/>
          <a:p>
            <a:r>
              <a:rPr lang="cs-CZ" altLang="cs-CZ" dirty="0" smtClean="0"/>
              <a:t>Shrnutí</a:t>
            </a:r>
            <a:endParaRPr lang="cs-CZ" altLang="cs-CZ" dirty="0"/>
          </a:p>
        </p:txBody>
      </p:sp>
      <p:sp>
        <p:nvSpPr>
          <p:cNvPr id="96259" name="Rectangle 3"/>
          <p:cNvSpPr>
            <a:spLocks noGrp="1" noChangeArrowheads="1"/>
          </p:cNvSpPr>
          <p:nvPr>
            <p:ph type="body" idx="1"/>
          </p:nvPr>
        </p:nvSpPr>
        <p:spPr/>
        <p:txBody>
          <a:bodyPr/>
          <a:lstStyle/>
          <a:p>
            <a:r>
              <a:rPr lang="cs-CZ" dirty="0" smtClean="0"/>
              <a:t>2) Tzv. elektrická osa srdeční představuje výsledek  sečtení </a:t>
            </a:r>
            <a:r>
              <a:rPr lang="cs-CZ" dirty="0" err="1" smtClean="0"/>
              <a:t>pseudovektorů</a:t>
            </a:r>
            <a:r>
              <a:rPr lang="cs-CZ" dirty="0" smtClean="0"/>
              <a:t> (napětí není ve fyzice vektor!!), které jsou geometricky znázorněné jako potenciálové rozdíly na končetinových a hrudních svodech – stranách </a:t>
            </a:r>
            <a:r>
              <a:rPr lang="cs-CZ" dirty="0" err="1" smtClean="0"/>
              <a:t>Einthovenova</a:t>
            </a:r>
            <a:r>
              <a:rPr lang="cs-CZ" dirty="0" smtClean="0"/>
              <a:t> trojúhelníku. Je to tedy vektor, který nelze definovat fyzikálně, ale spíš matematická konstrukce, která velmi přibližně zobrazuje elektrické pole tvořené v každém okamžiku srdcem. Přibližnost je způsobena </a:t>
            </a:r>
            <a:r>
              <a:rPr lang="cs-CZ" dirty="0" err="1" smtClean="0"/>
              <a:t>nehomogenitou</a:t>
            </a:r>
            <a:r>
              <a:rPr lang="cs-CZ" dirty="0" smtClean="0"/>
              <a:t> prostředí (měkké tkáně, kosti, vzduch a tuk) v oblasti hrudníku a geometrickou nepravidelností lidského těla jakožto objemového vodiče.</a:t>
            </a:r>
          </a:p>
          <a:p>
            <a:endParaRPr lang="cs-CZ" altLang="cs-CZ"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dirty="0"/>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14</a:t>
            </a:fld>
            <a:endParaRPr lang="cs-CZ" altLang="cs-CZ"/>
          </a:p>
        </p:txBody>
      </p:sp>
      <p:sp>
        <p:nvSpPr>
          <p:cNvPr id="96258" name="Rectangle 2"/>
          <p:cNvSpPr>
            <a:spLocks noGrp="1" noChangeArrowheads="1"/>
          </p:cNvSpPr>
          <p:nvPr>
            <p:ph type="title"/>
          </p:nvPr>
        </p:nvSpPr>
        <p:spPr/>
        <p:txBody>
          <a:bodyPr/>
          <a:lstStyle/>
          <a:p>
            <a:r>
              <a:rPr lang="cs-CZ" altLang="cs-CZ" dirty="0" smtClean="0"/>
              <a:t>Shrnutí</a:t>
            </a:r>
            <a:endParaRPr lang="cs-CZ" altLang="cs-CZ" dirty="0"/>
          </a:p>
        </p:txBody>
      </p:sp>
      <p:sp>
        <p:nvSpPr>
          <p:cNvPr id="96259" name="Rectangle 3"/>
          <p:cNvSpPr>
            <a:spLocks noGrp="1" noChangeArrowheads="1"/>
          </p:cNvSpPr>
          <p:nvPr>
            <p:ph type="body" idx="1"/>
          </p:nvPr>
        </p:nvSpPr>
        <p:spPr/>
        <p:txBody>
          <a:bodyPr/>
          <a:lstStyle/>
          <a:p>
            <a:r>
              <a:rPr lang="cs-CZ" dirty="0" smtClean="0"/>
              <a:t>3) Z více důvodů není rozumné konstruovat </a:t>
            </a:r>
            <a:r>
              <a:rPr lang="cs-CZ" dirty="0" err="1" smtClean="0"/>
              <a:t>Einthovenův</a:t>
            </a:r>
            <a:r>
              <a:rPr lang="cs-CZ" dirty="0" smtClean="0"/>
              <a:t> trojúhelník na základě pozic elektrod umístěných na zápěstích a bérci (viz snímek č. 10). Při změně polohy končetin se totiž mění tvar trojúhelníku a tím i velikost složek, z nichž je rekonstruována elektrická osa. Správně (praví se to i v některých učebnicích) jsou umístěny vrcholy trojúhelníku zhruba v místech ramenních kloubů a podbřišku. Jsou-li snímací elektrody na končetinách, pak lze studentům zdůraznit, že změna polohy končetin nemá na záznam EKG vliv. </a:t>
            </a:r>
            <a:endParaRPr lang="cs-CZ" altLang="cs-CZ"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15</a:t>
            </a:fld>
            <a:endParaRPr lang="cs-CZ" altLang="cs-CZ"/>
          </a:p>
        </p:txBody>
      </p:sp>
      <p:sp>
        <p:nvSpPr>
          <p:cNvPr id="96258" name="Rectangle 2"/>
          <p:cNvSpPr>
            <a:spLocks noGrp="1" noChangeArrowheads="1"/>
          </p:cNvSpPr>
          <p:nvPr>
            <p:ph type="title"/>
          </p:nvPr>
        </p:nvSpPr>
        <p:spPr/>
        <p:txBody>
          <a:bodyPr/>
          <a:lstStyle/>
          <a:p>
            <a:endParaRPr lang="cs-CZ" altLang="cs-CZ" dirty="0"/>
          </a:p>
        </p:txBody>
      </p:sp>
      <p:sp>
        <p:nvSpPr>
          <p:cNvPr id="96259" name="Rectangle 3"/>
          <p:cNvSpPr>
            <a:spLocks noGrp="1" noChangeArrowheads="1"/>
          </p:cNvSpPr>
          <p:nvPr>
            <p:ph type="body" idx="1"/>
          </p:nvPr>
        </p:nvSpPr>
        <p:spPr/>
        <p:txBody>
          <a:bodyPr/>
          <a:lstStyle/>
          <a:p>
            <a:endParaRPr lang="cs-CZ" altLang="cs-CZ"/>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16</a:t>
            </a:fld>
            <a:endParaRPr lang="cs-CZ" altLang="cs-CZ"/>
          </a:p>
        </p:txBody>
      </p:sp>
      <p:sp>
        <p:nvSpPr>
          <p:cNvPr id="96258" name="Rectangle 2"/>
          <p:cNvSpPr>
            <a:spLocks noGrp="1" noChangeArrowheads="1"/>
          </p:cNvSpPr>
          <p:nvPr>
            <p:ph type="title"/>
          </p:nvPr>
        </p:nvSpPr>
        <p:spPr/>
        <p:txBody>
          <a:bodyPr/>
          <a:lstStyle/>
          <a:p>
            <a:endParaRPr lang="cs-CZ" altLang="cs-CZ" dirty="0"/>
          </a:p>
        </p:txBody>
      </p:sp>
      <p:sp>
        <p:nvSpPr>
          <p:cNvPr id="96259" name="Rectangle 3"/>
          <p:cNvSpPr>
            <a:spLocks noGrp="1" noChangeArrowheads="1"/>
          </p:cNvSpPr>
          <p:nvPr>
            <p:ph type="body" idx="1"/>
          </p:nvPr>
        </p:nvSpPr>
        <p:spPr/>
        <p:txBody>
          <a:bodyPr/>
          <a:lstStyle/>
          <a:p>
            <a:endParaRPr lang="cs-CZ" altLang="cs-CZ"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dirty="0" smtClean="0"/>
              <a:t>Fyzikální a biofyzikální základ EKG - Biofyzikální ústav</a:t>
            </a:r>
            <a:endParaRPr lang="cs-CZ" altLang="cs-CZ" dirty="0"/>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2</a:t>
            </a:fld>
            <a:endParaRPr lang="cs-CZ" altLang="cs-CZ"/>
          </a:p>
        </p:txBody>
      </p:sp>
      <p:sp>
        <p:nvSpPr>
          <p:cNvPr id="96258" name="Rectangle 2"/>
          <p:cNvSpPr>
            <a:spLocks noGrp="1" noChangeArrowheads="1"/>
          </p:cNvSpPr>
          <p:nvPr>
            <p:ph type="title"/>
          </p:nvPr>
        </p:nvSpPr>
        <p:spPr/>
        <p:txBody>
          <a:bodyPr/>
          <a:lstStyle/>
          <a:p>
            <a:r>
              <a:rPr lang="cs-CZ" dirty="0" smtClean="0"/>
              <a:t>Pojem </a:t>
            </a:r>
            <a:r>
              <a:rPr lang="cs-CZ" dirty="0" err="1" smtClean="0"/>
              <a:t>biosignálu</a:t>
            </a:r>
            <a:r>
              <a:rPr lang="cs-CZ" dirty="0" smtClean="0"/>
              <a:t> - EKG jako </a:t>
            </a:r>
            <a:r>
              <a:rPr lang="cs-CZ" dirty="0" err="1" smtClean="0"/>
              <a:t>biosignál</a:t>
            </a:r>
            <a:endParaRPr lang="cs-CZ" altLang="cs-CZ" dirty="0"/>
          </a:p>
        </p:txBody>
      </p:sp>
      <p:sp>
        <p:nvSpPr>
          <p:cNvPr id="96259" name="Rectangle 3"/>
          <p:cNvSpPr>
            <a:spLocks noGrp="1" noChangeArrowheads="1"/>
          </p:cNvSpPr>
          <p:nvPr>
            <p:ph type="body" idx="1"/>
          </p:nvPr>
        </p:nvSpPr>
        <p:spPr>
          <a:xfrm>
            <a:off x="509590" y="2017713"/>
            <a:ext cx="4613254" cy="3909362"/>
          </a:xfrm>
        </p:spPr>
        <p:txBody>
          <a:bodyPr/>
          <a:lstStyle/>
          <a:p>
            <a:pPr marL="0" indent="0">
              <a:lnSpc>
                <a:spcPct val="80000"/>
              </a:lnSpc>
              <a:buNone/>
            </a:pPr>
            <a:r>
              <a:rPr lang="cs-CZ" b="1" dirty="0" smtClean="0"/>
              <a:t>Dnes je téměř každý </a:t>
            </a:r>
            <a:r>
              <a:rPr lang="cs-CZ" b="1" dirty="0" err="1" smtClean="0"/>
              <a:t>biosignál</a:t>
            </a:r>
            <a:r>
              <a:rPr lang="cs-CZ" b="1" dirty="0" smtClean="0"/>
              <a:t> chápán jako měřená hodnota napětí U</a:t>
            </a:r>
            <a:r>
              <a:rPr lang="cs-CZ" dirty="0" smtClean="0"/>
              <a:t>, která poskytuje biologickou informaci. </a:t>
            </a:r>
          </a:p>
          <a:p>
            <a:pPr marL="0" indent="0">
              <a:lnSpc>
                <a:spcPct val="80000"/>
              </a:lnSpc>
              <a:buNone/>
            </a:pPr>
            <a:endParaRPr lang="cs-CZ" dirty="0" smtClean="0"/>
          </a:p>
          <a:p>
            <a:pPr marL="0" indent="0">
              <a:lnSpc>
                <a:spcPct val="80000"/>
              </a:lnSpc>
              <a:buNone/>
            </a:pPr>
            <a:r>
              <a:rPr lang="cs-CZ" dirty="0" smtClean="0"/>
              <a:t>Typickým příkladem je právě </a:t>
            </a:r>
            <a:r>
              <a:rPr lang="en-US" dirty="0" smtClean="0"/>
              <a:t>EKG</a:t>
            </a:r>
            <a:r>
              <a:rPr lang="cs-CZ" dirty="0" smtClean="0"/>
              <a:t>, časová závislost napětí generovaného myokardem. Je to tzv. aktivní (vlastní, generovaný) </a:t>
            </a:r>
            <a:r>
              <a:rPr lang="cs-CZ" dirty="0" err="1" smtClean="0"/>
              <a:t>biosignál</a:t>
            </a:r>
            <a:r>
              <a:rPr lang="cs-CZ" dirty="0" smtClean="0"/>
              <a:t>.</a:t>
            </a:r>
          </a:p>
          <a:p>
            <a:pPr marL="0" indent="0">
              <a:lnSpc>
                <a:spcPct val="80000"/>
              </a:lnSpc>
              <a:buNone/>
            </a:pPr>
            <a:endParaRPr lang="cs-CZ" sz="2000" dirty="0" smtClean="0"/>
          </a:p>
          <a:p>
            <a:pPr marL="0" indent="0">
              <a:lnSpc>
                <a:spcPct val="80000"/>
              </a:lnSpc>
              <a:buNone/>
            </a:pPr>
            <a:endParaRPr lang="cs-CZ" sz="2000" dirty="0" smtClean="0"/>
          </a:p>
          <a:p>
            <a:endParaRPr lang="cs-CZ" altLang="cs-CZ" sz="2000" dirty="0"/>
          </a:p>
        </p:txBody>
      </p:sp>
      <p:pic>
        <p:nvPicPr>
          <p:cNvPr id="6" name="Picture 4" descr="ECG"/>
          <p:cNvPicPr>
            <a:picLocks noChangeAspect="1" noChangeArrowheads="1"/>
          </p:cNvPicPr>
          <p:nvPr/>
        </p:nvPicPr>
        <p:blipFill>
          <a:blip r:embed="rId2" cstate="print"/>
          <a:srcRect/>
          <a:stretch>
            <a:fillRect/>
          </a:stretch>
        </p:blipFill>
        <p:spPr>
          <a:xfrm>
            <a:off x="6038850" y="2163266"/>
            <a:ext cx="3105150" cy="2741612"/>
          </a:xfrm>
          <a:prstGeom prst="rect">
            <a:avLst/>
          </a:prstGeom>
          <a:noFill/>
        </p:spPr>
      </p:pic>
      <p:sp>
        <p:nvSpPr>
          <p:cNvPr id="7" name="TextovéPole 12"/>
          <p:cNvSpPr txBox="1">
            <a:spLocks noChangeArrowheads="1"/>
          </p:cNvSpPr>
          <p:nvPr/>
        </p:nvSpPr>
        <p:spPr bwMode="auto">
          <a:xfrm>
            <a:off x="5199961" y="2141232"/>
            <a:ext cx="760355" cy="708025"/>
          </a:xfrm>
          <a:prstGeom prst="rect">
            <a:avLst/>
          </a:prstGeom>
          <a:noFill/>
          <a:ln w="9525">
            <a:noFill/>
            <a:miter lim="800000"/>
            <a:headEnd/>
            <a:tailEnd/>
          </a:ln>
        </p:spPr>
        <p:txBody>
          <a:bodyPr wrap="square">
            <a:spAutoFit/>
          </a:bodyPr>
          <a:lstStyle/>
          <a:p>
            <a:r>
              <a:rPr lang="cs-CZ" sz="2000" dirty="0"/>
              <a:t>U</a:t>
            </a:r>
          </a:p>
          <a:p>
            <a:r>
              <a:rPr lang="cs-CZ" sz="2000" dirty="0"/>
              <a:t>[</a:t>
            </a:r>
            <a:r>
              <a:rPr lang="cs-CZ" sz="2000" dirty="0" err="1"/>
              <a:t>mV</a:t>
            </a:r>
            <a:r>
              <a:rPr lang="cs-CZ" sz="2000" dirty="0"/>
              <a:t>]</a:t>
            </a:r>
          </a:p>
        </p:txBody>
      </p:sp>
      <p:sp>
        <p:nvSpPr>
          <p:cNvPr id="8" name="TextovéPole 13"/>
          <p:cNvSpPr txBox="1">
            <a:spLocks noChangeArrowheads="1"/>
          </p:cNvSpPr>
          <p:nvPr/>
        </p:nvSpPr>
        <p:spPr bwMode="auto">
          <a:xfrm>
            <a:off x="8207375" y="5026637"/>
            <a:ext cx="936625" cy="400050"/>
          </a:xfrm>
          <a:prstGeom prst="rect">
            <a:avLst/>
          </a:prstGeom>
          <a:noFill/>
          <a:ln w="9525">
            <a:noFill/>
            <a:miter lim="800000"/>
            <a:headEnd/>
            <a:tailEnd/>
          </a:ln>
        </p:spPr>
        <p:txBody>
          <a:bodyPr>
            <a:spAutoFit/>
          </a:bodyPr>
          <a:lstStyle/>
          <a:p>
            <a:r>
              <a:rPr lang="cs-CZ" sz="2000" dirty="0"/>
              <a:t>t [s]</a:t>
            </a:r>
          </a:p>
        </p:txBody>
      </p:sp>
      <p:cxnSp>
        <p:nvCxnSpPr>
          <p:cNvPr id="9" name="Přímá spojovací šipka 11"/>
          <p:cNvCxnSpPr>
            <a:cxnSpLocks noChangeShapeType="1"/>
          </p:cNvCxnSpPr>
          <p:nvPr/>
        </p:nvCxnSpPr>
        <p:spPr bwMode="auto">
          <a:xfrm>
            <a:off x="5254873" y="5004082"/>
            <a:ext cx="3889127" cy="521"/>
          </a:xfrm>
          <a:prstGeom prst="straightConnector1">
            <a:avLst/>
          </a:prstGeom>
          <a:noFill/>
          <a:ln w="9525" algn="ctr">
            <a:solidFill>
              <a:schemeClr val="tx1"/>
            </a:solidFill>
            <a:round/>
            <a:headEnd/>
            <a:tailEnd type="arrow" w="med" len="med"/>
          </a:ln>
        </p:spPr>
      </p:cxnSp>
      <p:cxnSp>
        <p:nvCxnSpPr>
          <p:cNvPr id="10" name="Přímá spojovací šipka 9"/>
          <p:cNvCxnSpPr>
            <a:cxnSpLocks noChangeShapeType="1"/>
          </p:cNvCxnSpPr>
          <p:nvPr/>
        </p:nvCxnSpPr>
        <p:spPr bwMode="auto">
          <a:xfrm flipH="1" flipV="1">
            <a:off x="5909325" y="2151906"/>
            <a:ext cx="496" cy="3024930"/>
          </a:xfrm>
          <a:prstGeom prst="straightConnector1">
            <a:avLst/>
          </a:prstGeom>
          <a:noFill/>
          <a:ln w="9525" algn="ctr">
            <a:solidFill>
              <a:schemeClr val="tx1"/>
            </a:solidFill>
            <a:round/>
            <a:headEnd/>
            <a:tailEnd type="arrow" w="med" len="med"/>
          </a:ln>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3</a:t>
            </a:fld>
            <a:endParaRPr lang="cs-CZ" altLang="cs-CZ"/>
          </a:p>
        </p:txBody>
      </p:sp>
      <p:sp>
        <p:nvSpPr>
          <p:cNvPr id="96258" name="Rectangle 2"/>
          <p:cNvSpPr>
            <a:spLocks noGrp="1" noChangeArrowheads="1"/>
          </p:cNvSpPr>
          <p:nvPr>
            <p:ph type="title"/>
          </p:nvPr>
        </p:nvSpPr>
        <p:spPr/>
        <p:txBody>
          <a:bodyPr/>
          <a:lstStyle/>
          <a:p>
            <a:r>
              <a:rPr lang="cs-CZ" dirty="0" smtClean="0"/>
              <a:t>Fyzikální základ</a:t>
            </a:r>
            <a:endParaRPr lang="cs-CZ" altLang="cs-CZ" dirty="0"/>
          </a:p>
        </p:txBody>
      </p:sp>
      <p:sp>
        <p:nvSpPr>
          <p:cNvPr id="96259" name="Rectangle 3"/>
          <p:cNvSpPr>
            <a:spLocks noGrp="1" noChangeArrowheads="1"/>
          </p:cNvSpPr>
          <p:nvPr>
            <p:ph type="body" idx="1"/>
          </p:nvPr>
        </p:nvSpPr>
        <p:spPr>
          <a:xfrm>
            <a:off x="509589" y="1830426"/>
            <a:ext cx="8204753" cy="4272918"/>
          </a:xfrm>
        </p:spPr>
        <p:txBody>
          <a:bodyPr/>
          <a:lstStyle/>
          <a:p>
            <a:pPr>
              <a:buFontTx/>
              <a:buNone/>
            </a:pPr>
            <a:r>
              <a:rPr lang="cs-CZ" dirty="0" smtClean="0"/>
              <a:t>(středoškolské znalosti doplněné v rámci biofyziky)</a:t>
            </a:r>
          </a:p>
          <a:p>
            <a:pPr>
              <a:buFontTx/>
              <a:buChar char="-"/>
            </a:pPr>
            <a:r>
              <a:rPr lang="cs-CZ" sz="2800" dirty="0" smtClean="0"/>
              <a:t>Elektrické pole vytvářené dipólem</a:t>
            </a:r>
          </a:p>
          <a:p>
            <a:pPr>
              <a:buFontTx/>
              <a:buNone/>
            </a:pPr>
            <a:r>
              <a:rPr lang="cs-CZ" sz="2800" dirty="0" smtClean="0"/>
              <a:t>(</a:t>
            </a:r>
            <a:r>
              <a:rPr lang="cs-CZ" sz="1800" dirty="0" smtClean="0"/>
              <a:t>Srdce lze chápat jako časově a prostorově proměnlivý elektrický dipól tvořený nerovnoměrně distribuovaným elektrickým nábojem iontů. Vektor </a:t>
            </a:r>
            <a:r>
              <a:rPr lang="cs-CZ" sz="1800" b="1" dirty="0" smtClean="0"/>
              <a:t>dipólového momentu</a:t>
            </a:r>
            <a:r>
              <a:rPr lang="cs-CZ" sz="1800" dirty="0" smtClean="0"/>
              <a:t>, který tento dipól charakterizuje, bývá zpravidla v okamžiku dosažení maxima QRS komplexu označován jako elektrická osa srdeční, srdeční vektor  apod.)</a:t>
            </a:r>
          </a:p>
          <a:p>
            <a:pPr>
              <a:buFontTx/>
              <a:buChar char="-"/>
            </a:pPr>
            <a:r>
              <a:rPr lang="cs-CZ" sz="2800" dirty="0" smtClean="0"/>
              <a:t>Elektrické napětí jako rozdíl potenciálů</a:t>
            </a:r>
          </a:p>
          <a:p>
            <a:pPr>
              <a:buFontTx/>
              <a:buChar char="-"/>
            </a:pPr>
            <a:r>
              <a:rPr lang="cs-CZ" sz="2800" dirty="0" smtClean="0"/>
              <a:t>Elektrické vlastnosti tkání (elektrolyt)</a:t>
            </a:r>
          </a:p>
          <a:p>
            <a:pPr>
              <a:buFontTx/>
              <a:buChar char="-"/>
            </a:pPr>
            <a:r>
              <a:rPr lang="cs-CZ" sz="2800" dirty="0" smtClean="0"/>
              <a:t>Ž</a:t>
            </a:r>
            <a:r>
              <a:rPr lang="cs-CZ" dirty="0" smtClean="0"/>
              <a:t>ivá tkáň se chová jako impedance s kapacitní složkou – význam pro měření, </a:t>
            </a:r>
            <a:r>
              <a:rPr lang="cs-CZ" dirty="0" err="1" smtClean="0"/>
              <a:t>elektrostimulaci</a:t>
            </a:r>
            <a:r>
              <a:rPr lang="cs-CZ" dirty="0" smtClean="0"/>
              <a:t> apod.</a:t>
            </a:r>
            <a:endParaRPr lang="cs-CZ" sz="2800" dirty="0" smtClean="0"/>
          </a:p>
          <a:p>
            <a:endParaRPr lang="cs-CZ" altLang="cs-C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4</a:t>
            </a:fld>
            <a:endParaRPr lang="cs-CZ" altLang="cs-CZ"/>
          </a:p>
        </p:txBody>
      </p:sp>
      <p:sp>
        <p:nvSpPr>
          <p:cNvPr id="96258" name="Rectangle 2"/>
          <p:cNvSpPr>
            <a:spLocks noGrp="1" noChangeArrowheads="1"/>
          </p:cNvSpPr>
          <p:nvPr>
            <p:ph type="title"/>
          </p:nvPr>
        </p:nvSpPr>
        <p:spPr/>
        <p:txBody>
          <a:bodyPr/>
          <a:lstStyle/>
          <a:p>
            <a:r>
              <a:rPr lang="cs-CZ" dirty="0" smtClean="0"/>
              <a:t>Fyzikální základ</a:t>
            </a:r>
            <a:endParaRPr lang="cs-CZ" altLang="cs-CZ" dirty="0"/>
          </a:p>
        </p:txBody>
      </p:sp>
      <p:sp>
        <p:nvSpPr>
          <p:cNvPr id="96259" name="Rectangle 3"/>
          <p:cNvSpPr>
            <a:spLocks noGrp="1" noChangeArrowheads="1"/>
          </p:cNvSpPr>
          <p:nvPr>
            <p:ph type="body" idx="1"/>
          </p:nvPr>
        </p:nvSpPr>
        <p:spPr>
          <a:xfrm>
            <a:off x="509589" y="2017713"/>
            <a:ext cx="4525119" cy="4114800"/>
          </a:xfrm>
        </p:spPr>
        <p:txBody>
          <a:bodyPr/>
          <a:lstStyle/>
          <a:p>
            <a:r>
              <a:rPr lang="cs-CZ" sz="2000" b="1" dirty="0" smtClean="0"/>
              <a:t>Elektrické pole vytvářené dipólem. </a:t>
            </a:r>
            <a:r>
              <a:rPr lang="en-GB" sz="2000" dirty="0" smtClean="0">
                <a:solidFill>
                  <a:srgbClr val="252525"/>
                </a:solidFill>
                <a:cs typeface="Arial" charset="0"/>
              </a:rPr>
              <a:t>V </a:t>
            </a:r>
            <a:r>
              <a:rPr lang="en-GB" sz="2000" dirty="0" err="1" smtClean="0">
                <a:solidFill>
                  <a:srgbClr val="252525"/>
                </a:solidFill>
                <a:cs typeface="Arial" charset="0"/>
              </a:rPr>
              <a:t>nejjednodušším</a:t>
            </a:r>
            <a:r>
              <a:rPr lang="en-GB" sz="2000" dirty="0" smtClean="0">
                <a:solidFill>
                  <a:srgbClr val="252525"/>
                </a:solidFill>
                <a:cs typeface="Arial" charset="0"/>
              </a:rPr>
              <a:t> </a:t>
            </a:r>
            <a:r>
              <a:rPr lang="en-GB" sz="2000" dirty="0" err="1" smtClean="0">
                <a:solidFill>
                  <a:srgbClr val="252525"/>
                </a:solidFill>
                <a:cs typeface="Arial" charset="0"/>
              </a:rPr>
              <a:t>případě</a:t>
            </a:r>
            <a:r>
              <a:rPr lang="en-GB" sz="2000" dirty="0" smtClean="0">
                <a:solidFill>
                  <a:srgbClr val="252525"/>
                </a:solidFill>
                <a:cs typeface="Arial" charset="0"/>
              </a:rPr>
              <a:t>, </a:t>
            </a:r>
            <a:r>
              <a:rPr lang="en-GB" sz="2000" dirty="0" err="1" smtClean="0">
                <a:solidFill>
                  <a:srgbClr val="252525"/>
                </a:solidFill>
                <a:cs typeface="Arial" charset="0"/>
              </a:rPr>
              <a:t>kdy</a:t>
            </a:r>
            <a:r>
              <a:rPr lang="en-GB" sz="2000" dirty="0" smtClean="0">
                <a:solidFill>
                  <a:srgbClr val="252525"/>
                </a:solidFill>
                <a:cs typeface="Arial" charset="0"/>
              </a:rPr>
              <a:t> </a:t>
            </a:r>
            <a:r>
              <a:rPr lang="en-GB" sz="2000" dirty="0" err="1" smtClean="0">
                <a:solidFill>
                  <a:srgbClr val="252525"/>
                </a:solidFill>
                <a:cs typeface="Arial" charset="0"/>
              </a:rPr>
              <a:t>dva</a:t>
            </a:r>
            <a:r>
              <a:rPr lang="en-GB" sz="2000" dirty="0" smtClean="0">
                <a:solidFill>
                  <a:srgbClr val="252525"/>
                </a:solidFill>
                <a:cs typeface="Arial" charset="0"/>
              </a:rPr>
              <a:t> </a:t>
            </a:r>
            <a:r>
              <a:rPr lang="en-GB" sz="2000" dirty="0" err="1" smtClean="0">
                <a:solidFill>
                  <a:srgbClr val="252525"/>
                </a:solidFill>
                <a:cs typeface="Arial" charset="0"/>
              </a:rPr>
              <a:t>bodové</a:t>
            </a:r>
            <a:r>
              <a:rPr lang="en-GB" sz="2000" dirty="0" smtClean="0">
                <a:solidFill>
                  <a:srgbClr val="252525"/>
                </a:solidFill>
                <a:cs typeface="Arial" charset="0"/>
              </a:rPr>
              <a:t> </a:t>
            </a:r>
            <a:r>
              <a:rPr lang="en-GB" sz="2000" dirty="0" err="1" smtClean="0">
                <a:solidFill>
                  <a:srgbClr val="252525"/>
                </a:solidFill>
                <a:cs typeface="Arial" charset="0"/>
              </a:rPr>
              <a:t>náboje</a:t>
            </a:r>
            <a:r>
              <a:rPr lang="en-GB" sz="2000" dirty="0" smtClean="0">
                <a:solidFill>
                  <a:srgbClr val="252525"/>
                </a:solidFill>
                <a:cs typeface="Arial" charset="0"/>
              </a:rPr>
              <a:t> s </a:t>
            </a:r>
            <a:r>
              <a:rPr lang="en-GB" sz="2000" dirty="0" err="1" smtClean="0">
                <a:solidFill>
                  <a:srgbClr val="252525"/>
                </a:solidFill>
                <a:cs typeface="Arial" charset="0"/>
              </a:rPr>
              <a:t>opačným</a:t>
            </a:r>
            <a:r>
              <a:rPr lang="en-GB" sz="2000" dirty="0" smtClean="0">
                <a:solidFill>
                  <a:srgbClr val="252525"/>
                </a:solidFill>
                <a:cs typeface="Arial" charset="0"/>
              </a:rPr>
              <a:t> </a:t>
            </a:r>
            <a:r>
              <a:rPr lang="en-GB" sz="2000" dirty="0" err="1" smtClean="0">
                <a:solidFill>
                  <a:srgbClr val="252525"/>
                </a:solidFill>
                <a:cs typeface="Arial" charset="0"/>
              </a:rPr>
              <a:t>znaménkem</a:t>
            </a:r>
            <a:r>
              <a:rPr lang="en-GB" sz="2000" dirty="0" smtClean="0">
                <a:solidFill>
                  <a:srgbClr val="252525"/>
                </a:solidFill>
                <a:cs typeface="Arial" charset="0"/>
              </a:rPr>
              <a:t> </a:t>
            </a:r>
            <a:r>
              <a:rPr lang="en-GB" sz="2000" i="1" dirty="0" smtClean="0">
                <a:solidFill>
                  <a:srgbClr val="252525"/>
                </a:solidFill>
                <a:cs typeface="Arial" charset="0"/>
              </a:rPr>
              <a:t>+q</a:t>
            </a:r>
            <a:r>
              <a:rPr lang="en-GB" sz="2000" dirty="0" smtClean="0">
                <a:solidFill>
                  <a:srgbClr val="252525"/>
                </a:solidFill>
                <a:cs typeface="Arial" charset="0"/>
              </a:rPr>
              <a:t> a </a:t>
            </a:r>
            <a:r>
              <a:rPr lang="en-GB" sz="2000" i="1" dirty="0" smtClean="0">
                <a:solidFill>
                  <a:srgbClr val="252525"/>
                </a:solidFill>
                <a:cs typeface="Arial" charset="0"/>
              </a:rPr>
              <a:t>-q</a:t>
            </a:r>
            <a:r>
              <a:rPr lang="en-GB" sz="2000" dirty="0" smtClean="0">
                <a:solidFill>
                  <a:srgbClr val="252525"/>
                </a:solidFill>
                <a:cs typeface="Arial" charset="0"/>
              </a:rPr>
              <a:t> </a:t>
            </a:r>
            <a:r>
              <a:rPr lang="en-GB" sz="2000" dirty="0" err="1" smtClean="0">
                <a:solidFill>
                  <a:srgbClr val="252525"/>
                </a:solidFill>
                <a:cs typeface="Arial" charset="0"/>
              </a:rPr>
              <a:t>jsou</a:t>
            </a:r>
            <a:r>
              <a:rPr lang="en-GB" sz="2000" dirty="0" smtClean="0">
                <a:solidFill>
                  <a:srgbClr val="252525"/>
                </a:solidFill>
                <a:cs typeface="Arial" charset="0"/>
              </a:rPr>
              <a:t> </a:t>
            </a:r>
            <a:r>
              <a:rPr lang="en-GB" sz="2000" dirty="0" err="1" smtClean="0">
                <a:solidFill>
                  <a:srgbClr val="252525"/>
                </a:solidFill>
                <a:cs typeface="Arial" charset="0"/>
              </a:rPr>
              <a:t>umístěny</a:t>
            </a:r>
            <a:r>
              <a:rPr lang="en-GB" sz="2000" dirty="0" smtClean="0">
                <a:solidFill>
                  <a:srgbClr val="252525"/>
                </a:solidFill>
                <a:cs typeface="Arial" charset="0"/>
              </a:rPr>
              <a:t> </a:t>
            </a:r>
            <a:r>
              <a:rPr lang="en-GB" sz="2000" dirty="0" err="1" smtClean="0">
                <a:solidFill>
                  <a:srgbClr val="252525"/>
                </a:solidFill>
                <a:cs typeface="Arial" charset="0"/>
              </a:rPr>
              <a:t>ve</a:t>
            </a:r>
            <a:r>
              <a:rPr lang="en-GB" sz="2000" dirty="0" smtClean="0">
                <a:solidFill>
                  <a:srgbClr val="252525"/>
                </a:solidFill>
                <a:cs typeface="Arial" charset="0"/>
              </a:rPr>
              <a:t> </a:t>
            </a:r>
            <a:r>
              <a:rPr lang="en-GB" sz="2000" dirty="0" err="1" smtClean="0">
                <a:solidFill>
                  <a:srgbClr val="252525"/>
                </a:solidFill>
                <a:cs typeface="Arial" charset="0"/>
              </a:rPr>
              <a:t>vzájemné</a:t>
            </a:r>
            <a:r>
              <a:rPr lang="en-GB" sz="2000" dirty="0" smtClean="0">
                <a:solidFill>
                  <a:srgbClr val="252525"/>
                </a:solidFill>
                <a:cs typeface="Arial" charset="0"/>
              </a:rPr>
              <a:t> </a:t>
            </a:r>
            <a:r>
              <a:rPr lang="en-GB" sz="2000" dirty="0" err="1" smtClean="0">
                <a:solidFill>
                  <a:srgbClr val="252525"/>
                </a:solidFill>
                <a:cs typeface="Arial" charset="0"/>
              </a:rPr>
              <a:t>vzdálenosti</a:t>
            </a:r>
            <a:r>
              <a:rPr lang="en-GB" sz="2000" dirty="0" smtClean="0">
                <a:solidFill>
                  <a:srgbClr val="252525"/>
                </a:solidFill>
                <a:cs typeface="Arial" charset="0"/>
              </a:rPr>
              <a:t> </a:t>
            </a:r>
            <a:r>
              <a:rPr lang="en-GB" sz="2000" i="1" dirty="0" smtClean="0">
                <a:solidFill>
                  <a:srgbClr val="252525"/>
                </a:solidFill>
                <a:cs typeface="Arial" charset="0"/>
              </a:rPr>
              <a:t>d</a:t>
            </a:r>
            <a:r>
              <a:rPr lang="en-GB" sz="2000" dirty="0" smtClean="0">
                <a:solidFill>
                  <a:srgbClr val="252525"/>
                </a:solidFill>
                <a:cs typeface="Arial" charset="0"/>
              </a:rPr>
              <a:t>, je </a:t>
            </a:r>
            <a:r>
              <a:rPr lang="en-GB" sz="2000" dirty="0" err="1" smtClean="0">
                <a:solidFill>
                  <a:srgbClr val="252525"/>
                </a:solidFill>
                <a:cs typeface="Arial" charset="0"/>
              </a:rPr>
              <a:t>velikost</a:t>
            </a:r>
            <a:r>
              <a:rPr lang="en-GB" sz="2000" dirty="0" smtClean="0">
                <a:solidFill>
                  <a:srgbClr val="252525"/>
                </a:solidFill>
                <a:cs typeface="Arial" charset="0"/>
              </a:rPr>
              <a:t> </a:t>
            </a:r>
            <a:r>
              <a:rPr lang="en-GB" sz="2000" dirty="0" err="1" smtClean="0">
                <a:solidFill>
                  <a:srgbClr val="252525"/>
                </a:solidFill>
                <a:cs typeface="Arial" charset="0"/>
              </a:rPr>
              <a:t>dipólového</a:t>
            </a:r>
            <a:r>
              <a:rPr lang="en-GB" sz="2000" dirty="0" smtClean="0">
                <a:solidFill>
                  <a:srgbClr val="252525"/>
                </a:solidFill>
                <a:cs typeface="Arial" charset="0"/>
              </a:rPr>
              <a:t> </a:t>
            </a:r>
            <a:r>
              <a:rPr lang="en-GB" sz="2000" dirty="0" err="1" smtClean="0">
                <a:solidFill>
                  <a:srgbClr val="252525"/>
                </a:solidFill>
                <a:cs typeface="Arial" charset="0"/>
              </a:rPr>
              <a:t>momentu</a:t>
            </a:r>
            <a:r>
              <a:rPr lang="en-GB" sz="2000" dirty="0" smtClean="0">
                <a:solidFill>
                  <a:srgbClr val="252525"/>
                </a:solidFill>
                <a:cs typeface="Arial" charset="0"/>
              </a:rPr>
              <a:t> </a:t>
            </a:r>
            <a:r>
              <a:rPr lang="en-GB" sz="2000" dirty="0" err="1" smtClean="0">
                <a:solidFill>
                  <a:srgbClr val="252525"/>
                </a:solidFill>
                <a:cs typeface="Arial" charset="0"/>
              </a:rPr>
              <a:t>této</a:t>
            </a:r>
            <a:r>
              <a:rPr lang="en-GB" sz="2000" dirty="0" smtClean="0">
                <a:solidFill>
                  <a:srgbClr val="252525"/>
                </a:solidFill>
                <a:cs typeface="Arial" charset="0"/>
              </a:rPr>
              <a:t> </a:t>
            </a:r>
            <a:r>
              <a:rPr lang="en-GB" sz="2000" dirty="0" err="1" smtClean="0">
                <a:solidFill>
                  <a:srgbClr val="252525"/>
                </a:solidFill>
                <a:cs typeface="Arial" charset="0"/>
              </a:rPr>
              <a:t>dvojice</a:t>
            </a:r>
            <a:r>
              <a:rPr lang="en-GB" sz="2000" dirty="0" smtClean="0">
                <a:solidFill>
                  <a:srgbClr val="252525"/>
                </a:solidFill>
                <a:cs typeface="Arial" charset="0"/>
              </a:rPr>
              <a:t> </a:t>
            </a:r>
            <a:r>
              <a:rPr lang="en-GB" sz="2000" dirty="0" err="1" smtClean="0">
                <a:solidFill>
                  <a:srgbClr val="252525"/>
                </a:solidFill>
                <a:cs typeface="Arial" charset="0"/>
              </a:rPr>
              <a:t>nábojů</a:t>
            </a:r>
            <a:r>
              <a:rPr lang="en-GB" sz="2000" dirty="0" smtClean="0">
                <a:solidFill>
                  <a:srgbClr val="252525"/>
                </a:solidFill>
                <a:cs typeface="Arial" charset="0"/>
              </a:rPr>
              <a:t> </a:t>
            </a:r>
            <a:r>
              <a:rPr lang="en-GB" sz="2000" dirty="0" err="1" smtClean="0">
                <a:solidFill>
                  <a:srgbClr val="252525"/>
                </a:solidFill>
                <a:cs typeface="Arial" charset="0"/>
              </a:rPr>
              <a:t>rovna</a:t>
            </a:r>
            <a:endParaRPr lang="en-GB" sz="2000" dirty="0" smtClean="0"/>
          </a:p>
          <a:p>
            <a:pPr lvl="1" indent="-457200"/>
            <a:r>
              <a:rPr lang="en-GB" sz="2000" dirty="0" smtClean="0">
                <a:solidFill>
                  <a:srgbClr val="252525"/>
                </a:solidFill>
                <a:cs typeface="Arial" charset="0"/>
              </a:rPr>
              <a:t>  </a:t>
            </a:r>
            <a:r>
              <a:rPr lang="cs-CZ" sz="2000" dirty="0" smtClean="0">
                <a:solidFill>
                  <a:srgbClr val="252525"/>
                </a:solidFill>
                <a:cs typeface="Arial" charset="0"/>
              </a:rPr>
              <a:t>p = q . d</a:t>
            </a:r>
            <a:endParaRPr lang="en-GB" sz="2000" dirty="0" smtClean="0">
              <a:solidFill>
                <a:srgbClr val="252525"/>
              </a:solidFill>
              <a:cs typeface="Arial" charset="0"/>
            </a:endParaRPr>
          </a:p>
          <a:p>
            <a:r>
              <a:rPr lang="en-GB" sz="2000" dirty="0" err="1" smtClean="0">
                <a:solidFill>
                  <a:srgbClr val="252525"/>
                </a:solidFill>
                <a:cs typeface="Arial" charset="0"/>
              </a:rPr>
              <a:t>přičemž</a:t>
            </a:r>
            <a:r>
              <a:rPr lang="en-GB" sz="2000" dirty="0" smtClean="0">
                <a:solidFill>
                  <a:srgbClr val="252525"/>
                </a:solidFill>
                <a:cs typeface="Arial" charset="0"/>
              </a:rPr>
              <a:t> </a:t>
            </a:r>
            <a:r>
              <a:rPr lang="en-GB" sz="2000" dirty="0" err="1" smtClean="0">
                <a:solidFill>
                  <a:srgbClr val="252525"/>
                </a:solidFill>
                <a:cs typeface="Arial" charset="0"/>
              </a:rPr>
              <a:t>směr</a:t>
            </a:r>
            <a:r>
              <a:rPr lang="en-GB" sz="2000" dirty="0" smtClean="0">
                <a:solidFill>
                  <a:srgbClr val="252525"/>
                </a:solidFill>
                <a:cs typeface="Arial" charset="0"/>
              </a:rPr>
              <a:t> </a:t>
            </a:r>
            <a:r>
              <a:rPr lang="en-GB" sz="2000" dirty="0" err="1" smtClean="0">
                <a:solidFill>
                  <a:srgbClr val="0B0080"/>
                </a:solidFill>
                <a:cs typeface="Arial" charset="0"/>
                <a:hlinkClick r:id="rId2" tooltip="Vektor"/>
              </a:rPr>
              <a:t>vektoru</a:t>
            </a:r>
            <a:r>
              <a:rPr lang="en-GB" sz="2000" dirty="0" smtClean="0">
                <a:solidFill>
                  <a:srgbClr val="252525"/>
                </a:solidFill>
                <a:cs typeface="Arial" charset="0"/>
              </a:rPr>
              <a:t> </a:t>
            </a:r>
            <a:r>
              <a:rPr lang="en-GB" sz="2000" dirty="0" err="1" smtClean="0">
                <a:solidFill>
                  <a:srgbClr val="252525"/>
                </a:solidFill>
                <a:cs typeface="Arial" charset="0"/>
              </a:rPr>
              <a:t>elektrického</a:t>
            </a:r>
            <a:r>
              <a:rPr lang="en-GB" sz="2000" dirty="0" smtClean="0">
                <a:solidFill>
                  <a:srgbClr val="252525"/>
                </a:solidFill>
                <a:cs typeface="Arial" charset="0"/>
              </a:rPr>
              <a:t> </a:t>
            </a:r>
            <a:r>
              <a:rPr lang="en-GB" sz="2000" dirty="0" err="1" smtClean="0">
                <a:solidFill>
                  <a:srgbClr val="252525"/>
                </a:solidFill>
                <a:cs typeface="Arial" charset="0"/>
              </a:rPr>
              <a:t>dipólového</a:t>
            </a:r>
            <a:r>
              <a:rPr lang="en-GB" sz="2000" dirty="0" smtClean="0">
                <a:solidFill>
                  <a:srgbClr val="252525"/>
                </a:solidFill>
                <a:cs typeface="Arial" charset="0"/>
              </a:rPr>
              <a:t> </a:t>
            </a:r>
            <a:r>
              <a:rPr lang="en-GB" sz="2000" dirty="0" err="1" smtClean="0">
                <a:solidFill>
                  <a:srgbClr val="252525"/>
                </a:solidFill>
                <a:cs typeface="Arial" charset="0"/>
              </a:rPr>
              <a:t>momentu</a:t>
            </a:r>
            <a:r>
              <a:rPr lang="en-GB" sz="2000" dirty="0" smtClean="0">
                <a:solidFill>
                  <a:srgbClr val="252525"/>
                </a:solidFill>
                <a:cs typeface="Arial" charset="0"/>
              </a:rPr>
              <a:t> </a:t>
            </a:r>
            <a:r>
              <a:rPr lang="en-GB" sz="2000" dirty="0" err="1" smtClean="0">
                <a:solidFill>
                  <a:srgbClr val="252525"/>
                </a:solidFill>
                <a:cs typeface="Arial" charset="0"/>
              </a:rPr>
              <a:t>leží</a:t>
            </a:r>
            <a:r>
              <a:rPr lang="en-GB" sz="2000" dirty="0" smtClean="0">
                <a:solidFill>
                  <a:srgbClr val="252525"/>
                </a:solidFill>
                <a:cs typeface="Arial" charset="0"/>
              </a:rPr>
              <a:t> </a:t>
            </a:r>
            <a:r>
              <a:rPr lang="en-GB" sz="2000" dirty="0" err="1" smtClean="0">
                <a:solidFill>
                  <a:srgbClr val="252525"/>
                </a:solidFill>
                <a:cs typeface="Arial" charset="0"/>
              </a:rPr>
              <a:t>na</a:t>
            </a:r>
            <a:r>
              <a:rPr lang="en-GB" sz="2000" dirty="0" smtClean="0">
                <a:solidFill>
                  <a:srgbClr val="252525"/>
                </a:solidFill>
                <a:cs typeface="Arial" charset="0"/>
              </a:rPr>
              <a:t> </a:t>
            </a:r>
            <a:r>
              <a:rPr lang="en-GB" sz="2000" dirty="0" err="1" smtClean="0">
                <a:solidFill>
                  <a:srgbClr val="252525"/>
                </a:solidFill>
                <a:cs typeface="Arial" charset="0"/>
              </a:rPr>
              <a:t>spojnici</a:t>
            </a:r>
            <a:r>
              <a:rPr lang="en-GB" sz="2000" dirty="0" smtClean="0">
                <a:solidFill>
                  <a:srgbClr val="252525"/>
                </a:solidFill>
                <a:cs typeface="Arial" charset="0"/>
              </a:rPr>
              <a:t> </a:t>
            </a:r>
            <a:r>
              <a:rPr lang="en-GB" sz="2000" dirty="0" err="1" smtClean="0">
                <a:solidFill>
                  <a:srgbClr val="252525"/>
                </a:solidFill>
                <a:cs typeface="Arial" charset="0"/>
              </a:rPr>
              <a:t>bodových</a:t>
            </a:r>
            <a:r>
              <a:rPr lang="en-GB" sz="2000" dirty="0" smtClean="0">
                <a:solidFill>
                  <a:srgbClr val="252525"/>
                </a:solidFill>
                <a:cs typeface="Arial" charset="0"/>
              </a:rPr>
              <a:t> </a:t>
            </a:r>
            <a:r>
              <a:rPr lang="en-GB" sz="2000" dirty="0" err="1" smtClean="0">
                <a:solidFill>
                  <a:srgbClr val="252525"/>
                </a:solidFill>
                <a:cs typeface="Arial" charset="0"/>
              </a:rPr>
              <a:t>nábojů</a:t>
            </a:r>
            <a:r>
              <a:rPr lang="en-GB" sz="2000" dirty="0" smtClean="0">
                <a:solidFill>
                  <a:srgbClr val="252525"/>
                </a:solidFill>
                <a:cs typeface="Arial" charset="0"/>
              </a:rPr>
              <a:t>.</a:t>
            </a:r>
          </a:p>
          <a:p>
            <a:endParaRPr lang="cs-CZ" altLang="cs-CZ" dirty="0"/>
          </a:p>
        </p:txBody>
      </p:sp>
      <p:pic>
        <p:nvPicPr>
          <p:cNvPr id="6" name="Picture 4" descr="https://upload.wikimedia.org/wikipedia/commons/thumb/3/33/VFPt_dipole_electric_manylines.svg/250px-VFPt_dipole_electric_manylines.svg.png"/>
          <p:cNvPicPr>
            <a:picLocks noChangeAspect="1" noChangeArrowheads="1"/>
          </p:cNvPicPr>
          <p:nvPr/>
        </p:nvPicPr>
        <p:blipFill>
          <a:blip r:embed="rId3" cstate="print"/>
          <a:srcRect/>
          <a:stretch>
            <a:fillRect/>
          </a:stretch>
        </p:blipFill>
        <p:spPr bwMode="auto">
          <a:xfrm>
            <a:off x="5767082" y="2430902"/>
            <a:ext cx="2381250" cy="2381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5</a:t>
            </a:fld>
            <a:endParaRPr lang="cs-CZ" altLang="cs-CZ"/>
          </a:p>
        </p:txBody>
      </p:sp>
      <p:sp>
        <p:nvSpPr>
          <p:cNvPr id="96258" name="Rectangle 2"/>
          <p:cNvSpPr>
            <a:spLocks noGrp="1" noChangeArrowheads="1"/>
          </p:cNvSpPr>
          <p:nvPr>
            <p:ph type="title"/>
          </p:nvPr>
        </p:nvSpPr>
        <p:spPr/>
        <p:txBody>
          <a:bodyPr/>
          <a:lstStyle/>
          <a:p>
            <a:r>
              <a:rPr lang="cs-CZ" altLang="cs-CZ" dirty="0" smtClean="0"/>
              <a:t>Medicína by si neměla vytvářet vlastní fyziku</a:t>
            </a:r>
            <a:endParaRPr lang="cs-CZ" altLang="cs-CZ" dirty="0"/>
          </a:p>
        </p:txBody>
      </p:sp>
      <p:sp>
        <p:nvSpPr>
          <p:cNvPr id="96259" name="Rectangle 3"/>
          <p:cNvSpPr>
            <a:spLocks noGrp="1" noChangeArrowheads="1"/>
          </p:cNvSpPr>
          <p:nvPr>
            <p:ph type="body" idx="1"/>
          </p:nvPr>
        </p:nvSpPr>
        <p:spPr/>
        <p:txBody>
          <a:bodyPr/>
          <a:lstStyle/>
          <a:p>
            <a:r>
              <a:rPr lang="cs-CZ" dirty="0" smtClean="0"/>
              <a:t>Příklad problematické definice z lékařské literatury, která žel není ojedinělá: </a:t>
            </a:r>
          </a:p>
          <a:p>
            <a:r>
              <a:rPr lang="cs-CZ" i="1" dirty="0" smtClean="0"/>
              <a:t>Elektrickou osou srdeční nazýváme výsledný vektor depolarizace komorového myokardu ve frontální rovině. Elektrická osa srdeční je na EKG reprezentována výsledným vektorem maximálních výchylek komplexu QRS. Kromě elektrické osy srdeční můžeme stanovit též elektrickou osu vlny P (síňový myokard), úseku ST a u vlny T (</a:t>
            </a:r>
            <a:r>
              <a:rPr lang="cs-CZ" i="1" dirty="0" err="1" smtClean="0"/>
              <a:t>repolarizace</a:t>
            </a:r>
            <a:r>
              <a:rPr lang="cs-CZ" i="1" dirty="0" smtClean="0"/>
              <a:t> komorového myokardu). </a:t>
            </a:r>
          </a:p>
          <a:p>
            <a:r>
              <a:rPr lang="cs-CZ" sz="2000" dirty="0" smtClean="0"/>
              <a:t>http://web.</a:t>
            </a:r>
            <a:r>
              <a:rPr lang="cs-CZ" sz="2000" dirty="0" err="1" smtClean="0"/>
              <a:t>practicus.eu</a:t>
            </a:r>
            <a:r>
              <a:rPr lang="cs-CZ" sz="2000" dirty="0" smtClean="0"/>
              <a:t>/</a:t>
            </a:r>
            <a:r>
              <a:rPr lang="cs-CZ" sz="2000" dirty="0" err="1" smtClean="0"/>
              <a:t>sites</a:t>
            </a:r>
            <a:r>
              <a:rPr lang="cs-CZ" sz="2000" dirty="0" smtClean="0"/>
              <a:t>/</a:t>
            </a:r>
            <a:r>
              <a:rPr lang="cs-CZ" sz="2000" dirty="0" err="1" smtClean="0"/>
              <a:t>cz</a:t>
            </a:r>
            <a:r>
              <a:rPr lang="cs-CZ" sz="2000" dirty="0" smtClean="0"/>
              <a:t>/</a:t>
            </a:r>
            <a:r>
              <a:rPr lang="cs-CZ" sz="2000" dirty="0" err="1" smtClean="0"/>
              <a:t>Documents</a:t>
            </a:r>
            <a:r>
              <a:rPr lang="cs-CZ" sz="2000" dirty="0" smtClean="0"/>
              <a:t>/</a:t>
            </a:r>
            <a:r>
              <a:rPr lang="cs-CZ" sz="2000" dirty="0" err="1" smtClean="0"/>
              <a:t>Practicus</a:t>
            </a:r>
            <a:r>
              <a:rPr lang="cs-CZ" sz="2000" dirty="0" smtClean="0"/>
              <a:t>-2009-03/38-EKG-pro-praxi.</a:t>
            </a:r>
            <a:r>
              <a:rPr lang="cs-CZ" sz="2000" dirty="0" err="1" smtClean="0"/>
              <a:t>pdf</a:t>
            </a:r>
            <a:endParaRPr lang="cs-CZ" sz="2000" dirty="0" smtClean="0"/>
          </a:p>
          <a:p>
            <a:endParaRPr lang="cs-CZ" altLang="cs-CZ"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6</a:t>
            </a:fld>
            <a:endParaRPr lang="cs-CZ" altLang="cs-CZ"/>
          </a:p>
        </p:txBody>
      </p:sp>
      <p:sp>
        <p:nvSpPr>
          <p:cNvPr id="96258" name="Rectangle 2"/>
          <p:cNvSpPr>
            <a:spLocks noGrp="1" noChangeArrowheads="1"/>
          </p:cNvSpPr>
          <p:nvPr>
            <p:ph type="title"/>
          </p:nvPr>
        </p:nvSpPr>
        <p:spPr/>
        <p:txBody>
          <a:bodyPr/>
          <a:lstStyle/>
          <a:p>
            <a:r>
              <a:rPr lang="cs-CZ" dirty="0" smtClean="0"/>
              <a:t>Obecná příčina generování elektrického </a:t>
            </a:r>
            <a:r>
              <a:rPr lang="cs-CZ" dirty="0" err="1" smtClean="0"/>
              <a:t>biosignálu</a:t>
            </a:r>
            <a:r>
              <a:rPr lang="cs-CZ" dirty="0" smtClean="0"/>
              <a:t> </a:t>
            </a:r>
            <a:endParaRPr lang="cs-CZ" altLang="cs-CZ" dirty="0"/>
          </a:p>
        </p:txBody>
      </p:sp>
      <p:sp>
        <p:nvSpPr>
          <p:cNvPr id="96259" name="Rectangle 3"/>
          <p:cNvSpPr>
            <a:spLocks noGrp="1" noChangeArrowheads="1"/>
          </p:cNvSpPr>
          <p:nvPr>
            <p:ph type="body" idx="1"/>
          </p:nvPr>
        </p:nvSpPr>
        <p:spPr/>
        <p:txBody>
          <a:bodyPr/>
          <a:lstStyle/>
          <a:p>
            <a:pPr>
              <a:lnSpc>
                <a:spcPct val="90000"/>
              </a:lnSpc>
              <a:buClr>
                <a:schemeClr val="tx1"/>
              </a:buClr>
              <a:buFont typeface="Wingdings" pitchFamily="2" charset="2"/>
              <a:buChar char="Ø"/>
            </a:pPr>
            <a:r>
              <a:rPr lang="cs-CZ" dirty="0" smtClean="0"/>
              <a:t>Možné vysvětlení v rámci biofyziky: Je-li mnoho buněk ve tkáni současně aktivních, pak tyto buňky mohou vytvářet dobře měřitelné výsledné napětí. Např. při svalové kontrakci většina buněk vlákna jeví stejnou a synchronní  elektrickou aktivitu a objevuje se měřitelné elektrické napětí</a:t>
            </a:r>
            <a:r>
              <a:rPr lang="en-GB" dirty="0" smtClean="0"/>
              <a:t>.</a:t>
            </a:r>
            <a:endParaRPr lang="cs-CZ" dirty="0" smtClean="0"/>
          </a:p>
          <a:p>
            <a:pPr>
              <a:lnSpc>
                <a:spcPct val="90000"/>
              </a:lnSpc>
              <a:buClr>
                <a:schemeClr val="tx1"/>
              </a:buClr>
              <a:buFont typeface="Wingdings" pitchFamily="2" charset="2"/>
              <a:buChar char="Ø"/>
            </a:pPr>
            <a:endParaRPr lang="cs-CZ" dirty="0" smtClean="0"/>
          </a:p>
          <a:p>
            <a:pPr>
              <a:lnSpc>
                <a:spcPct val="90000"/>
              </a:lnSpc>
              <a:buClr>
                <a:schemeClr val="tx1"/>
              </a:buClr>
              <a:buFont typeface="Wingdings" pitchFamily="2" charset="2"/>
              <a:buChar char="Ø"/>
            </a:pPr>
            <a:r>
              <a:rPr lang="cs-CZ" dirty="0" smtClean="0"/>
              <a:t>Toto jednoduché vysvětlení ale nesmí být chápáno tak, že dochází ke sčítání „napěťových vektorů“ – napětí vektor není!!!</a:t>
            </a:r>
            <a:endParaRPr lang="en-GB" dirty="0" smtClean="0"/>
          </a:p>
          <a:p>
            <a:endParaRPr lang="cs-CZ" altLang="cs-CZ"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7</a:t>
            </a:fld>
            <a:endParaRPr lang="cs-CZ" altLang="cs-CZ"/>
          </a:p>
        </p:txBody>
      </p:sp>
      <p:sp>
        <p:nvSpPr>
          <p:cNvPr id="96258" name="Rectangle 2"/>
          <p:cNvSpPr>
            <a:spLocks noGrp="1" noChangeArrowheads="1"/>
          </p:cNvSpPr>
          <p:nvPr>
            <p:ph type="title"/>
          </p:nvPr>
        </p:nvSpPr>
        <p:spPr/>
        <p:txBody>
          <a:bodyPr/>
          <a:lstStyle/>
          <a:p>
            <a:r>
              <a:rPr lang="cs-CZ" dirty="0" smtClean="0"/>
              <a:t>Měření </a:t>
            </a:r>
            <a:r>
              <a:rPr lang="cs-CZ" dirty="0" err="1" smtClean="0"/>
              <a:t>biosignálů</a:t>
            </a:r>
            <a:r>
              <a:rPr lang="cs-CZ" dirty="0" smtClean="0"/>
              <a:t> elektrické povahy</a:t>
            </a:r>
            <a:endParaRPr lang="cs-CZ" altLang="cs-CZ" dirty="0"/>
          </a:p>
        </p:txBody>
      </p:sp>
      <p:sp>
        <p:nvSpPr>
          <p:cNvPr id="96259" name="Rectangle 3"/>
          <p:cNvSpPr>
            <a:spLocks noGrp="1" noChangeArrowheads="1"/>
          </p:cNvSpPr>
          <p:nvPr>
            <p:ph type="body" idx="1"/>
          </p:nvPr>
        </p:nvSpPr>
        <p:spPr/>
        <p:txBody>
          <a:bodyPr/>
          <a:lstStyle/>
          <a:p>
            <a:pPr marL="0" indent="0">
              <a:lnSpc>
                <a:spcPct val="90000"/>
              </a:lnSpc>
              <a:buClr>
                <a:schemeClr val="tx1"/>
              </a:buClr>
              <a:buNone/>
              <a:tabLst>
                <a:tab pos="0"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cs-CZ" dirty="0" smtClean="0"/>
              <a:t>Studenti jsou poučeni, že pro měření elektrických </a:t>
            </a:r>
            <a:r>
              <a:rPr lang="cs-CZ" dirty="0" err="1" smtClean="0"/>
              <a:t>biosignálů</a:t>
            </a:r>
            <a:r>
              <a:rPr lang="cs-CZ" dirty="0" smtClean="0"/>
              <a:t> vždy potřebujeme zařízení, které se skládá ze tří částí:</a:t>
            </a:r>
          </a:p>
          <a:p>
            <a:pPr marL="0" indent="0">
              <a:lnSpc>
                <a:spcPct val="90000"/>
              </a:lnSpc>
              <a:buClr>
                <a:schemeClr val="tx1"/>
              </a:buClr>
              <a:buFont typeface="Wingdings" pitchFamily="2" charset="2"/>
              <a:buAutoNum type="alphaUcParenR"/>
              <a:tabLst>
                <a:tab pos="0"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cs-CZ" b="1" dirty="0" smtClean="0"/>
              <a:t>Snímací elektrody: </a:t>
            </a:r>
            <a:r>
              <a:rPr lang="cs-CZ" dirty="0" smtClean="0"/>
              <a:t>umožňují vodivé spojení vyšetřované části těla s měřicím systémem. Zásadní pozornost je ve výuce věnována elektrochemickým interakcím elektrod, které mohou ovlivnit měřený signál. </a:t>
            </a:r>
          </a:p>
          <a:p>
            <a:pPr marL="0" indent="0">
              <a:lnSpc>
                <a:spcPct val="90000"/>
              </a:lnSpc>
              <a:buClr>
                <a:schemeClr val="tx1"/>
              </a:buClr>
              <a:buFont typeface="Wingdings" pitchFamily="2" charset="2"/>
              <a:buAutoNum type="alphaUcParenR"/>
              <a:tabLst>
                <a:tab pos="0"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cs-CZ" b="1" dirty="0" smtClean="0"/>
              <a:t> Zařízení na zpracování signálu</a:t>
            </a:r>
            <a:r>
              <a:rPr lang="cs-CZ" dirty="0" smtClean="0"/>
              <a:t> (včetně zesilovače</a:t>
            </a:r>
            <a:r>
              <a:rPr lang="cs-CZ" b="1" dirty="0" smtClean="0"/>
              <a:t>,</a:t>
            </a:r>
            <a:r>
              <a:rPr lang="cs-CZ" dirty="0" smtClean="0"/>
              <a:t> AD převodníku, filtru pro odstranění šumu a filtrů pro odstranění nežádoucích frekvencí atd.)</a:t>
            </a:r>
          </a:p>
          <a:p>
            <a:pPr marL="0" indent="0">
              <a:lnSpc>
                <a:spcPct val="90000"/>
              </a:lnSpc>
              <a:buClr>
                <a:schemeClr val="tx1"/>
              </a:buClr>
              <a:buFont typeface="Wingdings" pitchFamily="2" charset="2"/>
              <a:buAutoNum type="alphaUcParenR"/>
              <a:tabLst>
                <a:tab pos="0"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cs-CZ" b="1" dirty="0" smtClean="0"/>
              <a:t> Záznamové zařízení </a:t>
            </a:r>
            <a:r>
              <a:rPr lang="cs-CZ" dirty="0" smtClean="0"/>
              <a:t>(dnes obvykle počítač s monitorem a/nebo zapisovačem)</a:t>
            </a:r>
          </a:p>
          <a:p>
            <a:endParaRPr lang="cs-CZ" altLang="cs-CZ"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8</a:t>
            </a:fld>
            <a:endParaRPr lang="cs-CZ" altLang="cs-CZ" dirty="0"/>
          </a:p>
        </p:txBody>
      </p:sp>
      <p:sp>
        <p:nvSpPr>
          <p:cNvPr id="96258" name="Rectangle 2"/>
          <p:cNvSpPr>
            <a:spLocks noGrp="1" noChangeArrowheads="1"/>
          </p:cNvSpPr>
          <p:nvPr>
            <p:ph type="title"/>
          </p:nvPr>
        </p:nvSpPr>
        <p:spPr>
          <a:xfrm>
            <a:off x="509589" y="1125539"/>
            <a:ext cx="8086635" cy="571059"/>
          </a:xfrm>
        </p:spPr>
        <p:txBody>
          <a:bodyPr/>
          <a:lstStyle/>
          <a:p>
            <a:r>
              <a:rPr lang="cs-CZ" dirty="0" smtClean="0"/>
              <a:t>Elektrodový systém v EKG</a:t>
            </a:r>
            <a:endParaRPr lang="cs-CZ" altLang="cs-CZ" dirty="0"/>
          </a:p>
        </p:txBody>
      </p:sp>
      <p:sp>
        <p:nvSpPr>
          <p:cNvPr id="96259" name="Rectangle 3"/>
          <p:cNvSpPr>
            <a:spLocks noGrp="1" noChangeArrowheads="1"/>
          </p:cNvSpPr>
          <p:nvPr>
            <p:ph type="body" idx="1"/>
          </p:nvPr>
        </p:nvSpPr>
        <p:spPr>
          <a:xfrm>
            <a:off x="520605" y="1852460"/>
            <a:ext cx="8259838" cy="4114800"/>
          </a:xfrm>
        </p:spPr>
        <p:txBody>
          <a:bodyPr/>
          <a:lstStyle/>
          <a:p>
            <a:pPr marL="182563" indent="-182563">
              <a:lnSpc>
                <a:spcPct val="80000"/>
              </a:lnSpc>
              <a:spcBef>
                <a:spcPts val="500"/>
              </a:spcBef>
              <a:buClr>
                <a:schemeClr val="tx1"/>
              </a:buClr>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cs-CZ" sz="2000" dirty="0" smtClean="0"/>
              <a:t>Studenti jsou poučeni o základní terminologii týkající se snímacích elektrod zhruba v tomto rozsahu:</a:t>
            </a:r>
          </a:p>
          <a:p>
            <a:pPr marL="182563" indent="-182563">
              <a:lnSpc>
                <a:spcPct val="80000"/>
              </a:lnSpc>
              <a:spcBef>
                <a:spcPts val="500"/>
              </a:spcBef>
              <a:buClr>
                <a:schemeClr val="tx1"/>
              </a:buClr>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cs-CZ" sz="2000" dirty="0" smtClean="0"/>
              <a:t>Při </a:t>
            </a:r>
            <a:r>
              <a:rPr lang="cs-CZ" sz="2000" b="1" dirty="0" smtClean="0"/>
              <a:t>bipolární aplikaci </a:t>
            </a:r>
            <a:r>
              <a:rPr lang="cs-CZ" sz="2000" dirty="0" smtClean="0"/>
              <a:t>jsou obě elektrody </a:t>
            </a:r>
            <a:r>
              <a:rPr lang="cs-CZ" sz="2000" dirty="0" err="1" smtClean="0"/>
              <a:t>diferentní</a:t>
            </a:r>
            <a:r>
              <a:rPr lang="cs-CZ" sz="2000" dirty="0" smtClean="0"/>
              <a:t>, tj. umístěné do elektricky aktivní oblasti. </a:t>
            </a:r>
          </a:p>
          <a:p>
            <a:pPr marL="182563" indent="-182563">
              <a:lnSpc>
                <a:spcPct val="80000"/>
              </a:lnSpc>
              <a:spcBef>
                <a:spcPts val="500"/>
              </a:spcBef>
              <a:buClr>
                <a:schemeClr val="tx1"/>
              </a:buClr>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cs-CZ" sz="2000" dirty="0" smtClean="0"/>
              <a:t>Při </a:t>
            </a:r>
            <a:r>
              <a:rPr lang="cs-CZ" sz="2000" b="1" dirty="0" smtClean="0"/>
              <a:t>unipolární aplikaci</a:t>
            </a:r>
            <a:r>
              <a:rPr lang="cs-CZ" sz="2000" dirty="0" smtClean="0"/>
              <a:t> je jedna elektroda </a:t>
            </a:r>
            <a:r>
              <a:rPr lang="cs-CZ" sz="2000" dirty="0" err="1" smtClean="0"/>
              <a:t>diferentní</a:t>
            </a:r>
            <a:r>
              <a:rPr lang="cs-CZ" sz="2000" dirty="0" smtClean="0"/>
              <a:t> (</a:t>
            </a:r>
            <a:r>
              <a:rPr lang="cs-CZ" sz="2000" dirty="0" err="1" smtClean="0"/>
              <a:t>maloplošná</a:t>
            </a:r>
            <a:r>
              <a:rPr lang="cs-CZ" sz="2000" dirty="0" smtClean="0"/>
              <a:t>), umístěná v elektricky aktivní oblasti. Druhá elektroda je indiferentní (většinou velkoplošná), umístěná v elektricky neaktivní oblasti. </a:t>
            </a:r>
          </a:p>
          <a:p>
            <a:pPr marL="182563" indent="-182563">
              <a:lnSpc>
                <a:spcPct val="80000"/>
              </a:lnSpc>
              <a:spcBef>
                <a:spcPts val="500"/>
              </a:spcBef>
              <a:buClr>
                <a:schemeClr val="tx1"/>
              </a:buClr>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cs-CZ" sz="2000" dirty="0" smtClean="0"/>
              <a:t>Výjimka: </a:t>
            </a:r>
            <a:r>
              <a:rPr lang="cs-CZ" sz="2000" i="1" dirty="0" smtClean="0"/>
              <a:t>Wilsonova svorka </a:t>
            </a:r>
            <a:r>
              <a:rPr lang="cs-CZ" sz="2000" dirty="0" smtClean="0"/>
              <a:t>používaná v EKG vzniká spojením elektrod v aktivních oblastech, považujeme ji ovšem za indiferentní. </a:t>
            </a:r>
          </a:p>
          <a:p>
            <a:pPr marL="182563" indent="-182563">
              <a:lnSpc>
                <a:spcPct val="80000"/>
              </a:lnSpc>
              <a:spcBef>
                <a:spcPts val="500"/>
              </a:spcBef>
              <a:buClr>
                <a:schemeClr val="tx1"/>
              </a:buClr>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cs-CZ" sz="2000" dirty="0" smtClean="0"/>
              <a:t>Při měření EKG se tři elektrody umísťují na končetiny</a:t>
            </a:r>
            <a:r>
              <a:rPr lang="en-GB" sz="2000" dirty="0" smtClean="0"/>
              <a:t> (2 </a:t>
            </a:r>
            <a:r>
              <a:rPr lang="cs-CZ" sz="2000" dirty="0" smtClean="0"/>
              <a:t>na zápěstí</a:t>
            </a:r>
            <a:r>
              <a:rPr lang="en-GB" sz="2000" dirty="0" smtClean="0"/>
              <a:t>, 1 </a:t>
            </a:r>
            <a:r>
              <a:rPr lang="cs-CZ" sz="2000" dirty="0" smtClean="0"/>
              <a:t>na levý bérec</a:t>
            </a:r>
            <a:r>
              <a:rPr lang="en-GB" sz="2000" dirty="0" smtClean="0"/>
              <a:t>) a</a:t>
            </a:r>
            <a:r>
              <a:rPr lang="cs-CZ" sz="2000" dirty="0" smtClean="0"/>
              <a:t> 6 elektrod hrudních svodů na hrudník</a:t>
            </a:r>
            <a:r>
              <a:rPr lang="en-GB" sz="2000" dirty="0" smtClean="0"/>
              <a:t>. </a:t>
            </a:r>
            <a:r>
              <a:rPr lang="cs-CZ" sz="2000" dirty="0" smtClean="0"/>
              <a:t>Pravá noha se používá pro umístění elektrody, která částečně kompenzuje rušivé elektrodové potenciály</a:t>
            </a:r>
            <a:r>
              <a:rPr lang="en-GB" sz="2000" dirty="0" smtClean="0"/>
              <a:t>.</a:t>
            </a:r>
            <a:r>
              <a:rPr lang="cs-CZ" sz="2000" dirty="0" smtClean="0"/>
              <a:t> </a:t>
            </a:r>
          </a:p>
          <a:p>
            <a:pPr marL="182563" indent="-182563">
              <a:lnSpc>
                <a:spcPct val="80000"/>
              </a:lnSpc>
              <a:spcBef>
                <a:spcPts val="500"/>
              </a:spcBef>
              <a:buClr>
                <a:schemeClr val="tx1"/>
              </a:buClr>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cs-CZ" sz="2000" dirty="0" smtClean="0"/>
              <a:t>Pár elektrod, mezi nimiž měříme napětí, se označuje jako </a:t>
            </a:r>
            <a:r>
              <a:rPr lang="cs-CZ" sz="2000" b="1" dirty="0" smtClean="0"/>
              <a:t>svod</a:t>
            </a:r>
            <a:r>
              <a:rPr lang="en-GB" sz="2000" dirty="0" smtClean="0"/>
              <a:t>.</a:t>
            </a:r>
          </a:p>
          <a:p>
            <a:pPr marL="182563" indent="-182563">
              <a:lnSpc>
                <a:spcPct val="80000"/>
              </a:lnSpc>
              <a:spcBef>
                <a:spcPts val="500"/>
              </a:spcBef>
              <a:buClr>
                <a:schemeClr val="tx1"/>
              </a:buClr>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cs-CZ"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0"/>
          </p:nvPr>
        </p:nvSpPr>
        <p:spPr/>
        <p:txBody>
          <a:bodyPr/>
          <a:lstStyle/>
          <a:p>
            <a:r>
              <a:rPr lang="cs-CZ" altLang="cs-CZ" smtClean="0"/>
              <a:t>Fyzikální a biofyzikální základ EKG - Biofyzikální ústav</a:t>
            </a:r>
            <a:endParaRPr lang="cs-CZ" altLang="cs-CZ" dirty="0"/>
          </a:p>
        </p:txBody>
      </p:sp>
      <p:sp>
        <p:nvSpPr>
          <p:cNvPr id="5" name="Zástupný symbol pro číslo snímku 4"/>
          <p:cNvSpPr>
            <a:spLocks noGrp="1"/>
          </p:cNvSpPr>
          <p:nvPr>
            <p:ph type="sldNum" sz="quarter" idx="11"/>
          </p:nvPr>
        </p:nvSpPr>
        <p:spPr/>
        <p:txBody>
          <a:bodyPr/>
          <a:lstStyle/>
          <a:p>
            <a:fld id="{DFCCE4E1-ABCF-4F5D-BF07-EFB1B1F25C69}" type="slidenum">
              <a:rPr lang="cs-CZ" altLang="cs-CZ"/>
              <a:pPr/>
              <a:t>9</a:t>
            </a:fld>
            <a:endParaRPr lang="cs-CZ" altLang="cs-CZ"/>
          </a:p>
        </p:txBody>
      </p:sp>
      <p:sp>
        <p:nvSpPr>
          <p:cNvPr id="96258" name="Rectangle 2"/>
          <p:cNvSpPr>
            <a:spLocks noGrp="1" noChangeArrowheads="1"/>
          </p:cNvSpPr>
          <p:nvPr>
            <p:ph type="title"/>
          </p:nvPr>
        </p:nvSpPr>
        <p:spPr>
          <a:xfrm>
            <a:off x="564673" y="1211854"/>
            <a:ext cx="8086635" cy="473249"/>
          </a:xfrm>
        </p:spPr>
        <p:txBody>
          <a:bodyPr/>
          <a:lstStyle/>
          <a:p>
            <a:r>
              <a:rPr lang="cs-CZ" altLang="cs-CZ" dirty="0" smtClean="0"/>
              <a:t>Základní vysvětlení průběhu křivky EKG</a:t>
            </a:r>
            <a:endParaRPr lang="cs-CZ" altLang="cs-CZ" dirty="0"/>
          </a:p>
        </p:txBody>
      </p:sp>
      <p:sp>
        <p:nvSpPr>
          <p:cNvPr id="96259" name="Rectangle 3"/>
          <p:cNvSpPr>
            <a:spLocks noGrp="1" noChangeArrowheads="1"/>
          </p:cNvSpPr>
          <p:nvPr>
            <p:ph type="body" idx="1"/>
          </p:nvPr>
        </p:nvSpPr>
        <p:spPr>
          <a:xfrm>
            <a:off x="509589" y="1828800"/>
            <a:ext cx="8082321" cy="4303713"/>
          </a:xfrm>
        </p:spPr>
        <p:txBody>
          <a:bodyPr/>
          <a:lstStyle/>
          <a:p>
            <a:r>
              <a:rPr lang="cs-CZ" altLang="cs-CZ" dirty="0" smtClean="0"/>
              <a:t>Studenti jsou poučeni o interpretaci jednotlivých vln a kmitů záznamu EKG na příkladu druhého končetinového svodu.</a:t>
            </a:r>
          </a:p>
          <a:p>
            <a:r>
              <a:rPr lang="cs-CZ" altLang="cs-CZ" dirty="0" smtClean="0"/>
              <a:t>EKG je demonstrováno a přiměřeně komentováno i v praktických cvičeních.</a:t>
            </a:r>
          </a:p>
          <a:p>
            <a:r>
              <a:rPr lang="cs-CZ" altLang="cs-CZ" dirty="0" smtClean="0"/>
              <a:t>Dále jsou komentovány artefakty v záznamech EKG, zejména ty, které mají biofyzikální vysvětlení (superpozice jiných elektrických signálů, změny přechodového odporu apod.)</a:t>
            </a:r>
            <a:endParaRPr lang="cs-CZ" altLang="cs-CZ"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S_PPT_DBNAME" val="ffed1fb6-1e58-4ddb-83b6-8c070bd93681.mdb"/>
</p:tagLst>
</file>

<file path=ppt/theme/theme1.xml><?xml version="1.0" encoding="utf-8"?>
<a:theme xmlns:a="http://schemas.openxmlformats.org/drawingml/2006/main" name="Prezentace_MU_CZ">
  <a:themeElements>
    <a:clrScheme name="Vlastní 1">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C00000"/>
      </a:accent5>
      <a:accent6>
        <a:srgbClr val="9C6A6A"/>
      </a:accent6>
      <a:hlink>
        <a:srgbClr val="2998E3"/>
      </a:hlink>
      <a:folHlink>
        <a:srgbClr val="7F723D"/>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cs-CZ"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cs-CZ"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Směsi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Směsi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Směsi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Směsi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Směsi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Směsi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Směsi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med_sablona_4×3_cz</Template>
  <TotalTime>142</TotalTime>
  <Words>868</Words>
  <Application>Microsoft Office PowerPoint</Application>
  <PresentationFormat>Předvádění na obrazovce (4:3)</PresentationFormat>
  <Paragraphs>84</Paragraphs>
  <Slides>16</Slides>
  <Notes>0</Notes>
  <HiddenSlides>0</HiddenSlides>
  <MMClips>0</MMClips>
  <ScaleCrop>false</ScaleCrop>
  <HeadingPairs>
    <vt:vector size="4" baseType="variant">
      <vt:variant>
        <vt:lpstr>Motiv</vt:lpstr>
      </vt:variant>
      <vt:variant>
        <vt:i4>1</vt:i4>
      </vt:variant>
      <vt:variant>
        <vt:lpstr>Nadpisy snímků</vt:lpstr>
      </vt:variant>
      <vt:variant>
        <vt:i4>16</vt:i4>
      </vt:variant>
    </vt:vector>
  </HeadingPairs>
  <TitlesOfParts>
    <vt:vector size="17" baseType="lpstr">
      <vt:lpstr>Prezentace_MU_CZ</vt:lpstr>
      <vt:lpstr>Podklady k Optimed II  Fyzikální a biofyzikální základ EKG</vt:lpstr>
      <vt:lpstr>Pojem biosignálu - EKG jako biosignál</vt:lpstr>
      <vt:lpstr>Fyzikální základ</vt:lpstr>
      <vt:lpstr>Fyzikální základ</vt:lpstr>
      <vt:lpstr>Medicína by si neměla vytvářet vlastní fyziku</vt:lpstr>
      <vt:lpstr>Obecná příčina generování elektrického biosignálu </vt:lpstr>
      <vt:lpstr>Měření biosignálů elektrické povahy</vt:lpstr>
      <vt:lpstr>Elektrodový systém v EKG</vt:lpstr>
      <vt:lpstr>Základní vysvětlení průběhu křivky EKG</vt:lpstr>
      <vt:lpstr>Ilustrace Einhovenova trojúhelníku</vt:lpstr>
      <vt:lpstr>Shrnutí</vt:lpstr>
      <vt:lpstr>Shrnutí</vt:lpstr>
      <vt:lpstr>Shrnutí</vt:lpstr>
      <vt:lpstr>Shrnutí</vt:lpstr>
      <vt:lpstr>Prezentace aplikace PowerPoint</vt:lpstr>
      <vt:lpstr>Prezentace aplikace PowerPoint</vt:lpstr>
    </vt:vector>
  </TitlesOfParts>
  <Company>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Martin Komenda</dc:creator>
  <cp:lastModifiedBy>LF Lektor</cp:lastModifiedBy>
  <cp:revision>18</cp:revision>
  <cp:lastPrinted>1601-01-01T00:00:00Z</cp:lastPrinted>
  <dcterms:created xsi:type="dcterms:W3CDTF">2016-09-16T07:24:09Z</dcterms:created>
  <dcterms:modified xsi:type="dcterms:W3CDTF">2016-10-04T13:43:40Z</dcterms:modified>
</cp:coreProperties>
</file>