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C11DC3A3-3103-458A-B5EE-60676C31FA67}">
          <p14:sldIdLst>
            <p14:sldId id="256"/>
            <p14:sldId id="257"/>
            <p14:sldId id="258"/>
          </p14:sldIdLst>
        </p14:section>
        <p14:section name="Oddíl bez názvu" id="{2F54D5C0-2F4A-4008-9973-FC4BC4E0BC2C}">
          <p14:sldIdLst>
            <p14:sldId id="259"/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1120">
          <p15:clr>
            <a:srgbClr val="A4A3A4"/>
          </p15:clr>
        </p15:guide>
        <p15:guide id="2" orient="horz" pos="1272">
          <p15:clr>
            <a:srgbClr val="A4A3A4"/>
          </p15:clr>
        </p15:guide>
        <p15:guide id="3" orient="horz" pos="715">
          <p15:clr>
            <a:srgbClr val="A4A3A4"/>
          </p15:clr>
        </p15:guide>
        <p15:guide id="4" orient="horz" pos="3861">
          <p15:clr>
            <a:srgbClr val="A4A3A4"/>
          </p15:clr>
        </p15:guide>
        <p15:guide id="5" orient="horz" pos="3944">
          <p15:clr>
            <a:srgbClr val="A4A3A4"/>
          </p15:clr>
        </p15:guide>
        <p15:guide id="6" pos="321">
          <p15:clr>
            <a:srgbClr val="A4A3A4"/>
          </p15:clr>
        </p15:guide>
        <p15:guide id="7" pos="5418">
          <p15:clr>
            <a:srgbClr val="A4A3A4"/>
          </p15:clr>
        </p15:guide>
        <p15:guide id="8" pos="682">
          <p15:clr>
            <a:srgbClr val="A4A3A4"/>
          </p15:clr>
        </p15:guide>
        <p15:guide id="9" pos="2766">
          <p15:clr>
            <a:srgbClr val="A4A3A4"/>
          </p15:clr>
        </p15:guide>
        <p15:guide id="10" pos="29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87D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33" autoAdjust="0"/>
    <p:restoredTop sz="94611" autoAdjust="0"/>
  </p:normalViewPr>
  <p:slideViewPr>
    <p:cSldViewPr snapToGrid="0">
      <p:cViewPr varScale="1">
        <p:scale>
          <a:sx n="82" d="100"/>
          <a:sy n="82" d="100"/>
        </p:scale>
        <p:origin x="-876" y="-96"/>
      </p:cViewPr>
      <p:guideLst>
        <p:guide orient="horz" pos="1120"/>
        <p:guide orient="horz" pos="1272"/>
        <p:guide orient="horz" pos="715"/>
        <p:guide orient="horz" pos="3861"/>
        <p:guide orient="horz" pos="3944"/>
        <p:guide pos="321"/>
        <p:guide pos="5418"/>
        <p:guide pos="682"/>
        <p:guide pos="2766"/>
        <p:guide pos="29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altLang="cs-CZ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34D9CB-1186-4E97-85EF-EEFDD3E78B1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45144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61A6D36-8CFB-40FE-8D60-D2050488125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8811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8" name="Rectangle 1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03238" y="2565402"/>
            <a:ext cx="8097837" cy="1249362"/>
          </a:xfrm>
        </p:spPr>
        <p:txBody>
          <a:bodyPr tIns="0" bIns="0" anchor="ctr"/>
          <a:lstStyle>
            <a:lvl1pPr>
              <a:defRPr sz="4000"/>
            </a:lvl1pPr>
          </a:lstStyle>
          <a:p>
            <a:pPr lvl="0"/>
            <a:r>
              <a:rPr lang="cs-CZ" altLang="cs-CZ" noProof="0" dirty="0" smtClean="0"/>
              <a:t>Kliknutím vložte nadpis</a:t>
            </a:r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38" y="5661660"/>
            <a:ext cx="1020127" cy="1020127"/>
          </a:xfrm>
          <a:prstGeom prst="rect">
            <a:avLst/>
          </a:prstGeom>
        </p:spPr>
      </p:pic>
      <p:sp>
        <p:nvSpPr>
          <p:cNvPr id="3" name="Zástupný symbol pro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503238" y="3814763"/>
            <a:ext cx="8097837" cy="685800"/>
          </a:xfrm>
        </p:spPr>
        <p:txBody>
          <a:bodyPr anchor="ctr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cs-CZ" dirty="0" smtClean="0"/>
              <a:t>Kliknutím vložte podnadpis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663" userDrawn="1">
          <p15:clr>
            <a:srgbClr val="FBAE40"/>
          </p15:clr>
        </p15:guide>
        <p15:guide id="2" pos="31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00287D"/>
              </a:buClr>
              <a:buSzPct val="100000"/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rgbClr val="00287D"/>
              </a:buClr>
              <a:buFont typeface="Wingdings" panose="05000000000000000000" pitchFamily="2" charset="2"/>
              <a:buChar char="§"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n-GB" dirty="0" smtClean="0"/>
              <a:t> </a:t>
            </a:r>
            <a:r>
              <a:rPr lang="cs-CZ" dirty="0" smtClean="0"/>
              <a:t>C</a:t>
            </a:r>
            <a:r>
              <a:rPr lang="en-GB" dirty="0" err="1" smtClean="0"/>
              <a:t>elofakultní</a:t>
            </a:r>
            <a:r>
              <a:rPr lang="en-GB" dirty="0" smtClean="0"/>
              <a:t> </a:t>
            </a:r>
            <a:r>
              <a:rPr lang="en-GB" dirty="0" err="1" smtClean="0"/>
              <a:t>konferenc</a:t>
            </a:r>
            <a:r>
              <a:rPr lang="cs-CZ" dirty="0" smtClean="0"/>
              <a:t>e</a:t>
            </a:r>
            <a:r>
              <a:rPr lang="en-GB" dirty="0" smtClean="0"/>
              <a:t> o </a:t>
            </a:r>
            <a:r>
              <a:rPr lang="en-GB" dirty="0" err="1" smtClean="0"/>
              <a:t>výuce</a:t>
            </a:r>
            <a:r>
              <a:rPr lang="cs-CZ" dirty="0" smtClean="0"/>
              <a:t>, 4/10/2016, LF MU, UKB Kamenice 5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686047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9" y="4406901"/>
            <a:ext cx="80914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9589" y="2906713"/>
            <a:ext cx="80914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F5D36C-8A95-44A1-B2E3-4B4CEE4AA93A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563645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954064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509589" y="1125539"/>
            <a:ext cx="808663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 předlohy nadpisů.</a:t>
            </a:r>
          </a:p>
        </p:txBody>
      </p:sp>
      <p:sp>
        <p:nvSpPr>
          <p:cNvPr id="645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9" y="2017713"/>
            <a:ext cx="8082321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styly předlohy textu.</a:t>
            </a:r>
          </a:p>
          <a:p>
            <a:pPr lvl="1"/>
            <a:r>
              <a:rPr lang="cs-CZ" altLang="cs-CZ" dirty="0" smtClean="0"/>
              <a:t>Druhá úroveň</a:t>
            </a:r>
          </a:p>
          <a:p>
            <a:pPr lvl="2"/>
            <a:r>
              <a:rPr lang="cs-CZ" altLang="cs-CZ" dirty="0" smtClean="0"/>
              <a:t>Třetí </a:t>
            </a:r>
            <a:r>
              <a:rPr lang="cs-CZ" altLang="cs-CZ" dirty="0" err="1" smtClean="0"/>
              <a:t>úroven</a:t>
            </a:r>
            <a:endParaRPr lang="cs-CZ" altLang="cs-CZ" dirty="0" smtClean="0"/>
          </a:p>
        </p:txBody>
      </p:sp>
      <p:sp>
        <p:nvSpPr>
          <p:cNvPr id="64529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9588" y="6376986"/>
            <a:ext cx="6219015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endParaRPr lang="en-GB" dirty="0" smtClean="0"/>
          </a:p>
          <a:p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cs-CZ" b="1" dirty="0" smtClean="0">
                <a:solidFill>
                  <a:srgbClr val="FF0000"/>
                </a:solidFill>
              </a:rPr>
              <a:t>C</a:t>
            </a:r>
            <a:r>
              <a:rPr lang="en-GB" b="1" dirty="0" err="1" smtClean="0">
                <a:solidFill>
                  <a:srgbClr val="FF0000"/>
                </a:solidFill>
              </a:rPr>
              <a:t>elofakultní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</a:rPr>
              <a:t>konferenc</a:t>
            </a:r>
            <a:r>
              <a:rPr lang="cs-CZ" b="1" dirty="0" smtClean="0">
                <a:solidFill>
                  <a:srgbClr val="FF0000"/>
                </a:solidFill>
              </a:rPr>
              <a:t>e</a:t>
            </a:r>
            <a:r>
              <a:rPr lang="en-GB" b="1" dirty="0" smtClean="0">
                <a:solidFill>
                  <a:srgbClr val="FF0000"/>
                </a:solidFill>
              </a:rPr>
              <a:t> o </a:t>
            </a:r>
            <a:r>
              <a:rPr lang="en-GB" b="1" dirty="0" err="1" smtClean="0">
                <a:solidFill>
                  <a:srgbClr val="FF0000"/>
                </a:solidFill>
              </a:rPr>
              <a:t>výuce</a:t>
            </a:r>
            <a:r>
              <a:rPr lang="cs-CZ" b="1" dirty="0" smtClean="0">
                <a:solidFill>
                  <a:srgbClr val="FF0000"/>
                </a:solidFill>
              </a:rPr>
              <a:t>, 4/10/2016, LF MU, UKB Kamenice 5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endParaRPr lang="cs-CZ" altLang="cs-CZ" b="1" dirty="0">
              <a:solidFill>
                <a:srgbClr val="FF0000"/>
              </a:solidFill>
            </a:endParaRPr>
          </a:p>
        </p:txBody>
      </p:sp>
      <p:sp>
        <p:nvSpPr>
          <p:cNvPr id="6453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376986"/>
            <a:ext cx="1733910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89" y="0"/>
            <a:ext cx="2736000" cy="1094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1" r:id="rId2"/>
    <p:sldLayoutId id="2147483662" r:id="rId3"/>
    <p:sldLayoutId id="2147483666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10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8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2573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7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EKG ve výuce Patofyziologie 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566057" y="4212970"/>
            <a:ext cx="7976024" cy="685800"/>
          </a:xfrm>
        </p:spPr>
        <p:txBody>
          <a:bodyPr/>
          <a:lstStyle/>
          <a:p>
            <a:r>
              <a:rPr lang="cs-CZ" sz="2000" dirty="0" smtClean="0"/>
              <a:t>Kateřina Kaňková, Anna Vašků</a:t>
            </a:r>
            <a:endParaRPr lang="cs-CZ" sz="20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4709" y="3962590"/>
            <a:ext cx="2460027" cy="215953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509589" y="1177792"/>
            <a:ext cx="8086635" cy="1164815"/>
          </a:xfrm>
        </p:spPr>
        <p:txBody>
          <a:bodyPr/>
          <a:lstStyle/>
          <a:p>
            <a:r>
              <a:rPr lang="cs-CZ" dirty="0" smtClean="0"/>
              <a:t>EKG pro nás není diagnostický nástroj </a:t>
            </a:r>
            <a:r>
              <a:rPr lang="cs-CZ" b="0" dirty="0" smtClean="0"/>
              <a:t>(to přenecháváme klinikům)</a:t>
            </a:r>
            <a:r>
              <a:rPr lang="cs-CZ" dirty="0" smtClean="0"/>
              <a:t>, ale nástroj k vysvětlení patologických změn srdce (nejen!) a jejich dynamiky </a:t>
            </a:r>
            <a:endParaRPr lang="en-GB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509589" y="2542906"/>
            <a:ext cx="8082321" cy="3781199"/>
          </a:xfrm>
        </p:spPr>
        <p:txBody>
          <a:bodyPr>
            <a:normAutofit fontScale="62500" lnSpcReduction="20000"/>
          </a:bodyPr>
          <a:lstStyle/>
          <a:p>
            <a:r>
              <a:rPr lang="cs-CZ" dirty="0" smtClean="0"/>
              <a:t>na čem stavíme</a:t>
            </a:r>
          </a:p>
          <a:p>
            <a:pPr lvl="1"/>
            <a:r>
              <a:rPr lang="cs-CZ" dirty="0" smtClean="0"/>
              <a:t>biofyzika – princip generování </a:t>
            </a:r>
            <a:r>
              <a:rPr lang="cs-CZ" dirty="0" err="1" smtClean="0"/>
              <a:t>elektického</a:t>
            </a:r>
            <a:r>
              <a:rPr lang="cs-CZ" dirty="0" smtClean="0"/>
              <a:t> pole myokardem a vzniku EKG záznamu</a:t>
            </a:r>
          </a:p>
          <a:p>
            <a:pPr lvl="1"/>
            <a:r>
              <a:rPr lang="cs-CZ" dirty="0" smtClean="0"/>
              <a:t>fyziologie – elektrofyziologie, normální EKG křivka</a:t>
            </a:r>
          </a:p>
          <a:p>
            <a:pPr lvl="1"/>
            <a:r>
              <a:rPr lang="cs-CZ" dirty="0" smtClean="0"/>
              <a:t>biochemie – membránové procesy, iont. kanály</a:t>
            </a:r>
          </a:p>
          <a:p>
            <a:r>
              <a:rPr lang="cs-CZ" dirty="0" smtClean="0"/>
              <a:t>do čeho nefušujeme</a:t>
            </a:r>
          </a:p>
          <a:p>
            <a:pPr lvl="1"/>
            <a:r>
              <a:rPr lang="cs-CZ" dirty="0" smtClean="0"/>
              <a:t>rigorózní a detailní popis patologických EKG křivek</a:t>
            </a:r>
          </a:p>
          <a:p>
            <a:pPr lvl="1"/>
            <a:r>
              <a:rPr lang="cs-CZ" dirty="0" err="1" smtClean="0"/>
              <a:t>dif</a:t>
            </a:r>
            <a:r>
              <a:rPr lang="cs-CZ" dirty="0" smtClean="0"/>
              <a:t>. dg. v kardiologii</a:t>
            </a:r>
          </a:p>
          <a:p>
            <a:r>
              <a:rPr lang="cs-CZ" dirty="0" smtClean="0"/>
              <a:t>co je tedy základním posláním PF v tomto kontextu …</a:t>
            </a:r>
          </a:p>
          <a:p>
            <a:pPr lvl="1"/>
            <a:endParaRPr lang="cs-CZ" dirty="0" smtClean="0"/>
          </a:p>
          <a:p>
            <a:pPr lvl="1"/>
            <a:endParaRPr lang="cs-CZ" dirty="0"/>
          </a:p>
          <a:p>
            <a:pPr lvl="1"/>
            <a:r>
              <a:rPr lang="cs-CZ" dirty="0" smtClean="0"/>
              <a:t>korelace </a:t>
            </a:r>
            <a:r>
              <a:rPr lang="cs-CZ" dirty="0" err="1" smtClean="0"/>
              <a:t>patol</a:t>
            </a:r>
            <a:r>
              <a:rPr lang="cs-CZ" dirty="0" smtClean="0"/>
              <a:t>. změn myokardu s EKG záznamem</a:t>
            </a:r>
          </a:p>
          <a:p>
            <a:pPr marL="1257300" lvl="2" indent="-342900">
              <a:buFontTx/>
              <a:buChar char="-"/>
            </a:pPr>
            <a:r>
              <a:rPr lang="cs-CZ" dirty="0" smtClean="0"/>
              <a:t>nespecificky – např. tlakové nebo objemové přetížení, …</a:t>
            </a:r>
          </a:p>
          <a:p>
            <a:pPr marL="1257300" lvl="2" indent="-342900">
              <a:buFontTx/>
              <a:buChar char="-"/>
            </a:pPr>
            <a:r>
              <a:rPr lang="cs-CZ" dirty="0" smtClean="0"/>
              <a:t>specificky – STEMI-IM, </a:t>
            </a:r>
            <a:r>
              <a:rPr lang="cs-CZ" dirty="0" err="1" smtClean="0"/>
              <a:t>preexcitace</a:t>
            </a:r>
            <a:r>
              <a:rPr lang="cs-CZ" dirty="0" smtClean="0"/>
              <a:t>, …</a:t>
            </a:r>
          </a:p>
          <a:p>
            <a:pPr lvl="1"/>
            <a:r>
              <a:rPr lang="cs-CZ" dirty="0" smtClean="0"/>
              <a:t>časová dynamika změn (např. IM, hypertrofie </a:t>
            </a:r>
            <a:r>
              <a:rPr lang="cs-CZ" dirty="0" smtClean="0">
                <a:sym typeface="Symbol" panose="05050102010706020507" pitchFamily="18" charset="2"/>
              </a:rPr>
              <a:t> dilatace aj.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efekt </a:t>
            </a:r>
            <a:r>
              <a:rPr lang="cs-CZ" dirty="0" err="1" smtClean="0"/>
              <a:t>extrakardiálních</a:t>
            </a:r>
            <a:r>
              <a:rPr lang="cs-CZ" dirty="0" smtClean="0"/>
              <a:t> faktorů (např. </a:t>
            </a:r>
            <a:r>
              <a:rPr lang="cs-CZ" dirty="0" err="1" smtClean="0"/>
              <a:t>kalemie</a:t>
            </a:r>
            <a:r>
              <a:rPr lang="cs-CZ" dirty="0" smtClean="0"/>
              <a:t>, pH, </a:t>
            </a:r>
            <a:r>
              <a:rPr lang="cs-CZ" dirty="0" err="1" smtClean="0"/>
              <a:t>oxygenace</a:t>
            </a:r>
            <a:r>
              <a:rPr lang="cs-CZ" dirty="0" smtClean="0"/>
              <a:t>, …)</a:t>
            </a:r>
          </a:p>
          <a:p>
            <a:pPr lvl="1"/>
            <a:r>
              <a:rPr lang="cs-CZ" dirty="0" err="1" smtClean="0"/>
              <a:t>interindividuální</a:t>
            </a:r>
            <a:r>
              <a:rPr lang="cs-CZ" dirty="0" smtClean="0"/>
              <a:t> variabilita (obezita, abnormality hrudníků, genetika, …) </a:t>
            </a:r>
          </a:p>
          <a:p>
            <a:pPr marL="685800">
              <a:buFontTx/>
              <a:buChar char="-"/>
            </a:pPr>
            <a:endParaRPr lang="en-GB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dirty="0"/>
              <a:t>C</a:t>
            </a:r>
            <a:r>
              <a:rPr lang="en-GB" dirty="0" err="1"/>
              <a:t>elofakultní</a:t>
            </a:r>
            <a:r>
              <a:rPr lang="en-GB" dirty="0"/>
              <a:t> </a:t>
            </a:r>
            <a:r>
              <a:rPr lang="en-GB" dirty="0" err="1"/>
              <a:t>konferenc</a:t>
            </a:r>
            <a:r>
              <a:rPr lang="cs-CZ" dirty="0"/>
              <a:t>e</a:t>
            </a:r>
            <a:r>
              <a:rPr lang="en-GB" dirty="0"/>
              <a:t> o </a:t>
            </a:r>
            <a:r>
              <a:rPr lang="en-GB" dirty="0" err="1"/>
              <a:t>výuce</a:t>
            </a:r>
            <a:r>
              <a:rPr lang="cs-CZ" dirty="0"/>
              <a:t>, 4/10/2016, LF MU, UKB Kamenice 5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 smtClean="0"/>
              <a:pPr/>
              <a:t>2</a:t>
            </a:fld>
            <a:endParaRPr lang="cs-CZ" altLang="cs-CZ"/>
          </a:p>
        </p:txBody>
      </p:sp>
      <p:sp>
        <p:nvSpPr>
          <p:cNvPr id="18" name="TextovéPole 17"/>
          <p:cNvSpPr txBox="1"/>
          <p:nvPr/>
        </p:nvSpPr>
        <p:spPr>
          <a:xfrm>
            <a:off x="5765074" y="3788229"/>
            <a:ext cx="3004457" cy="100148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5"/>
            </a:solidFill>
          </a:ln>
        </p:spPr>
        <p:txBody>
          <a:bodyPr wrap="square" rtlCol="0">
            <a:noAutofit/>
          </a:bodyPr>
          <a:lstStyle/>
          <a:p>
            <a:r>
              <a:rPr lang="cs-CZ" sz="1200" b="1" dirty="0" smtClean="0">
                <a:solidFill>
                  <a:srgbClr val="C00000"/>
                </a:solidFill>
              </a:rPr>
              <a:t>dost velká část studentů mylně považuje arytmie za onemocnění </a:t>
            </a:r>
            <a:r>
              <a:rPr lang="cs-CZ" sz="1200" b="1" i="1" dirty="0" err="1" smtClean="0">
                <a:solidFill>
                  <a:srgbClr val="C00000"/>
                </a:solidFill>
              </a:rPr>
              <a:t>sui</a:t>
            </a:r>
            <a:r>
              <a:rPr lang="cs-CZ" sz="1200" b="1" i="1" dirty="0" smtClean="0">
                <a:solidFill>
                  <a:srgbClr val="C00000"/>
                </a:solidFill>
              </a:rPr>
              <a:t> </a:t>
            </a:r>
            <a:r>
              <a:rPr lang="cs-CZ" sz="1200" b="1" i="1" dirty="0" err="1" smtClean="0">
                <a:solidFill>
                  <a:srgbClr val="C00000"/>
                </a:solidFill>
              </a:rPr>
              <a:t>generis</a:t>
            </a:r>
            <a:r>
              <a:rPr lang="cs-CZ" sz="1200" b="1" i="1" dirty="0" smtClean="0">
                <a:solidFill>
                  <a:srgbClr val="C00000"/>
                </a:solidFill>
              </a:rPr>
              <a:t> </a:t>
            </a:r>
            <a:r>
              <a:rPr lang="cs-CZ" sz="1200" b="1" dirty="0" smtClean="0">
                <a:solidFill>
                  <a:srgbClr val="C00000"/>
                </a:solidFill>
              </a:rPr>
              <a:t>– problém rozlišování pojmů nosologická jednotka / syndrom / symptom</a:t>
            </a:r>
            <a:endParaRPr lang="en-GB" sz="1200" b="1" dirty="0">
              <a:solidFill>
                <a:srgbClr val="C00000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>
          <a:xfrm>
            <a:off x="509589" y="1508729"/>
            <a:ext cx="8086635" cy="647700"/>
          </a:xfrm>
        </p:spPr>
        <p:txBody>
          <a:bodyPr/>
          <a:lstStyle/>
          <a:p>
            <a:r>
              <a:rPr lang="cs-CZ" sz="2000" dirty="0" smtClean="0"/>
              <a:t>Opakovaně zdůrazňujeme, že zdravé srdce je elektricky velmi stabilní - </a:t>
            </a:r>
            <a:r>
              <a:rPr lang="cs-CZ" sz="2000" dirty="0" err="1" smtClean="0"/>
              <a:t>patol</a:t>
            </a:r>
            <a:r>
              <a:rPr lang="cs-CZ" sz="2000" dirty="0" smtClean="0"/>
              <a:t>. EKG (arytmie) je tudíž zpravidla projevem nějakých </a:t>
            </a:r>
            <a:r>
              <a:rPr lang="cs-CZ" sz="2000" dirty="0" err="1" smtClean="0"/>
              <a:t>patol</a:t>
            </a:r>
            <a:r>
              <a:rPr lang="cs-CZ" sz="2000" dirty="0" smtClean="0"/>
              <a:t>. procesů</a:t>
            </a:r>
            <a:endParaRPr lang="en-GB" sz="2000" dirty="0"/>
          </a:p>
        </p:txBody>
      </p:sp>
      <p:sp>
        <p:nvSpPr>
          <p:cNvPr id="10" name="Zástupný symbol pro obsah 9"/>
          <p:cNvSpPr>
            <a:spLocks noGrp="1"/>
          </p:cNvSpPr>
          <p:nvPr>
            <p:ph idx="1"/>
          </p:nvPr>
        </p:nvSpPr>
        <p:spPr>
          <a:xfrm>
            <a:off x="509589" y="2290354"/>
            <a:ext cx="8082321" cy="1978288"/>
          </a:xfrm>
        </p:spPr>
        <p:txBody>
          <a:bodyPr>
            <a:normAutofit fontScale="55000" lnSpcReduction="20000"/>
          </a:bodyPr>
          <a:lstStyle/>
          <a:p>
            <a:r>
              <a:rPr lang="cs-CZ" dirty="0" smtClean="0"/>
              <a:t>měnících kvalitu myokardu fokálně nebo difuzně </a:t>
            </a:r>
          </a:p>
          <a:p>
            <a:pPr lvl="1"/>
            <a:r>
              <a:rPr lang="cs-CZ" dirty="0" smtClean="0"/>
              <a:t>např. ischemie/nekróza, hypertrofie, aneurysma, infiltrace aj.</a:t>
            </a:r>
          </a:p>
          <a:p>
            <a:r>
              <a:rPr lang="cs-CZ" dirty="0" smtClean="0"/>
              <a:t>zasahujících převodní systém a aktivitu pacemakerů</a:t>
            </a:r>
          </a:p>
          <a:p>
            <a:pPr lvl="1"/>
            <a:r>
              <a:rPr lang="cs-CZ" dirty="0" smtClean="0"/>
              <a:t>ireverzibilně (post-IM blokády, přídatné svazky aj.)</a:t>
            </a:r>
          </a:p>
          <a:p>
            <a:pPr lvl="1"/>
            <a:r>
              <a:rPr lang="cs-CZ" dirty="0" smtClean="0"/>
              <a:t>reverzibilně (např. re-</a:t>
            </a:r>
            <a:r>
              <a:rPr lang="cs-CZ" dirty="0" err="1" smtClean="0"/>
              <a:t>entrantní</a:t>
            </a:r>
            <a:r>
              <a:rPr lang="cs-CZ" dirty="0" smtClean="0"/>
              <a:t> komorové tachykardie) </a:t>
            </a:r>
          </a:p>
          <a:p>
            <a:r>
              <a:rPr lang="cs-CZ" dirty="0" smtClean="0"/>
              <a:t>měnících elektrofyziologické parametry systémově </a:t>
            </a:r>
          </a:p>
          <a:p>
            <a:pPr lvl="1"/>
            <a:r>
              <a:rPr lang="cs-CZ" dirty="0" smtClean="0"/>
              <a:t>změny vnitřního prostředí (např. </a:t>
            </a:r>
            <a:r>
              <a:rPr lang="cs-CZ" dirty="0" err="1" smtClean="0"/>
              <a:t>hypo</a:t>
            </a:r>
            <a:r>
              <a:rPr lang="cs-CZ" dirty="0" smtClean="0"/>
              <a:t>-/</a:t>
            </a:r>
            <a:r>
              <a:rPr lang="cs-CZ" dirty="0" err="1" smtClean="0"/>
              <a:t>hyperkalemie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intenzita adrenergní stimulace (např. </a:t>
            </a:r>
            <a:r>
              <a:rPr lang="cs-CZ" dirty="0" err="1" smtClean="0"/>
              <a:t>srd</a:t>
            </a:r>
            <a:r>
              <a:rPr lang="cs-CZ" dirty="0" smtClean="0"/>
              <a:t>. insuficience, stres, endokrinopatie)</a:t>
            </a:r>
          </a:p>
          <a:p>
            <a:r>
              <a:rPr lang="cs-CZ" dirty="0" smtClean="0"/>
              <a:t>ale i rarity</a:t>
            </a:r>
          </a:p>
          <a:p>
            <a:pPr lvl="1"/>
            <a:r>
              <a:rPr lang="cs-CZ" dirty="0" smtClean="0"/>
              <a:t>genetické syndromy – arytmie jako jediný </a:t>
            </a:r>
            <a:r>
              <a:rPr lang="cs-CZ" dirty="0" err="1" smtClean="0"/>
              <a:t>patol</a:t>
            </a:r>
            <a:r>
              <a:rPr lang="cs-CZ" dirty="0" smtClean="0"/>
              <a:t>. projev  </a:t>
            </a:r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dirty="0"/>
              <a:t>C</a:t>
            </a:r>
            <a:r>
              <a:rPr lang="en-GB" dirty="0" err="1"/>
              <a:t>elofakultní</a:t>
            </a:r>
            <a:r>
              <a:rPr lang="en-GB" dirty="0"/>
              <a:t> </a:t>
            </a:r>
            <a:r>
              <a:rPr lang="en-GB" dirty="0" err="1"/>
              <a:t>konferenc</a:t>
            </a:r>
            <a:r>
              <a:rPr lang="cs-CZ" dirty="0"/>
              <a:t>e</a:t>
            </a:r>
            <a:r>
              <a:rPr lang="en-GB" dirty="0"/>
              <a:t> o </a:t>
            </a:r>
            <a:r>
              <a:rPr lang="en-GB" dirty="0" err="1"/>
              <a:t>výuce</a:t>
            </a:r>
            <a:r>
              <a:rPr lang="cs-CZ" dirty="0"/>
              <a:t>, 4/10/2016, LF MU, UKB Kamenice 5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3</a:t>
            </a:fld>
            <a:endParaRPr lang="cs-CZ" altLang="cs-CZ" dirty="0"/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328" y="4424708"/>
            <a:ext cx="6790451" cy="189303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6605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poslaní výuky PF v kontextu EKG</a:t>
            </a:r>
            <a:endParaRPr lang="en-GB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byl by daný/diskutovaný patologický proces vůbec viditelný na EKG a proč?</a:t>
            </a:r>
          </a:p>
          <a:p>
            <a:pPr lvl="1"/>
            <a:r>
              <a:rPr lang="cs-CZ" dirty="0" smtClean="0"/>
              <a:t>např. měnila by se délka síňokomorového převodu, amplituda </a:t>
            </a:r>
            <a:r>
              <a:rPr lang="cs-CZ" dirty="0" err="1" smtClean="0"/>
              <a:t>jednotl</a:t>
            </a:r>
            <a:r>
              <a:rPr lang="cs-CZ" dirty="0" smtClean="0"/>
              <a:t>. kmitů a vln, el. osa, voltáž aj.?</a:t>
            </a:r>
          </a:p>
          <a:p>
            <a:pPr lvl="1"/>
            <a:r>
              <a:rPr lang="cs-CZ" dirty="0" smtClean="0">
                <a:solidFill>
                  <a:schemeClr val="bg2">
                    <a:lumMod val="75000"/>
                  </a:schemeClr>
                </a:solidFill>
              </a:rPr>
              <a:t>ale ne přesně jak a o kolik! – to je klinika</a:t>
            </a:r>
          </a:p>
          <a:p>
            <a:r>
              <a:rPr lang="cs-CZ" dirty="0" smtClean="0"/>
              <a:t>kde a kdy byste jej hledal(a)? </a:t>
            </a:r>
          </a:p>
          <a:p>
            <a:pPr lvl="1"/>
            <a:r>
              <a:rPr lang="cs-CZ" dirty="0" smtClean="0"/>
              <a:t>v klidu/při zátěži, ve všech svodech nebo jen někde aj.?</a:t>
            </a:r>
          </a:p>
          <a:p>
            <a:r>
              <a:rPr lang="cs-CZ" dirty="0" smtClean="0"/>
              <a:t>jsou to změny specifické nebo by podobně vypadalo EKG i za jiných situací?</a:t>
            </a:r>
          </a:p>
          <a:p>
            <a:pPr lvl="1"/>
            <a:r>
              <a:rPr lang="cs-CZ" dirty="0" smtClean="0"/>
              <a:t>např. STEMI-IM vs. non-STEMI IM vs. nestabilní AP</a:t>
            </a:r>
            <a:endParaRPr lang="en-GB" dirty="0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smtClean="0"/>
              <a:t>C</a:t>
            </a:r>
            <a:r>
              <a:rPr lang="en-GB" smtClean="0"/>
              <a:t>elofakultní konferenc</a:t>
            </a:r>
            <a:r>
              <a:rPr lang="cs-CZ" smtClean="0"/>
              <a:t>e</a:t>
            </a:r>
            <a:r>
              <a:rPr lang="en-GB" smtClean="0"/>
              <a:t> o výuce</a:t>
            </a:r>
            <a:r>
              <a:rPr lang="cs-CZ" smtClean="0"/>
              <a:t>, 4/10/2016, LF MU, UKB Kamenice 5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4</a:t>
            </a:fld>
            <a:endParaRPr lang="cs-CZ" altLang="cs-CZ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283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Kde se EKG v PF sylabu vyskytuje</a:t>
            </a:r>
            <a:endParaRPr lang="en-GB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509588" y="2017713"/>
            <a:ext cx="5307737" cy="4114800"/>
          </a:xfrm>
        </p:spPr>
        <p:txBody>
          <a:bodyPr>
            <a:normAutofit fontScale="85000" lnSpcReduction="10000"/>
          </a:bodyPr>
          <a:lstStyle/>
          <a:p>
            <a:r>
              <a:rPr lang="cs-CZ" dirty="0" smtClean="0"/>
              <a:t>2x přednáška kardiologie</a:t>
            </a:r>
          </a:p>
          <a:p>
            <a:r>
              <a:rPr lang="cs-CZ" dirty="0" smtClean="0"/>
              <a:t>2x cvičení</a:t>
            </a:r>
          </a:p>
          <a:p>
            <a:pPr lvl="1"/>
            <a:r>
              <a:rPr lang="cs-CZ" dirty="0" err="1" smtClean="0"/>
              <a:t>arytmologie</a:t>
            </a:r>
            <a:r>
              <a:rPr lang="cs-CZ" dirty="0" smtClean="0"/>
              <a:t> (simulátor </a:t>
            </a:r>
            <a:r>
              <a:rPr lang="cs-CZ" dirty="0" err="1" smtClean="0"/>
              <a:t>patol</a:t>
            </a:r>
            <a:r>
              <a:rPr lang="cs-CZ" dirty="0" smtClean="0"/>
              <a:t>. EKG křivek)</a:t>
            </a:r>
          </a:p>
          <a:p>
            <a:pPr lvl="1"/>
            <a:r>
              <a:rPr lang="cs-CZ" dirty="0" err="1" smtClean="0"/>
              <a:t>exp</a:t>
            </a:r>
            <a:r>
              <a:rPr lang="cs-CZ" dirty="0" smtClean="0"/>
              <a:t>. navozená arytmie u pokus zvířete</a:t>
            </a:r>
          </a:p>
          <a:p>
            <a:r>
              <a:rPr lang="cs-CZ" dirty="0" smtClean="0"/>
              <a:t>další přednášky	</a:t>
            </a:r>
          </a:p>
          <a:p>
            <a:pPr lvl="1"/>
            <a:r>
              <a:rPr lang="cs-CZ" dirty="0" err="1" smtClean="0"/>
              <a:t>nefrologie</a:t>
            </a:r>
            <a:r>
              <a:rPr lang="cs-CZ" dirty="0" smtClean="0"/>
              <a:t> </a:t>
            </a:r>
            <a:r>
              <a:rPr lang="cs-CZ" sz="1600" dirty="0" smtClean="0"/>
              <a:t>(</a:t>
            </a:r>
            <a:r>
              <a:rPr lang="cs-CZ" sz="1600" dirty="0" smtClean="0">
                <a:sym typeface="Symbol" panose="05050102010706020507" pitchFamily="18" charset="2"/>
              </a:rPr>
              <a:t> </a:t>
            </a:r>
            <a:r>
              <a:rPr lang="cs-CZ" sz="1600" dirty="0" smtClean="0"/>
              <a:t>selhání ledvin)</a:t>
            </a:r>
          </a:p>
          <a:p>
            <a:pPr lvl="1"/>
            <a:r>
              <a:rPr lang="cs-CZ" dirty="0" smtClean="0"/>
              <a:t>respirační systém </a:t>
            </a:r>
            <a:r>
              <a:rPr lang="cs-CZ" sz="1600" dirty="0" smtClean="0"/>
              <a:t>(</a:t>
            </a:r>
            <a:r>
              <a:rPr lang="cs-CZ" sz="1600" dirty="0">
                <a:sym typeface="Symbol" panose="05050102010706020507" pitchFamily="18" charset="2"/>
              </a:rPr>
              <a:t> </a:t>
            </a:r>
            <a:r>
              <a:rPr lang="cs-CZ" sz="1600" dirty="0" smtClean="0">
                <a:sym typeface="Symbol" panose="05050102010706020507" pitchFamily="18" charset="2"/>
              </a:rPr>
              <a:t>plicní hypertenze </a:t>
            </a:r>
            <a:r>
              <a:rPr lang="cs-CZ" sz="1600" dirty="0">
                <a:sym typeface="Symbol" panose="05050102010706020507" pitchFamily="18" charset="2"/>
              </a:rPr>
              <a:t> </a:t>
            </a:r>
            <a:r>
              <a:rPr lang="cs-CZ" sz="1600" dirty="0" err="1" smtClean="0">
                <a:sym typeface="Symbol" panose="05050102010706020507" pitchFamily="18" charset="2"/>
              </a:rPr>
              <a:t>cor</a:t>
            </a:r>
            <a:r>
              <a:rPr lang="cs-CZ" sz="1600" dirty="0" smtClean="0">
                <a:sym typeface="Symbol" panose="05050102010706020507" pitchFamily="18" charset="2"/>
              </a:rPr>
              <a:t> </a:t>
            </a:r>
            <a:r>
              <a:rPr lang="cs-CZ" sz="1600" dirty="0" err="1" smtClean="0">
                <a:sym typeface="Symbol" panose="05050102010706020507" pitchFamily="18" charset="2"/>
              </a:rPr>
              <a:t>pulmonale</a:t>
            </a:r>
            <a:r>
              <a:rPr lang="cs-CZ" sz="1600" dirty="0" smtClean="0"/>
              <a:t>)</a:t>
            </a:r>
          </a:p>
          <a:p>
            <a:pPr lvl="1"/>
            <a:r>
              <a:rPr lang="cs-CZ" dirty="0" smtClean="0"/>
              <a:t>poruchy vnitřního prostředí</a:t>
            </a:r>
          </a:p>
          <a:p>
            <a:pPr lvl="1"/>
            <a:r>
              <a:rPr lang="cs-CZ" dirty="0" smtClean="0"/>
              <a:t>endokrinologie </a:t>
            </a:r>
            <a:r>
              <a:rPr lang="cs-CZ" sz="1600" dirty="0" smtClean="0"/>
              <a:t>(</a:t>
            </a:r>
            <a:r>
              <a:rPr lang="cs-CZ" sz="1600" dirty="0">
                <a:sym typeface="Symbol" panose="05050102010706020507" pitchFamily="18" charset="2"/>
              </a:rPr>
              <a:t> </a:t>
            </a:r>
            <a:r>
              <a:rPr lang="cs-CZ" sz="1600" dirty="0" err="1" smtClean="0">
                <a:sym typeface="Symbol" panose="05050102010706020507" pitchFamily="18" charset="2"/>
              </a:rPr>
              <a:t>hypo</a:t>
            </a:r>
            <a:r>
              <a:rPr lang="cs-CZ" sz="1600" dirty="0" smtClean="0">
                <a:sym typeface="Symbol" panose="05050102010706020507" pitchFamily="18" charset="2"/>
              </a:rPr>
              <a:t>-/</a:t>
            </a:r>
            <a:r>
              <a:rPr lang="cs-CZ" sz="1600" dirty="0" err="1" smtClean="0">
                <a:sym typeface="Symbol" panose="05050102010706020507" pitchFamily="18" charset="2"/>
              </a:rPr>
              <a:t>hyperaldosteronismus</a:t>
            </a:r>
            <a:r>
              <a:rPr lang="cs-CZ" sz="1600" dirty="0" smtClean="0">
                <a:sym typeface="Symbol" panose="05050102010706020507" pitchFamily="18" charset="2"/>
              </a:rPr>
              <a:t>, </a:t>
            </a:r>
            <a:r>
              <a:rPr lang="cs-CZ" sz="1600" dirty="0" err="1" smtClean="0">
                <a:sym typeface="Symbol" panose="05050102010706020507" pitchFamily="18" charset="2"/>
              </a:rPr>
              <a:t>hypo</a:t>
            </a:r>
            <a:r>
              <a:rPr lang="cs-CZ" sz="1600" dirty="0" smtClean="0">
                <a:sym typeface="Symbol" panose="05050102010706020507" pitchFamily="18" charset="2"/>
              </a:rPr>
              <a:t>-/</a:t>
            </a:r>
            <a:r>
              <a:rPr lang="cs-CZ" sz="1600" dirty="0" err="1" smtClean="0">
                <a:sym typeface="Symbol" panose="05050102010706020507" pitchFamily="18" charset="2"/>
              </a:rPr>
              <a:t>hyperparathyreoidismus</a:t>
            </a:r>
            <a:r>
              <a:rPr lang="cs-CZ" sz="1600" dirty="0" smtClean="0">
                <a:sym typeface="Symbol" panose="05050102010706020507" pitchFamily="18" charset="2"/>
              </a:rPr>
              <a:t>) </a:t>
            </a:r>
            <a:endParaRPr lang="cs-CZ" dirty="0" smtClean="0"/>
          </a:p>
          <a:p>
            <a:pPr lvl="1"/>
            <a:r>
              <a:rPr lang="cs-CZ" dirty="0" smtClean="0"/>
              <a:t>další sporadicky</a:t>
            </a:r>
          </a:p>
          <a:p>
            <a:endParaRPr lang="en-GB" dirty="0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dirty="0"/>
              <a:t>C</a:t>
            </a:r>
            <a:r>
              <a:rPr lang="en-GB" dirty="0" err="1"/>
              <a:t>elofakultní</a:t>
            </a:r>
            <a:r>
              <a:rPr lang="en-GB" dirty="0"/>
              <a:t> </a:t>
            </a:r>
            <a:r>
              <a:rPr lang="en-GB" dirty="0" err="1"/>
              <a:t>konferenc</a:t>
            </a:r>
            <a:r>
              <a:rPr lang="cs-CZ" dirty="0"/>
              <a:t>e</a:t>
            </a:r>
            <a:r>
              <a:rPr lang="en-GB" dirty="0"/>
              <a:t> o </a:t>
            </a:r>
            <a:r>
              <a:rPr lang="en-GB" dirty="0" err="1"/>
              <a:t>výuce</a:t>
            </a:r>
            <a:r>
              <a:rPr lang="cs-CZ" dirty="0"/>
              <a:t>, 4/10/2016, LF MU, UKB Kamenice 5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5</a:t>
            </a:fld>
            <a:endParaRPr lang="cs-CZ" alt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4116" y="4014560"/>
            <a:ext cx="3256807" cy="22401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6487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9" y="1125539"/>
            <a:ext cx="8086635" cy="415878"/>
          </a:xfrm>
        </p:spPr>
        <p:txBody>
          <a:bodyPr/>
          <a:lstStyle/>
          <a:p>
            <a:pPr lvl="0"/>
            <a:r>
              <a:rPr lang="cs-CZ" sz="2000" dirty="0" smtClean="0"/>
              <a:t>OPTIMED – VJ: Patofyziologie </a:t>
            </a:r>
            <a:r>
              <a:rPr lang="cs-CZ" sz="2000" dirty="0"/>
              <a:t>nemocí kardiovaskulárního </a:t>
            </a:r>
            <a:r>
              <a:rPr lang="cs-CZ" sz="2000" dirty="0" smtClean="0"/>
              <a:t>systému</a:t>
            </a:r>
            <a:endParaRPr lang="en-GB" sz="20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 </a:t>
            </a:r>
            <a:r>
              <a:rPr lang="cs-CZ" smtClean="0"/>
              <a:t>C</a:t>
            </a:r>
            <a:r>
              <a:rPr lang="en-GB" smtClean="0"/>
              <a:t>elofakultní konferenc</a:t>
            </a:r>
            <a:r>
              <a:rPr lang="cs-CZ" smtClean="0"/>
              <a:t>e</a:t>
            </a:r>
            <a:r>
              <a:rPr lang="en-GB" smtClean="0"/>
              <a:t> o výuce</a:t>
            </a:r>
            <a:r>
              <a:rPr lang="cs-CZ" smtClean="0"/>
              <a:t>, 4/10/2016, LF MU, UKB Kamenice 5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6</a:t>
            </a:fld>
            <a:endParaRPr lang="cs-CZ" altLang="cs-CZ" dirty="0"/>
          </a:p>
        </p:txBody>
      </p:sp>
      <p:pic>
        <p:nvPicPr>
          <p:cNvPr id="11" name="Zástupný symbol pro obsah 10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0118" y="1654628"/>
            <a:ext cx="7644980" cy="47223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9655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7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Alkoholové poškození jater ve výuce Biochemie &amp;#x0D;&amp;#x0A;&amp;quot;&quot;/&gt;&lt;property id=&quot;20307&quot; value=&quot;256&quot;/&gt;&lt;/object&gt;&lt;object type=&quot;3&quot; unique_id=&quot;10004&quot;&gt;&lt;property id=&quot;20148&quot; value=&quot;5&quot;/&gt;&lt;property id=&quot;20300&quot; value=&quot;Slide 2&quot;/&gt;&lt;property id=&quot;20307&quot; value=&quot;257&quot;/&gt;&lt;/object&gt;&lt;object type=&quot;3&quot; unique_id=&quot;10005&quot;&gt;&lt;property id=&quot;20148&quot; value=&quot;5&quot;/&gt;&lt;property id=&quot;20300&quot; value=&quot;Slide 3&quot;/&gt;&lt;property id=&quot;20307&quot; value=&quot;258&quot;/&gt;&lt;/object&gt;&lt;object type=&quot;3&quot; unique_id=&quot;10006&quot;&gt;&lt;property id=&quot;20148&quot; value=&quot;5&quot;/&gt;&lt;property id=&quot;20300&quot; value=&quot;Slide 4&quot;/&gt;&lt;property id=&quot;20307&quot; value=&quot;259&quot;/&gt;&lt;/object&gt;&lt;object type=&quot;3&quot; unique_id=&quot;10007&quot;&gt;&lt;property id=&quot;20148&quot; value=&quot;5&quot;/&gt;&lt;property id=&quot;20300&quot; value=&quot;Slide 5&quot;/&gt;&lt;property id=&quot;20307&quot; value=&quot;260&quot;/&gt;&lt;/object&gt;&lt;/object&gt;&lt;object type=&quot;8&quot; unique_id=&quot;10014&quot;&gt;&lt;/object&gt;&lt;/object&gt;&lt;/database&gt;"/>
  <p:tag name="MMPROD_NEXTUNIQUEID" val="10009"/>
  <p:tag name="SECTOMILLISECCONVERTED" val="1"/>
  <p:tag name="ARS_PPT_DBNAME" val="44af1fec-13f8-4e1d-8218-558ddd58a4da.mdb"/>
  <p:tag name="ARS_RESPONSE_PERSONNUM" val="10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OINTWIDTH" val="0.5"/>
  <p:tag name="ARS_CHARTSHOWITEMTEXT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TYPE" val="ctColumn"/>
  <p:tag name="ARS_SLIDE_DUENO" val="100"/>
  <p:tag name="ARS_SLIDE_PARTICIPANTNUM" val="100"/>
  <p:tag name="ARS_SLIDE_SUBMITNUM" val="0"/>
  <p:tag name="ARS_SLIDE_CORRECTNUM" val="0"/>
  <p:tag name="ARS_SLIDE_VOTEMEAN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DUENO" val="100"/>
  <p:tag name="ARS_SLIDE_PARTICIPANTNUM" val="100"/>
  <p:tag name="ARS_SLIDE_SUBMITNUM" val="0"/>
  <p:tag name="ARS_SLIDE_CORRECTNUM" val="0"/>
  <p:tag name="ARS_SLIDE_VOTEMEAN" val="0"/>
  <p:tag name="ARS_RESPONSETYPE" val="Slide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DUENO" val="100"/>
  <p:tag name="ARS_SLIDE_PARTICIPANTNUM" val="100"/>
  <p:tag name="ARS_SLIDE_SUBMITNUM" val="0"/>
  <p:tag name="ARS_SLIDE_CORRECTNUM" val="0"/>
  <p:tag name="ARS_SLIDE_VOTEMEAN" val="0"/>
  <p:tag name="ARS_RESPONSETYPE" val="Slide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DUENO" val="100"/>
  <p:tag name="ARS_SLIDE_PARTICIPANTNUM" val="100"/>
  <p:tag name="ARS_SLIDE_SUBMITNUM" val="0"/>
  <p:tag name="ARS_SLIDE_CORRECTNUM" val="0"/>
  <p:tag name="ARS_SLIDE_VOTEMEAN" val="0"/>
  <p:tag name="ARS_RESPONSETYPE" val="Slide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DUENO" val="100"/>
  <p:tag name="ARS_SLIDE_PARTICIPANTNUM" val="100"/>
  <p:tag name="ARS_SLIDE_SUBMITNUM" val="0"/>
  <p:tag name="ARS_SLIDE_CORRECTNUM" val="0"/>
  <p:tag name="ARS_SLIDE_VOTEMEAN" val="0"/>
  <p:tag name="ARS_RESPONSETYPE" val="Slide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DUENO" val="100"/>
  <p:tag name="ARS_SLIDE_PARTICIPANTNUM" val="100"/>
  <p:tag name="ARS_SLIDE_SUBMITNUM" val="0"/>
  <p:tag name="ARS_SLIDE_CORRECTNUM" val="0"/>
  <p:tag name="ARS_SLIDE_VOTEMEAN" val="0"/>
  <p:tag name="ARS_RESPONSETYPE" val="None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CHARTPARA_DATAFORMAT" val="ltNumberValue"/>
  <p:tag name="ARS_CHARTPARA_SHOWTIME" val="csStop"/>
  <p:tag name="ARS_CHARTPARA_NUMBERDEC" val="0"/>
  <p:tag name="ARS_CHARTPARA_DATAPERCENTBASE" val="crParticipant"/>
  <p:tag name="ARS_CHARTPARA_PERCENTDEC" val="1"/>
  <p:tag name="ARS_CHARTPARA_SHOW3D" val="0"/>
  <p:tag name="ARS_CHARTPOINTWIDTH" val="0.5"/>
  <p:tag name="ARS_CHARTSHOWITEMTEXT" val="0"/>
</p:tagLst>
</file>

<file path=ppt/theme/theme1.xml><?xml version="1.0" encoding="utf-8"?>
<a:theme xmlns:a="http://schemas.openxmlformats.org/drawingml/2006/main" name="Prezentace_MU_CZ">
  <a:themeElements>
    <a:clrScheme name="Vlastní 1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C00000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měsi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med_sablona_4×3_cz</Template>
  <TotalTime>617</TotalTime>
  <Words>492</Words>
  <Application>Microsoft Office PowerPoint</Application>
  <PresentationFormat>Předvádění na obrazovce 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Prezentace_MU_CZ</vt:lpstr>
      <vt:lpstr>EKG ve výuce Patofyziologie  </vt:lpstr>
      <vt:lpstr>EKG pro nás není diagnostický nástroj (to přenecháváme klinikům), ale nástroj k vysvětlení patologických změn srdce (nejen!) a jejich dynamiky </vt:lpstr>
      <vt:lpstr>Opakovaně zdůrazňujeme, že zdravé srdce je elektricky velmi stabilní - patol. EKG (arytmie) je tudíž zpravidla projevem nějakých patol. procesů</vt:lpstr>
      <vt:lpstr>Základní poslaní výuky PF v kontextu EKG</vt:lpstr>
      <vt:lpstr>Kde se EKG v PF sylabu vyskytuje</vt:lpstr>
      <vt:lpstr>OPTIMED – VJ: Patofyziologie nemocí kardiovaskulárního systému</vt:lpstr>
    </vt:vector>
  </TitlesOfParts>
  <Company>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 Komenda</dc:creator>
  <cp:lastModifiedBy>LF Lektor</cp:lastModifiedBy>
  <cp:revision>27</cp:revision>
  <cp:lastPrinted>1601-01-01T00:00:00Z</cp:lastPrinted>
  <dcterms:created xsi:type="dcterms:W3CDTF">2016-09-16T07:24:09Z</dcterms:created>
  <dcterms:modified xsi:type="dcterms:W3CDTF">2016-10-04T13:36:48Z</dcterms:modified>
</cp:coreProperties>
</file>