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0" r:id="rId3"/>
    <p:sldId id="271" r:id="rId4"/>
    <p:sldId id="272" r:id="rId5"/>
    <p:sldId id="274" r:id="rId6"/>
    <p:sldId id="275" r:id="rId7"/>
    <p:sldId id="276" r:id="rId8"/>
    <p:sldId id="273" r:id="rId9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B4B1EC35-1EE8-4A7B-B02B-21854E1553A6}">
          <p14:sldIdLst>
            <p14:sldId id="256"/>
            <p14:sldId id="270"/>
            <p14:sldId id="271"/>
            <p14:sldId id="272"/>
            <p14:sldId id="274"/>
            <p14:sldId id="275"/>
            <p14:sldId id="276"/>
            <p14:sldId id="27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1120">
          <p15:clr>
            <a:srgbClr val="A4A3A4"/>
          </p15:clr>
        </p15:guide>
        <p15:guide id="2" orient="horz" pos="1272">
          <p15:clr>
            <a:srgbClr val="A4A3A4"/>
          </p15:clr>
        </p15:guide>
        <p15:guide id="3" orient="horz" pos="715">
          <p15:clr>
            <a:srgbClr val="A4A3A4"/>
          </p15:clr>
        </p15:guide>
        <p15:guide id="4" orient="horz" pos="3861">
          <p15:clr>
            <a:srgbClr val="A4A3A4"/>
          </p15:clr>
        </p15:guide>
        <p15:guide id="5" orient="horz" pos="3944">
          <p15:clr>
            <a:srgbClr val="A4A3A4"/>
          </p15:clr>
        </p15:guide>
        <p15:guide id="6" pos="321">
          <p15:clr>
            <a:srgbClr val="A4A3A4"/>
          </p15:clr>
        </p15:guide>
        <p15:guide id="7" pos="5418">
          <p15:clr>
            <a:srgbClr val="A4A3A4"/>
          </p15:clr>
        </p15:guide>
        <p15:guide id="8" pos="682">
          <p15:clr>
            <a:srgbClr val="A4A3A4"/>
          </p15:clr>
        </p15:guide>
        <p15:guide id="9" pos="2766">
          <p15:clr>
            <a:srgbClr val="A4A3A4"/>
          </p15:clr>
        </p15:guide>
        <p15:guide id="10" pos="2976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87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3" autoAdjust="0"/>
    <p:restoredTop sz="94611" autoAdjust="0"/>
  </p:normalViewPr>
  <p:slideViewPr>
    <p:cSldViewPr snapToGrid="0">
      <p:cViewPr varScale="1">
        <p:scale>
          <a:sx n="82" d="100"/>
          <a:sy n="82" d="100"/>
        </p:scale>
        <p:origin x="-876" y="-96"/>
      </p:cViewPr>
      <p:guideLst>
        <p:guide orient="horz" pos="1120"/>
        <p:guide orient="horz" pos="1272"/>
        <p:guide orient="horz" pos="715"/>
        <p:guide orient="horz" pos="3861"/>
        <p:guide orient="horz" pos="3944"/>
        <p:guide pos="321"/>
        <p:guide pos="5418"/>
        <p:guide pos="682"/>
        <p:guide pos="2766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34D9CB-1186-4E97-85EF-EEFDD3E78B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5144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A6D36-8CFB-40FE-8D60-D205048812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8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03238" y="2565402"/>
            <a:ext cx="8097837" cy="1249362"/>
          </a:xfrm>
        </p:spPr>
        <p:txBody>
          <a:bodyPr tIns="0" bIns="0" anchor="ctr"/>
          <a:lstStyle>
            <a:lvl1pPr>
              <a:defRPr sz="4000"/>
            </a:lvl1pPr>
          </a:lstStyle>
          <a:p>
            <a:pPr lvl="0"/>
            <a:r>
              <a:rPr lang="cs-CZ" altLang="cs-CZ" noProof="0" dirty="0" smtClean="0"/>
              <a:t>Kliknutím vložte nadpis</a:t>
            </a:r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8" y="5661660"/>
            <a:ext cx="1020127" cy="1020127"/>
          </a:xfrm>
          <a:prstGeom prst="rect">
            <a:avLst/>
          </a:prstGeom>
        </p:spPr>
      </p:pic>
      <p:sp>
        <p:nvSpPr>
          <p:cNvPr id="3" name="Zástupný symbol pro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503238" y="3814763"/>
            <a:ext cx="8097837" cy="685800"/>
          </a:xfrm>
        </p:spPr>
        <p:txBody>
          <a:bodyPr anchor="ctr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cs-CZ" dirty="0" smtClean="0"/>
              <a:t>Kliknutím vložte podnadpis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663" userDrawn="1">
          <p15:clr>
            <a:srgbClr val="FBAE40"/>
          </p15:clr>
        </p15:guide>
        <p15:guide id="2" pos="31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287D"/>
              </a:buClr>
              <a:buSzPct val="100000"/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287D"/>
              </a:buClr>
              <a:buFont typeface="Wingdings" panose="05000000000000000000" pitchFamily="2" charset="2"/>
              <a:buChar char="§"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smtClean="0"/>
              <a:t>Podklady pro OPTIMED II - EKG z pohledu fyziologie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686047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4406901"/>
            <a:ext cx="80914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9589" y="2906713"/>
            <a:ext cx="80914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smtClean="0"/>
              <a:t>Podklady pro OPTIMED II - EKG z pohledu fyziologie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F5D36C-8A95-44A1-B2E3-4B4CEE4AA93A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563645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smtClean="0"/>
              <a:t>Podklady pro OPTIMED II - EKG z pohledu fyziologie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954064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09589" y="1125539"/>
            <a:ext cx="808663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 předlohy nadpisů.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9" y="2017713"/>
            <a:ext cx="808232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styly předlohy textu.</a:t>
            </a:r>
          </a:p>
          <a:p>
            <a:pPr lvl="1"/>
            <a:r>
              <a:rPr lang="cs-CZ" altLang="cs-CZ" dirty="0" smtClean="0"/>
              <a:t>Druhá úroveň</a:t>
            </a:r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9588" y="6376986"/>
            <a:ext cx="6219015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cs-CZ" altLang="cs-CZ" smtClean="0"/>
              <a:t>Podklady pro OPTIMED II - EKG z pohledu fyziologie</a:t>
            </a:r>
            <a:endParaRPr lang="cs-CZ" altLang="cs-CZ" dirty="0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376986"/>
            <a:ext cx="173391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9" y="0"/>
            <a:ext cx="2736000" cy="1094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1" r:id="rId2"/>
    <p:sldLayoutId id="2147483662" r:id="rId3"/>
    <p:sldLayoutId id="2147483666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7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073771" y="2041619"/>
            <a:ext cx="6330206" cy="1971087"/>
          </a:xfrm>
        </p:spPr>
        <p:txBody>
          <a:bodyPr/>
          <a:lstStyle/>
          <a:p>
            <a:r>
              <a:rPr lang="cs-CZ" dirty="0" smtClean="0"/>
              <a:t>Podklady k OPTIMED II 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EKG - Fyziologie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Východiska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467" y="1884548"/>
            <a:ext cx="8474613" cy="4347576"/>
          </a:xfrm>
        </p:spPr>
        <p:txBody>
          <a:bodyPr/>
          <a:lstStyle/>
          <a:p>
            <a:r>
              <a:rPr lang="cs-CZ" altLang="cs-CZ" b="1" dirty="0" smtClean="0"/>
              <a:t>Lékařská biofyzika</a:t>
            </a:r>
          </a:p>
          <a:p>
            <a:endParaRPr lang="cs-CZ" altLang="cs-CZ" b="1" dirty="0"/>
          </a:p>
          <a:p>
            <a:r>
              <a:rPr lang="cs-CZ" altLang="cs-CZ" dirty="0"/>
              <a:t>Metodický </a:t>
            </a:r>
            <a:r>
              <a:rPr lang="cs-CZ" altLang="cs-CZ" dirty="0" smtClean="0"/>
              <a:t>základ elektrokardiografie</a:t>
            </a:r>
            <a:endParaRPr lang="cs-CZ" altLang="cs-CZ" dirty="0"/>
          </a:p>
          <a:p>
            <a:endParaRPr lang="cs-CZ" altLang="cs-CZ" dirty="0"/>
          </a:p>
          <a:p>
            <a:r>
              <a:rPr lang="cs-CZ" altLang="cs-CZ" dirty="0" smtClean="0"/>
              <a:t>Elektrické pole</a:t>
            </a:r>
          </a:p>
          <a:p>
            <a:r>
              <a:rPr lang="cs-CZ" altLang="cs-CZ" dirty="0" smtClean="0"/>
              <a:t>Dipóly</a:t>
            </a:r>
          </a:p>
          <a:p>
            <a:r>
              <a:rPr lang="cs-CZ" altLang="cs-CZ" dirty="0" smtClean="0"/>
              <a:t>Vektory</a:t>
            </a:r>
          </a:p>
          <a:p>
            <a:endParaRPr lang="cs-CZ" altLang="cs-CZ" dirty="0"/>
          </a:p>
          <a:p>
            <a:r>
              <a:rPr lang="cs-CZ" altLang="cs-CZ" dirty="0" smtClean="0"/>
              <a:t>Styčný bod s lékařské fyziky s fyziologií: </a:t>
            </a:r>
            <a:r>
              <a:rPr lang="cs-CZ" altLang="cs-CZ" b="1" dirty="0" smtClean="0"/>
              <a:t>elektrická osa srdeční</a:t>
            </a:r>
          </a:p>
          <a:p>
            <a:endParaRPr lang="cs-CZ" altLang="cs-CZ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Podklady pro OPTIMED II - EKG z pohledu fyziologie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Základní požadavky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5100" y="1751383"/>
            <a:ext cx="7487998" cy="3335522"/>
          </a:xfrm>
        </p:spPr>
        <p:txBody>
          <a:bodyPr/>
          <a:lstStyle/>
          <a:p>
            <a:endParaRPr lang="cs-CZ" altLang="cs-CZ" dirty="0" smtClean="0"/>
          </a:p>
          <a:p>
            <a:r>
              <a:rPr lang="cs-CZ" altLang="cs-CZ" dirty="0" smtClean="0"/>
              <a:t>Zvládnout registraci elektrokardiogramu</a:t>
            </a:r>
          </a:p>
          <a:p>
            <a:endParaRPr lang="cs-CZ" altLang="cs-CZ" dirty="0" smtClean="0"/>
          </a:p>
          <a:p>
            <a:r>
              <a:rPr lang="cs-CZ" altLang="cs-CZ" dirty="0" smtClean="0"/>
              <a:t>Zvládnout popsat fyziologickou EKG křivku</a:t>
            </a:r>
          </a:p>
          <a:p>
            <a:endParaRPr lang="cs-CZ" altLang="cs-CZ" dirty="0"/>
          </a:p>
          <a:p>
            <a:pPr>
              <a:lnSpc>
                <a:spcPct val="150000"/>
              </a:lnSpc>
            </a:pPr>
            <a:r>
              <a:rPr lang="cs-CZ" altLang="cs-CZ" dirty="0" smtClean="0"/>
              <a:t>Získat základní představu o arytmiích – </a:t>
            </a:r>
            <a:r>
              <a:rPr lang="cs-CZ" altLang="cs-CZ" b="1" dirty="0" smtClean="0"/>
              <a:t>styčný bod s patologickou fyziologií</a:t>
            </a:r>
            <a:endParaRPr lang="cs-CZ" altLang="cs-CZ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dirty="0" smtClean="0"/>
              <a:t>Podklady pro OPTIMED II - EKG z pohledu fyziologie</a:t>
            </a:r>
            <a:endParaRPr lang="cs-CZ" alt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4394447" y="5406501"/>
            <a:ext cx="45768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cs-CZ" altLang="cs-CZ" sz="1600" dirty="0" err="1"/>
              <a:t>Ganong</a:t>
            </a:r>
            <a:r>
              <a:rPr lang="cs-CZ" altLang="cs-CZ" sz="1600" dirty="0"/>
              <a:t>: 3 str. fyziologické EKG vs. 9 str. arytmie</a:t>
            </a:r>
          </a:p>
          <a:p>
            <a:pPr marL="0" indent="0">
              <a:buNone/>
            </a:pPr>
            <a:r>
              <a:rPr lang="cs-CZ" altLang="cs-CZ" sz="1600" dirty="0" err="1" smtClean="0"/>
              <a:t>Guyton</a:t>
            </a:r>
            <a:r>
              <a:rPr lang="cs-CZ" altLang="cs-CZ" sz="1600" dirty="0"/>
              <a:t>: 6 </a:t>
            </a:r>
            <a:r>
              <a:rPr lang="cs-CZ" altLang="cs-CZ" sz="1600" dirty="0" smtClean="0"/>
              <a:t>str. vs</a:t>
            </a:r>
            <a:r>
              <a:rPr lang="cs-CZ" altLang="cs-CZ" sz="1600" dirty="0"/>
              <a:t>. 12 str.</a:t>
            </a:r>
          </a:p>
          <a:p>
            <a:pPr marL="0" indent="0">
              <a:buNone/>
            </a:pPr>
            <a:r>
              <a:rPr lang="cs-CZ" altLang="cs-CZ" sz="1600" dirty="0" err="1" smtClean="0"/>
              <a:t>Boron</a:t>
            </a:r>
            <a:r>
              <a:rPr lang="cs-CZ" altLang="cs-CZ" sz="1600" dirty="0"/>
              <a:t>: </a:t>
            </a:r>
            <a:r>
              <a:rPr lang="cs-CZ" altLang="cs-CZ" sz="1600" dirty="0" smtClean="0"/>
              <a:t>7 str. </a:t>
            </a:r>
            <a:r>
              <a:rPr lang="cs-CZ" altLang="cs-CZ" sz="1600" dirty="0"/>
              <a:t>vs. 6 str</a:t>
            </a:r>
            <a:r>
              <a:rPr lang="cs-CZ" altLang="cs-CZ" sz="1600" dirty="0" smtClean="0"/>
              <a:t>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2855" y="938136"/>
            <a:ext cx="8086635" cy="647700"/>
          </a:xfrm>
        </p:spPr>
        <p:txBody>
          <a:bodyPr/>
          <a:lstStyle/>
          <a:p>
            <a:r>
              <a:rPr lang="cs-CZ" altLang="cs-CZ" dirty="0" smtClean="0"/>
              <a:t>Výukové přístupy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2955" y="1576927"/>
            <a:ext cx="8082321" cy="480019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altLang="cs-CZ" sz="2300" b="1" dirty="0"/>
              <a:t>Přednáška (2h)</a:t>
            </a:r>
          </a:p>
          <a:p>
            <a:pPr>
              <a:lnSpc>
                <a:spcPct val="150000"/>
              </a:lnSpc>
            </a:pPr>
            <a:r>
              <a:rPr lang="cs-CZ" altLang="cs-CZ" sz="2300" b="1" dirty="0"/>
              <a:t>Seminář</a:t>
            </a:r>
            <a:r>
              <a:rPr lang="cs-CZ" altLang="cs-CZ" sz="2300" dirty="0"/>
              <a:t> </a:t>
            </a:r>
            <a:r>
              <a:rPr lang="cs-CZ" altLang="cs-CZ" sz="2300" b="1" dirty="0"/>
              <a:t>(2h) </a:t>
            </a:r>
            <a:r>
              <a:rPr lang="cs-CZ" altLang="cs-CZ" sz="2300" dirty="0"/>
              <a:t>– diskuze, dvě studijní skupiny</a:t>
            </a:r>
          </a:p>
          <a:p>
            <a:pPr>
              <a:lnSpc>
                <a:spcPct val="150000"/>
              </a:lnSpc>
            </a:pPr>
            <a:r>
              <a:rPr lang="cs-CZ" altLang="cs-CZ" sz="2300" b="1" dirty="0" smtClean="0"/>
              <a:t>Praktická cvičení (3h – EKG, </a:t>
            </a:r>
            <a:r>
              <a:rPr lang="cs-CZ" altLang="cs-CZ" sz="2300" dirty="0" smtClean="0"/>
              <a:t>+ </a:t>
            </a:r>
            <a:r>
              <a:rPr lang="cs-CZ" altLang="cs-CZ" sz="2300" dirty="0" err="1" smtClean="0"/>
              <a:t>ergometrie</a:t>
            </a:r>
            <a:r>
              <a:rPr lang="cs-CZ" altLang="cs-CZ" sz="2300" dirty="0" smtClean="0"/>
              <a:t> a polygrafie)</a:t>
            </a:r>
            <a:r>
              <a:rPr lang="cs-CZ" altLang="cs-CZ" sz="2300" b="1" dirty="0" smtClean="0"/>
              <a:t> </a:t>
            </a:r>
            <a:r>
              <a:rPr lang="cs-CZ" altLang="cs-CZ" sz="2300" dirty="0" smtClean="0"/>
              <a:t>– každý student si registruje a analyzuje svou EKG křivku – </a:t>
            </a:r>
            <a:r>
              <a:rPr lang="cs-CZ" altLang="cs-CZ" sz="2300" b="1" dirty="0" smtClean="0"/>
              <a:t>praktická zkouška</a:t>
            </a:r>
          </a:p>
          <a:p>
            <a:pPr>
              <a:lnSpc>
                <a:spcPct val="150000"/>
              </a:lnSpc>
            </a:pPr>
            <a:r>
              <a:rPr lang="cs-CZ" altLang="cs-CZ" sz="2300" b="1" dirty="0" smtClean="0"/>
              <a:t>(Demonstrace)</a:t>
            </a:r>
          </a:p>
          <a:p>
            <a:endParaRPr lang="cs-CZ" altLang="cs-CZ" sz="2300" dirty="0"/>
          </a:p>
          <a:p>
            <a:pPr>
              <a:lnSpc>
                <a:spcPct val="150000"/>
              </a:lnSpc>
            </a:pPr>
            <a:r>
              <a:rPr lang="cs-CZ" altLang="cs-CZ" sz="2300" dirty="0" smtClean="0"/>
              <a:t>Změna sylabu – fyziologie kardiovaskulárního systému vyučována v letním semestru</a:t>
            </a:r>
            <a:endParaRPr lang="cs-CZ" altLang="cs-CZ" sz="2300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Podklady pro OPTIMED II - EKG z pohledu fyziologie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16952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0510" y="921351"/>
            <a:ext cx="8086635" cy="647700"/>
          </a:xfrm>
        </p:spPr>
        <p:txBody>
          <a:bodyPr/>
          <a:lstStyle/>
          <a:p>
            <a:r>
              <a:rPr lang="cs-CZ" dirty="0" smtClean="0"/>
              <a:t> Praktická cvičení z fyziologie, Z. Nováková a kol.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75208" y="1544714"/>
            <a:ext cx="8469297" cy="5149049"/>
          </a:xfrm>
        </p:spPr>
        <p:txBody>
          <a:bodyPr/>
          <a:lstStyle/>
          <a:p>
            <a:pPr marL="0" indent="0">
              <a:buNone/>
            </a:pPr>
            <a:r>
              <a:rPr lang="cs-CZ" sz="1100" b="1" dirty="0">
                <a:solidFill>
                  <a:srgbClr val="0070C0"/>
                </a:solidFill>
              </a:rPr>
              <a:t>Klíčová slova:</a:t>
            </a:r>
            <a:endParaRPr lang="cs-CZ" sz="110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100" dirty="0"/>
              <a:t>Elektrokardiografie, vlna P, komplex QRS, vlna T, akční potenciál pracovního myokardu  a sinoatriálního uzlu, převodní systém srdeční, srdeční </a:t>
            </a:r>
            <a:r>
              <a:rPr lang="cs-CZ" sz="1100" dirty="0" err="1"/>
              <a:t>automacie</a:t>
            </a:r>
            <a:r>
              <a:rPr lang="cs-CZ" sz="1100" dirty="0"/>
              <a:t>, unipolární a bipolární svody, končetinové a hrudní svody, zóna přechodu, </a:t>
            </a:r>
            <a:r>
              <a:rPr lang="cs-CZ" sz="1100" dirty="0" err="1"/>
              <a:t>Einthovenův</a:t>
            </a:r>
            <a:r>
              <a:rPr lang="cs-CZ" sz="1100" dirty="0"/>
              <a:t> trojúhelník, </a:t>
            </a:r>
            <a:r>
              <a:rPr lang="cs-CZ" sz="1100" dirty="0" err="1"/>
              <a:t>Holterovo</a:t>
            </a:r>
            <a:r>
              <a:rPr lang="cs-CZ" sz="1100" dirty="0"/>
              <a:t> monitorování EKG.</a:t>
            </a:r>
          </a:p>
          <a:p>
            <a:pPr marL="0" indent="0" algn="just">
              <a:buNone/>
            </a:pPr>
            <a:endParaRPr lang="cs-CZ" sz="1100" b="1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100" b="1" dirty="0" smtClean="0">
                <a:solidFill>
                  <a:srgbClr val="0070C0"/>
                </a:solidFill>
              </a:rPr>
              <a:t>Cíl </a:t>
            </a:r>
            <a:r>
              <a:rPr lang="cs-CZ" sz="1100" b="1" dirty="0">
                <a:solidFill>
                  <a:srgbClr val="0070C0"/>
                </a:solidFill>
              </a:rPr>
              <a:t>cvičení:</a:t>
            </a:r>
            <a:endParaRPr lang="cs-CZ" sz="110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100" dirty="0"/>
              <a:t>Prakticky zvládnout provedení elektrokardiografického záznamu, jeho vyhodnocení a interpretaci výsledků pro potřeby klinické praxe.</a:t>
            </a:r>
            <a:r>
              <a:rPr lang="cs-CZ" sz="1100" b="1" dirty="0"/>
              <a:t> </a:t>
            </a:r>
            <a:endParaRPr lang="cs-CZ" sz="1100" b="1" dirty="0" smtClean="0"/>
          </a:p>
          <a:p>
            <a:pPr marL="0" indent="0" algn="just">
              <a:buNone/>
            </a:pPr>
            <a:endParaRPr lang="cs-CZ" sz="1100" b="1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100" b="1" dirty="0" smtClean="0">
                <a:solidFill>
                  <a:srgbClr val="0070C0"/>
                </a:solidFill>
              </a:rPr>
              <a:t>Hodnocení </a:t>
            </a:r>
            <a:r>
              <a:rPr lang="cs-CZ" sz="1100" b="1" dirty="0">
                <a:solidFill>
                  <a:srgbClr val="0070C0"/>
                </a:solidFill>
              </a:rPr>
              <a:t>záznamu:</a:t>
            </a:r>
            <a:endParaRPr lang="cs-CZ" sz="110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100" dirty="0"/>
              <a:t>Z EKG křivky určete:</a:t>
            </a:r>
          </a:p>
          <a:p>
            <a:pPr marL="0" lvl="0" indent="0" algn="just">
              <a:buNone/>
            </a:pPr>
            <a:r>
              <a:rPr lang="cs-CZ" sz="1100" b="1" dirty="0"/>
              <a:t>pravidelnost či nepravidelnost rytmu </a:t>
            </a:r>
            <a:r>
              <a:rPr lang="cs-CZ" sz="1100" dirty="0"/>
              <a:t>(dle vzdálenosti RR intervalů</a:t>
            </a:r>
            <a:r>
              <a:rPr lang="cs-CZ" sz="1100" dirty="0" smtClean="0"/>
              <a:t>), </a:t>
            </a:r>
            <a:r>
              <a:rPr lang="cs-CZ" sz="1100" b="1" dirty="0" smtClean="0"/>
              <a:t>odkud </a:t>
            </a:r>
            <a:r>
              <a:rPr lang="cs-CZ" sz="1100" b="1" dirty="0"/>
              <a:t>rytmus vychází </a:t>
            </a:r>
            <a:r>
              <a:rPr lang="cs-CZ" sz="1100" dirty="0"/>
              <a:t>(např. sinusový rytmus = každý komplex QRS je předcházen vlnou P o frekvenci 50–100/min; sledujte přítomnost vlny P ve všech svodech</a:t>
            </a:r>
            <a:r>
              <a:rPr lang="cs-CZ" sz="1100" dirty="0" smtClean="0"/>
              <a:t>), </a:t>
            </a:r>
            <a:r>
              <a:rPr lang="cs-CZ" sz="1100" b="1" dirty="0" smtClean="0"/>
              <a:t>frekvenci </a:t>
            </a:r>
            <a:r>
              <a:rPr lang="cs-CZ" sz="1100" b="1" dirty="0"/>
              <a:t>srdce </a:t>
            </a:r>
            <a:r>
              <a:rPr lang="cs-CZ" sz="1100" dirty="0"/>
              <a:t>(3 možnosti zjištění: počítačem, výpočet podle rychlosti posunu záznamu nebo pomocí stupnice na EKG pravítku</a:t>
            </a:r>
            <a:r>
              <a:rPr lang="cs-CZ" sz="1100" dirty="0" smtClean="0"/>
              <a:t>), </a:t>
            </a:r>
            <a:r>
              <a:rPr lang="cs-CZ" sz="1100" b="1" dirty="0" smtClean="0"/>
              <a:t>délku </a:t>
            </a:r>
            <a:r>
              <a:rPr lang="cs-CZ" sz="1100" b="1" dirty="0"/>
              <a:t>trvání vlny P, úseku PQ, intervalu PQ, intervalu QRS a intervalu </a:t>
            </a:r>
            <a:r>
              <a:rPr lang="cs-CZ" sz="1100" b="1" dirty="0" smtClean="0"/>
              <a:t>QT, konfiguraci </a:t>
            </a:r>
            <a:r>
              <a:rPr lang="cs-CZ" sz="1100" b="1" dirty="0"/>
              <a:t>vlny P, komplexu QRS, úseku ST a vlny </a:t>
            </a:r>
            <a:r>
              <a:rPr lang="cs-CZ" sz="1100" b="1" dirty="0" smtClean="0"/>
              <a:t>T.</a:t>
            </a:r>
          </a:p>
          <a:p>
            <a:pPr marL="0" lvl="0" indent="0" algn="just">
              <a:buNone/>
            </a:pPr>
            <a:r>
              <a:rPr lang="cs-CZ" sz="1100" dirty="0" smtClean="0"/>
              <a:t>Do </a:t>
            </a:r>
            <a:r>
              <a:rPr lang="cs-CZ" sz="1100" dirty="0"/>
              <a:t>předtištěného </a:t>
            </a:r>
            <a:r>
              <a:rPr lang="cs-CZ" sz="1100" dirty="0" err="1"/>
              <a:t>Einthovenova</a:t>
            </a:r>
            <a:r>
              <a:rPr lang="cs-CZ" sz="1100" dirty="0"/>
              <a:t> rovnostranného trojúhelníka sestrojte </a:t>
            </a:r>
            <a:r>
              <a:rPr lang="cs-CZ" sz="1100" b="1" dirty="0"/>
              <a:t>elektrickou srdeční osu </a:t>
            </a:r>
            <a:r>
              <a:rPr lang="cs-CZ" sz="1100" dirty="0" smtClean="0"/>
              <a:t>ze </a:t>
            </a:r>
            <a:r>
              <a:rPr lang="cs-CZ" sz="1100" dirty="0"/>
              <a:t>dvou nebo více končetinových svodů a určete její </a:t>
            </a:r>
            <a:r>
              <a:rPr lang="cs-CZ" sz="1100" b="1" dirty="0"/>
              <a:t>úhel</a:t>
            </a:r>
            <a:r>
              <a:rPr lang="cs-CZ" sz="1100" dirty="0"/>
              <a:t> v rovině frontální. Dle hrudních svodů určete její </a:t>
            </a:r>
            <a:r>
              <a:rPr lang="cs-CZ" sz="1100" b="1" dirty="0"/>
              <a:t>směr</a:t>
            </a:r>
            <a:r>
              <a:rPr lang="cs-CZ" sz="1100" dirty="0"/>
              <a:t> v rovině horizontální</a:t>
            </a:r>
            <a:r>
              <a:rPr lang="cs-CZ" sz="1100" dirty="0" smtClean="0"/>
              <a:t>.</a:t>
            </a:r>
          </a:p>
          <a:p>
            <a:pPr marL="0" indent="0" algn="just">
              <a:buNone/>
            </a:pPr>
            <a:endParaRPr lang="cs-CZ" sz="1100" b="1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100" b="1" dirty="0" smtClean="0">
                <a:solidFill>
                  <a:srgbClr val="0070C0"/>
                </a:solidFill>
              </a:rPr>
              <a:t>Protokol</a:t>
            </a:r>
            <a:r>
              <a:rPr lang="cs-CZ" sz="1100" b="1" dirty="0">
                <a:solidFill>
                  <a:srgbClr val="0070C0"/>
                </a:solidFill>
              </a:rPr>
              <a:t>:</a:t>
            </a:r>
            <a:endParaRPr lang="cs-CZ" sz="110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100" dirty="0"/>
              <a:t>Definujte klíčová slova, cíl cvičení a stručně popište princip použité metody. Přehledně zpracujte měřené parametry. Vložte předtištěný </a:t>
            </a:r>
            <a:r>
              <a:rPr lang="cs-CZ" sz="1100" dirty="0" err="1"/>
              <a:t>Einthovenův</a:t>
            </a:r>
            <a:r>
              <a:rPr lang="cs-CZ" sz="1100" dirty="0"/>
              <a:t> trojúhelník se zakreslenou srdeční </a:t>
            </a:r>
            <a:r>
              <a:rPr lang="cs-CZ" sz="1100" dirty="0" smtClean="0"/>
              <a:t>osou. Do </a:t>
            </a:r>
            <a:r>
              <a:rPr lang="cs-CZ" sz="1100" dirty="0"/>
              <a:t>tabulky zaznamenejte konfiguraci vlny P a T (pozitivní, negativní nebo </a:t>
            </a:r>
            <a:r>
              <a:rPr lang="cs-CZ" sz="1100" dirty="0" err="1"/>
              <a:t>bifázický</a:t>
            </a:r>
            <a:r>
              <a:rPr lang="cs-CZ" sz="1100" dirty="0"/>
              <a:t>), QRS komplexu a úseku ST ve všech 12 svodech. </a:t>
            </a:r>
          </a:p>
          <a:p>
            <a:pPr marL="0" indent="0" algn="just">
              <a:buNone/>
            </a:pPr>
            <a:r>
              <a:rPr lang="cs-CZ" sz="1100" b="1" dirty="0"/>
              <a:t> </a:t>
            </a:r>
            <a:endParaRPr lang="cs-CZ" sz="1100" dirty="0"/>
          </a:p>
          <a:p>
            <a:pPr marL="0" indent="0" algn="just">
              <a:buNone/>
            </a:pPr>
            <a:r>
              <a:rPr lang="cs-CZ" sz="1100" b="1" dirty="0">
                <a:solidFill>
                  <a:srgbClr val="0070C0"/>
                </a:solidFill>
              </a:rPr>
              <a:t>Interpretace a závěry:</a:t>
            </a:r>
            <a:endParaRPr lang="cs-CZ" sz="110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100" b="1" dirty="0"/>
              <a:t>V jedné větě se vyjádřete k pravidelnosti a původu rytmu, srdeční frekvenci. Porovnejte měřené parametry a směr srdeční osy </a:t>
            </a:r>
            <a:r>
              <a:rPr lang="cs-CZ" sz="1100" b="1" dirty="0" smtClean="0"/>
              <a:t>s</a:t>
            </a:r>
            <a:r>
              <a:rPr lang="cs-CZ" sz="1100" b="1" dirty="0"/>
              <a:t> fyziologickými hodnotami</a:t>
            </a:r>
            <a:r>
              <a:rPr lang="cs-CZ" sz="1100" b="1" dirty="0" smtClean="0"/>
              <a:t>.</a:t>
            </a:r>
            <a:endParaRPr lang="cs-CZ" sz="1100" b="1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Podklady pro OPTIMED II - EKG z pohledu fyziologie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72839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Praktická cvičení – pořízení záznamu EKG</a:t>
            </a:r>
            <a:endParaRPr lang="cs-CZ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69" y="2017713"/>
            <a:ext cx="7315200" cy="4114800"/>
          </a:xfrm>
        </p:spPr>
      </p:pic>
      <p:sp>
        <p:nvSpPr>
          <p:cNvPr id="6" name="Zástupný symbol pro zápatí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Podklady pro OPTIMED II - EKG z pohledu fyziologie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41332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3977" y="1100831"/>
            <a:ext cx="8086635" cy="647700"/>
          </a:xfrm>
        </p:spPr>
        <p:txBody>
          <a:bodyPr/>
          <a:lstStyle/>
          <a:p>
            <a:r>
              <a:rPr lang="cs-CZ" dirty="0" smtClean="0"/>
              <a:t> Praktická cvičení – výsledný záznam</a:t>
            </a:r>
            <a:endParaRPr lang="cs-CZ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6"/>
          <a:stretch/>
        </p:blipFill>
        <p:spPr>
          <a:xfrm>
            <a:off x="1198485" y="1808927"/>
            <a:ext cx="6285391" cy="4572161"/>
          </a:xfrm>
        </p:spPr>
      </p:pic>
      <p:sp>
        <p:nvSpPr>
          <p:cNvPr id="6" name="Zástupný symbol pro zápatí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Podklady pro OPTIMED II - EKG z pohledu fyziologie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420653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 „Medicína v županu“</a:t>
            </a:r>
            <a:endParaRPr lang="cs-CZ" altLang="cs-CZ" dirty="0"/>
          </a:p>
        </p:txBody>
      </p:sp>
      <p:sp>
        <p:nvSpPr>
          <p:cNvPr id="2" name="Rovnoramenný trojúhelník 1"/>
          <p:cNvSpPr/>
          <p:nvPr/>
        </p:nvSpPr>
        <p:spPr bwMode="auto">
          <a:xfrm>
            <a:off x="3125337" y="2743200"/>
            <a:ext cx="2548311" cy="2210938"/>
          </a:xfrm>
          <a:prstGeom prst="triangle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2400" b="0" i="0" u="none" strike="noStrike" cap="none" normalizeH="0" baseline="0" smtClean="0">
              <a:ln>
                <a:noFill/>
              </a:ln>
              <a:noFill/>
              <a:effectLst/>
              <a:latin typeface="Tahoma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826048" y="4692528"/>
            <a:ext cx="429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B</a:t>
            </a:r>
            <a:endParaRPr lang="cs-CZ" sz="28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2536905" y="4692528"/>
            <a:ext cx="425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C</a:t>
            </a:r>
            <a:endParaRPr lang="cs-CZ" sz="28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4184529" y="2179037"/>
            <a:ext cx="429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A</a:t>
            </a:r>
            <a:endParaRPr lang="cs-CZ" sz="2800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Podklady pro OPTIMED II - EKG z pohledu fyziologie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400676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PPT_DBNAME" val="9003d111-2447-4888-a496-16e45a82a3c2.mdb"/>
</p:tagLst>
</file>

<file path=ppt/theme/theme1.xml><?xml version="1.0" encoding="utf-8"?>
<a:theme xmlns:a="http://schemas.openxmlformats.org/drawingml/2006/main" name="Prezentace_MU_CZ">
  <a:themeElements>
    <a:clrScheme name="Vlastní 1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C00000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med_sablona_4×3_cz</Template>
  <TotalTime>464</TotalTime>
  <Words>249</Words>
  <Application>Microsoft Office PowerPoint</Application>
  <PresentationFormat>Předvádění na obrazovce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Prezentace_MU_CZ</vt:lpstr>
      <vt:lpstr>Podklady k OPTIMED II   EKG - Fyziologie</vt:lpstr>
      <vt:lpstr>Východiska</vt:lpstr>
      <vt:lpstr>Základní požadavky</vt:lpstr>
      <vt:lpstr>Výukové přístupy</vt:lpstr>
      <vt:lpstr> Praktická cvičení z fyziologie, Z. Nováková a kol.</vt:lpstr>
      <vt:lpstr> Praktická cvičení – pořízení záznamu EKG</vt:lpstr>
      <vt:lpstr> Praktická cvičení – výsledný záznam</vt:lpstr>
      <vt:lpstr> „Medicína v županu“</vt:lpstr>
    </vt:vector>
  </TitlesOfParts>
  <Company>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Komenda</dc:creator>
  <cp:lastModifiedBy>LF Lektor</cp:lastModifiedBy>
  <cp:revision>39</cp:revision>
  <cp:lastPrinted>1601-01-01T00:00:00Z</cp:lastPrinted>
  <dcterms:created xsi:type="dcterms:W3CDTF">2016-09-16T07:24:09Z</dcterms:created>
  <dcterms:modified xsi:type="dcterms:W3CDTF">2016-10-04T13:36:54Z</dcterms:modified>
</cp:coreProperties>
</file>