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69" r:id="rId17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20">
          <p15:clr>
            <a:srgbClr val="A4A3A4"/>
          </p15:clr>
        </p15:guide>
        <p15:guide id="2" orient="horz" pos="1272">
          <p15:clr>
            <a:srgbClr val="A4A3A4"/>
          </p15:clr>
        </p15:guide>
        <p15:guide id="3" orient="horz" pos="715">
          <p15:clr>
            <a:srgbClr val="A4A3A4"/>
          </p15:clr>
        </p15:guide>
        <p15:guide id="4" orient="horz" pos="3861">
          <p15:clr>
            <a:srgbClr val="A4A3A4"/>
          </p15:clr>
        </p15:guide>
        <p15:guide id="5" orient="horz" pos="3944">
          <p15:clr>
            <a:srgbClr val="A4A3A4"/>
          </p15:clr>
        </p15:guide>
        <p15:guide id="6" pos="321">
          <p15:clr>
            <a:srgbClr val="A4A3A4"/>
          </p15:clr>
        </p15:guide>
        <p15:guide id="7" pos="5418">
          <p15:clr>
            <a:srgbClr val="A4A3A4"/>
          </p15:clr>
        </p15:guide>
        <p15:guide id="8" pos="682">
          <p15:clr>
            <a:srgbClr val="A4A3A4"/>
          </p15:clr>
        </p15:guide>
        <p15:guide id="9" pos="2766">
          <p15:clr>
            <a:srgbClr val="A4A3A4"/>
          </p15:clr>
        </p15:guide>
        <p15:guide id="10" pos="29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611" autoAdjust="0"/>
  </p:normalViewPr>
  <p:slideViewPr>
    <p:cSldViewPr snapToGrid="0">
      <p:cViewPr>
        <p:scale>
          <a:sx n="65" d="100"/>
          <a:sy n="65" d="100"/>
        </p:scale>
        <p:origin x="-1386" y="-480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-84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e&#353;it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Se&#353;it2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borska\Documents\anketa\1%20ot&#225;zk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borska\Documents\anketa\kvalita%20v&#253;uk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borska\Documents\anketa\1%20ot&#225;zk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borska\Documents\anketa\1%20ot&#225;zk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val>
            <c:numRef>
              <c:f>List1!$B$2:$F$2</c:f>
              <c:numCache>
                <c:formatCode>General</c:formatCode>
                <c:ptCount val="5"/>
                <c:pt idx="0">
                  <c:v>10</c:v>
                </c:pt>
                <c:pt idx="1">
                  <c:v>8</c:v>
                </c:pt>
                <c:pt idx="2">
                  <c:v>11</c:v>
                </c:pt>
                <c:pt idx="3">
                  <c:v>8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314240"/>
        <c:axId val="28345856"/>
        <c:axId val="0"/>
      </c:bar3DChart>
      <c:catAx>
        <c:axId val="28314240"/>
        <c:scaling>
          <c:orientation val="minMax"/>
        </c:scaling>
        <c:delete val="0"/>
        <c:axPos val="b"/>
        <c:majorTickMark val="out"/>
        <c:minorTickMark val="none"/>
        <c:tickLblPos val="nextTo"/>
        <c:crossAx val="28345856"/>
        <c:crosses val="autoZero"/>
        <c:auto val="1"/>
        <c:lblAlgn val="ctr"/>
        <c:lblOffset val="100"/>
        <c:noMultiLvlLbl val="0"/>
      </c:catAx>
      <c:valAx>
        <c:axId val="28345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314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val>
            <c:numRef>
              <c:f>List1!$B$9:$G$9</c:f>
              <c:numCache>
                <c:formatCode>General</c:formatCode>
                <c:ptCount val="6"/>
                <c:pt idx="0">
                  <c:v>3</c:v>
                </c:pt>
                <c:pt idx="1">
                  <c:v>12</c:v>
                </c:pt>
                <c:pt idx="2">
                  <c:v>7</c:v>
                </c:pt>
                <c:pt idx="3">
                  <c:v>10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303936"/>
        <c:axId val="29305856"/>
        <c:axId val="0"/>
      </c:bar3DChart>
      <c:catAx>
        <c:axId val="29303936"/>
        <c:scaling>
          <c:orientation val="minMax"/>
        </c:scaling>
        <c:delete val="0"/>
        <c:axPos val="b"/>
        <c:majorTickMark val="out"/>
        <c:minorTickMark val="none"/>
        <c:tickLblPos val="nextTo"/>
        <c:crossAx val="29305856"/>
        <c:crosses val="autoZero"/>
        <c:auto val="1"/>
        <c:lblAlgn val="ctr"/>
        <c:lblOffset val="100"/>
        <c:noMultiLvlLbl val="0"/>
      </c:catAx>
      <c:valAx>
        <c:axId val="29305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303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val>
            <c:numRef>
              <c:f>List1!$B$2:$G$2</c:f>
              <c:numCache>
                <c:formatCode>General</c:formatCode>
                <c:ptCount val="6"/>
                <c:pt idx="0">
                  <c:v>10</c:v>
                </c:pt>
                <c:pt idx="1">
                  <c:v>8</c:v>
                </c:pt>
                <c:pt idx="2">
                  <c:v>11</c:v>
                </c:pt>
                <c:pt idx="3">
                  <c:v>8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852032"/>
        <c:axId val="29853568"/>
        <c:axId val="0"/>
      </c:bar3DChart>
      <c:catAx>
        <c:axId val="29852032"/>
        <c:scaling>
          <c:orientation val="minMax"/>
        </c:scaling>
        <c:delete val="0"/>
        <c:axPos val="b"/>
        <c:majorTickMark val="out"/>
        <c:minorTickMark val="none"/>
        <c:tickLblPos val="nextTo"/>
        <c:crossAx val="29853568"/>
        <c:crosses val="autoZero"/>
        <c:auto val="1"/>
        <c:lblAlgn val="ctr"/>
        <c:lblOffset val="100"/>
        <c:noMultiLvlLbl val="0"/>
      </c:catAx>
      <c:valAx>
        <c:axId val="29853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852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List1!$B$5:$G$5</c:f>
              <c:numCache>
                <c:formatCode>General</c:formatCode>
                <c:ptCount val="6"/>
                <c:pt idx="0">
                  <c:v>24</c:v>
                </c:pt>
                <c:pt idx="1">
                  <c:v>10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272320"/>
        <c:axId val="33070080"/>
        <c:axId val="0"/>
      </c:bar3DChart>
      <c:catAx>
        <c:axId val="31272320"/>
        <c:scaling>
          <c:orientation val="minMax"/>
        </c:scaling>
        <c:delete val="0"/>
        <c:axPos val="b"/>
        <c:majorTickMark val="out"/>
        <c:minorTickMark val="none"/>
        <c:tickLblPos val="nextTo"/>
        <c:crossAx val="33070080"/>
        <c:crosses val="autoZero"/>
        <c:auto val="1"/>
        <c:lblAlgn val="ctr"/>
        <c:lblOffset val="100"/>
        <c:noMultiLvlLbl val="0"/>
      </c:catAx>
      <c:valAx>
        <c:axId val="33070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2723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List1!$A$8</c:f>
              <c:strCache>
                <c:ptCount val="1"/>
                <c:pt idx="0">
                  <c:v>LF:VSBC041s Biochemie II - seminář</c:v>
                </c:pt>
              </c:strCache>
            </c:strRef>
          </c:cat>
          <c:val>
            <c:numRef>
              <c:f>List1!$B$8:$G$8</c:f>
              <c:numCache>
                <c:formatCode>General</c:formatCode>
                <c:ptCount val="6"/>
                <c:pt idx="0">
                  <c:v>26</c:v>
                </c:pt>
                <c:pt idx="1">
                  <c:v>5</c:v>
                </c:pt>
                <c:pt idx="2">
                  <c:v>1</c:v>
                </c:pt>
                <c:pt idx="3">
                  <c:v>1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792192"/>
        <c:axId val="71771648"/>
        <c:axId val="0"/>
      </c:bar3DChart>
      <c:catAx>
        <c:axId val="38792192"/>
        <c:scaling>
          <c:orientation val="minMax"/>
        </c:scaling>
        <c:delete val="1"/>
        <c:axPos val="b"/>
        <c:majorTickMark val="out"/>
        <c:minorTickMark val="none"/>
        <c:tickLblPos val="nextTo"/>
        <c:crossAx val="71771648"/>
        <c:crosses val="autoZero"/>
        <c:auto val="1"/>
        <c:lblAlgn val="ctr"/>
        <c:lblOffset val="100"/>
        <c:noMultiLvlLbl val="0"/>
      </c:catAx>
      <c:valAx>
        <c:axId val="71771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792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254480878220111"/>
          <c:y val="0.10996569524890833"/>
          <c:w val="0.85444442528749787"/>
          <c:h val="0.76143126413467765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List1!$B$4:$G$4</c:f>
              <c:numCache>
                <c:formatCode>General</c:formatCode>
                <c:ptCount val="6"/>
                <c:pt idx="0">
                  <c:v>31</c:v>
                </c:pt>
                <c:pt idx="1">
                  <c:v>6</c:v>
                </c:pt>
                <c:pt idx="2">
                  <c:v>0</c:v>
                </c:pt>
                <c:pt idx="3">
                  <c:v>0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5738880"/>
        <c:axId val="116224384"/>
        <c:axId val="0"/>
      </c:bar3DChart>
      <c:catAx>
        <c:axId val="115738880"/>
        <c:scaling>
          <c:orientation val="minMax"/>
        </c:scaling>
        <c:delete val="0"/>
        <c:axPos val="b"/>
        <c:majorTickMark val="out"/>
        <c:minorTickMark val="none"/>
        <c:tickLblPos val="nextTo"/>
        <c:crossAx val="116224384"/>
        <c:crosses val="autoZero"/>
        <c:auto val="1"/>
        <c:lblAlgn val="ctr"/>
        <c:lblOffset val="100"/>
        <c:noMultiLvlLbl val="0"/>
      </c:catAx>
      <c:valAx>
        <c:axId val="116224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57388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Předměty seřazeny podle počtu studentů, kteří se účastnili hlasování.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43798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03238" y="2565402"/>
            <a:ext cx="8097837" cy="1249362"/>
          </a:xfrm>
        </p:spPr>
        <p:txBody>
          <a:bodyPr tIns="0" bIns="0" anchor="ctr"/>
          <a:lstStyle>
            <a:lvl1pPr>
              <a:defRPr sz="4000"/>
            </a:lvl1pPr>
          </a:lstStyle>
          <a:p>
            <a:pPr lvl="0"/>
            <a:r>
              <a:rPr lang="cs-CZ" altLang="cs-CZ" noProof="0" dirty="0" smtClean="0"/>
              <a:t>Kliknutím vložte nadpis</a:t>
            </a:r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5661660"/>
            <a:ext cx="1020127" cy="1020127"/>
          </a:xfrm>
          <a:prstGeom prst="rect">
            <a:avLst/>
          </a:prstGeom>
        </p:spPr>
      </p:pic>
      <p:sp>
        <p:nvSpPr>
          <p:cNvPr id="3" name="Zástupný symbol pro text 2"/>
          <p:cNvSpPr>
            <a:spLocks noGrp="1"/>
          </p:cNvSpPr>
          <p:nvPr>
            <p:ph type="body" sz="quarter" idx="10" hasCustomPrompt="1"/>
          </p:nvPr>
        </p:nvSpPr>
        <p:spPr>
          <a:xfrm>
            <a:off x="503238" y="3814763"/>
            <a:ext cx="8097837" cy="685800"/>
          </a:xfrm>
        </p:spPr>
        <p:txBody>
          <a:bodyPr anchor="ctr"/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cs-CZ" dirty="0" smtClean="0"/>
              <a:t>Kliknutím vložte podnadpis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663" userDrawn="1">
          <p15:clr>
            <a:srgbClr val="FBAE40"/>
          </p15:clr>
        </p15:guide>
        <p15:guide id="2" pos="31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 dirty="0"/>
              <a:t>Definujte zápatí - název prezentace / pracoviště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 předlohy nadpisů.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/>
              <a:t>Klepnutím lze upravit styly předlohy textu.</a:t>
            </a:r>
          </a:p>
          <a:p>
            <a:pPr lvl="1"/>
            <a:r>
              <a:rPr lang="cs-CZ" altLang="cs-CZ" dirty="0" smtClean="0"/>
              <a:t>Druhá úroveň</a:t>
            </a:r>
          </a:p>
        </p:txBody>
      </p:sp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9588" y="6376986"/>
            <a:ext cx="6219015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376986"/>
            <a:ext cx="173391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9" y="0"/>
            <a:ext cx="2736000" cy="109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6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7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Anketa o kvalitě výuky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Eva Táborská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10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589935" y="1578077"/>
            <a:ext cx="7757652" cy="22874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cs-CZ" dirty="0" err="1"/>
              <a:t>Nepáči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mi že nemáte jednotné materiály </a:t>
            </a:r>
            <a:r>
              <a:rPr lang="cs-CZ" dirty="0" err="1"/>
              <a:t>pre</a:t>
            </a:r>
            <a:r>
              <a:rPr lang="cs-CZ" dirty="0"/>
              <a:t> </a:t>
            </a:r>
            <a:r>
              <a:rPr lang="cs-CZ" dirty="0" err="1"/>
              <a:t>študentov</a:t>
            </a:r>
            <a:r>
              <a:rPr lang="cs-CZ" dirty="0"/>
              <a:t>. Každý z </a:t>
            </a:r>
            <a:r>
              <a:rPr lang="cs-CZ" dirty="0" err="1"/>
              <a:t>vyučujúcich</a:t>
            </a:r>
            <a:r>
              <a:rPr lang="cs-CZ" dirty="0"/>
              <a:t> poskytne </a:t>
            </a:r>
            <a:r>
              <a:rPr lang="cs-CZ" dirty="0" err="1"/>
              <a:t>nejaké</a:t>
            </a:r>
            <a:r>
              <a:rPr lang="cs-CZ" dirty="0"/>
              <a:t> svoje materiály </a:t>
            </a:r>
            <a:r>
              <a:rPr lang="cs-CZ" dirty="0" err="1"/>
              <a:t>skupine</a:t>
            </a:r>
            <a:r>
              <a:rPr lang="cs-CZ" dirty="0"/>
              <a:t> a potom to aj tak </a:t>
            </a:r>
            <a:r>
              <a:rPr lang="cs-CZ" dirty="0" err="1"/>
              <a:t>vyzerá</a:t>
            </a:r>
            <a:r>
              <a:rPr lang="cs-CZ" dirty="0"/>
              <a:t> na </a:t>
            </a:r>
            <a:r>
              <a:rPr lang="cs-CZ" dirty="0" err="1"/>
              <a:t>testoch</a:t>
            </a:r>
            <a:r>
              <a:rPr lang="cs-CZ" dirty="0"/>
              <a:t>, že </a:t>
            </a:r>
            <a:r>
              <a:rPr lang="cs-CZ" dirty="0" err="1"/>
              <a:t>sa</a:t>
            </a:r>
            <a:r>
              <a:rPr lang="cs-CZ" dirty="0"/>
              <a:t> tam </a:t>
            </a:r>
            <a:r>
              <a:rPr lang="cs-CZ" dirty="0" err="1"/>
              <a:t>objavia</a:t>
            </a:r>
            <a:r>
              <a:rPr lang="cs-CZ" dirty="0"/>
              <a:t> otázky na </a:t>
            </a:r>
            <a:r>
              <a:rPr lang="cs-CZ" dirty="0" err="1"/>
              <a:t>ktoré</a:t>
            </a:r>
            <a:r>
              <a:rPr lang="cs-CZ" dirty="0"/>
              <a:t> </a:t>
            </a:r>
            <a:r>
              <a:rPr lang="cs-CZ" dirty="0" err="1"/>
              <a:t>som</a:t>
            </a:r>
            <a:r>
              <a:rPr lang="cs-CZ" dirty="0"/>
              <a:t> </a:t>
            </a:r>
            <a:r>
              <a:rPr lang="cs-CZ" dirty="0" err="1"/>
              <a:t>nevedel</a:t>
            </a:r>
            <a:r>
              <a:rPr lang="cs-CZ" dirty="0"/>
              <a:t> </a:t>
            </a:r>
            <a:r>
              <a:rPr lang="cs-CZ" dirty="0" err="1"/>
              <a:t>vôbec</a:t>
            </a:r>
            <a:r>
              <a:rPr lang="cs-CZ" dirty="0"/>
              <a:t> </a:t>
            </a:r>
            <a:r>
              <a:rPr lang="cs-CZ" dirty="0" err="1"/>
              <a:t>odpovedať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7717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11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86697" y="1696065"/>
            <a:ext cx="8229600" cy="27363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cs-CZ" dirty="0"/>
              <a:t>Moc si vážím času a energie, kterou vyučující vložili do výuky chirurgie v pediatrickém kruhu. Podívali jsme se na oddělení, sály i ambulance a všude se nám věnovali. Prezentace tento semestr byly dělané spíše formou kazuistik a to se mi moc líbilo, určitě jsem si z nich mnoho odnesla. Děkuji všem, kteří se nám věnovali :)</a:t>
            </a:r>
          </a:p>
        </p:txBody>
      </p:sp>
    </p:spTree>
    <p:extLst>
      <p:ext uri="{BB962C8B-B14F-4D97-AF65-F5344CB8AC3E}">
        <p14:creationId xmlns:p14="http://schemas.microsoft.com/office/powerpoint/2010/main" val="957631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12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840658" y="1666568"/>
            <a:ext cx="7993626" cy="22874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cs-CZ" dirty="0"/>
              <a:t>Velmi zajímavé i praktické, hlavně v dětské nemocnici dostane každý vlastního pacienta, kterého si vyšetří a následně probere s doktorem a ostatními, tomu předcházel nácvik jak zacházet s pacientem a co má obsahovat správná anamnéza.</a:t>
            </a:r>
          </a:p>
        </p:txBody>
      </p:sp>
    </p:spTree>
    <p:extLst>
      <p:ext uri="{BB962C8B-B14F-4D97-AF65-F5344CB8AC3E}">
        <p14:creationId xmlns:p14="http://schemas.microsoft.com/office/powerpoint/2010/main" val="646999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13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57200" y="1755058"/>
            <a:ext cx="7801897" cy="40828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cs-CZ" dirty="0" err="1"/>
              <a:t>Pre</a:t>
            </a:r>
            <a:r>
              <a:rPr lang="cs-CZ" dirty="0"/>
              <a:t> </a:t>
            </a:r>
            <a:r>
              <a:rPr lang="cs-CZ" dirty="0" err="1"/>
              <a:t>mňa</a:t>
            </a:r>
            <a:r>
              <a:rPr lang="cs-CZ" dirty="0"/>
              <a:t> </a:t>
            </a:r>
            <a:r>
              <a:rPr lang="cs-CZ" dirty="0" err="1"/>
              <a:t>najlepší</a:t>
            </a:r>
            <a:r>
              <a:rPr lang="cs-CZ" dirty="0"/>
              <a:t> blok celého </a:t>
            </a:r>
            <a:r>
              <a:rPr lang="cs-CZ" dirty="0" err="1"/>
              <a:t>semestra</a:t>
            </a:r>
            <a:r>
              <a:rPr lang="cs-CZ" dirty="0"/>
              <a:t>. Páčila </a:t>
            </a:r>
            <a:r>
              <a:rPr lang="cs-CZ" dirty="0" err="1"/>
              <a:t>sa</a:t>
            </a:r>
            <a:r>
              <a:rPr lang="cs-CZ" dirty="0"/>
              <a:t> mi teoretická </a:t>
            </a:r>
            <a:r>
              <a:rPr lang="cs-CZ" dirty="0" err="1"/>
              <a:t>časť</a:t>
            </a:r>
            <a:r>
              <a:rPr lang="cs-CZ" dirty="0"/>
              <a:t> výuky, </a:t>
            </a:r>
            <a:r>
              <a:rPr lang="cs-CZ" dirty="0" err="1"/>
              <a:t>hlavne</a:t>
            </a:r>
            <a:r>
              <a:rPr lang="cs-CZ" dirty="0"/>
              <a:t> od pána profesora </a:t>
            </a:r>
            <a:r>
              <a:rPr lang="cs-CZ" dirty="0" smtClean="0"/>
              <a:t>…………….., </a:t>
            </a:r>
            <a:r>
              <a:rPr lang="cs-CZ" dirty="0"/>
              <a:t>ale aj </a:t>
            </a:r>
            <a:r>
              <a:rPr lang="cs-CZ" dirty="0" err="1"/>
              <a:t>tá</a:t>
            </a:r>
            <a:r>
              <a:rPr lang="cs-CZ" dirty="0"/>
              <a:t> praktická. </a:t>
            </a:r>
            <a:r>
              <a:rPr lang="cs-CZ" dirty="0" err="1"/>
              <a:t>Síce</a:t>
            </a:r>
            <a:r>
              <a:rPr lang="cs-CZ" dirty="0"/>
              <a:t> </a:t>
            </a:r>
            <a:r>
              <a:rPr lang="cs-CZ" dirty="0" err="1"/>
              <a:t>sme</a:t>
            </a:r>
            <a:r>
              <a:rPr lang="cs-CZ" dirty="0"/>
              <a:t> </a:t>
            </a:r>
            <a:r>
              <a:rPr lang="cs-CZ" dirty="0" err="1"/>
              <a:t>vyšetrovali</a:t>
            </a:r>
            <a:r>
              <a:rPr lang="cs-CZ" dirty="0"/>
              <a:t> </a:t>
            </a:r>
            <a:r>
              <a:rPr lang="cs-CZ" dirty="0" err="1"/>
              <a:t>pacientov</a:t>
            </a:r>
            <a:r>
              <a:rPr lang="cs-CZ" dirty="0"/>
              <a:t> v skupinkách po 4-5 </a:t>
            </a:r>
            <a:r>
              <a:rPr lang="cs-CZ" dirty="0" err="1"/>
              <a:t>študentov</a:t>
            </a:r>
            <a:r>
              <a:rPr lang="cs-CZ" dirty="0"/>
              <a:t>, </a:t>
            </a:r>
            <a:r>
              <a:rPr lang="cs-CZ" dirty="0" err="1"/>
              <a:t>malo</a:t>
            </a:r>
            <a:r>
              <a:rPr lang="cs-CZ" dirty="0"/>
              <a:t> to </a:t>
            </a:r>
            <a:r>
              <a:rPr lang="cs-CZ" dirty="0" err="1"/>
              <a:t>pre</a:t>
            </a:r>
            <a:r>
              <a:rPr lang="cs-CZ" dirty="0"/>
              <a:t> nás </a:t>
            </a:r>
            <a:r>
              <a:rPr lang="cs-CZ" dirty="0" err="1"/>
              <a:t>prínos</a:t>
            </a:r>
            <a:r>
              <a:rPr lang="cs-CZ" dirty="0"/>
              <a:t> </a:t>
            </a:r>
            <a:r>
              <a:rPr lang="cs-CZ" dirty="0" err="1"/>
              <a:t>pretože</a:t>
            </a:r>
            <a:r>
              <a:rPr lang="cs-CZ" dirty="0"/>
              <a:t> </a:t>
            </a:r>
            <a:r>
              <a:rPr lang="cs-CZ" dirty="0" err="1"/>
              <a:t>sme</a:t>
            </a:r>
            <a:r>
              <a:rPr lang="cs-CZ" dirty="0"/>
              <a:t> si každého pacienta spolu </a:t>
            </a:r>
            <a:r>
              <a:rPr lang="cs-CZ" dirty="0" err="1"/>
              <a:t>prebrali</a:t>
            </a:r>
            <a:r>
              <a:rPr lang="cs-CZ" dirty="0"/>
              <a:t>. </a:t>
            </a:r>
            <a:r>
              <a:rPr lang="cs-CZ" dirty="0" err="1"/>
              <a:t>Navyše</a:t>
            </a:r>
            <a:r>
              <a:rPr lang="cs-CZ" dirty="0"/>
              <a:t> </a:t>
            </a:r>
            <a:r>
              <a:rPr lang="cs-CZ" dirty="0" err="1"/>
              <a:t>sme</a:t>
            </a:r>
            <a:r>
              <a:rPr lang="cs-CZ" dirty="0"/>
              <a:t> k </a:t>
            </a:r>
            <a:r>
              <a:rPr lang="cs-CZ" dirty="0" err="1"/>
              <a:t>pacientom</a:t>
            </a:r>
            <a:r>
              <a:rPr lang="cs-CZ" dirty="0"/>
              <a:t> chodili každý </a:t>
            </a:r>
            <a:r>
              <a:rPr lang="cs-CZ" dirty="0" err="1"/>
              <a:t>deň</a:t>
            </a:r>
            <a:r>
              <a:rPr lang="cs-CZ" dirty="0"/>
              <a:t>, takže </a:t>
            </a:r>
            <a:r>
              <a:rPr lang="cs-CZ" dirty="0" err="1"/>
              <a:t>sme</a:t>
            </a:r>
            <a:r>
              <a:rPr lang="cs-CZ" dirty="0"/>
              <a:t> </a:t>
            </a:r>
            <a:r>
              <a:rPr lang="cs-CZ" dirty="0" err="1"/>
              <a:t>sa</a:t>
            </a:r>
            <a:r>
              <a:rPr lang="cs-CZ" dirty="0"/>
              <a:t> aj </a:t>
            </a:r>
            <a:r>
              <a:rPr lang="cs-CZ" dirty="0" err="1"/>
              <a:t>niečo</a:t>
            </a:r>
            <a:r>
              <a:rPr lang="cs-CZ" dirty="0"/>
              <a:t> </a:t>
            </a:r>
            <a:r>
              <a:rPr lang="cs-CZ" dirty="0" err="1"/>
              <a:t>reálne</a:t>
            </a:r>
            <a:r>
              <a:rPr lang="cs-CZ" dirty="0"/>
              <a:t> stihli </a:t>
            </a:r>
            <a:r>
              <a:rPr lang="cs-CZ" dirty="0" err="1"/>
              <a:t>naučiť</a:t>
            </a:r>
            <a:r>
              <a:rPr lang="cs-CZ" dirty="0"/>
              <a:t>. Takto by mala praktická výuka </a:t>
            </a:r>
            <a:r>
              <a:rPr lang="cs-CZ" dirty="0" err="1"/>
              <a:t>prebiehať</a:t>
            </a:r>
            <a:r>
              <a:rPr lang="cs-CZ" dirty="0"/>
              <a:t> u </a:t>
            </a:r>
            <a:r>
              <a:rPr lang="cs-CZ" dirty="0" err="1"/>
              <a:t>väčšiny</a:t>
            </a:r>
            <a:r>
              <a:rPr lang="cs-CZ" dirty="0"/>
              <a:t> </a:t>
            </a:r>
            <a:r>
              <a:rPr lang="cs-CZ" dirty="0" err="1"/>
              <a:t>predmetov</a:t>
            </a:r>
            <a:r>
              <a:rPr lang="cs-CZ" dirty="0"/>
              <a:t>, </a:t>
            </a:r>
            <a:r>
              <a:rPr lang="cs-CZ" dirty="0" err="1"/>
              <a:t>bohužiaľ</a:t>
            </a:r>
            <a:r>
              <a:rPr lang="cs-CZ" dirty="0"/>
              <a:t> je to </a:t>
            </a:r>
            <a:r>
              <a:rPr lang="cs-CZ" dirty="0" err="1"/>
              <a:t>skôr</a:t>
            </a:r>
            <a:r>
              <a:rPr lang="cs-CZ" dirty="0"/>
              <a:t> </a:t>
            </a:r>
            <a:r>
              <a:rPr lang="cs-CZ" dirty="0" err="1"/>
              <a:t>výnimka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1126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14</a:t>
            </a:fld>
            <a:endParaRPr lang="cs-CZ" alt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442452" y="1371600"/>
            <a:ext cx="8155858" cy="32342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cs-CZ" dirty="0" smtClean="0"/>
              <a:t>V celkovém </a:t>
            </a:r>
            <a:r>
              <a:rPr lang="cs-CZ" dirty="0"/>
              <a:t>kontextu výuky interny šlo jistě o jednu ze zajímavějších a kvalitněji pojatých stáží. Přístup všech lékařů na </a:t>
            </a:r>
            <a:r>
              <a:rPr lang="cs-CZ" dirty="0" smtClean="0"/>
              <a:t>………….. </a:t>
            </a:r>
            <a:r>
              <a:rPr lang="cs-CZ" dirty="0"/>
              <a:t>byl velice přátelský a podněcující pro další studium. Čas vyhrazený pro praktickou výuku byl naplňován adekvátně, prezentované případy byly didakticky cenné a výsledný dojem, který ve mně tato stáž zanechala je pozitivní.</a:t>
            </a:r>
          </a:p>
        </p:txBody>
      </p:sp>
    </p:spTree>
    <p:extLst>
      <p:ext uri="{BB962C8B-B14F-4D97-AF65-F5344CB8AC3E}">
        <p14:creationId xmlns:p14="http://schemas.microsoft.com/office/powerpoint/2010/main" val="954160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15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943897" y="1932039"/>
            <a:ext cx="6209071" cy="9634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cs-CZ" dirty="0" err="1"/>
              <a:t>Prednášky</a:t>
            </a:r>
            <a:r>
              <a:rPr lang="cs-CZ" dirty="0"/>
              <a:t> </a:t>
            </a:r>
            <a:r>
              <a:rPr lang="cs-CZ" dirty="0" err="1"/>
              <a:t>trpeli</a:t>
            </a:r>
            <a:r>
              <a:rPr lang="cs-CZ" dirty="0"/>
              <a:t> malou </a:t>
            </a:r>
            <a:r>
              <a:rPr lang="cs-CZ" dirty="0" err="1"/>
              <a:t>návštevnosťou</a:t>
            </a:r>
            <a:r>
              <a:rPr lang="cs-CZ" dirty="0"/>
              <a:t> z </a:t>
            </a:r>
            <a:r>
              <a:rPr lang="cs-CZ" dirty="0" err="1"/>
              <a:t>dôvodu</a:t>
            </a:r>
            <a:r>
              <a:rPr lang="cs-CZ" dirty="0"/>
              <a:t> termínu - </a:t>
            </a:r>
            <a:r>
              <a:rPr lang="cs-CZ" dirty="0" err="1"/>
              <a:t>štvrtok</a:t>
            </a:r>
            <a:r>
              <a:rPr lang="cs-CZ" dirty="0"/>
              <a:t> </a:t>
            </a:r>
            <a:r>
              <a:rPr lang="cs-CZ" dirty="0" err="1"/>
              <a:t>poobede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4875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16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403648" y="982469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Role garanta předmětu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7584" y="1918573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Garant předmětu je zodpovědný za výuku předmětu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Měl by tedy výsledky ankety, zejména relevantní slovní komentáře studentů sledovat a vyhodnocovat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Získává informace o výuce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Je zodpovědný za řešení závažných připomínek kritického charakteru, zejména pokud se objevují opakovaně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Vedení LF zaslalo výsledky ankety všem garantům</a:t>
            </a:r>
          </a:p>
        </p:txBody>
      </p:sp>
    </p:spTree>
    <p:extLst>
      <p:ext uri="{BB962C8B-B14F-4D97-AF65-F5344CB8AC3E}">
        <p14:creationId xmlns:p14="http://schemas.microsoft.com/office/powerpoint/2010/main" val="2775835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2</a:t>
            </a:fld>
            <a:endParaRPr lang="cs-CZ" altLang="cs-CZ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Anketa o kvalitě výuky na LF - jaro 2016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připravena ve spolupráci se </a:t>
            </a:r>
            <a:r>
              <a:rPr lang="cs-CZ" dirty="0" smtClean="0"/>
              <a:t>SKAS</a:t>
            </a:r>
          </a:p>
          <a:p>
            <a:endParaRPr lang="cs-CZ" altLang="cs-CZ" dirty="0"/>
          </a:p>
          <a:p>
            <a:r>
              <a:rPr lang="pl-PL" dirty="0" smtClean="0"/>
              <a:t>sběr odpovědí: </a:t>
            </a:r>
            <a:r>
              <a:rPr lang="pl-PL" dirty="0"/>
              <a:t>od 26. 5. 2016 do 31. 8. </a:t>
            </a:r>
            <a:r>
              <a:rPr lang="pl-PL" dirty="0" smtClean="0"/>
              <a:t>2016</a:t>
            </a:r>
          </a:p>
          <a:p>
            <a:endParaRPr lang="pl-PL" dirty="0"/>
          </a:p>
          <a:p>
            <a:r>
              <a:rPr lang="cs-CZ" dirty="0"/>
              <a:t>osloveno: </a:t>
            </a:r>
            <a:r>
              <a:rPr lang="cs-CZ" b="1" dirty="0"/>
              <a:t>3675</a:t>
            </a:r>
            <a:r>
              <a:rPr lang="pl-PL" dirty="0"/>
              <a:t> </a:t>
            </a:r>
            <a:r>
              <a:rPr lang="pl-PL" dirty="0" smtClean="0"/>
              <a:t>posluchačů pregraduálního studia</a:t>
            </a:r>
          </a:p>
          <a:p>
            <a:endParaRPr lang="pl-PL" dirty="0"/>
          </a:p>
          <a:p>
            <a:r>
              <a:rPr lang="pl-PL" dirty="0"/>
              <a:t>p</a:t>
            </a:r>
            <a:r>
              <a:rPr lang="pl-PL" dirty="0" smtClean="0"/>
              <a:t>lně anonymní</a:t>
            </a:r>
            <a:endParaRPr lang="pl-PL" dirty="0"/>
          </a:p>
          <a:p>
            <a:endParaRPr lang="pl-PL" dirty="0"/>
          </a:p>
          <a:p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dirty="0"/>
              <a:t>C</a:t>
            </a:r>
            <a:r>
              <a:rPr lang="en-GB" dirty="0" err="1"/>
              <a:t>elofakultní</a:t>
            </a:r>
            <a:r>
              <a:rPr lang="en-GB" dirty="0"/>
              <a:t> </a:t>
            </a:r>
            <a:r>
              <a:rPr lang="en-GB" dirty="0" err="1"/>
              <a:t>konferenc</a:t>
            </a:r>
            <a:r>
              <a:rPr lang="cs-CZ" dirty="0"/>
              <a:t>e</a:t>
            </a:r>
            <a:r>
              <a:rPr lang="en-GB" dirty="0"/>
              <a:t> o </a:t>
            </a:r>
            <a:r>
              <a:rPr lang="en-GB" dirty="0" err="1"/>
              <a:t>výuce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3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01843" y="1089699"/>
            <a:ext cx="859143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cs-CZ" sz="2800" b="1" dirty="0" smtClean="0"/>
              <a:t>Organizace výuky</a:t>
            </a:r>
          </a:p>
          <a:p>
            <a:r>
              <a:rPr lang="cs-CZ" dirty="0" smtClean="0"/>
              <a:t>Ohodnoťte, zda jste měli včas dostupné jasné organizační pokyny – kde, kam a kdy máte přijít, co máte mít s sebou atp. Věděli jste, co se bude kterou hodinu učit za téma?</a:t>
            </a:r>
          </a:p>
          <a:p>
            <a:endParaRPr lang="cs-CZ" sz="2800" dirty="0" smtClean="0"/>
          </a:p>
          <a:p>
            <a:r>
              <a:rPr lang="cs-CZ" sz="2800" b="1" dirty="0" smtClean="0"/>
              <a:t>2) Obsah předmětu</a:t>
            </a:r>
          </a:p>
          <a:p>
            <a:r>
              <a:rPr lang="cs-CZ" dirty="0" smtClean="0"/>
              <a:t>Byl pro vás tento předmět přínosný? Zhodnoťte obsah a </a:t>
            </a:r>
            <a:r>
              <a:rPr lang="cs-CZ" dirty="0"/>
              <a:t>r</a:t>
            </a:r>
            <a:r>
              <a:rPr lang="cs-CZ" dirty="0" smtClean="0"/>
              <a:t>elevanci  předmětu.</a:t>
            </a:r>
          </a:p>
          <a:p>
            <a:endParaRPr lang="cs-CZ" dirty="0"/>
          </a:p>
          <a:p>
            <a:r>
              <a:rPr lang="cs-CZ" sz="2800" b="1" dirty="0" smtClean="0">
                <a:effectLst/>
              </a:rPr>
              <a:t>3) Kvalita výuky</a:t>
            </a:r>
          </a:p>
          <a:p>
            <a:r>
              <a:rPr lang="cs-CZ" dirty="0" smtClean="0"/>
              <a:t>Ohodnoťte kvalitu z hlediska průběhu výuky, úrovně</a:t>
            </a:r>
            <a:r>
              <a:rPr lang="cs-CZ" dirty="0"/>
              <a:t> </a:t>
            </a:r>
            <a:r>
              <a:rPr lang="cs-CZ" dirty="0" smtClean="0"/>
              <a:t>prezentování, interakce s vyučujícími atp. Považujete čas strávený ve výuce za dobře investovaný?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654710" y="294968"/>
            <a:ext cx="5279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Otázky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887999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dirty="0"/>
              <a:t>C</a:t>
            </a:r>
            <a:r>
              <a:rPr lang="en-GB" dirty="0" err="1"/>
              <a:t>elofakultní</a:t>
            </a:r>
            <a:r>
              <a:rPr lang="en-GB" dirty="0"/>
              <a:t> </a:t>
            </a:r>
            <a:r>
              <a:rPr lang="en-GB" dirty="0" err="1"/>
              <a:t>konferenc</a:t>
            </a:r>
            <a:r>
              <a:rPr lang="cs-CZ" dirty="0"/>
              <a:t>e</a:t>
            </a:r>
            <a:r>
              <a:rPr lang="en-GB" dirty="0"/>
              <a:t> o </a:t>
            </a:r>
            <a:r>
              <a:rPr lang="en-GB" dirty="0" err="1"/>
              <a:t>výuce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4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96411" y="1342103"/>
            <a:ext cx="791988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4) Výukové materiály</a:t>
            </a:r>
          </a:p>
          <a:p>
            <a:r>
              <a:rPr lang="cs-CZ" dirty="0" smtClean="0"/>
              <a:t>Byla jasně definována dobrá studijní literatura? Byly zdroje dobře 	dostupné – např. v elektronické podobě, v dostatečném 	počtu v knihovně...</a:t>
            </a:r>
            <a:endParaRPr lang="cs-CZ" dirty="0"/>
          </a:p>
          <a:p>
            <a:endParaRPr lang="cs-CZ" sz="2800" b="1" dirty="0" smtClean="0"/>
          </a:p>
          <a:p>
            <a:r>
              <a:rPr lang="cs-CZ" sz="2800" b="1" dirty="0" smtClean="0"/>
              <a:t>5) Vyučující </a:t>
            </a:r>
            <a:endParaRPr lang="cs-CZ" sz="2800" b="1" dirty="0"/>
          </a:p>
          <a:p>
            <a:r>
              <a:rPr lang="cs-CZ" dirty="0" smtClean="0"/>
              <a:t>Napište </a:t>
            </a:r>
            <a:r>
              <a:rPr lang="cs-CZ" dirty="0"/>
              <a:t>jméno vyučující/ho, jejíž/jehož styl výuky byl </a:t>
            </a:r>
            <a:r>
              <a:rPr lang="cs-CZ" dirty="0" smtClean="0"/>
              <a:t>dle vás 	nejlepší a </a:t>
            </a:r>
            <a:r>
              <a:rPr lang="cs-CZ" dirty="0"/>
              <a:t>nejpřínosnější.</a:t>
            </a:r>
          </a:p>
          <a:p>
            <a:endParaRPr lang="cs-CZ" sz="2800" dirty="0"/>
          </a:p>
          <a:p>
            <a:r>
              <a:rPr lang="cs-CZ" sz="2800" b="1" dirty="0"/>
              <a:t>6) Volný komentář k předmětu</a:t>
            </a:r>
          </a:p>
          <a:p>
            <a:r>
              <a:rPr lang="cs-CZ" dirty="0" smtClean="0"/>
              <a:t>Zde </a:t>
            </a:r>
            <a:r>
              <a:rPr lang="cs-CZ" dirty="0"/>
              <a:t>se můžete libovolně vyjádřit k pozitivům i negativům tohoto </a:t>
            </a:r>
            <a:r>
              <a:rPr lang="cs-CZ" dirty="0" smtClean="0"/>
              <a:t>předmětu</a:t>
            </a:r>
            <a:r>
              <a:rPr lang="cs-CZ" sz="2800" dirty="0"/>
              <a:t>.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485342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5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60090" y="1151672"/>
            <a:ext cx="8064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400" dirty="0"/>
          </a:p>
          <a:p>
            <a:r>
              <a:rPr lang="cs-CZ" sz="2400" dirty="0" smtClean="0">
                <a:effectLst/>
              </a:rPr>
              <a:t>Anketu otevřelo: 481 studentů</a:t>
            </a:r>
            <a:br>
              <a:rPr lang="cs-CZ" sz="2400" dirty="0" smtClean="0">
                <a:effectLst/>
              </a:rPr>
            </a:br>
            <a:endParaRPr lang="cs-CZ" sz="2400" dirty="0" smtClean="0">
              <a:effectLst/>
            </a:endParaRPr>
          </a:p>
          <a:p>
            <a:r>
              <a:rPr lang="cs-CZ" sz="2400" dirty="0" smtClean="0">
                <a:effectLst/>
              </a:rPr>
              <a:t>odpovídalo: 348 studentů</a:t>
            </a:r>
            <a:br>
              <a:rPr lang="cs-CZ" sz="2400" dirty="0" smtClean="0">
                <a:effectLst/>
              </a:rPr>
            </a:br>
            <a:endParaRPr lang="cs-CZ" sz="2400" dirty="0" smtClean="0">
              <a:effectLst/>
            </a:endParaRPr>
          </a:p>
          <a:p>
            <a:r>
              <a:rPr lang="cs-CZ" sz="2400" dirty="0" smtClean="0">
                <a:effectLst/>
              </a:rPr>
              <a:t>splnilo: 190 studentů</a:t>
            </a:r>
          </a:p>
          <a:p>
            <a:r>
              <a:rPr lang="cs-CZ" sz="2400" dirty="0"/>
              <a:t>	</a:t>
            </a:r>
            <a:r>
              <a:rPr lang="cs-CZ" sz="2400" dirty="0" smtClean="0"/>
              <a:t>	z toho </a:t>
            </a:r>
            <a:r>
              <a:rPr lang="cs-CZ" dirty="0"/>
              <a:t>Bc obory: </a:t>
            </a:r>
            <a:r>
              <a:rPr lang="cs-CZ" dirty="0" smtClean="0"/>
              <a:t>cca 25 studentů</a:t>
            </a:r>
            <a:endParaRPr lang="cs-CZ" sz="2400" dirty="0" smtClean="0"/>
          </a:p>
          <a:p>
            <a:r>
              <a:rPr lang="cs-CZ" sz="2400" dirty="0"/>
              <a:t>	</a:t>
            </a:r>
            <a:r>
              <a:rPr lang="cs-CZ" sz="2400" dirty="0" smtClean="0"/>
              <a:t>	</a:t>
            </a:r>
            <a:r>
              <a:rPr lang="cs-CZ" sz="2400" dirty="0" err="1" smtClean="0"/>
              <a:t>NMgr</a:t>
            </a:r>
            <a:r>
              <a:rPr lang="cs-CZ" sz="2400" dirty="0" smtClean="0"/>
              <a:t> obory:       2 studenti</a:t>
            </a:r>
          </a:p>
          <a:p>
            <a:r>
              <a:rPr lang="cs-CZ" sz="2400" dirty="0"/>
              <a:t>	</a:t>
            </a:r>
            <a:r>
              <a:rPr lang="cs-CZ" sz="2400" dirty="0" smtClean="0"/>
              <a:t>	ZL: 		     4 studenti</a:t>
            </a:r>
          </a:p>
          <a:p>
            <a:r>
              <a:rPr lang="cs-CZ" sz="2400" dirty="0" smtClean="0"/>
              <a:t>		VL                     </a:t>
            </a:r>
            <a:r>
              <a:rPr lang="cs-CZ" sz="2400" dirty="0" smtClean="0">
                <a:sym typeface="Symbol"/>
              </a:rPr>
              <a:t> 170 – 300 </a:t>
            </a:r>
            <a:r>
              <a:rPr lang="cs-CZ" sz="2400" dirty="0" smtClean="0"/>
              <a:t>VL  </a:t>
            </a:r>
          </a:p>
          <a:p>
            <a:r>
              <a:rPr lang="cs-CZ" sz="2400" dirty="0"/>
              <a:t>	</a:t>
            </a:r>
            <a:r>
              <a:rPr lang="cs-CZ" sz="2400" dirty="0" smtClean="0"/>
              <a:t>	</a:t>
            </a:r>
            <a:endParaRPr lang="cs-CZ" sz="2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2433484" y="294968"/>
            <a:ext cx="5427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Výsledky</a:t>
            </a:r>
            <a:endParaRPr lang="cs-CZ" sz="32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660089" y="5255146"/>
            <a:ext cx="84839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cs-CZ" dirty="0" smtClean="0"/>
              <a:t>Všichni učitelé předmětu vidí:</a:t>
            </a:r>
          </a:p>
          <a:p>
            <a:pPr>
              <a:lnSpc>
                <a:spcPct val="150000"/>
              </a:lnSpc>
            </a:pPr>
            <a:r>
              <a:rPr lang="cs-CZ" dirty="0" smtClean="0"/>
              <a:t>IS MUNI </a:t>
            </a:r>
            <a:r>
              <a:rPr lang="cs-CZ" dirty="0" smtClean="0">
                <a:sym typeface="Symbol"/>
              </a:rPr>
              <a:t></a:t>
            </a:r>
            <a:r>
              <a:rPr lang="cs-CZ" dirty="0" smtClean="0"/>
              <a:t> Průzkumy </a:t>
            </a:r>
            <a:r>
              <a:rPr lang="cs-CZ" dirty="0" smtClean="0">
                <a:sym typeface="Symbol"/>
              </a:rPr>
              <a:t></a:t>
            </a:r>
            <a:r>
              <a:rPr lang="cs-CZ" dirty="0" smtClean="0"/>
              <a:t> </a:t>
            </a:r>
            <a:r>
              <a:rPr lang="cs-CZ" b="1" dirty="0" smtClean="0"/>
              <a:t>Anketa o kvalitě výuky na LF - jaro 2016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854708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dirty="0"/>
              <a:t>C</a:t>
            </a:r>
            <a:r>
              <a:rPr lang="en-GB" dirty="0" err="1"/>
              <a:t>elofakultní</a:t>
            </a:r>
            <a:r>
              <a:rPr lang="en-GB" dirty="0"/>
              <a:t> </a:t>
            </a:r>
            <a:r>
              <a:rPr lang="en-GB" dirty="0" err="1"/>
              <a:t>konferenc</a:t>
            </a:r>
            <a:r>
              <a:rPr lang="cs-CZ" dirty="0"/>
              <a:t>e</a:t>
            </a:r>
            <a:r>
              <a:rPr lang="en-GB" dirty="0"/>
              <a:t> o </a:t>
            </a:r>
            <a:r>
              <a:rPr lang="en-GB" dirty="0" err="1"/>
              <a:t>výuce</a:t>
            </a:r>
            <a:r>
              <a:rPr lang="en-GB" dirty="0"/>
              <a:t> 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6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475656" y="17728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Všeobecné lékařství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1403648" y="335699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Hodnoceno 117 předmětů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6186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7</a:t>
            </a:fld>
            <a:endParaRPr lang="cs-CZ" alt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555430"/>
              </p:ext>
            </p:extLst>
          </p:nvPr>
        </p:nvGraphicFramePr>
        <p:xfrm>
          <a:off x="179512" y="404664"/>
          <a:ext cx="6118048" cy="44639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1390"/>
                <a:gridCol w="1584834"/>
                <a:gridCol w="512728"/>
                <a:gridCol w="512728"/>
                <a:gridCol w="512728"/>
                <a:gridCol w="512728"/>
                <a:gridCol w="512728"/>
                <a:gridCol w="512728"/>
                <a:gridCol w="512728"/>
                <a:gridCol w="512728"/>
              </a:tblGrid>
              <a:tr h="40581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1" i="0" u="none" strike="noStrike" dirty="0" err="1" smtClean="0">
                          <a:solidFill>
                            <a:srgbClr val="1E5351"/>
                          </a:solidFill>
                          <a:effectLst/>
                          <a:latin typeface="Calibri"/>
                        </a:rPr>
                        <a:t>roč</a:t>
                      </a:r>
                      <a:endParaRPr lang="cs-CZ" sz="2000" b="1" i="0" u="none" strike="noStrike" dirty="0">
                        <a:solidFill>
                          <a:srgbClr val="1E535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 </a:t>
                      </a:r>
                      <a:r>
                        <a:rPr lang="cs-CZ" sz="2000" u="none" strike="noStrike" dirty="0" smtClean="0">
                          <a:effectLst/>
                        </a:rPr>
                        <a:t>Předmět</a:t>
                      </a:r>
                      <a:endParaRPr lang="cs-CZ" sz="2000" b="1" i="0" u="none" strike="noStrike" dirty="0">
                        <a:solidFill>
                          <a:srgbClr val="1E535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1</a:t>
                      </a:r>
                      <a:endParaRPr lang="cs-CZ" sz="2000" b="1" i="0" u="none" strike="noStrike">
                        <a:solidFill>
                          <a:srgbClr val="1E535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2</a:t>
                      </a:r>
                      <a:endParaRPr lang="cs-CZ" sz="2000" b="1" i="0" u="none" strike="noStrike">
                        <a:solidFill>
                          <a:srgbClr val="1E535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3</a:t>
                      </a:r>
                      <a:endParaRPr lang="cs-CZ" sz="2000" b="1" i="0" u="none" strike="noStrike">
                        <a:solidFill>
                          <a:srgbClr val="1E535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4</a:t>
                      </a:r>
                      <a:endParaRPr lang="cs-CZ" sz="2000" b="1" i="0" u="none" strike="noStrike">
                        <a:solidFill>
                          <a:srgbClr val="1E535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5</a:t>
                      </a:r>
                      <a:endParaRPr lang="cs-CZ" sz="2000" b="1" i="0" u="none" strike="noStrike" dirty="0">
                        <a:solidFill>
                          <a:srgbClr val="1E535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cs-CZ" sz="2000" b="1" i="0" u="none" strike="noStrike" dirty="0">
                        <a:solidFill>
                          <a:srgbClr val="1E535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sym typeface="Symbol"/>
                        </a:rPr>
                        <a:t>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3.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u="none" strike="noStrike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VSPA0622c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u="none" strike="noStrike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u="none" strike="noStrike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u="none" strike="noStrike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8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u="none" strike="noStrike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rgbClr val="0028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u="none" strike="noStrike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u="none" strike="noStrike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u="none" strike="noStrike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10,4</a:t>
                      </a:r>
                      <a:endParaRPr lang="cs-CZ" sz="2000" b="0" i="0" u="none" strike="noStrike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 smtClean="0">
                          <a:effectLst/>
                        </a:rPr>
                        <a:t>VLAN0222s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8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30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rgbClr val="0028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7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2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39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 smtClean="0">
                          <a:effectLst/>
                        </a:rPr>
                        <a:t>VSBC041s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26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6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39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 smtClean="0">
                          <a:effectLst/>
                        </a:rPr>
                        <a:t>VLFA0621c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24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7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3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2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37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9,7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 smtClean="0">
                          <a:effectLst/>
                        </a:rPr>
                        <a:t>VLLM0421c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26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5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37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VSFY0422c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VLCH0832c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VLVL9X61c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XXXXX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10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8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11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8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7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44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5818">
                <a:tc>
                  <a:txBody>
                    <a:bodyPr/>
                    <a:lstStyle/>
                    <a:p>
                      <a:pPr algn="l" fontAlgn="ctr"/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XXXXX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3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12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7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10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6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38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272" marR="2272" marT="22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265938" y="0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1) Organizace výuky</a:t>
            </a:r>
            <a:endParaRPr lang="cs-CZ" sz="2000" dirty="0" smtClean="0"/>
          </a:p>
          <a:p>
            <a:endParaRPr lang="cs-CZ" sz="2000" dirty="0"/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6224532"/>
              </p:ext>
            </p:extLst>
          </p:nvPr>
        </p:nvGraphicFramePr>
        <p:xfrm>
          <a:off x="6340666" y="404664"/>
          <a:ext cx="2771800" cy="1595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6209702"/>
              </p:ext>
            </p:extLst>
          </p:nvPr>
        </p:nvGraphicFramePr>
        <p:xfrm>
          <a:off x="6372200" y="3501008"/>
          <a:ext cx="2622054" cy="1291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4812227"/>
              </p:ext>
            </p:extLst>
          </p:nvPr>
        </p:nvGraphicFramePr>
        <p:xfrm>
          <a:off x="6516216" y="2060848"/>
          <a:ext cx="2411760" cy="1455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Graf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9391107"/>
              </p:ext>
            </p:extLst>
          </p:nvPr>
        </p:nvGraphicFramePr>
        <p:xfrm>
          <a:off x="2930234" y="5286376"/>
          <a:ext cx="2924174" cy="1571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Graf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7639277"/>
              </p:ext>
            </p:extLst>
          </p:nvPr>
        </p:nvGraphicFramePr>
        <p:xfrm>
          <a:off x="5920853" y="5194920"/>
          <a:ext cx="2905903" cy="1663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Graf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7166176"/>
              </p:ext>
            </p:extLst>
          </p:nvPr>
        </p:nvGraphicFramePr>
        <p:xfrm>
          <a:off x="0" y="5010151"/>
          <a:ext cx="3248024" cy="1847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1700081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8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580968" y="545690"/>
            <a:ext cx="5810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6) Volný komentář k předmětu</a:t>
            </a: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53961" y="1361938"/>
            <a:ext cx="8539316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/>
              <a:t>Celý předmět </a:t>
            </a:r>
            <a:r>
              <a:rPr lang="cs-CZ" dirty="0" smtClean="0"/>
              <a:t>……….. </a:t>
            </a:r>
            <a:r>
              <a:rPr lang="cs-CZ" dirty="0"/>
              <a:t>byl dobře zorganizovaný, až na zkoušku, při které jsem narazila na otázky, jejichž odpovědi zřejmě zazněly na přednášce, ale pokud člověk neměl diktafon nebo se dobře neorientoval v daném tématu, neměl šanci si udělat smysluplné poznámky a zachytit vše a tudíž měl pak se zkouškou trochu problém. 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2251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 smtClean="0"/>
              <a:t>Definujte zápatí - název prezentace / pracoviště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D6C118-631F-4A80-9886-907009361577}" type="slidenum">
              <a:rPr lang="cs-CZ" altLang="cs-CZ" smtClean="0"/>
              <a:pPr/>
              <a:t>9</a:t>
            </a:fld>
            <a:endParaRPr lang="cs-CZ" alt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21226" y="1519084"/>
            <a:ext cx="7801897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/>
              <a:t>v průběhu stáží v prvním semestru o nás nikde nevěděli což vyústilo v to, že jsme místo </a:t>
            </a:r>
            <a:r>
              <a:rPr lang="cs-CZ" dirty="0" smtClean="0"/>
              <a:t>…………….. </a:t>
            </a:r>
            <a:r>
              <a:rPr lang="cs-CZ" dirty="0"/>
              <a:t>měli povídání o historii medicíny, </a:t>
            </a:r>
            <a:endParaRPr lang="cs-CZ" dirty="0" smtClean="0"/>
          </a:p>
          <a:p>
            <a:r>
              <a:rPr lang="cs-CZ" dirty="0" smtClean="0"/>
              <a:t>na ……………….. </a:t>
            </a:r>
            <a:r>
              <a:rPr lang="cs-CZ" dirty="0"/>
              <a:t>jsme si to museli dohodnout sami přímo s vyučujícím </a:t>
            </a:r>
            <a:endParaRPr lang="cs-CZ" dirty="0" smtClean="0"/>
          </a:p>
          <a:p>
            <a:r>
              <a:rPr lang="cs-CZ" dirty="0" smtClean="0"/>
              <a:t>a ………………. </a:t>
            </a:r>
            <a:r>
              <a:rPr lang="cs-CZ" dirty="0"/>
              <a:t>jsme neměli </a:t>
            </a:r>
            <a:r>
              <a:rPr lang="cs-CZ" dirty="0" err="1"/>
              <a:t>vubec</a:t>
            </a:r>
            <a:r>
              <a:rPr lang="cs-CZ" dirty="0"/>
              <a:t> (a to jsme tam přišli dvakrát - poprvé o nás nevěděli a podruhé na nás zapomněli)</a:t>
            </a:r>
          </a:p>
        </p:txBody>
      </p:sp>
    </p:spTree>
    <p:extLst>
      <p:ext uri="{BB962C8B-B14F-4D97-AF65-F5344CB8AC3E}">
        <p14:creationId xmlns:p14="http://schemas.microsoft.com/office/powerpoint/2010/main" val="12117493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1352&quot;&gt;&lt;object type=&quot;3&quot; unique_id=&quot;11353&quot;&gt;&lt;property id=&quot;20148&quot; value=&quot;5&quot;/&gt;&lt;property id=&quot;20300&quot; value=&quot;Slide 1 - &amp;quot;Anketa o kvalitě výuky&amp;quot;&quot;/&gt;&lt;property id=&quot;20307&quot; value=&quot;256&quot;/&gt;&lt;/object&gt;&lt;object type=&quot;3&quot; unique_id=&quot;11354&quot;&gt;&lt;property id=&quot;20148&quot; value=&quot;5&quot;/&gt;&lt;property id=&quot;20300&quot; value=&quot;Slide 2 - &amp;quot;Anketa o kvalitě výuky na LF - jaro 2016&amp;quot;&quot;/&gt;&lt;property id=&quot;20307&quot; value=&quot;257&quot;/&gt;&lt;/object&gt;&lt;object type=&quot;3&quot; unique_id=&quot;11355&quot;&gt;&lt;property id=&quot;20148&quot; value=&quot;5&quot;/&gt;&lt;property id=&quot;20300&quot; value=&quot;Slide 3&quot;/&gt;&lt;property id=&quot;20307&quot; value=&quot;258&quot;/&gt;&lt;/object&gt;&lt;object type=&quot;3&quot; unique_id=&quot;11356&quot;&gt;&lt;property id=&quot;20148&quot; value=&quot;5&quot;/&gt;&lt;property id=&quot;20300&quot; value=&quot;Slide 4&quot;/&gt;&lt;property id=&quot;20307&quot; value=&quot;259&quot;/&gt;&lt;/object&gt;&lt;object type=&quot;3&quot; unique_id=&quot;11357&quot;&gt;&lt;property id=&quot;20148&quot; value=&quot;5&quot;/&gt;&lt;property id=&quot;20300&quot; value=&quot;Slide 5&quot;/&gt;&lt;property id=&quot;20307&quot; value=&quot;260&quot;/&gt;&lt;/object&gt;&lt;object type=&quot;3&quot; unique_id=&quot;11358&quot;&gt;&lt;property id=&quot;20148&quot; value=&quot;5&quot;/&gt;&lt;property id=&quot;20300&quot; value=&quot;Slide 6&quot;/&gt;&lt;property id=&quot;20307&quot; value=&quot;261&quot;/&gt;&lt;/object&gt;&lt;object type=&quot;3&quot; unique_id=&quot;11359&quot;&gt;&lt;property id=&quot;20148&quot; value=&quot;5&quot;/&gt;&lt;property id=&quot;20300&quot; value=&quot;Slide 7&quot;/&gt;&lt;property id=&quot;20307&quot; value=&quot;262&quot;/&gt;&lt;/object&gt;&lt;object type=&quot;3&quot; unique_id=&quot;11364&quot;&gt;&lt;property id=&quot;20148&quot; value=&quot;5&quot;/&gt;&lt;property id=&quot;20300&quot; value=&quot;Slide 8&quot;/&gt;&lt;property id=&quot;20307&quot; value=&quot;267&quot;/&gt;&lt;/object&gt;&lt;object type=&quot;3&quot; unique_id=&quot;11365&quot;&gt;&lt;property id=&quot;20148&quot; value=&quot;5&quot;/&gt;&lt;property id=&quot;20300&quot; value=&quot;Slide 9&quot;/&gt;&lt;property id=&quot;20307&quot; value=&quot;268&quot;/&gt;&lt;/object&gt;&lt;object type=&quot;3&quot; unique_id=&quot;11366&quot;&gt;&lt;property id=&quot;20148&quot; value=&quot;5&quot;/&gt;&lt;property id=&quot;20300&quot; value=&quot;Slide 10&quot;/&gt;&lt;property id=&quot;20307&quot; value=&quot;270&quot;/&gt;&lt;/object&gt;&lt;object type=&quot;3&quot; unique_id=&quot;11367&quot;&gt;&lt;property id=&quot;20148&quot; value=&quot;5&quot;/&gt;&lt;property id=&quot;20300&quot; value=&quot;Slide 11&quot;/&gt;&lt;property id=&quot;20307&quot; value=&quot;271&quot;/&gt;&lt;/object&gt;&lt;object type=&quot;3&quot; unique_id=&quot;11368&quot;&gt;&lt;property id=&quot;20148&quot; value=&quot;5&quot;/&gt;&lt;property id=&quot;20300&quot; value=&quot;Slide 12&quot;/&gt;&lt;property id=&quot;20307&quot; value=&quot;272&quot;/&gt;&lt;/object&gt;&lt;object type=&quot;3&quot; unique_id=&quot;11369&quot;&gt;&lt;property id=&quot;20148&quot; value=&quot;5&quot;/&gt;&lt;property id=&quot;20300&quot; value=&quot;Slide 13&quot;/&gt;&lt;property id=&quot;20307&quot; value=&quot;273&quot;/&gt;&lt;/object&gt;&lt;object type=&quot;3&quot; unique_id=&quot;11370&quot;&gt;&lt;property id=&quot;20148&quot; value=&quot;5&quot;/&gt;&lt;property id=&quot;20300&quot; value=&quot;Slide 14&quot;/&gt;&lt;property id=&quot;20307&quot; value=&quot;274&quot;/&gt;&lt;/object&gt;&lt;object type=&quot;3&quot; unique_id=&quot;11371&quot;&gt;&lt;property id=&quot;20148&quot; value=&quot;5&quot;/&gt;&lt;property id=&quot;20300&quot; value=&quot;Slide 15&quot;/&gt;&lt;property id=&quot;20307&quot; value=&quot;275&quot;/&gt;&lt;/object&gt;&lt;object type=&quot;3&quot; unique_id=&quot;11373&quot;&gt;&lt;property id=&quot;20148&quot; value=&quot;5&quot;/&gt;&lt;property id=&quot;20300&quot; value=&quot;Slide 16&quot;/&gt;&lt;property id=&quot;20307&quot; value=&quot;269&quot;/&gt;&lt;/object&gt;&lt;/object&gt;&lt;object type=&quot;8&quot; unique_id=&quot;11396&quot;&gt;&lt;/object&gt;&lt;/object&gt;&lt;/database&gt;"/>
  <p:tag name="SECTOMILLISECCONVERTED" val="1"/>
  <p:tag name="ARS_PPT_DBNAME" val="c44f4518-e233-438e-9489-c998977a2da3.mdb"/>
</p:tagLst>
</file>

<file path=ppt/theme/theme1.xml><?xml version="1.0" encoding="utf-8"?>
<a:theme xmlns:a="http://schemas.openxmlformats.org/drawingml/2006/main" name="Prezentace_MU_CZ">
  <a:themeElements>
    <a:clrScheme name="Vlastní 1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C00000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med_sablona_4×3_cz</Template>
  <TotalTime>820</TotalTime>
  <Words>840</Words>
  <Application>Microsoft Office PowerPoint</Application>
  <PresentationFormat>Předvádění na obrazovce (4:3)</PresentationFormat>
  <Paragraphs>192</Paragraphs>
  <Slides>16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Prezentace_MU_CZ</vt:lpstr>
      <vt:lpstr>Anketa o kvalitě výuky</vt:lpstr>
      <vt:lpstr>Anketa o kvalitě výuky na LF - jaro 2016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Komenda</dc:creator>
  <cp:lastModifiedBy>LF Lektor</cp:lastModifiedBy>
  <cp:revision>31</cp:revision>
  <cp:lastPrinted>1601-01-01T00:00:00Z</cp:lastPrinted>
  <dcterms:created xsi:type="dcterms:W3CDTF">2016-09-16T07:24:09Z</dcterms:created>
  <dcterms:modified xsi:type="dcterms:W3CDTF">2016-10-04T14:15:59Z</dcterms:modified>
</cp:coreProperties>
</file>