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61" r:id="rId4"/>
    <p:sldId id="258" r:id="rId5"/>
    <p:sldId id="259" r:id="rId6"/>
    <p:sldId id="260" r:id="rId7"/>
  </p:sldIdLst>
  <p:sldSz cx="9144000" cy="6858000" type="screen4x3"/>
  <p:notesSz cx="6858000" cy="9144000"/>
  <p:custDataLst>
    <p:tags r:id="rId10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120">
          <p15:clr>
            <a:srgbClr val="A4A3A4"/>
          </p15:clr>
        </p15:guide>
        <p15:guide id="2" orient="horz" pos="1272">
          <p15:clr>
            <a:srgbClr val="A4A3A4"/>
          </p15:clr>
        </p15:guide>
        <p15:guide id="3" orient="horz" pos="715">
          <p15:clr>
            <a:srgbClr val="A4A3A4"/>
          </p15:clr>
        </p15:guide>
        <p15:guide id="4" orient="horz" pos="3861">
          <p15:clr>
            <a:srgbClr val="A4A3A4"/>
          </p15:clr>
        </p15:guide>
        <p15:guide id="5" orient="horz" pos="3944">
          <p15:clr>
            <a:srgbClr val="A4A3A4"/>
          </p15:clr>
        </p15:guide>
        <p15:guide id="6" pos="321">
          <p15:clr>
            <a:srgbClr val="A4A3A4"/>
          </p15:clr>
        </p15:guide>
        <p15:guide id="7" pos="5418">
          <p15:clr>
            <a:srgbClr val="A4A3A4"/>
          </p15:clr>
        </p15:guide>
        <p15:guide id="8" pos="682">
          <p15:clr>
            <a:srgbClr val="A4A3A4"/>
          </p15:clr>
        </p15:guide>
        <p15:guide id="9" pos="2766">
          <p15:clr>
            <a:srgbClr val="A4A3A4"/>
          </p15:clr>
        </p15:guide>
        <p15:guide id="10" pos="2976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87D"/>
    <a:srgbClr val="9696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33" autoAdjust="0"/>
    <p:restoredTop sz="94611" autoAdjust="0"/>
  </p:normalViewPr>
  <p:slideViewPr>
    <p:cSldViewPr snapToGrid="0">
      <p:cViewPr>
        <p:scale>
          <a:sx n="82" d="100"/>
          <a:sy n="82" d="100"/>
        </p:scale>
        <p:origin x="-876" y="-72"/>
      </p:cViewPr>
      <p:guideLst>
        <p:guide orient="horz" pos="1120"/>
        <p:guide orient="horz" pos="1272"/>
        <p:guide orient="horz" pos="715"/>
        <p:guide orient="horz" pos="3861"/>
        <p:guide orient="horz" pos="3944"/>
        <p:guide pos="321"/>
        <p:guide pos="5418"/>
        <p:guide pos="682"/>
        <p:guide pos="2766"/>
        <p:guide pos="2976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cs-CZ" altLang="cs-CZ"/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cs-CZ" altLang="cs-CZ"/>
          </a:p>
        </p:txBody>
      </p:sp>
      <p:sp>
        <p:nvSpPr>
          <p:cNvPr id="1003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cs-CZ" altLang="cs-CZ"/>
          </a:p>
        </p:txBody>
      </p:sp>
      <p:sp>
        <p:nvSpPr>
          <p:cNvPr id="1003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634D9CB-1186-4E97-85EF-EEFDD3E78B1E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8451449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cs-CZ" altLang="cs-CZ"/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cs-CZ" altLang="cs-CZ"/>
          </a:p>
        </p:txBody>
      </p:sp>
      <p:sp>
        <p:nvSpPr>
          <p:cNvPr id="1024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24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styly předlohy textu.</a:t>
            </a:r>
          </a:p>
          <a:p>
            <a:pPr lvl="1"/>
            <a:r>
              <a:rPr lang="cs-CZ" altLang="cs-CZ" smtClean="0"/>
              <a:t>Druhá úroveň</a:t>
            </a:r>
          </a:p>
          <a:p>
            <a:pPr lvl="2"/>
            <a:r>
              <a:rPr lang="cs-CZ" altLang="cs-CZ" smtClean="0"/>
              <a:t>Třetí úroveň</a:t>
            </a:r>
          </a:p>
          <a:p>
            <a:pPr lvl="3"/>
            <a:r>
              <a:rPr lang="cs-CZ" altLang="cs-CZ" smtClean="0"/>
              <a:t>Čtvrtá úroveň</a:t>
            </a:r>
          </a:p>
          <a:p>
            <a:pPr lvl="4"/>
            <a:r>
              <a:rPr lang="cs-CZ" altLang="cs-CZ" smtClean="0"/>
              <a:t>Pátá úroveň</a:t>
            </a:r>
          </a:p>
        </p:txBody>
      </p:sp>
      <p:sp>
        <p:nvSpPr>
          <p:cNvPr id="1024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cs-CZ" altLang="cs-CZ"/>
          </a:p>
        </p:txBody>
      </p:sp>
      <p:sp>
        <p:nvSpPr>
          <p:cNvPr id="1024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061A6D36-8CFB-40FE-8D60-D2050488125D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3881114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sníme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48" name="Rectangle 1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503238" y="2565402"/>
            <a:ext cx="8097837" cy="1249362"/>
          </a:xfrm>
        </p:spPr>
        <p:txBody>
          <a:bodyPr tIns="0" bIns="0" anchor="ctr"/>
          <a:lstStyle>
            <a:lvl1pPr>
              <a:defRPr sz="4000"/>
            </a:lvl1pPr>
          </a:lstStyle>
          <a:p>
            <a:pPr lvl="0"/>
            <a:r>
              <a:rPr lang="cs-CZ" altLang="cs-CZ" noProof="0" dirty="0" smtClean="0"/>
              <a:t>Kliknutím vložte nadpis</a:t>
            </a:r>
          </a:p>
        </p:txBody>
      </p:sp>
      <p:pic>
        <p:nvPicPr>
          <p:cNvPr id="4" name="Obrázek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238" y="5661660"/>
            <a:ext cx="1020127" cy="1020127"/>
          </a:xfrm>
          <a:prstGeom prst="rect">
            <a:avLst/>
          </a:prstGeom>
        </p:spPr>
      </p:pic>
      <p:sp>
        <p:nvSpPr>
          <p:cNvPr id="3" name="Zástupný symbol pro text 2"/>
          <p:cNvSpPr>
            <a:spLocks noGrp="1"/>
          </p:cNvSpPr>
          <p:nvPr>
            <p:ph type="body" sz="quarter" idx="10" hasCustomPrompt="1"/>
          </p:nvPr>
        </p:nvSpPr>
        <p:spPr>
          <a:xfrm>
            <a:off x="503238" y="3814763"/>
            <a:ext cx="8097837" cy="685800"/>
          </a:xfrm>
        </p:spPr>
        <p:txBody>
          <a:bodyPr anchor="ctr"/>
          <a:lstStyle>
            <a:lvl1pPr marL="0" indent="0">
              <a:buNone/>
              <a:defRPr sz="2800" baseline="0"/>
            </a:lvl1pPr>
          </a:lstStyle>
          <a:p>
            <a:pPr lvl="0"/>
            <a:r>
              <a:rPr lang="cs-CZ" dirty="0" smtClean="0"/>
              <a:t>Kliknutím vložte podnadpis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="" xmlns:p15="http://schemas.microsoft.com/office/powerpoint/2012/main">
        <p15:guide id="1" orient="horz" pos="663" userDrawn="1">
          <p15:clr>
            <a:srgbClr val="FBAE40"/>
          </p15:clr>
        </p15:guide>
        <p15:guide id="2" pos="317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rgbClr val="00287D"/>
              </a:buClr>
              <a:buSzPct val="100000"/>
              <a:buFont typeface="Wingdings" panose="05000000000000000000" pitchFamily="2" charset="2"/>
              <a:buChar char="§"/>
              <a:defRPr/>
            </a:lvl1pPr>
            <a:lvl2pPr marL="742950" indent="-285750">
              <a:buClr>
                <a:srgbClr val="00287D"/>
              </a:buClr>
              <a:buFont typeface="Wingdings" panose="05000000000000000000" pitchFamily="2" charset="2"/>
              <a:buChar char="§"/>
              <a:defRPr/>
            </a:lvl2pPr>
            <a:lvl3pPr marL="914400" indent="0">
              <a:buNone/>
              <a:defRPr/>
            </a:lvl3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altLang="cs-CZ" dirty="0"/>
              <a:t>Definujte zápatí - název prezentace / pracoviště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970407D-EE58-4A0B-824B-1D3AE42DD9CF}" type="slidenum">
              <a:rPr lang="cs-CZ" altLang="cs-CZ"/>
              <a:pPr/>
              <a:t>‹#›</a:t>
            </a:fld>
            <a:endParaRPr lang="cs-CZ" altLang="cs-CZ" dirty="0"/>
          </a:p>
        </p:txBody>
      </p:sp>
    </p:spTree>
    <p:extLst>
      <p:ext uri="{BB962C8B-B14F-4D97-AF65-F5344CB8AC3E}">
        <p14:creationId xmlns:p14="http://schemas.microsoft.com/office/powerpoint/2010/main" val="26860472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9589" y="4406901"/>
            <a:ext cx="8091487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09589" y="2906713"/>
            <a:ext cx="8091487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altLang="cs-CZ" dirty="0"/>
              <a:t>Definujte zápatí - název prezentace / pracoviště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7F5D36C-8A95-44A1-B2E3-4B4CEE4AA93A}" type="slidenum">
              <a:rPr lang="cs-CZ" altLang="cs-CZ"/>
              <a:pPr/>
              <a:t>‹#›</a:t>
            </a:fld>
            <a:endParaRPr lang="cs-CZ" altLang="cs-CZ" dirty="0"/>
          </a:p>
        </p:txBody>
      </p:sp>
    </p:spTree>
    <p:extLst>
      <p:ext uri="{BB962C8B-B14F-4D97-AF65-F5344CB8AC3E}">
        <p14:creationId xmlns:p14="http://schemas.microsoft.com/office/powerpoint/2010/main" val="25636450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patí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altLang="cs-CZ" dirty="0"/>
              <a:t>Definujte zápatí - název prezentace / pracoviště</a:t>
            </a:r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6D6C118-631F-4A80-9886-907009361577}" type="slidenum">
              <a:rPr lang="cs-CZ" altLang="cs-CZ"/>
              <a:pPr/>
              <a:t>‹#›</a:t>
            </a:fld>
            <a:endParaRPr lang="cs-CZ" altLang="cs-CZ" dirty="0"/>
          </a:p>
        </p:txBody>
      </p:sp>
    </p:spTree>
    <p:extLst>
      <p:ext uri="{BB962C8B-B14F-4D97-AF65-F5344CB8AC3E}">
        <p14:creationId xmlns:p14="http://schemas.microsoft.com/office/powerpoint/2010/main" val="2954064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21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509589" y="1125539"/>
            <a:ext cx="8086635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dirty="0" smtClean="0"/>
              <a:t>Klepnutím lze upravit styl předlohy nadpisů.</a:t>
            </a:r>
          </a:p>
        </p:txBody>
      </p:sp>
      <p:sp>
        <p:nvSpPr>
          <p:cNvPr id="64522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9589" y="2017713"/>
            <a:ext cx="8082321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dirty="0" smtClean="0"/>
              <a:t>Klepnutím lze upravit styly předlohy textu.</a:t>
            </a:r>
          </a:p>
          <a:p>
            <a:pPr lvl="1"/>
            <a:r>
              <a:rPr lang="cs-CZ" altLang="cs-CZ" dirty="0" smtClean="0"/>
              <a:t>Druhá úroveň</a:t>
            </a:r>
          </a:p>
        </p:txBody>
      </p:sp>
      <p:sp>
        <p:nvSpPr>
          <p:cNvPr id="64529" name="Rectangle 1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09588" y="6376986"/>
            <a:ext cx="6219015" cy="328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10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</a:lstStyle>
          <a:p>
            <a:r>
              <a:rPr lang="cs-CZ" altLang="cs-CZ" smtClean="0"/>
              <a:t>Definujte zápatí - název prezentace / pracoviště</a:t>
            </a:r>
            <a:endParaRPr lang="cs-CZ" altLang="cs-CZ" dirty="0"/>
          </a:p>
        </p:txBody>
      </p:sp>
      <p:sp>
        <p:nvSpPr>
          <p:cNvPr id="64530" name="Rectangle 1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376986"/>
            <a:ext cx="1733910" cy="328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10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</a:lstStyle>
          <a:p>
            <a:fld id="{0DE708CC-0C3F-4567-9698-B54C0F35BD31}" type="slidenum">
              <a:rPr lang="cs-CZ" altLang="cs-CZ" smtClean="0"/>
              <a:pPr/>
              <a:t>‹#›</a:t>
            </a:fld>
            <a:endParaRPr lang="cs-CZ" altLang="cs-CZ" dirty="0"/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589" y="0"/>
            <a:ext cx="2736000" cy="10944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61" r:id="rId2"/>
    <p:sldLayoutId id="2147483662" r:id="rId3"/>
    <p:sldLayoutId id="2147483666" r:id="rId4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287D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287D"/>
          </a:solidFill>
          <a:latin typeface="Tahom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287D"/>
          </a:solidFill>
          <a:latin typeface="Tahom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287D"/>
          </a:solidFill>
          <a:latin typeface="Tahom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287D"/>
          </a:solidFill>
          <a:latin typeface="Tahom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287D"/>
          </a:solidFill>
          <a:latin typeface="Tahom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287D"/>
          </a:solidFill>
          <a:latin typeface="Tahom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287D"/>
          </a:solidFill>
          <a:latin typeface="Tahom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287D"/>
          </a:solidFill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00287D"/>
        </a:buClr>
        <a:buSzPct val="100000"/>
        <a:buFont typeface="Wingdings" pitchFamily="2" charset="2"/>
        <a:buChar char="§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287D"/>
        </a:buClr>
        <a:buSzPct val="80000"/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Blip>
          <a:blip r:embed="rId7"/>
        </a:buBlip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Blip>
          <a:blip r:embed="rId7"/>
        </a:buBlip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Blip>
          <a:blip r:embed="rId7"/>
        </a:buBlip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Blip>
          <a:blip r:embed="rId7"/>
        </a:buBlip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Blip>
          <a:blip r:embed="rId7"/>
        </a:buBlip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Blip>
          <a:blip r:embed="rId7"/>
        </a:buBlip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Blip>
          <a:blip r:embed="rId7"/>
        </a:buBlip>
        <a:defRPr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is.muni.cz/auth/predmety/sylaby_plneni?fakulta=1411;obdobi=6623;kod=VLBC0321p;vybpr_hledej=1;zpet=https://is.muni.cz/auth/predmety/katalog_plneni?fakulta=1411;obdobi=6623;kod=VLBC0321p;vybpr_hledej=1;zpet_text=Zp%C4%9Bt%20na%20manipulaci%20se%20z%C3%A1kladn%C3%ADmi%20%C3%BAdaji%20p%C5%99edm%C4%9Btu%20VLBC0321p" TargetMode="Externa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Doporučená literatura</a:t>
            </a:r>
            <a:endParaRPr lang="cs-CZ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FCCE4E1-ABCF-4F5D-BF07-EFB1B1F25C69}" type="slidenum">
              <a:rPr lang="cs-CZ" altLang="cs-CZ"/>
              <a:pPr/>
              <a:t>2</a:t>
            </a:fld>
            <a:endParaRPr lang="cs-CZ" altLang="cs-CZ"/>
          </a:p>
        </p:txBody>
      </p:sp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 dirty="0" smtClean="0"/>
              <a:t>Co by měla splňovat doporučená učebnice:</a:t>
            </a:r>
            <a:endParaRPr lang="cs-CZ" altLang="cs-CZ" dirty="0"/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ts val="3400"/>
              </a:lnSpc>
            </a:pPr>
            <a:r>
              <a:rPr lang="cs-CZ" altLang="cs-CZ" dirty="0" smtClean="0"/>
              <a:t>1- 2 učebnice/předmět</a:t>
            </a:r>
          </a:p>
          <a:p>
            <a:pPr>
              <a:lnSpc>
                <a:spcPts val="3400"/>
              </a:lnSpc>
            </a:pPr>
            <a:r>
              <a:rPr lang="cs-CZ" altLang="cs-CZ" dirty="0" smtClean="0"/>
              <a:t>odpovídající rozsah i obsah</a:t>
            </a:r>
          </a:p>
          <a:p>
            <a:pPr>
              <a:lnSpc>
                <a:spcPts val="3400"/>
              </a:lnSpc>
            </a:pPr>
            <a:r>
              <a:rPr lang="cs-CZ" dirty="0"/>
              <a:t>k</a:t>
            </a:r>
            <a:r>
              <a:rPr lang="cs-CZ" dirty="0" smtClean="0"/>
              <a:t>oresponduje s průběhem výuky i obsahem zkoušky</a:t>
            </a:r>
            <a:endParaRPr lang="cs-CZ" altLang="cs-CZ" dirty="0" smtClean="0"/>
          </a:p>
          <a:p>
            <a:pPr>
              <a:lnSpc>
                <a:spcPts val="3400"/>
              </a:lnSpc>
            </a:pPr>
            <a:r>
              <a:rPr lang="cs-CZ" altLang="cs-CZ" dirty="0"/>
              <a:t>a</a:t>
            </a:r>
            <a:r>
              <a:rPr lang="cs-CZ" altLang="cs-CZ" dirty="0" smtClean="0"/>
              <a:t>ktuálnost </a:t>
            </a:r>
          </a:p>
          <a:p>
            <a:pPr>
              <a:lnSpc>
                <a:spcPts val="3400"/>
              </a:lnSpc>
            </a:pPr>
            <a:r>
              <a:rPr lang="cs-CZ" altLang="cs-CZ" dirty="0" smtClean="0"/>
              <a:t>dostupnost </a:t>
            </a:r>
          </a:p>
          <a:p>
            <a:pPr>
              <a:lnSpc>
                <a:spcPts val="3400"/>
              </a:lnSpc>
            </a:pPr>
            <a:r>
              <a:rPr lang="cs-CZ" altLang="cs-CZ" dirty="0" smtClean="0"/>
              <a:t>? Anglické texty pro české studenty?</a:t>
            </a:r>
          </a:p>
          <a:p>
            <a:endParaRPr lang="cs-CZ" altLang="cs-CZ" dirty="0"/>
          </a:p>
        </p:txBody>
      </p:sp>
      <p:sp>
        <p:nvSpPr>
          <p:cNvPr id="2" name="TextovéPole 1"/>
          <p:cNvSpPr txBox="1"/>
          <p:nvPr/>
        </p:nvSpPr>
        <p:spPr>
          <a:xfrm>
            <a:off x="370390" y="5775766"/>
            <a:ext cx="67480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Zodpovídá garant předmětu</a:t>
            </a:r>
            <a:endParaRPr lang="cs-CZ" b="1" dirty="0">
              <a:solidFill>
                <a:srgbClr val="FF0000"/>
              </a:solidFill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9350" y="4697271"/>
            <a:ext cx="3098000" cy="2156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patí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cs-CZ" altLang="cs-CZ" smtClean="0"/>
              <a:t>Definujte zápatí - název prezentace / pracoviště</a:t>
            </a:r>
            <a:endParaRPr lang="cs-CZ" altLang="cs-CZ" dirty="0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6D6C118-631F-4A80-9886-907009361577}" type="slidenum">
              <a:rPr lang="cs-CZ" altLang="cs-CZ" smtClean="0"/>
              <a:pPr/>
              <a:t>3</a:t>
            </a:fld>
            <a:endParaRPr lang="cs-CZ" altLang="cs-CZ" dirty="0"/>
          </a:p>
        </p:txBody>
      </p:sp>
      <p:sp>
        <p:nvSpPr>
          <p:cNvPr id="4" name="TextovéPole 3"/>
          <p:cNvSpPr txBox="1"/>
          <p:nvPr/>
        </p:nvSpPr>
        <p:spPr>
          <a:xfrm>
            <a:off x="1169042" y="1604781"/>
            <a:ext cx="706055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>
                <a:solidFill>
                  <a:srgbClr val="FF0000"/>
                </a:solidFill>
              </a:rPr>
              <a:t>Zkouška mi přišla dost těžká na to, že studijními materiály byly jen přednášky a zápisky ze cvičení. </a:t>
            </a:r>
            <a:endParaRPr lang="cs-CZ" sz="2000" dirty="0" smtClean="0">
              <a:solidFill>
                <a:srgbClr val="FF0000"/>
              </a:solidFill>
            </a:endParaRPr>
          </a:p>
          <a:p>
            <a:endParaRPr lang="cs-CZ" sz="2000" dirty="0">
              <a:solidFill>
                <a:srgbClr val="FF0000"/>
              </a:solidFill>
            </a:endParaRPr>
          </a:p>
          <a:p>
            <a:r>
              <a:rPr lang="cs-CZ" sz="2000" dirty="0" smtClean="0">
                <a:solidFill>
                  <a:srgbClr val="FF0000"/>
                </a:solidFill>
              </a:rPr>
              <a:t>V </a:t>
            </a:r>
            <a:r>
              <a:rPr lang="cs-CZ" sz="2000" dirty="0">
                <a:solidFill>
                  <a:srgbClr val="FF0000"/>
                </a:solidFill>
              </a:rPr>
              <a:t>doporučené literatuře sice knihy jsou, ale když jsem viděla jejich rozměr a obsah v knihovně, tak bylo směšné, že si někdo myslel, že bychom se z nich měli učit na zkoušku…………..</a:t>
            </a:r>
            <a:endParaRPr lang="cs-CZ" sz="2000" dirty="0"/>
          </a:p>
          <a:p>
            <a:endParaRPr lang="cs-CZ" sz="20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44919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číslo snímku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6D6C118-631F-4A80-9886-907009361577}" type="slidenum">
              <a:rPr lang="cs-CZ" altLang="cs-CZ" smtClean="0"/>
              <a:pPr/>
              <a:t>4</a:t>
            </a:fld>
            <a:endParaRPr lang="cs-CZ" altLang="cs-CZ" dirty="0"/>
          </a:p>
        </p:txBody>
      </p:sp>
      <p:sp>
        <p:nvSpPr>
          <p:cNvPr id="4" name="TextovéPole 3"/>
          <p:cNvSpPr txBox="1"/>
          <p:nvPr/>
        </p:nvSpPr>
        <p:spPr>
          <a:xfrm>
            <a:off x="3495554" y="2444106"/>
            <a:ext cx="2476982" cy="95410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cs-CZ" sz="2800" dirty="0" smtClean="0">
                <a:solidFill>
                  <a:schemeClr val="bg1"/>
                </a:solidFill>
              </a:rPr>
              <a:t>Doporučená literatura</a:t>
            </a:r>
            <a:endParaRPr lang="cs-CZ" sz="2800" dirty="0">
              <a:solidFill>
                <a:schemeClr val="bg1"/>
              </a:solidFill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3588151" y="4747339"/>
            <a:ext cx="22917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student</a:t>
            </a:r>
            <a:endParaRPr lang="cs-CZ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7280473" y="1241795"/>
            <a:ext cx="15394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K</a:t>
            </a:r>
            <a:r>
              <a:rPr lang="cs-CZ" dirty="0" smtClean="0"/>
              <a:t>nihovna</a:t>
            </a:r>
            <a:endParaRPr lang="cs-CZ" dirty="0"/>
          </a:p>
        </p:txBody>
      </p:sp>
      <p:sp>
        <p:nvSpPr>
          <p:cNvPr id="7" name="TextovéPole 6"/>
          <p:cNvSpPr txBox="1"/>
          <p:nvPr/>
        </p:nvSpPr>
        <p:spPr>
          <a:xfrm>
            <a:off x="729205" y="1241796"/>
            <a:ext cx="2199190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cs-CZ" dirty="0" smtClean="0"/>
              <a:t>IS MUNI</a:t>
            </a:r>
            <a:endParaRPr lang="cs-CZ" dirty="0"/>
          </a:p>
        </p:txBody>
      </p:sp>
      <p:sp>
        <p:nvSpPr>
          <p:cNvPr id="8" name="TextovéPole 7"/>
          <p:cNvSpPr txBox="1"/>
          <p:nvPr/>
        </p:nvSpPr>
        <p:spPr>
          <a:xfrm>
            <a:off x="6180881" y="2420957"/>
            <a:ext cx="14236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err="1" smtClean="0"/>
              <a:t>Optimed</a:t>
            </a:r>
            <a:endParaRPr lang="cs-CZ" dirty="0"/>
          </a:p>
        </p:txBody>
      </p:sp>
      <p:cxnSp>
        <p:nvCxnSpPr>
          <p:cNvPr id="10" name="Přímá spojnice se šipkou 9"/>
          <p:cNvCxnSpPr/>
          <p:nvPr/>
        </p:nvCxnSpPr>
        <p:spPr bwMode="auto">
          <a:xfrm>
            <a:off x="1828800" y="2199190"/>
            <a:ext cx="1724628" cy="2245488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" name="Přímá spojnice se šipkou 15"/>
          <p:cNvCxnSpPr/>
          <p:nvPr/>
        </p:nvCxnSpPr>
        <p:spPr bwMode="auto">
          <a:xfrm flipH="1" flipV="1">
            <a:off x="2691114" y="1967696"/>
            <a:ext cx="931762" cy="589647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" name="Přímá spojnice se šipkou 17"/>
          <p:cNvCxnSpPr/>
          <p:nvPr/>
        </p:nvCxnSpPr>
        <p:spPr bwMode="auto">
          <a:xfrm>
            <a:off x="2691114" y="1506031"/>
            <a:ext cx="4323144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dash"/>
            <a:miter lim="800000"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" name="Přímá spojnice se šipkou 21"/>
          <p:cNvCxnSpPr/>
          <p:nvPr/>
        </p:nvCxnSpPr>
        <p:spPr bwMode="auto">
          <a:xfrm>
            <a:off x="5879939" y="2665080"/>
            <a:ext cx="434052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" name="Přímá spojnice se šipkou 23"/>
          <p:cNvCxnSpPr/>
          <p:nvPr/>
        </p:nvCxnSpPr>
        <p:spPr bwMode="auto">
          <a:xfrm flipH="1">
            <a:off x="5278056" y="3148314"/>
            <a:ext cx="1493133" cy="11128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ysDash"/>
            <a:miter lim="800000"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6" name="Přímá spojnice se šipkou 25"/>
          <p:cNvCxnSpPr/>
          <p:nvPr/>
        </p:nvCxnSpPr>
        <p:spPr bwMode="auto">
          <a:xfrm flipH="1">
            <a:off x="5495082" y="2467125"/>
            <a:ext cx="2734518" cy="2139599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" name="TextovéPole 8"/>
          <p:cNvSpPr txBox="1"/>
          <p:nvPr/>
        </p:nvSpPr>
        <p:spPr>
          <a:xfrm>
            <a:off x="289366" y="6007260"/>
            <a:ext cx="865786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IS MUNI </a:t>
            </a:r>
            <a:r>
              <a:rPr lang="cs-CZ" sz="2000" dirty="0" smtClean="0">
                <a:sym typeface="Symbol"/>
              </a:rPr>
              <a:t>Předměty</a:t>
            </a:r>
            <a:r>
              <a:rPr lang="cs-CZ" sz="2000" dirty="0">
                <a:sym typeface="Symbol"/>
              </a:rPr>
              <a:t> </a:t>
            </a:r>
            <a:r>
              <a:rPr lang="cs-CZ" sz="2000" dirty="0" smtClean="0">
                <a:sym typeface="Symbol"/>
              </a:rPr>
              <a:t> Období podzim 2016  </a:t>
            </a:r>
            <a:r>
              <a:rPr lang="cs-CZ" sz="2000" dirty="0">
                <a:hlinkClick r:id="rId3"/>
              </a:rPr>
              <a:t>Úprava doplňujících údajů (sylabus, ...) předmětu </a:t>
            </a:r>
            <a:r>
              <a:rPr lang="cs-CZ" sz="2000" dirty="0" smtClean="0">
                <a:hlinkClick r:id="rId3"/>
              </a:rPr>
              <a:t>VLBC0321p</a:t>
            </a:r>
            <a:r>
              <a:rPr lang="cs-CZ" sz="2000" dirty="0" smtClean="0"/>
              <a:t> </a:t>
            </a:r>
            <a:r>
              <a:rPr lang="cs-CZ" sz="2000" dirty="0">
                <a:sym typeface="Symbol"/>
              </a:rPr>
              <a:t></a:t>
            </a:r>
            <a:r>
              <a:rPr lang="cs-CZ" sz="2000" dirty="0" smtClean="0"/>
              <a:t> </a:t>
            </a:r>
            <a:r>
              <a:rPr lang="en-US" sz="2000" dirty="0" err="1"/>
              <a:t>Literatura</a:t>
            </a:r>
            <a:r>
              <a:rPr lang="en-US" sz="2000" dirty="0"/>
              <a:t> </a:t>
            </a:r>
            <a:endParaRPr lang="cs-CZ" sz="2000" dirty="0"/>
          </a:p>
        </p:txBody>
      </p:sp>
      <p:cxnSp>
        <p:nvCxnSpPr>
          <p:cNvPr id="12" name="Přímá spojnice se šipkou 11"/>
          <p:cNvCxnSpPr/>
          <p:nvPr/>
        </p:nvCxnSpPr>
        <p:spPr bwMode="auto">
          <a:xfrm>
            <a:off x="729205" y="2095018"/>
            <a:ext cx="0" cy="379649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ysDot"/>
            <a:miter lim="800000"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" name="TextovéPole 12"/>
          <p:cNvSpPr txBox="1"/>
          <p:nvPr/>
        </p:nvSpPr>
        <p:spPr>
          <a:xfrm>
            <a:off x="3429000" y="1745492"/>
            <a:ext cx="3039802" cy="46166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cs-CZ" dirty="0" smtClean="0"/>
              <a:t>Garant předmětu</a:t>
            </a:r>
            <a:endParaRPr lang="cs-CZ" dirty="0"/>
          </a:p>
        </p:txBody>
      </p:sp>
      <p:cxnSp>
        <p:nvCxnSpPr>
          <p:cNvPr id="15" name="Přímá spojnice se šipkou 14"/>
          <p:cNvCxnSpPr/>
          <p:nvPr/>
        </p:nvCxnSpPr>
        <p:spPr bwMode="auto">
          <a:xfrm>
            <a:off x="4734045" y="2199190"/>
            <a:ext cx="0" cy="267935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" name="Přímá spojnice se šipkou 18"/>
          <p:cNvCxnSpPr/>
          <p:nvPr/>
        </p:nvCxnSpPr>
        <p:spPr bwMode="auto">
          <a:xfrm flipV="1">
            <a:off x="6620719" y="1678460"/>
            <a:ext cx="811671" cy="27286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" name="Přímá spojnice se šipkou 20"/>
          <p:cNvCxnSpPr/>
          <p:nvPr/>
        </p:nvCxnSpPr>
        <p:spPr bwMode="auto">
          <a:xfrm flipH="1">
            <a:off x="6577312" y="1678460"/>
            <a:ext cx="1464195" cy="49573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custDataLst>
      <p:tags r:id="rId1"/>
    </p:custDataLst>
    <p:extLst>
      <p:ext uri="{BB962C8B-B14F-4D97-AF65-F5344CB8AC3E}">
        <p14:creationId xmlns:p14="http://schemas.microsoft.com/office/powerpoint/2010/main" val="2504231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číslo snímku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6D6C118-631F-4A80-9886-907009361577}" type="slidenum">
              <a:rPr lang="cs-CZ" altLang="cs-CZ" smtClean="0"/>
              <a:pPr/>
              <a:t>5</a:t>
            </a:fld>
            <a:endParaRPr lang="cs-CZ" altLang="cs-CZ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4425" y="295275"/>
            <a:ext cx="6915150" cy="626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bdélník 3"/>
          <p:cNvSpPr/>
          <p:nvPr/>
        </p:nvSpPr>
        <p:spPr bwMode="auto">
          <a:xfrm>
            <a:off x="1458410" y="2523281"/>
            <a:ext cx="6571165" cy="2245489"/>
          </a:xfrm>
          <a:prstGeom prst="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4300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číslo snímku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6D6C118-631F-4A80-9886-907009361577}" type="slidenum">
              <a:rPr lang="cs-CZ" altLang="cs-CZ" smtClean="0"/>
              <a:pPr/>
              <a:t>6</a:t>
            </a:fld>
            <a:endParaRPr lang="cs-CZ" altLang="cs-CZ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82003"/>
            <a:ext cx="8968142" cy="547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898530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Doporučená literatura&amp;quot;&quot;/&gt;&lt;property id=&quot;20307&quot; value=&quot;256&quot;/&gt;&lt;/object&gt;&lt;object type=&quot;3&quot; unique_id=&quot;10005&quot;&gt;&lt;property id=&quot;20148&quot; value=&quot;5&quot;/&gt;&lt;property id=&quot;20300&quot; value=&quot;Slide 2 - &amp;quot;Co by měla splňovat doporučená učebnice:&amp;quot;&quot;/&gt;&lt;property id=&quot;20307&quot; value=&quot;257&quot;/&gt;&lt;/object&gt;&lt;object type=&quot;3&quot; unique_id=&quot;10006&quot;&gt;&lt;property id=&quot;20148&quot; value=&quot;5&quot;/&gt;&lt;property id=&quot;20300&quot; value=&quot;Slide 4&quot;/&gt;&lt;property id=&quot;20307&quot; value=&quot;258&quot;/&gt;&lt;/object&gt;&lt;object type=&quot;3&quot; unique_id=&quot;10017&quot;&gt;&lt;property id=&quot;20148&quot; value=&quot;5&quot;/&gt;&lt;property id=&quot;20300&quot; value=&quot;Slide 5&quot;/&gt;&lt;property id=&quot;20307&quot; value=&quot;259&quot;/&gt;&lt;/object&gt;&lt;object type=&quot;3&quot; unique_id=&quot;11344&quot;&gt;&lt;property id=&quot;20148&quot; value=&quot;5&quot;/&gt;&lt;property id=&quot;20300&quot; value=&quot;Slide 6&quot;/&gt;&lt;property id=&quot;20307&quot; value=&quot;260&quot;/&gt;&lt;/object&gt;&lt;object type=&quot;3&quot; unique_id=&quot;11519&quot;&gt;&lt;property id=&quot;20148&quot; value=&quot;5&quot;/&gt;&lt;property id=&quot;20300&quot; value=&quot;Slide 3&quot;/&gt;&lt;property id=&quot;20307&quot; value=&quot;261&quot;/&gt;&lt;/object&gt;&lt;/object&gt;&lt;/object&gt;&lt;/database&gt;"/>
  <p:tag name="SECTOMILLISECCONVERTED" val="1"/>
  <p:tag name="ARS_PPT_DBNAME" val="cbf98d6b-3732-4b9f-a00a-9bcd9f8e9375.mdb"/>
  <p:tag name="ARS_RESPONSE_PERSONNUM" val="10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S_RESPONSETYPE" val="None"/>
  <p:tag name="ARS_CHARTPARA_ITEMLABELFONTNAME" val="Arial"/>
  <p:tag name="ARS_CHARTPARA_ITEMLABELFONTSIZE" val="16"/>
  <p:tag name="ARS_CHARTPARA_ITEMLABELFONTBOLD" val="False"/>
  <p:tag name="ARS_CHARTPARA_ITEMLABELFONTITALIC" val="False"/>
  <p:tag name="ARS_CHARTPARA_ITEMLABELFONTCOLOR" val="-16777216"/>
  <p:tag name="ARS_CHARTPARA_DATALABELFONTNAME" val="Arial"/>
  <p:tag name="ARS_CHARTPARA_DATALABELFONTSIZE" val="14"/>
  <p:tag name="ARS_CHARTPARA_DATALABELFONTBOLD" val="False"/>
  <p:tag name="ARS_CHARTPARA_DATALABELFONTITALIC" val="False"/>
  <p:tag name="ARS_CHARTPARA_DATALABELFONTCOLOR" val="-16777216"/>
  <p:tag name="ARS_CHARTPARA_DATAFORMAT" val="ltNumberValue"/>
  <p:tag name="ARS_CHARTPARA_SHOWTIME" val="csStop"/>
  <p:tag name="ARS_CHARTPARA_NUMBERDEC" val="0"/>
  <p:tag name="ARS_CHARTPARA_DATAPERCENTBASE" val="crParticipant"/>
  <p:tag name="ARS_CHARTPARA_PERCENTDEC" val="1"/>
  <p:tag name="ARS_CHARTPARA_SHOW3D" val="0"/>
  <p:tag name="ARS_CHARTPOINTWIDTH" val="0.5"/>
  <p:tag name="ARS_CHARTSHOWITEMTEXT" val="0"/>
  <p:tag name="ARS_CHARTCOLOR_0" val="-12481296"/>
  <p:tag name="ARS_CHARTCOLOR_1" val="-2080758"/>
  <p:tag name="ARS_CHARTCOLOR_2" val="-215999"/>
  <p:tag name="ARS_CHARTCOLOR_3" val="-16423790"/>
  <p:tag name="ARS_CHARTCOLOR_4" val="-4210753"/>
  <p:tag name="ARS_CHARTCOLOR_5" val="-15058071"/>
  <p:tag name="ARS_CHARTCOLOR_6" val="-7294"/>
  <p:tag name="ARS_CHARTCOLOR_7" val="-15557411"/>
  <p:tag name="ARS_CHARTCOLOR_8" val="-3511477"/>
  <p:tag name="ARS_CHARTCOLOR_9" val="-16753445"/>
  <p:tag name="ARS_CHARTPARA_TYPE" val="ctColumn"/>
  <p:tag name="ARS_SLIDE_DUENO" val="100"/>
  <p:tag name="ARS_SLIDE_PARTICIPANTNUM" val="100"/>
  <p:tag name="ARS_SLIDE_SUBMITNUM" val="0"/>
  <p:tag name="ARS_SLIDE_CORRECTNUM" val="0"/>
  <p:tag name="ARS_SLIDE_VOTEMEAN" val="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S_RESPONSETYPE" val="Slide"/>
  <p:tag name="ARS_CHARTCOLOR_0" val="-12481296"/>
  <p:tag name="ARS_CHARTCOLOR_1" val="-2080758"/>
  <p:tag name="ARS_CHARTCOLOR_2" val="-215999"/>
  <p:tag name="ARS_CHARTCOLOR_3" val="-16423790"/>
  <p:tag name="ARS_CHARTCOLOR_4" val="-4210753"/>
  <p:tag name="ARS_CHARTCOLOR_5" val="-15058071"/>
  <p:tag name="ARS_CHARTCOLOR_6" val="-7294"/>
  <p:tag name="ARS_CHARTCOLOR_7" val="-15557411"/>
  <p:tag name="ARS_CHARTCOLOR_8" val="-3511477"/>
  <p:tag name="ARS_CHARTCOLOR_9" val="-16753445"/>
  <p:tag name="ARS_CHARTPARA_ITEMLABELFONTNAME" val="Arial"/>
  <p:tag name="ARS_CHARTPARA_ITEMLABELFONTSIZE" val="16"/>
  <p:tag name="ARS_CHARTPARA_ITEMLABELFONTBOLD" val="False"/>
  <p:tag name="ARS_CHARTPARA_ITEMLABELFONTITALIC" val="False"/>
  <p:tag name="ARS_CHARTPARA_ITEMLABELFONTCOLOR" val="-16777216"/>
  <p:tag name="ARS_CHARTPARA_DATALABELFONTNAME" val="Arial"/>
  <p:tag name="ARS_CHARTPARA_DATALABELFONTSIZE" val="14"/>
  <p:tag name="ARS_CHARTPARA_DATALABELFONTBOLD" val="False"/>
  <p:tag name="ARS_CHARTPARA_DATALABELFONTITALIC" val="False"/>
  <p:tag name="ARS_CHARTPARA_DATALABELFONTCOLOR" val="-16777216"/>
  <p:tag name="ARS_SLIDE_DUENO" val="100"/>
  <p:tag name="ARS_SLIDE_PARTICIPANTNUM" val="100"/>
  <p:tag name="ARS_SLIDE_SUBMITNUM" val="0"/>
  <p:tag name="ARS_SLIDE_CORRECTNUM" val="0"/>
  <p:tag name="ARS_SLIDE_VOTEMEAN" val="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S_RESPONSETYPE" val="Slide"/>
  <p:tag name="ARS_CHARTCOLOR_0" val="-12481296"/>
  <p:tag name="ARS_CHARTCOLOR_1" val="-2080758"/>
  <p:tag name="ARS_CHARTCOLOR_2" val="-215999"/>
  <p:tag name="ARS_CHARTCOLOR_3" val="-16423790"/>
  <p:tag name="ARS_CHARTCOLOR_4" val="-4210753"/>
  <p:tag name="ARS_CHARTCOLOR_5" val="-15058071"/>
  <p:tag name="ARS_CHARTCOLOR_6" val="-7294"/>
  <p:tag name="ARS_CHARTCOLOR_7" val="-15557411"/>
  <p:tag name="ARS_CHARTCOLOR_8" val="-3511477"/>
  <p:tag name="ARS_CHARTCOLOR_9" val="-16753445"/>
  <p:tag name="ARS_CHARTPARA_ITEMLABELFONTNAME" val="Arial"/>
  <p:tag name="ARS_CHARTPARA_ITEMLABELFONTSIZE" val="16"/>
  <p:tag name="ARS_CHARTPARA_ITEMLABELFONTBOLD" val="False"/>
  <p:tag name="ARS_CHARTPARA_ITEMLABELFONTITALIC" val="False"/>
  <p:tag name="ARS_CHARTPARA_ITEMLABELFONTCOLOR" val="-16777216"/>
  <p:tag name="ARS_CHARTPARA_DATALABELFONTNAME" val="Arial"/>
  <p:tag name="ARS_CHARTPARA_DATALABELFONTSIZE" val="14"/>
  <p:tag name="ARS_CHARTPARA_DATALABELFONTBOLD" val="False"/>
  <p:tag name="ARS_CHARTPARA_DATALABELFONTITALIC" val="False"/>
  <p:tag name="ARS_CHARTPARA_DATALABELFONTCOLOR" val="-16777216"/>
  <p:tag name="ARS_SLIDE_DUENO" val="100"/>
  <p:tag name="ARS_SLIDE_PARTICIPANTNUM" val="100"/>
  <p:tag name="ARS_SLIDE_SUBMITNUM" val="0"/>
  <p:tag name="ARS_SLIDE_CORRECTNUM" val="0"/>
  <p:tag name="ARS_SLIDE_VOTEMEAN" val="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S_RESPONSETYPE" val="Slide"/>
  <p:tag name="ARS_CHARTCOLOR_0" val="-12481296"/>
  <p:tag name="ARS_CHARTCOLOR_1" val="-2080758"/>
  <p:tag name="ARS_CHARTCOLOR_2" val="-215999"/>
  <p:tag name="ARS_CHARTCOLOR_3" val="-16423790"/>
  <p:tag name="ARS_CHARTCOLOR_4" val="-4210753"/>
  <p:tag name="ARS_CHARTCOLOR_5" val="-15058071"/>
  <p:tag name="ARS_CHARTCOLOR_6" val="-7294"/>
  <p:tag name="ARS_CHARTCOLOR_7" val="-15557411"/>
  <p:tag name="ARS_CHARTCOLOR_8" val="-3511477"/>
  <p:tag name="ARS_CHARTCOLOR_9" val="-16753445"/>
  <p:tag name="ARS_CHARTPARA_ITEMLABELFONTNAME" val="Arial"/>
  <p:tag name="ARS_CHARTPARA_ITEMLABELFONTSIZE" val="16"/>
  <p:tag name="ARS_CHARTPARA_ITEMLABELFONTBOLD" val="False"/>
  <p:tag name="ARS_CHARTPARA_ITEMLABELFONTITALIC" val="False"/>
  <p:tag name="ARS_CHARTPARA_ITEMLABELFONTCOLOR" val="-16777216"/>
  <p:tag name="ARS_CHARTPARA_DATALABELFONTNAME" val="Arial"/>
  <p:tag name="ARS_CHARTPARA_DATALABELFONTSIZE" val="14"/>
  <p:tag name="ARS_CHARTPARA_DATALABELFONTBOLD" val="False"/>
  <p:tag name="ARS_CHARTPARA_DATALABELFONTITALIC" val="False"/>
  <p:tag name="ARS_CHARTPARA_DATALABELFONTCOLOR" val="-16777216"/>
  <p:tag name="ARS_SLIDE_DUENO" val="100"/>
  <p:tag name="ARS_SLIDE_PARTICIPANTNUM" val="100"/>
  <p:tag name="ARS_SLIDE_SUBMITNUM" val="0"/>
  <p:tag name="ARS_SLIDE_CORRECTNUM" val="0"/>
  <p:tag name="ARS_SLIDE_VOTEMEAN" val="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S_RESPONSETYPE" val="Slide"/>
  <p:tag name="ARS_CHARTCOLOR_0" val="-12481296"/>
  <p:tag name="ARS_CHARTCOLOR_1" val="-2080758"/>
  <p:tag name="ARS_CHARTCOLOR_2" val="-215999"/>
  <p:tag name="ARS_CHARTCOLOR_3" val="-16423790"/>
  <p:tag name="ARS_CHARTCOLOR_4" val="-4210753"/>
  <p:tag name="ARS_CHARTCOLOR_5" val="-15058071"/>
  <p:tag name="ARS_CHARTCOLOR_6" val="-7294"/>
  <p:tag name="ARS_CHARTCOLOR_7" val="-15557411"/>
  <p:tag name="ARS_CHARTCOLOR_8" val="-3511477"/>
  <p:tag name="ARS_CHARTCOLOR_9" val="-16753445"/>
  <p:tag name="ARS_CHARTPARA_ITEMLABELFONTNAME" val="Arial"/>
  <p:tag name="ARS_CHARTPARA_ITEMLABELFONTSIZE" val="16"/>
  <p:tag name="ARS_CHARTPARA_ITEMLABELFONTBOLD" val="False"/>
  <p:tag name="ARS_CHARTPARA_ITEMLABELFONTITALIC" val="False"/>
  <p:tag name="ARS_CHARTPARA_ITEMLABELFONTCOLOR" val="-16777216"/>
  <p:tag name="ARS_CHARTPARA_DATALABELFONTNAME" val="Arial"/>
  <p:tag name="ARS_CHARTPARA_DATALABELFONTSIZE" val="14"/>
  <p:tag name="ARS_CHARTPARA_DATALABELFONTBOLD" val="False"/>
  <p:tag name="ARS_CHARTPARA_DATALABELFONTITALIC" val="False"/>
  <p:tag name="ARS_CHARTPARA_DATALABELFONTCOLOR" val="-16777216"/>
  <p:tag name="ARS_SLIDE_DUENO" val="100"/>
  <p:tag name="ARS_SLIDE_PARTICIPANTNUM" val="100"/>
  <p:tag name="ARS_SLIDE_SUBMITNUM" val="0"/>
  <p:tag name="ARS_SLIDE_CORRECTNUM" val="0"/>
  <p:tag name="ARS_SLIDE_VOTEMEAN" val="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S_SLIDE_DUENO" val="100"/>
  <p:tag name="ARS_SLIDE_PARTICIPANTNUM" val="100"/>
  <p:tag name="ARS_SLIDE_SUBMITNUM" val="0"/>
  <p:tag name="ARS_SLIDE_CORRECTNUM" val="0"/>
  <p:tag name="ARS_SLIDE_VOTEMEAN" val="0"/>
  <p:tag name="ARS_RESPONSETYPE" val="None"/>
  <p:tag name="ARS_CHARTPARA_ITEMLABELFONTNAME" val="Arial"/>
  <p:tag name="ARS_CHARTPARA_ITEMLABELFONTSIZE" val="16"/>
  <p:tag name="ARS_CHARTPARA_ITEMLABELFONTBOLD" val="False"/>
  <p:tag name="ARS_CHARTPARA_ITEMLABELFONTITALIC" val="False"/>
  <p:tag name="ARS_CHARTPARA_ITEMLABELFONTCOLOR" val="-16777216"/>
  <p:tag name="ARS_CHARTPARA_DATALABELFONTNAME" val="Arial"/>
  <p:tag name="ARS_CHARTPARA_DATALABELFONTSIZE" val="14"/>
  <p:tag name="ARS_CHARTPARA_DATALABELFONTBOLD" val="False"/>
  <p:tag name="ARS_CHARTPARA_DATALABELFONTITALIC" val="False"/>
  <p:tag name="ARS_CHARTPARA_DATALABELFONTCOLOR" val="-16777216"/>
  <p:tag name="ARS_CHARTPARA_DATAFORMAT" val="ltNumberValue"/>
  <p:tag name="ARS_CHARTPARA_SHOWTIME" val="csStop"/>
  <p:tag name="ARS_CHARTPARA_NUMBERDEC" val="0"/>
  <p:tag name="ARS_CHARTPARA_DATAPERCENTBASE" val="crParticipant"/>
  <p:tag name="ARS_CHARTPARA_PERCENTDEC" val="1"/>
  <p:tag name="ARS_CHARTPARA_SHOW3D" val="0"/>
  <p:tag name="ARS_CHARTPOINTWIDTH" val="0.5"/>
  <p:tag name="ARS_CHARTSHOWITEMTEXT" val="0"/>
</p:tagLst>
</file>

<file path=ppt/theme/theme1.xml><?xml version="1.0" encoding="utf-8"?>
<a:theme xmlns:a="http://schemas.openxmlformats.org/drawingml/2006/main" name="Prezentace_MU_CZ">
  <a:themeElements>
    <a:clrScheme name="Vlastní 1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C00000"/>
      </a:accent5>
      <a:accent6>
        <a:srgbClr val="9C6A6A"/>
      </a:accent6>
      <a:hlink>
        <a:srgbClr val="2998E3"/>
      </a:hlink>
      <a:folHlink>
        <a:srgbClr val="7F723D"/>
      </a:folHlink>
    </a:clrScheme>
    <a:fontScheme name="Office – klasické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cs-CZ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cs-CZ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Směsi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měsi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měsi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měsi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měsi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měsi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měsi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med_sablona_4×3_cz</Template>
  <TotalTime>771</TotalTime>
  <Words>132</Words>
  <Application>Microsoft Office PowerPoint</Application>
  <PresentationFormat>Předvádění na obrazovce (4:3)</PresentationFormat>
  <Paragraphs>25</Paragraphs>
  <Slides>6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6</vt:i4>
      </vt:variant>
    </vt:vector>
  </HeadingPairs>
  <TitlesOfParts>
    <vt:vector size="7" baseType="lpstr">
      <vt:lpstr>Prezentace_MU_CZ</vt:lpstr>
      <vt:lpstr>Doporučená literatura</vt:lpstr>
      <vt:lpstr>Co by měla splňovat doporučená učebnice: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Martin Komenda</dc:creator>
  <cp:lastModifiedBy>LF Lektor</cp:lastModifiedBy>
  <cp:revision>23</cp:revision>
  <cp:lastPrinted>1601-01-01T00:00:00Z</cp:lastPrinted>
  <dcterms:created xsi:type="dcterms:W3CDTF">2016-09-16T07:24:09Z</dcterms:created>
  <dcterms:modified xsi:type="dcterms:W3CDTF">2016-10-04T13:20:17Z</dcterms:modified>
</cp:coreProperties>
</file>