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15"/>
  </p:notesMasterIdLst>
  <p:handoutMasterIdLst>
    <p:handoutMasterId r:id="rId16"/>
  </p:handoutMasterIdLst>
  <p:sldIdLst>
    <p:sldId id="256" r:id="rId2"/>
    <p:sldId id="257" r:id="rId3"/>
    <p:sldId id="258" r:id="rId4"/>
    <p:sldId id="268" r:id="rId5"/>
    <p:sldId id="259" r:id="rId6"/>
    <p:sldId id="267" r:id="rId7"/>
    <p:sldId id="260" r:id="rId8"/>
    <p:sldId id="265" r:id="rId9"/>
    <p:sldId id="266" r:id="rId10"/>
    <p:sldId id="261" r:id="rId11"/>
    <p:sldId id="262" r:id="rId12"/>
    <p:sldId id="270" r:id="rId13"/>
    <p:sldId id="263" r:id="rId14"/>
  </p:sldIdLst>
  <p:sldSz cx="9144000" cy="6858000" type="screen4x3"/>
  <p:notesSz cx="6858000" cy="9144000"/>
  <p:custDataLst>
    <p:tags r:id="rId17"/>
  </p:custDataLst>
  <p:defaultTextStyle>
    <a:defPPr>
      <a:defRPr lang="en-US"/>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extLst>
    <p:ext uri="{EFAFB233-063F-42B5-8137-9DF3F51BA10A}">
      <p15:sldGuideLst xmlns="" xmlns:p15="http://schemas.microsoft.com/office/powerpoint/2012/main">
        <p15:guide id="1" orient="horz" pos="1120">
          <p15:clr>
            <a:srgbClr val="A4A3A4"/>
          </p15:clr>
        </p15:guide>
        <p15:guide id="2" orient="horz" pos="1272">
          <p15:clr>
            <a:srgbClr val="A4A3A4"/>
          </p15:clr>
        </p15:guide>
        <p15:guide id="3" orient="horz" pos="715">
          <p15:clr>
            <a:srgbClr val="A4A3A4"/>
          </p15:clr>
        </p15:guide>
        <p15:guide id="4" orient="horz" pos="3861">
          <p15:clr>
            <a:srgbClr val="A4A3A4"/>
          </p15:clr>
        </p15:guide>
        <p15:guide id="5" orient="horz" pos="3944">
          <p15:clr>
            <a:srgbClr val="A4A3A4"/>
          </p15:clr>
        </p15:guide>
        <p15:guide id="6" pos="321">
          <p15:clr>
            <a:srgbClr val="A4A3A4"/>
          </p15:clr>
        </p15:guide>
        <p15:guide id="7" pos="5418">
          <p15:clr>
            <a:srgbClr val="A4A3A4"/>
          </p15:clr>
        </p15:guide>
        <p15:guide id="8" pos="682">
          <p15:clr>
            <a:srgbClr val="A4A3A4"/>
          </p15:clr>
        </p15:guide>
        <p15:guide id="9" pos="2766">
          <p15:clr>
            <a:srgbClr val="A4A3A4"/>
          </p15:clr>
        </p15:guide>
        <p15:guide id="10" pos="2976">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87D"/>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33" autoAdjust="0"/>
    <p:restoredTop sz="94611" autoAdjust="0"/>
  </p:normalViewPr>
  <p:slideViewPr>
    <p:cSldViewPr snapToGrid="0">
      <p:cViewPr varScale="1">
        <p:scale>
          <a:sx n="80" d="100"/>
          <a:sy n="80" d="100"/>
        </p:scale>
        <p:origin x="-936" y="-90"/>
      </p:cViewPr>
      <p:guideLst>
        <p:guide orient="horz" pos="1120"/>
        <p:guide orient="horz" pos="1272"/>
        <p:guide orient="horz" pos="715"/>
        <p:guide orient="horz" pos="3861"/>
        <p:guide orient="horz" pos="3944"/>
        <p:guide pos="321"/>
        <p:guide pos="5418"/>
        <p:guide pos="682"/>
        <p:guide pos="2766"/>
        <p:guide pos="2976"/>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cs-CZ" altLang="cs-CZ"/>
          </a:p>
        </p:txBody>
      </p:sp>
      <p:sp>
        <p:nvSpPr>
          <p:cNvPr id="100355"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cs-CZ" altLang="cs-CZ"/>
          </a:p>
        </p:txBody>
      </p:sp>
      <p:sp>
        <p:nvSpPr>
          <p:cNvPr id="100356"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cs-CZ" altLang="cs-CZ"/>
          </a:p>
        </p:txBody>
      </p:sp>
      <p:sp>
        <p:nvSpPr>
          <p:cNvPr id="100357"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C634D9CB-1186-4E97-85EF-EEFDD3E78B1E}" type="slidenum">
              <a:rPr lang="cs-CZ" altLang="cs-CZ"/>
              <a:pPr/>
              <a:t>‹#›</a:t>
            </a:fld>
            <a:endParaRPr lang="cs-CZ" altLang="cs-CZ"/>
          </a:p>
        </p:txBody>
      </p:sp>
    </p:spTree>
    <p:extLst>
      <p:ext uri="{BB962C8B-B14F-4D97-AF65-F5344CB8AC3E}">
        <p14:creationId xmlns:p14="http://schemas.microsoft.com/office/powerpoint/2010/main" val="1845144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cs-CZ" altLang="cs-CZ"/>
          </a:p>
        </p:txBody>
      </p:sp>
      <p:sp>
        <p:nvSpPr>
          <p:cNvPr id="10240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cs-CZ" altLang="cs-CZ"/>
          </a:p>
        </p:txBody>
      </p:sp>
      <p:sp>
        <p:nvSpPr>
          <p:cNvPr id="1024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0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a:t>Klepnutím lze upravit styly předlohy textu.</a:t>
            </a:r>
          </a:p>
          <a:p>
            <a:pPr lvl="1"/>
            <a:r>
              <a:rPr lang="cs-CZ" altLang="cs-CZ"/>
              <a:t>Druhá úroveň</a:t>
            </a:r>
          </a:p>
          <a:p>
            <a:pPr lvl="2"/>
            <a:r>
              <a:rPr lang="cs-CZ" altLang="cs-CZ"/>
              <a:t>Třetí úroveň</a:t>
            </a:r>
          </a:p>
          <a:p>
            <a:pPr lvl="3"/>
            <a:r>
              <a:rPr lang="cs-CZ" altLang="cs-CZ"/>
              <a:t>Čtvrtá úroveň</a:t>
            </a:r>
          </a:p>
          <a:p>
            <a:pPr lvl="4"/>
            <a:r>
              <a:rPr lang="cs-CZ" altLang="cs-CZ"/>
              <a:t>Pátá úroveň</a:t>
            </a:r>
          </a:p>
        </p:txBody>
      </p:sp>
      <p:sp>
        <p:nvSpPr>
          <p:cNvPr id="10240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cs-CZ" altLang="cs-CZ"/>
          </a:p>
        </p:txBody>
      </p:sp>
      <p:sp>
        <p:nvSpPr>
          <p:cNvPr id="10240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061A6D36-8CFB-40FE-8D60-D2050488125D}" type="slidenum">
              <a:rPr lang="cs-CZ" altLang="cs-CZ"/>
              <a:pPr/>
              <a:t>‹#›</a:t>
            </a:fld>
            <a:endParaRPr lang="cs-CZ" altLang="cs-CZ"/>
          </a:p>
        </p:txBody>
      </p:sp>
    </p:spTree>
    <p:extLst>
      <p:ext uri="{BB962C8B-B14F-4D97-AF65-F5344CB8AC3E}">
        <p14:creationId xmlns:p14="http://schemas.microsoft.com/office/powerpoint/2010/main" val="1388111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mn-ea"/>
        <a:cs typeface="+mn-cs"/>
      </a:defRPr>
    </a:lvl1pPr>
    <a:lvl2pPr marL="457200" algn="l" rtl="0" fontAlgn="base">
      <a:spcBef>
        <a:spcPct val="30000"/>
      </a:spcBef>
      <a:spcAft>
        <a:spcPct val="0"/>
      </a:spcAft>
      <a:defRPr kumimoji="1" sz="1200" kern="1200">
        <a:solidFill>
          <a:schemeClr val="tx1"/>
        </a:solidFill>
        <a:latin typeface="Arial" charset="0"/>
        <a:ea typeface="+mn-ea"/>
        <a:cs typeface="+mn-cs"/>
      </a:defRPr>
    </a:lvl2pPr>
    <a:lvl3pPr marL="914400" algn="l" rtl="0" fontAlgn="base">
      <a:spcBef>
        <a:spcPct val="30000"/>
      </a:spcBef>
      <a:spcAft>
        <a:spcPct val="0"/>
      </a:spcAft>
      <a:defRPr kumimoji="1" sz="1200" kern="1200">
        <a:solidFill>
          <a:schemeClr val="tx1"/>
        </a:solidFill>
        <a:latin typeface="Arial" charset="0"/>
        <a:ea typeface="+mn-ea"/>
        <a:cs typeface="+mn-cs"/>
      </a:defRPr>
    </a:lvl3pPr>
    <a:lvl4pPr marL="1371600" algn="l" rtl="0" fontAlgn="base">
      <a:spcBef>
        <a:spcPct val="30000"/>
      </a:spcBef>
      <a:spcAft>
        <a:spcPct val="0"/>
      </a:spcAft>
      <a:defRPr kumimoji="1" sz="1200" kern="1200">
        <a:solidFill>
          <a:schemeClr val="tx1"/>
        </a:solidFill>
        <a:latin typeface="Arial" charset="0"/>
        <a:ea typeface="+mn-ea"/>
        <a:cs typeface="+mn-cs"/>
      </a:defRPr>
    </a:lvl4pPr>
    <a:lvl5pPr marL="1828800" algn="l" rtl="0" fontAlgn="base">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snímek">
    <p:bg>
      <p:bgPr>
        <a:solidFill>
          <a:schemeClr val="bg1"/>
        </a:solidFill>
        <a:effectLst/>
      </p:bgPr>
    </p:bg>
    <p:spTree>
      <p:nvGrpSpPr>
        <p:cNvPr id="1" name=""/>
        <p:cNvGrpSpPr/>
        <p:nvPr/>
      </p:nvGrpSpPr>
      <p:grpSpPr>
        <a:xfrm>
          <a:off x="0" y="0"/>
          <a:ext cx="0" cy="0"/>
          <a:chOff x="0" y="0"/>
          <a:chExt cx="0" cy="0"/>
        </a:xfrm>
      </p:grpSpPr>
      <p:sp>
        <p:nvSpPr>
          <p:cNvPr id="65548" name="Rectangle 12"/>
          <p:cNvSpPr>
            <a:spLocks noGrp="1" noChangeArrowheads="1"/>
          </p:cNvSpPr>
          <p:nvPr>
            <p:ph type="ctrTitle" hasCustomPrompt="1"/>
          </p:nvPr>
        </p:nvSpPr>
        <p:spPr>
          <a:xfrm>
            <a:off x="503238" y="2565402"/>
            <a:ext cx="8097837" cy="1249362"/>
          </a:xfrm>
        </p:spPr>
        <p:txBody>
          <a:bodyPr tIns="0" bIns="0" anchor="ctr"/>
          <a:lstStyle>
            <a:lvl1pPr>
              <a:defRPr sz="4000"/>
            </a:lvl1pPr>
          </a:lstStyle>
          <a:p>
            <a:pPr lvl="0"/>
            <a:r>
              <a:rPr lang="cs-CZ" altLang="cs-CZ" noProof="0" dirty="0"/>
              <a:t>Kliknutím vložte nadpis</a:t>
            </a:r>
          </a:p>
        </p:txBody>
      </p:sp>
      <p:pic>
        <p:nvPicPr>
          <p:cNvPr id="4" name="Obrázek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03238" y="5661660"/>
            <a:ext cx="1020127" cy="1020127"/>
          </a:xfrm>
          <a:prstGeom prst="rect">
            <a:avLst/>
          </a:prstGeom>
        </p:spPr>
      </p:pic>
      <p:sp>
        <p:nvSpPr>
          <p:cNvPr id="3" name="Zástupný symbol pro text 2"/>
          <p:cNvSpPr>
            <a:spLocks noGrp="1"/>
          </p:cNvSpPr>
          <p:nvPr>
            <p:ph type="body" sz="quarter" idx="10" hasCustomPrompt="1"/>
          </p:nvPr>
        </p:nvSpPr>
        <p:spPr>
          <a:xfrm>
            <a:off x="503238" y="3814763"/>
            <a:ext cx="8097837" cy="685800"/>
          </a:xfrm>
        </p:spPr>
        <p:txBody>
          <a:bodyPr anchor="ctr"/>
          <a:lstStyle>
            <a:lvl1pPr marL="0" indent="0">
              <a:buNone/>
              <a:defRPr sz="2800" baseline="0"/>
            </a:lvl1pPr>
          </a:lstStyle>
          <a:p>
            <a:pPr lvl="0"/>
            <a:r>
              <a:rPr lang="cs-CZ" dirty="0"/>
              <a:t>Kliknutím vložte podnadpis</a:t>
            </a:r>
          </a:p>
        </p:txBody>
      </p:sp>
    </p:spTree>
  </p:cSld>
  <p:clrMapOvr>
    <a:masterClrMapping/>
  </p:clrMapOvr>
  <p:extLst mod="1">
    <p:ext uri="{DCECCB84-F9BA-43D5-87BE-67443E8EF086}">
      <p15:sldGuideLst xmlns="" xmlns:p15="http://schemas.microsoft.com/office/powerpoint/2012/main">
        <p15:guide id="1" orient="horz" pos="663" userDrawn="1">
          <p15:clr>
            <a:srgbClr val="FBAE40"/>
          </p15:clr>
        </p15:guide>
        <p15:guide id="2" pos="31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endParaRPr lang="cs-CZ" dirty="0"/>
          </a:p>
        </p:txBody>
      </p:sp>
      <p:sp>
        <p:nvSpPr>
          <p:cNvPr id="3" name="Zástupný symbol pro obsah 2"/>
          <p:cNvSpPr>
            <a:spLocks noGrp="1"/>
          </p:cNvSpPr>
          <p:nvPr>
            <p:ph idx="1"/>
          </p:nvPr>
        </p:nvSpPr>
        <p:spPr/>
        <p:txBody>
          <a:bodyPr/>
          <a:lstStyle>
            <a:lvl1pPr marL="342900" indent="-342900">
              <a:buClr>
                <a:srgbClr val="00287D"/>
              </a:buClr>
              <a:buSzPct val="100000"/>
              <a:buFont typeface="Wingdings" panose="05000000000000000000" pitchFamily="2" charset="2"/>
              <a:buChar char="§"/>
              <a:defRPr/>
            </a:lvl1pPr>
            <a:lvl2pPr marL="742950" indent="-285750">
              <a:buClr>
                <a:srgbClr val="00287D"/>
              </a:buClr>
              <a:buFont typeface="Wingdings" panose="05000000000000000000" pitchFamily="2" charset="2"/>
              <a:buChar char="§"/>
              <a:defRPr/>
            </a:lvl2pPr>
            <a:lvl3pPr marL="914400" indent="0">
              <a:buNone/>
              <a:defRPr/>
            </a:lvl3pPr>
          </a:lstStyle>
          <a:p>
            <a:pPr lvl="0"/>
            <a:r>
              <a:rPr lang="cs-CZ"/>
              <a:t>Upravte styly předlohy textu.</a:t>
            </a:r>
          </a:p>
          <a:p>
            <a:pPr lvl="1"/>
            <a:r>
              <a:rPr lang="cs-CZ"/>
              <a:t>Druhá úroveň</a:t>
            </a:r>
          </a:p>
        </p:txBody>
      </p:sp>
      <p:sp>
        <p:nvSpPr>
          <p:cNvPr id="4" name="Zástupný symbol pro zápatí 3"/>
          <p:cNvSpPr>
            <a:spLocks noGrp="1"/>
          </p:cNvSpPr>
          <p:nvPr>
            <p:ph type="ftr" sz="quarter" idx="10"/>
          </p:nvPr>
        </p:nvSpPr>
        <p:spPr/>
        <p:txBody>
          <a:bodyPr/>
          <a:lstStyle>
            <a:lvl1pPr>
              <a:defRPr/>
            </a:lvl1pPr>
          </a:lstStyle>
          <a:p>
            <a:r>
              <a:rPr lang="cs-CZ" altLang="cs-CZ"/>
              <a:t>OPTIMED a národní rámec kvalifikací / Julie Bienertová-Vašků / ÚPF</a:t>
            </a:r>
            <a:endParaRPr lang="cs-CZ" altLang="cs-CZ" dirty="0"/>
          </a:p>
        </p:txBody>
      </p:sp>
      <p:sp>
        <p:nvSpPr>
          <p:cNvPr id="5" name="Zástupný symbol pro číslo snímku 4"/>
          <p:cNvSpPr>
            <a:spLocks noGrp="1"/>
          </p:cNvSpPr>
          <p:nvPr>
            <p:ph type="sldNum" sz="quarter" idx="11"/>
          </p:nvPr>
        </p:nvSpPr>
        <p:spPr/>
        <p:txBody>
          <a:bodyPr/>
          <a:lstStyle>
            <a:lvl1pPr>
              <a:defRPr/>
            </a:lvl1pPr>
          </a:lstStyle>
          <a:p>
            <a:fld id="{0970407D-EE58-4A0B-824B-1D3AE42DD9CF}" type="slidenum">
              <a:rPr lang="cs-CZ" altLang="cs-CZ"/>
              <a:pPr/>
              <a:t>‹#›</a:t>
            </a:fld>
            <a:endParaRPr lang="cs-CZ" altLang="cs-CZ" dirty="0"/>
          </a:p>
        </p:txBody>
      </p:sp>
    </p:spTree>
    <p:extLst>
      <p:ext uri="{BB962C8B-B14F-4D97-AF65-F5344CB8AC3E}">
        <p14:creationId xmlns:p14="http://schemas.microsoft.com/office/powerpoint/2010/main" val="2686047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509589" y="4406901"/>
            <a:ext cx="8091487" cy="1362075"/>
          </a:xfrm>
        </p:spPr>
        <p:txBody>
          <a:bodyPr anchor="t"/>
          <a:lstStyle>
            <a:lvl1pPr algn="l">
              <a:defRPr sz="4000" b="1" cap="all"/>
            </a:lvl1pPr>
          </a:lstStyle>
          <a:p>
            <a:r>
              <a:rPr lang="cs-CZ"/>
              <a:t>Kliknutím lze upravit styl.</a:t>
            </a:r>
            <a:endParaRPr lang="cs-CZ" dirty="0"/>
          </a:p>
        </p:txBody>
      </p:sp>
      <p:sp>
        <p:nvSpPr>
          <p:cNvPr id="3" name="Zástupný symbol pro text 2"/>
          <p:cNvSpPr>
            <a:spLocks noGrp="1"/>
          </p:cNvSpPr>
          <p:nvPr>
            <p:ph type="body" idx="1"/>
          </p:nvPr>
        </p:nvSpPr>
        <p:spPr>
          <a:xfrm>
            <a:off x="509589" y="2906713"/>
            <a:ext cx="8091487"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a:t>Upravte styly předlohy textu.</a:t>
            </a:r>
          </a:p>
        </p:txBody>
      </p:sp>
      <p:sp>
        <p:nvSpPr>
          <p:cNvPr id="4" name="Zástupný symbol pro zápatí 3"/>
          <p:cNvSpPr>
            <a:spLocks noGrp="1"/>
          </p:cNvSpPr>
          <p:nvPr>
            <p:ph type="ftr" sz="quarter" idx="10"/>
          </p:nvPr>
        </p:nvSpPr>
        <p:spPr/>
        <p:txBody>
          <a:bodyPr/>
          <a:lstStyle>
            <a:lvl1pPr>
              <a:defRPr/>
            </a:lvl1pPr>
          </a:lstStyle>
          <a:p>
            <a:r>
              <a:rPr lang="cs-CZ" altLang="cs-CZ"/>
              <a:t>OPTIMED a národní rámec kvalifikací / Julie Bienertová-Vašků / ÚPF</a:t>
            </a:r>
            <a:endParaRPr lang="cs-CZ" altLang="cs-CZ" dirty="0"/>
          </a:p>
        </p:txBody>
      </p:sp>
      <p:sp>
        <p:nvSpPr>
          <p:cNvPr id="5" name="Zástupný symbol pro číslo snímku 4"/>
          <p:cNvSpPr>
            <a:spLocks noGrp="1"/>
          </p:cNvSpPr>
          <p:nvPr>
            <p:ph type="sldNum" sz="quarter" idx="11"/>
          </p:nvPr>
        </p:nvSpPr>
        <p:spPr/>
        <p:txBody>
          <a:bodyPr/>
          <a:lstStyle>
            <a:lvl1pPr>
              <a:defRPr/>
            </a:lvl1pPr>
          </a:lstStyle>
          <a:p>
            <a:fld id="{B7F5D36C-8A95-44A1-B2E3-4B4CEE4AA93A}" type="slidenum">
              <a:rPr lang="cs-CZ" altLang="cs-CZ"/>
              <a:pPr/>
              <a:t>‹#›</a:t>
            </a:fld>
            <a:endParaRPr lang="cs-CZ" altLang="cs-CZ" dirty="0"/>
          </a:p>
        </p:txBody>
      </p:sp>
    </p:spTree>
    <p:extLst>
      <p:ext uri="{BB962C8B-B14F-4D97-AF65-F5344CB8AC3E}">
        <p14:creationId xmlns:p14="http://schemas.microsoft.com/office/powerpoint/2010/main" val="2563645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zápatí 1"/>
          <p:cNvSpPr>
            <a:spLocks noGrp="1"/>
          </p:cNvSpPr>
          <p:nvPr>
            <p:ph type="ftr" sz="quarter" idx="10"/>
          </p:nvPr>
        </p:nvSpPr>
        <p:spPr/>
        <p:txBody>
          <a:bodyPr/>
          <a:lstStyle>
            <a:lvl1pPr>
              <a:defRPr/>
            </a:lvl1pPr>
          </a:lstStyle>
          <a:p>
            <a:r>
              <a:rPr lang="cs-CZ" altLang="cs-CZ"/>
              <a:t>OPTIMED a národní rámec kvalifikací / Julie Bienertová-Vašků / ÚPF</a:t>
            </a:r>
            <a:endParaRPr lang="cs-CZ" altLang="cs-CZ" dirty="0"/>
          </a:p>
        </p:txBody>
      </p:sp>
      <p:sp>
        <p:nvSpPr>
          <p:cNvPr id="3" name="Zástupný symbol pro číslo snímku 2"/>
          <p:cNvSpPr>
            <a:spLocks noGrp="1"/>
          </p:cNvSpPr>
          <p:nvPr>
            <p:ph type="sldNum" sz="quarter" idx="11"/>
          </p:nvPr>
        </p:nvSpPr>
        <p:spPr/>
        <p:txBody>
          <a:bodyPr/>
          <a:lstStyle>
            <a:lvl1pPr>
              <a:defRPr/>
            </a:lvl1pPr>
          </a:lstStyle>
          <a:p>
            <a:fld id="{D6D6C118-631F-4A80-9886-907009361577}" type="slidenum">
              <a:rPr lang="cs-CZ" altLang="cs-CZ"/>
              <a:pPr/>
              <a:t>‹#›</a:t>
            </a:fld>
            <a:endParaRPr lang="cs-CZ" altLang="cs-CZ" dirty="0"/>
          </a:p>
        </p:txBody>
      </p:sp>
    </p:spTree>
    <p:extLst>
      <p:ext uri="{BB962C8B-B14F-4D97-AF65-F5344CB8AC3E}">
        <p14:creationId xmlns:p14="http://schemas.microsoft.com/office/powerpoint/2010/main" val="29540641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21" name="Rectangle 9"/>
          <p:cNvSpPr>
            <a:spLocks noGrp="1" noChangeArrowheads="1"/>
          </p:cNvSpPr>
          <p:nvPr>
            <p:ph type="title"/>
          </p:nvPr>
        </p:nvSpPr>
        <p:spPr bwMode="auto">
          <a:xfrm>
            <a:off x="509589" y="1125539"/>
            <a:ext cx="8086635"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b" anchorCtr="0" compatLnSpc="1">
            <a:prstTxWarp prst="textNoShape">
              <a:avLst/>
            </a:prstTxWarp>
          </a:bodyPr>
          <a:lstStyle/>
          <a:p>
            <a:pPr lvl="0"/>
            <a:r>
              <a:rPr lang="cs-CZ" altLang="cs-CZ" dirty="0"/>
              <a:t>Klepnutím lze upravit styl předlohy nadpisů.</a:t>
            </a:r>
          </a:p>
        </p:txBody>
      </p:sp>
      <p:sp>
        <p:nvSpPr>
          <p:cNvPr id="64522" name="Rectangle 10"/>
          <p:cNvSpPr>
            <a:spLocks noGrp="1" noChangeArrowheads="1"/>
          </p:cNvSpPr>
          <p:nvPr>
            <p:ph type="body" idx="1"/>
          </p:nvPr>
        </p:nvSpPr>
        <p:spPr bwMode="auto">
          <a:xfrm>
            <a:off x="509589" y="2017713"/>
            <a:ext cx="8082321"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cs-CZ" altLang="cs-CZ" dirty="0"/>
              <a:t>Klepnutím lze upravit styly předlohy textu.</a:t>
            </a:r>
          </a:p>
          <a:p>
            <a:pPr lvl="1"/>
            <a:r>
              <a:rPr lang="cs-CZ" altLang="cs-CZ" dirty="0"/>
              <a:t>Druhá úroveň</a:t>
            </a:r>
          </a:p>
        </p:txBody>
      </p:sp>
      <p:sp>
        <p:nvSpPr>
          <p:cNvPr id="64529" name="Rectangle 17"/>
          <p:cNvSpPr>
            <a:spLocks noGrp="1" noChangeArrowheads="1"/>
          </p:cNvSpPr>
          <p:nvPr>
            <p:ph type="ftr" sz="quarter" idx="3"/>
          </p:nvPr>
        </p:nvSpPr>
        <p:spPr bwMode="auto">
          <a:xfrm>
            <a:off x="509588" y="6376986"/>
            <a:ext cx="6219015" cy="32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100">
                <a:solidFill>
                  <a:schemeClr val="bg1">
                    <a:lumMod val="50000"/>
                  </a:schemeClr>
                </a:solidFill>
                <a:latin typeface="+mj-lt"/>
              </a:defRPr>
            </a:lvl1pPr>
          </a:lstStyle>
          <a:p>
            <a:r>
              <a:rPr lang="cs-CZ" altLang="cs-CZ"/>
              <a:t>OPTIMED a národní rámec kvalifikací / Julie Bienertová-Vašků / ÚPF</a:t>
            </a:r>
            <a:endParaRPr lang="cs-CZ" altLang="cs-CZ" dirty="0"/>
          </a:p>
        </p:txBody>
      </p:sp>
      <p:sp>
        <p:nvSpPr>
          <p:cNvPr id="64530" name="Rectangle 18"/>
          <p:cNvSpPr>
            <a:spLocks noGrp="1" noChangeArrowheads="1"/>
          </p:cNvSpPr>
          <p:nvPr>
            <p:ph type="sldNum" sz="quarter" idx="4"/>
          </p:nvPr>
        </p:nvSpPr>
        <p:spPr bwMode="auto">
          <a:xfrm>
            <a:off x="6858000" y="6376986"/>
            <a:ext cx="1733910" cy="32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100">
                <a:solidFill>
                  <a:schemeClr val="bg1">
                    <a:lumMod val="50000"/>
                  </a:schemeClr>
                </a:solidFill>
                <a:latin typeface="+mj-lt"/>
              </a:defRPr>
            </a:lvl1pPr>
          </a:lstStyle>
          <a:p>
            <a:fld id="{0DE708CC-0C3F-4567-9698-B54C0F35BD31}" type="slidenum">
              <a:rPr lang="cs-CZ" altLang="cs-CZ" smtClean="0"/>
              <a:pPr/>
              <a:t>‹#›</a:t>
            </a:fld>
            <a:endParaRPr lang="cs-CZ" altLang="cs-CZ" dirty="0"/>
          </a:p>
        </p:txBody>
      </p:sp>
      <p:pic>
        <p:nvPicPr>
          <p:cNvPr id="7" name="Obrázek 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09589" y="0"/>
            <a:ext cx="2736000" cy="1094400"/>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 id="2147483661" r:id="rId2"/>
    <p:sldLayoutId id="2147483662" r:id="rId3"/>
    <p:sldLayoutId id="2147483666" r:id="rId4"/>
  </p:sldLayoutIdLst>
  <p:hf hdr="0" dt="0"/>
  <p:txStyles>
    <p:titleStyle>
      <a:lvl1pPr algn="l" rtl="0" eaLnBrk="1" fontAlgn="base" hangingPunct="1">
        <a:spcBef>
          <a:spcPct val="0"/>
        </a:spcBef>
        <a:spcAft>
          <a:spcPct val="0"/>
        </a:spcAft>
        <a:defRPr sz="2400" b="1">
          <a:solidFill>
            <a:srgbClr val="00287D"/>
          </a:solidFill>
          <a:latin typeface="+mj-lt"/>
          <a:ea typeface="+mj-ea"/>
          <a:cs typeface="+mj-cs"/>
        </a:defRPr>
      </a:lvl1pPr>
      <a:lvl2pPr algn="l" rtl="0" eaLnBrk="1" fontAlgn="base" hangingPunct="1">
        <a:spcBef>
          <a:spcPct val="0"/>
        </a:spcBef>
        <a:spcAft>
          <a:spcPct val="0"/>
        </a:spcAft>
        <a:defRPr sz="2400" b="1">
          <a:solidFill>
            <a:srgbClr val="00287D"/>
          </a:solidFill>
          <a:latin typeface="Tahoma" pitchFamily="34" charset="0"/>
        </a:defRPr>
      </a:lvl2pPr>
      <a:lvl3pPr algn="l" rtl="0" eaLnBrk="1" fontAlgn="base" hangingPunct="1">
        <a:spcBef>
          <a:spcPct val="0"/>
        </a:spcBef>
        <a:spcAft>
          <a:spcPct val="0"/>
        </a:spcAft>
        <a:defRPr sz="2400" b="1">
          <a:solidFill>
            <a:srgbClr val="00287D"/>
          </a:solidFill>
          <a:latin typeface="Tahoma" pitchFamily="34" charset="0"/>
        </a:defRPr>
      </a:lvl3pPr>
      <a:lvl4pPr algn="l" rtl="0" eaLnBrk="1" fontAlgn="base" hangingPunct="1">
        <a:spcBef>
          <a:spcPct val="0"/>
        </a:spcBef>
        <a:spcAft>
          <a:spcPct val="0"/>
        </a:spcAft>
        <a:defRPr sz="2400" b="1">
          <a:solidFill>
            <a:srgbClr val="00287D"/>
          </a:solidFill>
          <a:latin typeface="Tahoma" pitchFamily="34" charset="0"/>
        </a:defRPr>
      </a:lvl4pPr>
      <a:lvl5pPr algn="l" rtl="0" eaLnBrk="1" fontAlgn="base" hangingPunct="1">
        <a:spcBef>
          <a:spcPct val="0"/>
        </a:spcBef>
        <a:spcAft>
          <a:spcPct val="0"/>
        </a:spcAft>
        <a:defRPr sz="2400" b="1">
          <a:solidFill>
            <a:srgbClr val="00287D"/>
          </a:solidFill>
          <a:latin typeface="Tahoma" pitchFamily="34" charset="0"/>
        </a:defRPr>
      </a:lvl5pPr>
      <a:lvl6pPr marL="457200" algn="l" rtl="0" eaLnBrk="1" fontAlgn="base" hangingPunct="1">
        <a:spcBef>
          <a:spcPct val="0"/>
        </a:spcBef>
        <a:spcAft>
          <a:spcPct val="0"/>
        </a:spcAft>
        <a:defRPr sz="2400" b="1">
          <a:solidFill>
            <a:srgbClr val="00287D"/>
          </a:solidFill>
          <a:latin typeface="Tahoma" pitchFamily="34" charset="0"/>
        </a:defRPr>
      </a:lvl6pPr>
      <a:lvl7pPr marL="914400" algn="l" rtl="0" eaLnBrk="1" fontAlgn="base" hangingPunct="1">
        <a:spcBef>
          <a:spcPct val="0"/>
        </a:spcBef>
        <a:spcAft>
          <a:spcPct val="0"/>
        </a:spcAft>
        <a:defRPr sz="2400" b="1">
          <a:solidFill>
            <a:srgbClr val="00287D"/>
          </a:solidFill>
          <a:latin typeface="Tahoma" pitchFamily="34" charset="0"/>
        </a:defRPr>
      </a:lvl7pPr>
      <a:lvl8pPr marL="1371600" algn="l" rtl="0" eaLnBrk="1" fontAlgn="base" hangingPunct="1">
        <a:spcBef>
          <a:spcPct val="0"/>
        </a:spcBef>
        <a:spcAft>
          <a:spcPct val="0"/>
        </a:spcAft>
        <a:defRPr sz="2400" b="1">
          <a:solidFill>
            <a:srgbClr val="00287D"/>
          </a:solidFill>
          <a:latin typeface="Tahoma" pitchFamily="34" charset="0"/>
        </a:defRPr>
      </a:lvl8pPr>
      <a:lvl9pPr marL="1828800" algn="l" rtl="0" eaLnBrk="1" fontAlgn="base" hangingPunct="1">
        <a:spcBef>
          <a:spcPct val="0"/>
        </a:spcBef>
        <a:spcAft>
          <a:spcPct val="0"/>
        </a:spcAft>
        <a:defRPr sz="2400" b="1">
          <a:solidFill>
            <a:srgbClr val="00287D"/>
          </a:solidFill>
          <a:latin typeface="Tahoma" pitchFamily="34" charset="0"/>
        </a:defRPr>
      </a:lvl9pPr>
    </p:titleStyle>
    <p:bodyStyle>
      <a:lvl1pPr marL="342900" indent="-342900" algn="l" rtl="0" eaLnBrk="1" fontAlgn="base" hangingPunct="1">
        <a:spcBef>
          <a:spcPct val="20000"/>
        </a:spcBef>
        <a:spcAft>
          <a:spcPct val="0"/>
        </a:spcAft>
        <a:buClr>
          <a:srgbClr val="00287D"/>
        </a:buClr>
        <a:buSzPct val="100000"/>
        <a:buFont typeface="Wingdings" pitchFamily="2" charset="2"/>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rgbClr val="00287D"/>
        </a:buClr>
        <a:buSzPct val="80000"/>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folHlink"/>
        </a:buClr>
        <a:buSzPct val="80000"/>
        <a:buFont typeface="Wingdings" pitchFamily="2" charset="2"/>
        <a:buBlip>
          <a:blip r:embed="rId7"/>
        </a:buBlip>
        <a:defRPr sz="2400">
          <a:solidFill>
            <a:schemeClr val="tx1"/>
          </a:solidFill>
          <a:latin typeface="+mn-lt"/>
        </a:defRPr>
      </a:lvl3pPr>
      <a:lvl4pPr marL="1600200" indent="-228600" algn="l" rtl="0" eaLnBrk="1" fontAlgn="base" hangingPunct="1">
        <a:spcBef>
          <a:spcPct val="20000"/>
        </a:spcBef>
        <a:spcAft>
          <a:spcPct val="0"/>
        </a:spcAft>
        <a:buClr>
          <a:schemeClr val="accent2"/>
        </a:buClr>
        <a:buSzPct val="90000"/>
        <a:buFont typeface="Wingdings" pitchFamily="2" charset="2"/>
        <a:buBlip>
          <a:blip r:embed="rId7"/>
        </a:buBlip>
        <a:defRPr sz="2000">
          <a:solidFill>
            <a:schemeClr val="tx1"/>
          </a:solidFill>
          <a:latin typeface="+mn-lt"/>
        </a:defRPr>
      </a:lvl4pPr>
      <a:lvl5pPr marL="2057400" indent="-228600" algn="l" rtl="0" eaLnBrk="1" fontAlgn="base" hangingPunct="1">
        <a:spcBef>
          <a:spcPct val="20000"/>
        </a:spcBef>
        <a:spcAft>
          <a:spcPct val="0"/>
        </a:spcAft>
        <a:buClr>
          <a:schemeClr val="accent1"/>
        </a:buClr>
        <a:buFont typeface="Wingdings" pitchFamily="2" charset="2"/>
        <a:buBlip>
          <a:blip r:embed="rId7"/>
        </a:buBlip>
        <a:defRPr>
          <a:solidFill>
            <a:schemeClr val="tx1"/>
          </a:solidFill>
          <a:latin typeface="+mn-lt"/>
        </a:defRPr>
      </a:lvl5pPr>
      <a:lvl6pPr marL="2514600" indent="-228600" algn="l" rtl="0" eaLnBrk="1" fontAlgn="base" hangingPunct="1">
        <a:spcBef>
          <a:spcPct val="20000"/>
        </a:spcBef>
        <a:spcAft>
          <a:spcPct val="0"/>
        </a:spcAft>
        <a:buClr>
          <a:schemeClr val="accent1"/>
        </a:buClr>
        <a:buFont typeface="Wingdings" pitchFamily="2" charset="2"/>
        <a:buBlip>
          <a:blip r:embed="rId7"/>
        </a:buBlip>
        <a:defRPr>
          <a:solidFill>
            <a:schemeClr val="tx1"/>
          </a:solidFill>
          <a:latin typeface="+mn-lt"/>
        </a:defRPr>
      </a:lvl6pPr>
      <a:lvl7pPr marL="2971800" indent="-228600" algn="l" rtl="0" eaLnBrk="1" fontAlgn="base" hangingPunct="1">
        <a:spcBef>
          <a:spcPct val="20000"/>
        </a:spcBef>
        <a:spcAft>
          <a:spcPct val="0"/>
        </a:spcAft>
        <a:buClr>
          <a:schemeClr val="accent1"/>
        </a:buClr>
        <a:buFont typeface="Wingdings" pitchFamily="2" charset="2"/>
        <a:buBlip>
          <a:blip r:embed="rId7"/>
        </a:buBlip>
        <a:defRPr>
          <a:solidFill>
            <a:schemeClr val="tx1"/>
          </a:solidFill>
          <a:latin typeface="+mn-lt"/>
        </a:defRPr>
      </a:lvl7pPr>
      <a:lvl8pPr marL="3429000" indent="-228600" algn="l" rtl="0" eaLnBrk="1" fontAlgn="base" hangingPunct="1">
        <a:spcBef>
          <a:spcPct val="20000"/>
        </a:spcBef>
        <a:spcAft>
          <a:spcPct val="0"/>
        </a:spcAft>
        <a:buClr>
          <a:schemeClr val="accent1"/>
        </a:buClr>
        <a:buFont typeface="Wingdings" pitchFamily="2" charset="2"/>
        <a:buBlip>
          <a:blip r:embed="rId7"/>
        </a:buBlip>
        <a:defRPr>
          <a:solidFill>
            <a:schemeClr val="tx1"/>
          </a:solidFill>
          <a:latin typeface="+mn-lt"/>
        </a:defRPr>
      </a:lvl8pPr>
      <a:lvl9pPr marL="3886200" indent="-228600" algn="l" rtl="0" eaLnBrk="1" fontAlgn="base" hangingPunct="1">
        <a:spcBef>
          <a:spcPct val="20000"/>
        </a:spcBef>
        <a:spcAft>
          <a:spcPct val="0"/>
        </a:spcAft>
        <a:buClr>
          <a:schemeClr val="accent1"/>
        </a:buClr>
        <a:buFont typeface="Wingdings" pitchFamily="2" charset="2"/>
        <a:buBlip>
          <a:blip r:embed="rId7"/>
        </a:buBlip>
        <a:defRPr>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hyperlink" Target="http://www.nuv.cz/p/evropsky-ramec-kvalifikaci-eqf/infografika-o-eqf" TargetMode="External"/><Relationship Id="rId4" Type="http://schemas.openxmlformats.org/officeDocument/2006/relationships/image" Target="../media/image5.tmp"/></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ctrTitle"/>
            <p:custDataLst>
              <p:tags r:id="rId2"/>
            </p:custDataLst>
          </p:nvPr>
        </p:nvSpPr>
        <p:spPr/>
        <p:txBody>
          <a:bodyPr/>
          <a:lstStyle/>
          <a:p>
            <a:r>
              <a:rPr lang="cs-CZ" dirty="0"/>
              <a:t>OPTIMED a </a:t>
            </a:r>
            <a:r>
              <a:rPr lang="cs-CZ" dirty="0" smtClean="0"/>
              <a:t>Národní/evropský </a:t>
            </a:r>
            <a:r>
              <a:rPr lang="cs-CZ" dirty="0"/>
              <a:t>rámec kvalifikací</a:t>
            </a:r>
          </a:p>
        </p:txBody>
      </p:sp>
      <p:sp>
        <p:nvSpPr>
          <p:cNvPr id="4" name="Zástupný symbol pro text 3"/>
          <p:cNvSpPr>
            <a:spLocks noGrp="1"/>
          </p:cNvSpPr>
          <p:nvPr>
            <p:ph type="body" sz="quarter" idx="10"/>
          </p:nvPr>
        </p:nvSpPr>
        <p:spPr>
          <a:xfrm>
            <a:off x="514813" y="3814763"/>
            <a:ext cx="8097837" cy="685800"/>
          </a:xfrm>
        </p:spPr>
        <p:txBody>
          <a:bodyPr/>
          <a:lstStyle/>
          <a:p>
            <a:r>
              <a:rPr lang="cs-CZ" dirty="0"/>
              <a:t>Julie Bienertová Vašků</a:t>
            </a: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p:cNvSpPr>
            <a:spLocks noGrp="1"/>
          </p:cNvSpPr>
          <p:nvPr>
            <p:ph type="sldNum" sz="quarter" idx="11"/>
          </p:nvPr>
        </p:nvSpPr>
        <p:spPr/>
        <p:txBody>
          <a:bodyPr/>
          <a:lstStyle/>
          <a:p>
            <a:fld id="{DFCCE4E1-ABCF-4F5D-BF07-EFB1B1F25C69}" type="slidenum">
              <a:rPr lang="cs-CZ" altLang="cs-CZ"/>
              <a:pPr/>
              <a:t>10</a:t>
            </a:fld>
            <a:endParaRPr lang="cs-CZ" altLang="cs-CZ"/>
          </a:p>
        </p:txBody>
      </p:sp>
      <p:sp>
        <p:nvSpPr>
          <p:cNvPr id="96258" name="Rectangle 2"/>
          <p:cNvSpPr>
            <a:spLocks noGrp="1" noChangeArrowheads="1"/>
          </p:cNvSpPr>
          <p:nvPr>
            <p:ph type="title"/>
          </p:nvPr>
        </p:nvSpPr>
        <p:spPr>
          <a:xfrm>
            <a:off x="363557" y="1311007"/>
            <a:ext cx="8868578" cy="584470"/>
          </a:xfrm>
        </p:spPr>
        <p:txBody>
          <a:bodyPr/>
          <a:lstStyle/>
          <a:p>
            <a:r>
              <a:rPr lang="cs-CZ" altLang="cs-CZ" dirty="0" err="1"/>
              <a:t>Optimed</a:t>
            </a:r>
            <a:r>
              <a:rPr lang="cs-CZ" altLang="cs-CZ" dirty="0"/>
              <a:t> a prostupnost k RMVV</a:t>
            </a:r>
          </a:p>
        </p:txBody>
      </p:sp>
      <p:sp>
        <p:nvSpPr>
          <p:cNvPr id="96259" name="Rectangle 3"/>
          <p:cNvSpPr>
            <a:spLocks noGrp="1" noChangeArrowheads="1"/>
          </p:cNvSpPr>
          <p:nvPr>
            <p:ph type="body" idx="1"/>
          </p:nvPr>
        </p:nvSpPr>
        <p:spPr/>
        <p:txBody>
          <a:bodyPr/>
          <a:lstStyle/>
          <a:p>
            <a:r>
              <a:rPr lang="cs-CZ" altLang="cs-CZ" dirty="0">
                <a:latin typeface="Calibri Light" panose="020F0302020204030204" pitchFamily="34" charset="0"/>
              </a:rPr>
              <a:t>Definovány odborné znalosti a dovednosti pro obor </a:t>
            </a:r>
            <a:r>
              <a:rPr lang="cs-CZ" altLang="cs-CZ" b="1" i="1" dirty="0">
                <a:latin typeface="Calibri Light" panose="020F0302020204030204" pitchFamily="34" charset="0"/>
              </a:rPr>
              <a:t>Všeobecné lékařství,</a:t>
            </a:r>
          </a:p>
          <a:p>
            <a:pPr lvl="1"/>
            <a:r>
              <a:rPr lang="cs-CZ" altLang="cs-CZ" dirty="0">
                <a:latin typeface="Calibri Light" panose="020F0302020204030204" pitchFamily="34" charset="0"/>
              </a:rPr>
              <a:t>Možnost komparace kurikula</a:t>
            </a:r>
          </a:p>
          <a:p>
            <a:pPr lvl="1"/>
            <a:r>
              <a:rPr lang="cs-CZ" altLang="cs-CZ" dirty="0">
                <a:latin typeface="Calibri Light" panose="020F0302020204030204" pitchFamily="34" charset="0"/>
              </a:rPr>
              <a:t>Možnost vazby na středoškolské vzdělávání</a:t>
            </a:r>
          </a:p>
          <a:p>
            <a:pPr lvl="1"/>
            <a:r>
              <a:rPr lang="cs-CZ" altLang="cs-CZ" dirty="0">
                <a:latin typeface="Calibri Light" panose="020F0302020204030204" pitchFamily="34" charset="0"/>
              </a:rPr>
              <a:t>Možnost vazby na pracoviště v praxi</a:t>
            </a:r>
          </a:p>
          <a:p>
            <a:pPr marL="457200" lvl="1" indent="0">
              <a:buNone/>
            </a:pPr>
            <a:endParaRPr lang="cs-CZ" altLang="cs-CZ" dirty="0">
              <a:latin typeface="Calibri Light" panose="020F0302020204030204" pitchFamily="34" charset="0"/>
            </a:endParaRPr>
          </a:p>
          <a:p>
            <a:pPr marL="457200" lvl="1" indent="0">
              <a:buNone/>
            </a:pPr>
            <a:r>
              <a:rPr lang="cs-CZ" altLang="cs-CZ" dirty="0">
                <a:latin typeface="Calibri Light" panose="020F0302020204030204" pitchFamily="34" charset="0"/>
              </a:rPr>
              <a:t>Chybějí definované kompetence.</a:t>
            </a:r>
          </a:p>
          <a:p>
            <a:pPr marL="457200" lvl="1" indent="0">
              <a:buNone/>
            </a:pPr>
            <a:r>
              <a:rPr lang="cs-CZ" altLang="cs-CZ" dirty="0">
                <a:latin typeface="Calibri Light" panose="020F0302020204030204" pitchFamily="34" charset="0"/>
              </a:rPr>
              <a:t>Chybějící vazby na </a:t>
            </a:r>
            <a:r>
              <a:rPr lang="cs-CZ" altLang="cs-CZ" dirty="0" err="1">
                <a:latin typeface="Calibri Light" panose="020F0302020204030204" pitchFamily="34" charset="0"/>
              </a:rPr>
              <a:t>prerekvizity</a:t>
            </a:r>
            <a:r>
              <a:rPr lang="cs-CZ" altLang="cs-CZ" dirty="0">
                <a:latin typeface="Calibri Light" panose="020F0302020204030204" pitchFamily="34" charset="0"/>
              </a:rPr>
              <a:t>.</a:t>
            </a:r>
          </a:p>
          <a:p>
            <a:pPr marL="457200" lvl="1" indent="0">
              <a:buNone/>
            </a:pPr>
            <a:r>
              <a:rPr lang="cs-CZ" altLang="cs-CZ" dirty="0">
                <a:latin typeface="Calibri Light" panose="020F0302020204030204" pitchFamily="34" charset="0"/>
              </a:rPr>
              <a:t>Chybějící gradace.</a:t>
            </a:r>
          </a:p>
        </p:txBody>
      </p:sp>
      <p:sp>
        <p:nvSpPr>
          <p:cNvPr id="6" name="Zástupný symbol pro zápatí 3"/>
          <p:cNvSpPr>
            <a:spLocks noGrp="1"/>
          </p:cNvSpPr>
          <p:nvPr>
            <p:ph type="ftr" sz="quarter" idx="10"/>
          </p:nvPr>
        </p:nvSpPr>
        <p:spPr>
          <a:xfrm>
            <a:off x="509588" y="6376986"/>
            <a:ext cx="6219015" cy="328613"/>
          </a:xfrm>
        </p:spPr>
        <p:txBody>
          <a:bodyPr/>
          <a:lstStyle/>
          <a:p>
            <a:r>
              <a:rPr lang="cs-CZ" altLang="cs-CZ"/>
              <a:t>OPTIMED a národní rámec kvalifikací / Julie Bienertová-Vašků / ÚPF</a:t>
            </a:r>
            <a:endParaRPr lang="cs-CZ" altLang="cs-CZ" dirty="0"/>
          </a:p>
        </p:txBody>
      </p:sp>
    </p:spTree>
    <p:custDataLst>
      <p:tags r:id="rId1"/>
    </p:custDataLst>
    <p:extLst>
      <p:ext uri="{BB962C8B-B14F-4D97-AF65-F5344CB8AC3E}">
        <p14:creationId xmlns:p14="http://schemas.microsoft.com/office/powerpoint/2010/main" val="12058285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p:cNvSpPr>
            <a:spLocks noGrp="1"/>
          </p:cNvSpPr>
          <p:nvPr>
            <p:ph type="sldNum" sz="quarter" idx="11"/>
          </p:nvPr>
        </p:nvSpPr>
        <p:spPr/>
        <p:txBody>
          <a:bodyPr/>
          <a:lstStyle/>
          <a:p>
            <a:fld id="{DFCCE4E1-ABCF-4F5D-BF07-EFB1B1F25C69}" type="slidenum">
              <a:rPr lang="cs-CZ" altLang="cs-CZ"/>
              <a:pPr/>
              <a:t>11</a:t>
            </a:fld>
            <a:endParaRPr lang="cs-CZ" altLang="cs-CZ"/>
          </a:p>
        </p:txBody>
      </p:sp>
      <p:sp>
        <p:nvSpPr>
          <p:cNvPr id="96258" name="Rectangle 2"/>
          <p:cNvSpPr>
            <a:spLocks noGrp="1" noChangeArrowheads="1"/>
          </p:cNvSpPr>
          <p:nvPr>
            <p:ph type="title"/>
          </p:nvPr>
        </p:nvSpPr>
        <p:spPr>
          <a:xfrm>
            <a:off x="297456" y="1247777"/>
            <a:ext cx="8934679" cy="647700"/>
          </a:xfrm>
        </p:spPr>
        <p:txBody>
          <a:bodyPr/>
          <a:lstStyle/>
          <a:p>
            <a:r>
              <a:rPr lang="cs-CZ" altLang="cs-CZ" dirty="0" err="1"/>
              <a:t>Optimed</a:t>
            </a:r>
            <a:r>
              <a:rPr lang="cs-CZ" altLang="cs-CZ" dirty="0"/>
              <a:t> a RMVV - pokračování</a:t>
            </a:r>
          </a:p>
        </p:txBody>
      </p:sp>
      <p:sp>
        <p:nvSpPr>
          <p:cNvPr id="96259" name="Rectangle 3"/>
          <p:cNvSpPr>
            <a:spLocks noGrp="1" noChangeArrowheads="1"/>
          </p:cNvSpPr>
          <p:nvPr>
            <p:ph type="body" idx="1"/>
          </p:nvPr>
        </p:nvSpPr>
        <p:spPr/>
        <p:txBody>
          <a:bodyPr/>
          <a:lstStyle/>
          <a:p>
            <a:r>
              <a:rPr lang="cs-CZ" altLang="cs-CZ" dirty="0">
                <a:latin typeface="Calibri Light" panose="020F0302020204030204" pitchFamily="34" charset="0"/>
              </a:rPr>
              <a:t>Projekt </a:t>
            </a:r>
            <a:r>
              <a:rPr lang="cs-CZ" altLang="cs-CZ" b="1" dirty="0">
                <a:latin typeface="Calibri Light" panose="020F0302020204030204" pitchFamily="34" charset="0"/>
              </a:rPr>
              <a:t>MŠMT IMPULS </a:t>
            </a:r>
            <a:r>
              <a:rPr lang="cs-CZ" altLang="cs-CZ" dirty="0">
                <a:latin typeface="Calibri Light" panose="020F0302020204030204" pitchFamily="34" charset="0"/>
              </a:rPr>
              <a:t>– 2014-2016 – cílem připravit metodiku pro nenásilné seznámení se s konceptem tvorby výstupů z učení pro jednotlivé školy s cílem směřovat k použití této metodiky na úrovni RMVV</a:t>
            </a:r>
          </a:p>
          <a:p>
            <a:endParaRPr lang="cs-CZ" altLang="cs-CZ" dirty="0">
              <a:latin typeface="Calibri Light" panose="020F0302020204030204" pitchFamily="34" charset="0"/>
            </a:endParaRPr>
          </a:p>
          <a:p>
            <a:r>
              <a:rPr lang="cs-CZ" altLang="cs-CZ" dirty="0">
                <a:latin typeface="Calibri Light" panose="020F0302020204030204" pitchFamily="34" charset="0"/>
              </a:rPr>
              <a:t>V současnosti projekt </a:t>
            </a:r>
            <a:r>
              <a:rPr lang="cs-CZ" altLang="cs-CZ" b="1" dirty="0">
                <a:latin typeface="Calibri Light" panose="020F0302020204030204" pitchFamily="34" charset="0"/>
              </a:rPr>
              <a:t>MŠMT – EACEA</a:t>
            </a:r>
            <a:r>
              <a:rPr lang="cs-CZ" altLang="cs-CZ" dirty="0">
                <a:latin typeface="Calibri Light" panose="020F0302020204030204" pitchFamily="34" charset="0"/>
              </a:rPr>
              <a:t> – 2016-2018 – cílem příprava metodické podpory pro implementaci RMVV – metodické centrum LF MU – </a:t>
            </a:r>
            <a:r>
              <a:rPr lang="cs-CZ" altLang="cs-CZ" dirty="0" err="1">
                <a:latin typeface="Calibri Light" panose="020F0302020204030204" pitchFamily="34" charset="0"/>
              </a:rPr>
              <a:t>provazba</a:t>
            </a:r>
            <a:r>
              <a:rPr lang="cs-CZ" altLang="cs-CZ" dirty="0">
                <a:latin typeface="Calibri Light" panose="020F0302020204030204" pitchFamily="34" charset="0"/>
              </a:rPr>
              <a:t> na projekt CERPEK pod hlavičkou RMU</a:t>
            </a:r>
          </a:p>
        </p:txBody>
      </p:sp>
      <p:sp>
        <p:nvSpPr>
          <p:cNvPr id="6" name="Zástupný symbol pro zápatí 3"/>
          <p:cNvSpPr>
            <a:spLocks noGrp="1"/>
          </p:cNvSpPr>
          <p:nvPr>
            <p:ph type="ftr" sz="quarter" idx="10"/>
          </p:nvPr>
        </p:nvSpPr>
        <p:spPr>
          <a:xfrm>
            <a:off x="509588" y="6376986"/>
            <a:ext cx="6219015" cy="328613"/>
          </a:xfrm>
        </p:spPr>
        <p:txBody>
          <a:bodyPr/>
          <a:lstStyle/>
          <a:p>
            <a:r>
              <a:rPr lang="cs-CZ" altLang="cs-CZ"/>
              <a:t>OPTIMED a národní rámec kvalifikací / Julie Bienertová-Vašků / ÚPF</a:t>
            </a:r>
            <a:endParaRPr lang="cs-CZ" altLang="cs-CZ" dirty="0"/>
          </a:p>
        </p:txBody>
      </p:sp>
    </p:spTree>
    <p:custDataLst>
      <p:tags r:id="rId1"/>
    </p:custDataLst>
    <p:extLst>
      <p:ext uri="{BB962C8B-B14F-4D97-AF65-F5344CB8AC3E}">
        <p14:creationId xmlns:p14="http://schemas.microsoft.com/office/powerpoint/2010/main" val="38364011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p:cNvSpPr>
            <a:spLocks noGrp="1"/>
          </p:cNvSpPr>
          <p:nvPr>
            <p:ph type="sldNum" sz="quarter" idx="11"/>
          </p:nvPr>
        </p:nvSpPr>
        <p:spPr/>
        <p:txBody>
          <a:bodyPr/>
          <a:lstStyle/>
          <a:p>
            <a:fld id="{DFCCE4E1-ABCF-4F5D-BF07-EFB1B1F25C69}" type="slidenum">
              <a:rPr lang="cs-CZ" altLang="cs-CZ"/>
              <a:pPr/>
              <a:t>12</a:t>
            </a:fld>
            <a:endParaRPr lang="cs-CZ" altLang="cs-CZ"/>
          </a:p>
        </p:txBody>
      </p:sp>
      <p:sp>
        <p:nvSpPr>
          <p:cNvPr id="96258" name="Rectangle 2"/>
          <p:cNvSpPr>
            <a:spLocks noGrp="1" noChangeArrowheads="1"/>
          </p:cNvSpPr>
          <p:nvPr>
            <p:ph type="title"/>
          </p:nvPr>
        </p:nvSpPr>
        <p:spPr>
          <a:xfrm>
            <a:off x="297456" y="1247777"/>
            <a:ext cx="8934679" cy="647700"/>
          </a:xfrm>
        </p:spPr>
        <p:txBody>
          <a:bodyPr/>
          <a:lstStyle/>
          <a:p>
            <a:r>
              <a:rPr lang="cs-CZ" altLang="cs-CZ" dirty="0" err="1"/>
              <a:t>Optimed</a:t>
            </a:r>
            <a:r>
              <a:rPr lang="cs-CZ" altLang="cs-CZ" dirty="0"/>
              <a:t> a RMVV – vize do budoucna</a:t>
            </a:r>
          </a:p>
        </p:txBody>
      </p:sp>
      <p:sp>
        <p:nvSpPr>
          <p:cNvPr id="96259" name="Rectangle 3"/>
          <p:cNvSpPr>
            <a:spLocks noGrp="1" noChangeArrowheads="1"/>
          </p:cNvSpPr>
          <p:nvPr>
            <p:ph type="body" idx="1"/>
          </p:nvPr>
        </p:nvSpPr>
        <p:spPr/>
        <p:txBody>
          <a:bodyPr/>
          <a:lstStyle/>
          <a:p>
            <a:r>
              <a:rPr lang="cs-CZ" altLang="cs-CZ" dirty="0">
                <a:latin typeface="Calibri Light" panose="020F0302020204030204" pitchFamily="34" charset="0"/>
              </a:rPr>
              <a:t>Definice kompetencí do systému </a:t>
            </a:r>
            <a:r>
              <a:rPr lang="cs-CZ" altLang="cs-CZ" dirty="0" err="1">
                <a:latin typeface="Calibri Light" panose="020F0302020204030204" pitchFamily="34" charset="0"/>
              </a:rPr>
              <a:t>repozitáře</a:t>
            </a:r>
            <a:r>
              <a:rPr lang="cs-CZ" altLang="cs-CZ" dirty="0">
                <a:latin typeface="Calibri Light" panose="020F0302020204030204" pitchFamily="34" charset="0"/>
              </a:rPr>
              <a:t>?</a:t>
            </a:r>
          </a:p>
          <a:p>
            <a:r>
              <a:rPr lang="cs-CZ" altLang="cs-CZ" dirty="0">
                <a:latin typeface="Calibri Light" panose="020F0302020204030204" pitchFamily="34" charset="0"/>
              </a:rPr>
              <a:t>Metodická podpora pro používání </a:t>
            </a:r>
            <a:r>
              <a:rPr lang="cs-CZ" altLang="cs-CZ" dirty="0" err="1">
                <a:latin typeface="Calibri Light" panose="020F0302020204030204" pitchFamily="34" charset="0"/>
              </a:rPr>
              <a:t>repozitáře</a:t>
            </a:r>
            <a:r>
              <a:rPr lang="cs-CZ" altLang="cs-CZ" dirty="0">
                <a:latin typeface="Calibri Light" panose="020F0302020204030204" pitchFamily="34" charset="0"/>
              </a:rPr>
              <a:t> studenty?</a:t>
            </a:r>
          </a:p>
          <a:p>
            <a:r>
              <a:rPr lang="cs-CZ" altLang="cs-CZ" dirty="0">
                <a:latin typeface="Calibri Light" panose="020F0302020204030204" pitchFamily="34" charset="0"/>
              </a:rPr>
              <a:t>Metodická podpora pro používání </a:t>
            </a:r>
            <a:r>
              <a:rPr lang="cs-CZ" altLang="cs-CZ" dirty="0" err="1">
                <a:latin typeface="Calibri Light" panose="020F0302020204030204" pitchFamily="34" charset="0"/>
              </a:rPr>
              <a:t>repozitáře</a:t>
            </a:r>
            <a:r>
              <a:rPr lang="cs-CZ" altLang="cs-CZ" dirty="0">
                <a:latin typeface="Calibri Light" panose="020F0302020204030204" pitchFamily="34" charset="0"/>
              </a:rPr>
              <a:t> pro pedagogy?</a:t>
            </a:r>
          </a:p>
          <a:p>
            <a:r>
              <a:rPr lang="cs-CZ" altLang="cs-CZ" dirty="0">
                <a:latin typeface="Calibri Light" panose="020F0302020204030204" pitchFamily="34" charset="0"/>
              </a:rPr>
              <a:t>Fungující metodik výuky? Lokálně či systémově na MUNI?</a:t>
            </a:r>
          </a:p>
          <a:p>
            <a:r>
              <a:rPr lang="cs-CZ" altLang="cs-CZ" dirty="0">
                <a:latin typeface="Calibri Light" panose="020F0302020204030204" pitchFamily="34" charset="0"/>
              </a:rPr>
              <a:t>Povinná implementace Evropského kvalifikačního rámce?</a:t>
            </a:r>
          </a:p>
          <a:p>
            <a:endParaRPr lang="cs-CZ" altLang="cs-CZ" dirty="0">
              <a:latin typeface="Calibri Light" panose="020F0302020204030204" pitchFamily="34" charset="0"/>
            </a:endParaRPr>
          </a:p>
        </p:txBody>
      </p:sp>
      <p:sp>
        <p:nvSpPr>
          <p:cNvPr id="6" name="Zástupný symbol pro zápatí 3"/>
          <p:cNvSpPr>
            <a:spLocks noGrp="1"/>
          </p:cNvSpPr>
          <p:nvPr>
            <p:ph type="ftr" sz="quarter" idx="10"/>
          </p:nvPr>
        </p:nvSpPr>
        <p:spPr>
          <a:xfrm>
            <a:off x="509588" y="6376986"/>
            <a:ext cx="6219015" cy="328613"/>
          </a:xfrm>
        </p:spPr>
        <p:txBody>
          <a:bodyPr/>
          <a:lstStyle/>
          <a:p>
            <a:r>
              <a:rPr lang="cs-CZ" altLang="cs-CZ"/>
              <a:t>OPTIMED a národní rámec kvalifikací / Julie Bienertová-Vašků / ÚPF</a:t>
            </a:r>
            <a:endParaRPr lang="cs-CZ" altLang="cs-CZ" dirty="0"/>
          </a:p>
        </p:txBody>
      </p:sp>
    </p:spTree>
    <p:custDataLst>
      <p:tags r:id="rId1"/>
    </p:custDataLst>
    <p:extLst>
      <p:ext uri="{BB962C8B-B14F-4D97-AF65-F5344CB8AC3E}">
        <p14:creationId xmlns:p14="http://schemas.microsoft.com/office/powerpoint/2010/main" val="28625610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p:cNvSpPr>
            <a:spLocks noGrp="1"/>
          </p:cNvSpPr>
          <p:nvPr>
            <p:ph type="sldNum" sz="quarter" idx="11"/>
          </p:nvPr>
        </p:nvSpPr>
        <p:spPr/>
        <p:txBody>
          <a:bodyPr/>
          <a:lstStyle/>
          <a:p>
            <a:fld id="{DFCCE4E1-ABCF-4F5D-BF07-EFB1B1F25C69}" type="slidenum">
              <a:rPr lang="cs-CZ" altLang="cs-CZ"/>
              <a:pPr/>
              <a:t>13</a:t>
            </a:fld>
            <a:endParaRPr lang="cs-CZ" altLang="cs-CZ"/>
          </a:p>
        </p:txBody>
      </p:sp>
      <p:sp>
        <p:nvSpPr>
          <p:cNvPr id="96258" name="Rectangle 2"/>
          <p:cNvSpPr>
            <a:spLocks noGrp="1" noChangeArrowheads="1"/>
          </p:cNvSpPr>
          <p:nvPr>
            <p:ph type="title"/>
          </p:nvPr>
        </p:nvSpPr>
        <p:spPr>
          <a:xfrm>
            <a:off x="297456" y="1247777"/>
            <a:ext cx="8934679" cy="647700"/>
          </a:xfrm>
        </p:spPr>
        <p:txBody>
          <a:bodyPr/>
          <a:lstStyle/>
          <a:p>
            <a:r>
              <a:rPr lang="cs-CZ" altLang="cs-CZ" dirty="0"/>
              <a:t>Děkuji za pozornost</a:t>
            </a:r>
          </a:p>
        </p:txBody>
      </p:sp>
      <p:sp>
        <p:nvSpPr>
          <p:cNvPr id="96259" name="Rectangle 3"/>
          <p:cNvSpPr>
            <a:spLocks noGrp="1" noChangeArrowheads="1"/>
          </p:cNvSpPr>
          <p:nvPr>
            <p:ph type="body" idx="1"/>
          </p:nvPr>
        </p:nvSpPr>
        <p:spPr/>
        <p:txBody>
          <a:bodyPr/>
          <a:lstStyle/>
          <a:p>
            <a:r>
              <a:rPr lang="cs-CZ" altLang="cs-CZ" i="1" dirty="0">
                <a:latin typeface="Calibri Light" panose="020F0302020204030204" pitchFamily="34" charset="0"/>
              </a:rPr>
              <a:t>Vasku.julie@seznam.cz</a:t>
            </a:r>
          </a:p>
        </p:txBody>
      </p:sp>
      <p:sp>
        <p:nvSpPr>
          <p:cNvPr id="6" name="Zástupný symbol pro zápatí 3"/>
          <p:cNvSpPr>
            <a:spLocks noGrp="1"/>
          </p:cNvSpPr>
          <p:nvPr>
            <p:ph type="ftr" sz="quarter" idx="10"/>
          </p:nvPr>
        </p:nvSpPr>
        <p:spPr>
          <a:xfrm>
            <a:off x="509588" y="6376986"/>
            <a:ext cx="6219015" cy="328613"/>
          </a:xfrm>
        </p:spPr>
        <p:txBody>
          <a:bodyPr/>
          <a:lstStyle/>
          <a:p>
            <a:r>
              <a:rPr lang="cs-CZ" altLang="cs-CZ"/>
              <a:t>OPTIMED a národní rámec kvalifikací / Julie Bienertová-Vašků / ÚPF</a:t>
            </a:r>
            <a:endParaRPr lang="cs-CZ" altLang="cs-CZ" dirty="0"/>
          </a:p>
        </p:txBody>
      </p:sp>
    </p:spTree>
    <p:custDataLst>
      <p:tags r:id="rId1"/>
    </p:custDataLst>
    <p:extLst>
      <p:ext uri="{BB962C8B-B14F-4D97-AF65-F5344CB8AC3E}">
        <p14:creationId xmlns:p14="http://schemas.microsoft.com/office/powerpoint/2010/main" val="29886610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0"/>
          </p:nvPr>
        </p:nvSpPr>
        <p:spPr/>
        <p:txBody>
          <a:bodyPr/>
          <a:lstStyle/>
          <a:p>
            <a:r>
              <a:rPr lang="cs-CZ" altLang="cs-CZ"/>
              <a:t>OPTIMED a národní rámec kvalifikací / Julie Bienertová-Vašků / ÚPF</a:t>
            </a:r>
            <a:endParaRPr lang="cs-CZ" altLang="cs-CZ" dirty="0"/>
          </a:p>
        </p:txBody>
      </p:sp>
      <p:sp>
        <p:nvSpPr>
          <p:cNvPr id="5" name="Zástupný symbol pro číslo snímku 4"/>
          <p:cNvSpPr>
            <a:spLocks noGrp="1"/>
          </p:cNvSpPr>
          <p:nvPr>
            <p:ph type="sldNum" sz="quarter" idx="11"/>
          </p:nvPr>
        </p:nvSpPr>
        <p:spPr/>
        <p:txBody>
          <a:bodyPr/>
          <a:lstStyle/>
          <a:p>
            <a:fld id="{DFCCE4E1-ABCF-4F5D-BF07-EFB1B1F25C69}" type="slidenum">
              <a:rPr lang="cs-CZ" altLang="cs-CZ"/>
              <a:pPr/>
              <a:t>2</a:t>
            </a:fld>
            <a:endParaRPr lang="cs-CZ" altLang="cs-CZ"/>
          </a:p>
        </p:txBody>
      </p:sp>
      <p:sp>
        <p:nvSpPr>
          <p:cNvPr id="96258" name="Rectangle 2"/>
          <p:cNvSpPr>
            <a:spLocks noGrp="1" noChangeArrowheads="1"/>
          </p:cNvSpPr>
          <p:nvPr>
            <p:ph type="title"/>
          </p:nvPr>
        </p:nvSpPr>
        <p:spPr>
          <a:xfrm>
            <a:off x="297456" y="1247777"/>
            <a:ext cx="8934679" cy="647700"/>
          </a:xfrm>
        </p:spPr>
        <p:txBody>
          <a:bodyPr/>
          <a:lstStyle/>
          <a:p>
            <a:r>
              <a:rPr lang="cs-CZ" altLang="cs-CZ" dirty="0"/>
              <a:t>Shrnutí základních principů Rámce kvalifikací VŠ vzdělávání v ČR</a:t>
            </a:r>
          </a:p>
        </p:txBody>
      </p:sp>
      <p:sp>
        <p:nvSpPr>
          <p:cNvPr id="96259" name="Rectangle 3"/>
          <p:cNvSpPr>
            <a:spLocks noGrp="1" noChangeArrowheads="1"/>
          </p:cNvSpPr>
          <p:nvPr>
            <p:ph type="body" idx="1"/>
          </p:nvPr>
        </p:nvSpPr>
        <p:spPr>
          <a:xfrm>
            <a:off x="509589" y="2262186"/>
            <a:ext cx="8082321" cy="4114800"/>
          </a:xfrm>
        </p:spPr>
        <p:txBody>
          <a:bodyPr/>
          <a:lstStyle/>
          <a:p>
            <a:r>
              <a:rPr lang="cs-CZ" altLang="cs-CZ" b="1" dirty="0">
                <a:latin typeface="Calibri Light" panose="020F0302020204030204" pitchFamily="34" charset="0"/>
              </a:rPr>
              <a:t>Rámec kvalifikací:</a:t>
            </a:r>
          </a:p>
          <a:p>
            <a:pPr lvl="1"/>
            <a:r>
              <a:rPr lang="cs-CZ" altLang="cs-CZ" dirty="0">
                <a:latin typeface="Calibri Light" panose="020F0302020204030204" pitchFamily="34" charset="0"/>
              </a:rPr>
              <a:t>Popis a kategorizace kvalifikací udělovaných jednotlivými VŠ školami v ČR</a:t>
            </a:r>
          </a:p>
          <a:p>
            <a:pPr lvl="1"/>
            <a:r>
              <a:rPr lang="cs-CZ" altLang="cs-CZ" dirty="0">
                <a:latin typeface="Calibri Light" panose="020F0302020204030204" pitchFamily="34" charset="0"/>
              </a:rPr>
              <a:t>Založen na stanovení výsledků, kterých by absolventi jednotlivých úrovní měli dosáhnout při absolvování studia</a:t>
            </a:r>
          </a:p>
          <a:p>
            <a:pPr lvl="1"/>
            <a:r>
              <a:rPr lang="cs-CZ" altLang="cs-CZ" dirty="0">
                <a:latin typeface="Calibri Light" panose="020F0302020204030204" pitchFamily="34" charset="0"/>
              </a:rPr>
              <a:t>Výstupy z učení jsou tedy kategorizovány na odborné znalosti, dovednosti a obecné způsobilosti</a:t>
            </a:r>
          </a:p>
          <a:p>
            <a:pPr lvl="1"/>
            <a:r>
              <a:rPr lang="cs-CZ" altLang="cs-CZ" dirty="0">
                <a:latin typeface="Calibri Light" panose="020F0302020204030204" pitchFamily="34" charset="0"/>
              </a:rPr>
              <a:t>RKVV vymezuje obecné požadavky na absolventy jednotlivých úrovní VŠ vzdělávání</a:t>
            </a: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p:cNvSpPr>
            <a:spLocks noGrp="1"/>
          </p:cNvSpPr>
          <p:nvPr>
            <p:ph type="sldNum" sz="quarter" idx="11"/>
          </p:nvPr>
        </p:nvSpPr>
        <p:spPr/>
        <p:txBody>
          <a:bodyPr/>
          <a:lstStyle/>
          <a:p>
            <a:fld id="{DFCCE4E1-ABCF-4F5D-BF07-EFB1B1F25C69}" type="slidenum">
              <a:rPr lang="cs-CZ" altLang="cs-CZ"/>
              <a:pPr/>
              <a:t>3</a:t>
            </a:fld>
            <a:endParaRPr lang="cs-CZ" altLang="cs-CZ"/>
          </a:p>
        </p:txBody>
      </p:sp>
      <p:sp>
        <p:nvSpPr>
          <p:cNvPr id="96258" name="Rectangle 2"/>
          <p:cNvSpPr>
            <a:spLocks noGrp="1" noChangeArrowheads="1"/>
          </p:cNvSpPr>
          <p:nvPr>
            <p:ph type="title"/>
          </p:nvPr>
        </p:nvSpPr>
        <p:spPr>
          <a:xfrm>
            <a:off x="209321" y="1247777"/>
            <a:ext cx="8934679" cy="647700"/>
          </a:xfrm>
        </p:spPr>
        <p:txBody>
          <a:bodyPr/>
          <a:lstStyle/>
          <a:p>
            <a:r>
              <a:rPr lang="cs-CZ" altLang="cs-CZ" dirty="0"/>
              <a:t>Důležitost kompatibility</a:t>
            </a:r>
          </a:p>
        </p:txBody>
      </p:sp>
      <p:sp>
        <p:nvSpPr>
          <p:cNvPr id="96259" name="Rectangle 3"/>
          <p:cNvSpPr>
            <a:spLocks noGrp="1" noChangeArrowheads="1"/>
          </p:cNvSpPr>
          <p:nvPr>
            <p:ph type="body" idx="1"/>
          </p:nvPr>
        </p:nvSpPr>
        <p:spPr>
          <a:xfrm>
            <a:off x="333319" y="2225462"/>
            <a:ext cx="8082321" cy="4114800"/>
          </a:xfrm>
        </p:spPr>
        <p:txBody>
          <a:bodyPr/>
          <a:lstStyle/>
          <a:p>
            <a:pPr marL="457200" lvl="1" indent="0">
              <a:buNone/>
            </a:pPr>
            <a:r>
              <a:rPr lang="cs-CZ" altLang="cs-CZ" sz="1800" dirty="0">
                <a:latin typeface="Calibri Light" panose="020F0302020204030204" pitchFamily="34" charset="0"/>
              </a:rPr>
              <a:t>V ČR v současnosti kvalifikace systémově definovány z několika stran: </a:t>
            </a:r>
          </a:p>
          <a:p>
            <a:pPr marL="457200" lvl="1" indent="0">
              <a:buNone/>
            </a:pPr>
            <a:r>
              <a:rPr lang="cs-CZ" altLang="cs-CZ" sz="1800" dirty="0">
                <a:latin typeface="Calibri Light" panose="020F0302020204030204" pitchFamily="34" charset="0"/>
              </a:rPr>
              <a:t>	- </a:t>
            </a:r>
            <a:r>
              <a:rPr lang="cs-CZ" altLang="cs-CZ" sz="1800" b="1" dirty="0">
                <a:latin typeface="Calibri Light" panose="020F0302020204030204" pitchFamily="34" charset="0"/>
              </a:rPr>
              <a:t>MŠMT</a:t>
            </a:r>
            <a:r>
              <a:rPr lang="cs-CZ" altLang="cs-CZ" sz="1800" dirty="0">
                <a:latin typeface="Calibri Light" panose="020F0302020204030204" pitchFamily="34" charset="0"/>
              </a:rPr>
              <a:t> na základě zákona o VŠ a školského zákona</a:t>
            </a:r>
          </a:p>
          <a:p>
            <a:pPr marL="457200" lvl="1" indent="0">
              <a:buNone/>
            </a:pPr>
            <a:r>
              <a:rPr lang="cs-CZ" altLang="cs-CZ" sz="1800" dirty="0">
                <a:latin typeface="Calibri Light" panose="020F0302020204030204" pitchFamily="34" charset="0"/>
              </a:rPr>
              <a:t>	- </a:t>
            </a:r>
            <a:r>
              <a:rPr lang="cs-CZ" altLang="cs-CZ" sz="1800" b="1" dirty="0">
                <a:latin typeface="Calibri Light" panose="020F0302020204030204" pitchFamily="34" charset="0"/>
              </a:rPr>
              <a:t>Národní soustava kvalifikací </a:t>
            </a:r>
            <a:r>
              <a:rPr lang="cs-CZ" altLang="cs-CZ" sz="1800" dirty="0">
                <a:latin typeface="Calibri Light" panose="020F0302020204030204" pitchFamily="34" charset="0"/>
              </a:rPr>
              <a:t>(NSK) na základě zákona o uznávání výsledků 		dalšího vzdělávání</a:t>
            </a:r>
          </a:p>
          <a:p>
            <a:pPr marL="457200" lvl="1" indent="0">
              <a:buNone/>
            </a:pPr>
            <a:r>
              <a:rPr lang="cs-CZ" altLang="cs-CZ" sz="1800" dirty="0">
                <a:latin typeface="Calibri Light" panose="020F0302020204030204" pitchFamily="34" charset="0"/>
              </a:rPr>
              <a:t>	- </a:t>
            </a:r>
            <a:r>
              <a:rPr lang="cs-CZ" altLang="cs-CZ" sz="1800" b="1" dirty="0">
                <a:latin typeface="Calibri Light" panose="020F0302020204030204" pitchFamily="34" charset="0"/>
              </a:rPr>
              <a:t>Národní soustava povolání </a:t>
            </a:r>
            <a:r>
              <a:rPr lang="cs-CZ" altLang="cs-CZ" sz="1800" dirty="0">
                <a:latin typeface="Calibri Light" panose="020F0302020204030204" pitchFamily="34" charset="0"/>
              </a:rPr>
              <a:t>v gesci MPSV</a:t>
            </a:r>
          </a:p>
          <a:p>
            <a:pPr marL="457200" lvl="1" indent="0">
              <a:buNone/>
            </a:pPr>
            <a:endParaRPr lang="cs-CZ" altLang="cs-CZ" sz="1800" dirty="0">
              <a:latin typeface="Calibri Light" panose="020F0302020204030204" pitchFamily="34" charset="0"/>
            </a:endParaRPr>
          </a:p>
          <a:p>
            <a:pPr marL="457200" lvl="1" indent="0">
              <a:buNone/>
            </a:pPr>
            <a:r>
              <a:rPr lang="cs-CZ" altLang="cs-CZ" sz="1800" dirty="0">
                <a:latin typeface="Calibri Light" panose="020F0302020204030204" pitchFamily="34" charset="0"/>
              </a:rPr>
              <a:t>Mezinárodní aktivity:</a:t>
            </a:r>
          </a:p>
          <a:p>
            <a:pPr marL="457200" lvl="1" indent="0">
              <a:buNone/>
            </a:pPr>
            <a:r>
              <a:rPr lang="cs-CZ" altLang="cs-CZ" sz="1800" dirty="0">
                <a:latin typeface="Calibri Light" panose="020F0302020204030204" pitchFamily="34" charset="0"/>
              </a:rPr>
              <a:t>	</a:t>
            </a:r>
            <a:r>
              <a:rPr lang="cs-CZ" altLang="cs-CZ" sz="1800" b="1" dirty="0">
                <a:latin typeface="Calibri Light" panose="020F0302020204030204" pitchFamily="34" charset="0"/>
              </a:rPr>
              <a:t>ECTS</a:t>
            </a:r>
            <a:r>
              <a:rPr lang="cs-CZ" altLang="cs-CZ" sz="1800" dirty="0">
                <a:latin typeface="Calibri Light" panose="020F0302020204030204" pitchFamily="34" charset="0"/>
              </a:rPr>
              <a:t> kreditový systém</a:t>
            </a:r>
          </a:p>
          <a:p>
            <a:pPr marL="457200" lvl="1" indent="0">
              <a:buNone/>
            </a:pPr>
            <a:r>
              <a:rPr lang="cs-CZ" altLang="cs-CZ" sz="1800" dirty="0">
                <a:latin typeface="Calibri Light" panose="020F0302020204030204" pitchFamily="34" charset="0"/>
              </a:rPr>
              <a:t>	</a:t>
            </a:r>
            <a:r>
              <a:rPr lang="cs-CZ" altLang="cs-CZ" sz="1800" b="1" dirty="0">
                <a:latin typeface="Calibri Light" panose="020F0302020204030204" pitchFamily="34" charset="0"/>
              </a:rPr>
              <a:t>Evropský rámec kvalifikací </a:t>
            </a:r>
            <a:r>
              <a:rPr lang="cs-CZ" altLang="cs-CZ" sz="1800" dirty="0">
                <a:latin typeface="Calibri Light" panose="020F0302020204030204" pitchFamily="34" charset="0"/>
              </a:rPr>
              <a:t>(EQF)</a:t>
            </a:r>
          </a:p>
          <a:p>
            <a:pPr marL="457200" lvl="1" indent="0">
              <a:buNone/>
            </a:pPr>
            <a:r>
              <a:rPr lang="cs-CZ" altLang="cs-CZ" sz="1800" dirty="0">
                <a:latin typeface="Calibri Light" panose="020F0302020204030204" pitchFamily="34" charset="0"/>
              </a:rPr>
              <a:t>	Rámec kvalifikací pro Evropský prostor vysokoškolského vzdělávání (</a:t>
            </a:r>
            <a:r>
              <a:rPr lang="cs-CZ" altLang="cs-CZ" sz="1800" b="1" dirty="0">
                <a:latin typeface="Calibri Light" panose="020F0302020204030204" pitchFamily="34" charset="0"/>
              </a:rPr>
              <a:t>QF-EHEA</a:t>
            </a:r>
            <a:r>
              <a:rPr lang="cs-CZ" altLang="cs-CZ" sz="1800" dirty="0">
                <a:latin typeface="Calibri Light" panose="020F0302020204030204" pitchFamily="34" charset="0"/>
              </a:rPr>
              <a:t>)</a:t>
            </a:r>
          </a:p>
          <a:p>
            <a:pPr marL="457200" lvl="1" indent="0">
              <a:buNone/>
            </a:pPr>
            <a:r>
              <a:rPr lang="cs-CZ" altLang="cs-CZ" sz="1800" dirty="0">
                <a:latin typeface="Calibri Light" panose="020F0302020204030204" pitchFamily="34" charset="0"/>
              </a:rPr>
              <a:t>	Mezinárodní dohoda o uznávání zahraničních kvalifikací (</a:t>
            </a:r>
            <a:r>
              <a:rPr lang="cs-CZ" altLang="cs-CZ" sz="1800" b="1" dirty="0">
                <a:latin typeface="Calibri Light" panose="020F0302020204030204" pitchFamily="34" charset="0"/>
              </a:rPr>
              <a:t>Lisabonská úmluva</a:t>
            </a:r>
            <a:r>
              <a:rPr lang="cs-CZ" altLang="cs-CZ" sz="1800" dirty="0">
                <a:latin typeface="Calibri Light" panose="020F0302020204030204" pitchFamily="34" charset="0"/>
              </a:rPr>
              <a:t>)</a:t>
            </a:r>
          </a:p>
        </p:txBody>
      </p:sp>
      <p:sp>
        <p:nvSpPr>
          <p:cNvPr id="6" name="Zástupný symbol pro zápatí 3"/>
          <p:cNvSpPr txBox="1">
            <a:spLocks/>
          </p:cNvSpPr>
          <p:nvPr/>
        </p:nvSpPr>
        <p:spPr bwMode="auto">
          <a:xfrm>
            <a:off x="509589" y="6340262"/>
            <a:ext cx="6219015" cy="32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algn="l" rtl="0" fontAlgn="base">
              <a:spcBef>
                <a:spcPct val="0"/>
              </a:spcBef>
              <a:spcAft>
                <a:spcPct val="0"/>
              </a:spcAft>
              <a:defRPr sz="1100" kern="1200">
                <a:solidFill>
                  <a:schemeClr val="bg1">
                    <a:lumMod val="50000"/>
                  </a:schemeClr>
                </a:solidFill>
                <a:latin typeface="+mj-lt"/>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a:lstStyle>
          <a:p>
            <a:r>
              <a:rPr lang="cs-CZ" altLang="cs-CZ"/>
              <a:t>Optimed a národní rámec kvalifikací / Julie Bienertová-Vašků / ÚPF</a:t>
            </a:r>
            <a:endParaRPr lang="cs-CZ" altLang="cs-CZ" dirty="0"/>
          </a:p>
        </p:txBody>
      </p:sp>
      <p:sp>
        <p:nvSpPr>
          <p:cNvPr id="2" name="Zástupný symbol pro zápatí 1"/>
          <p:cNvSpPr>
            <a:spLocks noGrp="1"/>
          </p:cNvSpPr>
          <p:nvPr>
            <p:ph type="ftr" sz="quarter" idx="10"/>
          </p:nvPr>
        </p:nvSpPr>
        <p:spPr/>
        <p:txBody>
          <a:bodyPr/>
          <a:lstStyle/>
          <a:p>
            <a:r>
              <a:rPr lang="cs-CZ" altLang="cs-CZ"/>
              <a:t>OPTIMED a národní rámec kvalifikací / Julie Bienertová-Vašků / ÚPF</a:t>
            </a:r>
            <a:endParaRPr lang="cs-CZ" altLang="cs-CZ" dirty="0"/>
          </a:p>
        </p:txBody>
      </p:sp>
    </p:spTree>
    <p:custDataLst>
      <p:tags r:id="rId1"/>
    </p:custDataLst>
    <p:extLst>
      <p:ext uri="{BB962C8B-B14F-4D97-AF65-F5344CB8AC3E}">
        <p14:creationId xmlns:p14="http://schemas.microsoft.com/office/powerpoint/2010/main" val="4070606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EQF</a:t>
            </a:r>
          </a:p>
        </p:txBody>
      </p:sp>
      <p:sp>
        <p:nvSpPr>
          <p:cNvPr id="6" name="Zástupný symbol pro zápatí 3"/>
          <p:cNvSpPr>
            <a:spLocks noGrp="1"/>
          </p:cNvSpPr>
          <p:nvPr>
            <p:ph type="ftr" sz="quarter" idx="10"/>
          </p:nvPr>
        </p:nvSpPr>
        <p:spPr/>
        <p:txBody>
          <a:bodyPr/>
          <a:lstStyle/>
          <a:p>
            <a:r>
              <a:rPr lang="cs-CZ" altLang="cs-CZ"/>
              <a:t>OPTIMED a národní rámec kvalifikací / Julie Bienertová-Vašků / ÚPF</a:t>
            </a:r>
            <a:endParaRPr lang="cs-CZ" altLang="cs-CZ" dirty="0"/>
          </a:p>
        </p:txBody>
      </p:sp>
      <p:sp>
        <p:nvSpPr>
          <p:cNvPr id="5" name="Zástupný symbol pro číslo snímku 4"/>
          <p:cNvSpPr>
            <a:spLocks noGrp="1"/>
          </p:cNvSpPr>
          <p:nvPr>
            <p:ph type="sldNum" sz="quarter" idx="11"/>
          </p:nvPr>
        </p:nvSpPr>
        <p:spPr/>
        <p:txBody>
          <a:bodyPr/>
          <a:lstStyle/>
          <a:p>
            <a:fld id="{0970407D-EE58-4A0B-824B-1D3AE42DD9CF}" type="slidenum">
              <a:rPr lang="cs-CZ" altLang="cs-CZ" smtClean="0"/>
              <a:pPr/>
              <a:t>4</a:t>
            </a:fld>
            <a:endParaRPr lang="cs-CZ" altLang="cs-CZ" dirty="0"/>
          </a:p>
        </p:txBody>
      </p:sp>
      <p:pic>
        <p:nvPicPr>
          <p:cNvPr id="7" name="Obrázek 6" descr="Infografika o EQF, Národní ústav pro vzdělávání - Mozilla Firefox"/>
          <p:cNvPicPr>
            <a:picLocks noChangeAspect="1"/>
          </p:cNvPicPr>
          <p:nvPr/>
        </p:nvPicPr>
        <p:blipFill rotWithShape="1">
          <a:blip r:embed="rId3">
            <a:extLst>
              <a:ext uri="{28A0092B-C50C-407E-A947-70E740481C1C}">
                <a14:useLocalDpi xmlns:a14="http://schemas.microsoft.com/office/drawing/2010/main" val="0"/>
              </a:ext>
            </a:extLst>
          </a:blip>
          <a:srcRect l="19292" t="30310" r="40354" b="10233"/>
          <a:stretch/>
        </p:blipFill>
        <p:spPr>
          <a:xfrm>
            <a:off x="436970" y="1773239"/>
            <a:ext cx="4086478" cy="3781784"/>
          </a:xfrm>
          <a:prstGeom prst="rect">
            <a:avLst/>
          </a:prstGeom>
        </p:spPr>
      </p:pic>
      <p:pic>
        <p:nvPicPr>
          <p:cNvPr id="8" name="Obrázek 7" descr="Infografika o EQF, Národní ústav pro vzdělávání - Mozilla Firefox"/>
          <p:cNvPicPr>
            <a:picLocks noChangeAspect="1"/>
          </p:cNvPicPr>
          <p:nvPr/>
        </p:nvPicPr>
        <p:blipFill rotWithShape="1">
          <a:blip r:embed="rId4">
            <a:extLst>
              <a:ext uri="{28A0092B-C50C-407E-A947-70E740481C1C}">
                <a14:useLocalDpi xmlns:a14="http://schemas.microsoft.com/office/drawing/2010/main" val="0"/>
              </a:ext>
            </a:extLst>
          </a:blip>
          <a:srcRect l="19646" t="30451" r="40443" b="10091"/>
          <a:stretch/>
        </p:blipFill>
        <p:spPr>
          <a:xfrm>
            <a:off x="4552906" y="1773240"/>
            <a:ext cx="4068000" cy="3806421"/>
          </a:xfrm>
          <a:prstGeom prst="rect">
            <a:avLst/>
          </a:prstGeom>
        </p:spPr>
      </p:pic>
      <p:sp>
        <p:nvSpPr>
          <p:cNvPr id="9" name="TextovéPole 8"/>
          <p:cNvSpPr txBox="1"/>
          <p:nvPr/>
        </p:nvSpPr>
        <p:spPr>
          <a:xfrm>
            <a:off x="497450" y="5849699"/>
            <a:ext cx="7285456" cy="369332"/>
          </a:xfrm>
          <a:prstGeom prst="rect">
            <a:avLst/>
          </a:prstGeom>
          <a:noFill/>
        </p:spPr>
        <p:txBody>
          <a:bodyPr wrap="none" rtlCol="0">
            <a:spAutoFit/>
          </a:bodyPr>
          <a:lstStyle/>
          <a:p>
            <a:r>
              <a:rPr lang="cs-CZ" sz="1800" dirty="0">
                <a:latin typeface="+mj-lt"/>
                <a:hlinkClick r:id="rId5"/>
              </a:rPr>
              <a:t>http://www.nuv.cz/p/evropsky-ramec-kvalifikaci-eqf/infografika-o-eqf</a:t>
            </a:r>
            <a:r>
              <a:rPr lang="cs-CZ" sz="1800" dirty="0">
                <a:latin typeface="+mj-lt"/>
              </a:rPr>
              <a:t> </a:t>
            </a:r>
          </a:p>
        </p:txBody>
      </p:sp>
    </p:spTree>
    <p:custDataLst>
      <p:tags r:id="rId1"/>
    </p:custDataLst>
    <p:extLst>
      <p:ext uri="{BB962C8B-B14F-4D97-AF65-F5344CB8AC3E}">
        <p14:creationId xmlns:p14="http://schemas.microsoft.com/office/powerpoint/2010/main" val="38973147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p:cNvSpPr>
            <a:spLocks noGrp="1"/>
          </p:cNvSpPr>
          <p:nvPr>
            <p:ph type="sldNum" sz="quarter" idx="11"/>
          </p:nvPr>
        </p:nvSpPr>
        <p:spPr/>
        <p:txBody>
          <a:bodyPr/>
          <a:lstStyle/>
          <a:p>
            <a:fld id="{DFCCE4E1-ABCF-4F5D-BF07-EFB1B1F25C69}" type="slidenum">
              <a:rPr lang="cs-CZ" altLang="cs-CZ"/>
              <a:pPr/>
              <a:t>5</a:t>
            </a:fld>
            <a:endParaRPr lang="cs-CZ" altLang="cs-CZ"/>
          </a:p>
        </p:txBody>
      </p:sp>
      <p:sp>
        <p:nvSpPr>
          <p:cNvPr id="96258" name="Rectangle 2"/>
          <p:cNvSpPr>
            <a:spLocks noGrp="1" noChangeArrowheads="1"/>
          </p:cNvSpPr>
          <p:nvPr>
            <p:ph type="title"/>
          </p:nvPr>
        </p:nvSpPr>
        <p:spPr>
          <a:xfrm>
            <a:off x="297456" y="1247777"/>
            <a:ext cx="8934679" cy="647700"/>
          </a:xfrm>
        </p:spPr>
        <p:txBody>
          <a:bodyPr/>
          <a:lstStyle/>
          <a:p>
            <a:r>
              <a:rPr lang="cs-CZ" altLang="cs-CZ" dirty="0"/>
              <a:t>Charakteristiky kvalifikace</a:t>
            </a:r>
          </a:p>
        </p:txBody>
      </p:sp>
      <p:sp>
        <p:nvSpPr>
          <p:cNvPr id="96259" name="Rectangle 3"/>
          <p:cNvSpPr>
            <a:spLocks noGrp="1" noChangeArrowheads="1"/>
          </p:cNvSpPr>
          <p:nvPr>
            <p:ph type="body" idx="1"/>
          </p:nvPr>
        </p:nvSpPr>
        <p:spPr>
          <a:xfrm>
            <a:off x="586707" y="1895477"/>
            <a:ext cx="8082321" cy="4114800"/>
          </a:xfrm>
        </p:spPr>
        <p:txBody>
          <a:bodyPr/>
          <a:lstStyle/>
          <a:p>
            <a:pPr marL="0" indent="0">
              <a:buNone/>
            </a:pPr>
            <a:r>
              <a:rPr lang="cs-CZ" altLang="cs-CZ" sz="2000" b="1" dirty="0">
                <a:latin typeface="Calibri Light" panose="020F0302020204030204" pitchFamily="34" charset="0"/>
              </a:rPr>
              <a:t>Úroveň kvalifikace</a:t>
            </a:r>
          </a:p>
          <a:p>
            <a:pPr marL="0" indent="0">
              <a:buNone/>
            </a:pPr>
            <a:r>
              <a:rPr lang="cs-CZ" altLang="cs-CZ" sz="2000" b="1" dirty="0">
                <a:latin typeface="Calibri Light" panose="020F0302020204030204" pitchFamily="34" charset="0"/>
              </a:rPr>
              <a:t>Profil kvalifikace</a:t>
            </a:r>
          </a:p>
          <a:p>
            <a:pPr marL="0" indent="0">
              <a:buNone/>
            </a:pPr>
            <a:r>
              <a:rPr lang="cs-CZ" altLang="cs-CZ" sz="2000" b="1" dirty="0">
                <a:latin typeface="Calibri Light" panose="020F0302020204030204" pitchFamily="34" charset="0"/>
              </a:rPr>
              <a:t>Výstupy z učení (=výsledky učení)</a:t>
            </a:r>
          </a:p>
          <a:p>
            <a:pPr marL="0" indent="0">
              <a:buNone/>
            </a:pPr>
            <a:r>
              <a:rPr lang="cs-CZ" altLang="cs-CZ" sz="2000" b="1" dirty="0">
                <a:latin typeface="Calibri Light" panose="020F0302020204030204" pitchFamily="34" charset="0"/>
              </a:rPr>
              <a:t>Studijní zátěž</a:t>
            </a:r>
          </a:p>
          <a:p>
            <a:pPr marL="0" indent="0">
              <a:buNone/>
            </a:pPr>
            <a:r>
              <a:rPr lang="cs-CZ" altLang="cs-CZ" sz="2000" b="1" dirty="0">
                <a:latin typeface="Calibri Light" panose="020F0302020204030204" pitchFamily="34" charset="0"/>
              </a:rPr>
              <a:t>Kvalita kvalifikace</a:t>
            </a:r>
          </a:p>
          <a:p>
            <a:pPr marL="0" indent="0">
              <a:buNone/>
            </a:pPr>
            <a:endParaRPr lang="cs-CZ" altLang="cs-CZ" sz="2000" dirty="0">
              <a:latin typeface="Calibri Light" panose="020F0302020204030204" pitchFamily="34" charset="0"/>
            </a:endParaRPr>
          </a:p>
          <a:p>
            <a:pPr marL="0" indent="0">
              <a:buNone/>
            </a:pPr>
            <a:r>
              <a:rPr lang="cs-CZ" altLang="cs-CZ" sz="2000" dirty="0">
                <a:latin typeface="Calibri Light" panose="020F0302020204030204" pitchFamily="34" charset="0"/>
              </a:rPr>
              <a:t>RKVV se nevztahuje na podmínky jmenování docentem či profesorem podle zákona o VŠ. Tyto instituty bývají často označovány jako akademické kvalifikace, což je často matoucí a pro odborníky ze zahraniční nesrozumitelné. Jmenování docentem či profesorem lze považovat za druh profesní kvalifikace na úrovní nejvyššího stupně, který nicméně není součástí VŠ vzdělávání jako kvalifikačního systému, ale váže se organizaci vysokých škol, podmínkách obsazování pracovních míst na VŠ.</a:t>
            </a:r>
          </a:p>
        </p:txBody>
      </p:sp>
      <p:sp>
        <p:nvSpPr>
          <p:cNvPr id="6" name="Zástupný symbol pro zápatí 3"/>
          <p:cNvSpPr>
            <a:spLocks noGrp="1"/>
          </p:cNvSpPr>
          <p:nvPr>
            <p:ph type="ftr" sz="quarter" idx="10"/>
          </p:nvPr>
        </p:nvSpPr>
        <p:spPr>
          <a:xfrm>
            <a:off x="509588" y="6376986"/>
            <a:ext cx="6219015" cy="328613"/>
          </a:xfrm>
        </p:spPr>
        <p:txBody>
          <a:bodyPr/>
          <a:lstStyle/>
          <a:p>
            <a:r>
              <a:rPr lang="cs-CZ" altLang="cs-CZ"/>
              <a:t>OPTIMED a národní rámec kvalifikací / Julie Bienertová-Vašků / ÚPF</a:t>
            </a:r>
            <a:endParaRPr lang="cs-CZ" altLang="cs-CZ" dirty="0"/>
          </a:p>
        </p:txBody>
      </p:sp>
    </p:spTree>
    <p:custDataLst>
      <p:tags r:id="rId1"/>
    </p:custDataLst>
    <p:extLst>
      <p:ext uri="{BB962C8B-B14F-4D97-AF65-F5344CB8AC3E}">
        <p14:creationId xmlns:p14="http://schemas.microsoft.com/office/powerpoint/2010/main" val="9680683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Funkce RKVV</a:t>
            </a:r>
          </a:p>
        </p:txBody>
      </p:sp>
      <p:sp>
        <p:nvSpPr>
          <p:cNvPr id="3" name="Zástupný symbol pro obsah 2"/>
          <p:cNvSpPr>
            <a:spLocks noGrp="1"/>
          </p:cNvSpPr>
          <p:nvPr>
            <p:ph idx="1"/>
          </p:nvPr>
        </p:nvSpPr>
        <p:spPr/>
        <p:txBody>
          <a:bodyPr/>
          <a:lstStyle/>
          <a:p>
            <a:r>
              <a:rPr lang="cs-CZ" sz="1800" b="1" u="sng" dirty="0">
                <a:latin typeface="Calibri Light" panose="020F0302020204030204" pitchFamily="34" charset="0"/>
              </a:rPr>
              <a:t>1. Funkce komunikační:</a:t>
            </a:r>
          </a:p>
          <a:p>
            <a:pPr lvl="1"/>
            <a:r>
              <a:rPr lang="cs-CZ" sz="1800" dirty="0">
                <a:latin typeface="Calibri Light" panose="020F0302020204030204" pitchFamily="34" charset="0"/>
              </a:rPr>
              <a:t>Lepší informace studentům o možnostech studia, tudíž je možný lepší výběr VŠ </a:t>
            </a:r>
          </a:p>
          <a:p>
            <a:pPr lvl="1"/>
            <a:r>
              <a:rPr lang="cs-CZ" sz="1800" dirty="0">
                <a:latin typeface="Calibri Light" panose="020F0302020204030204" pitchFamily="34" charset="0"/>
              </a:rPr>
              <a:t>Srovnatelnost studia, prostupnost napříč školami, mezinárodní mobilita</a:t>
            </a:r>
          </a:p>
          <a:p>
            <a:pPr lvl="1"/>
            <a:r>
              <a:rPr lang="cs-CZ" sz="1800" dirty="0">
                <a:latin typeface="Calibri Light" panose="020F0302020204030204" pitchFamily="34" charset="0"/>
              </a:rPr>
              <a:t>Informovanost zaměstnavatelů a obecně okolí VŠ o očekávaných znalostech, dovednostech a způsobilostech absolventů</a:t>
            </a:r>
          </a:p>
          <a:p>
            <a:pPr lvl="1"/>
            <a:endParaRPr lang="cs-CZ" sz="1800" dirty="0">
              <a:latin typeface="Calibri Light" panose="020F0302020204030204" pitchFamily="34" charset="0"/>
            </a:endParaRPr>
          </a:p>
          <a:p>
            <a:pPr marL="457200" lvl="1" indent="0">
              <a:buNone/>
            </a:pPr>
            <a:r>
              <a:rPr lang="cs-CZ" sz="1800" b="1" u="sng" dirty="0">
                <a:latin typeface="Calibri Light" panose="020F0302020204030204" pitchFamily="34" charset="0"/>
              </a:rPr>
              <a:t>2. Funkce regulativní</a:t>
            </a:r>
          </a:p>
          <a:p>
            <a:pPr lvl="1"/>
            <a:r>
              <a:rPr lang="cs-CZ" sz="1800" dirty="0">
                <a:latin typeface="Calibri Light" panose="020F0302020204030204" pitchFamily="34" charset="0"/>
              </a:rPr>
              <a:t>Vnitrostátní standard týkající se úrovně znalostí, dovedností a způsobilostí</a:t>
            </a:r>
          </a:p>
          <a:p>
            <a:pPr lvl="1"/>
            <a:r>
              <a:rPr lang="cs-CZ" sz="1800" dirty="0">
                <a:latin typeface="Calibri Light" panose="020F0302020204030204" pitchFamily="34" charset="0"/>
              </a:rPr>
              <a:t>Kreditový rozsah jednotlivých typů studijních programů VŠ studia vůči ECTS</a:t>
            </a:r>
          </a:p>
          <a:p>
            <a:pPr lvl="1"/>
            <a:r>
              <a:rPr lang="cs-CZ" sz="1800" dirty="0">
                <a:latin typeface="Calibri Light" panose="020F0302020204030204" pitchFamily="34" charset="0"/>
              </a:rPr>
              <a:t>Vymezuje kritéria pro posuzování akreditovaných vzdělávacích činností ve VŠ vzdělávání</a:t>
            </a:r>
          </a:p>
          <a:p>
            <a:pPr lvl="1"/>
            <a:r>
              <a:rPr lang="cs-CZ" sz="1800" dirty="0">
                <a:latin typeface="Calibri Light" panose="020F0302020204030204" pitchFamily="34" charset="0"/>
              </a:rPr>
              <a:t>Formuluje kritéria pro uznávání zahraničního vzdělání</a:t>
            </a:r>
          </a:p>
        </p:txBody>
      </p:sp>
      <p:sp>
        <p:nvSpPr>
          <p:cNvPr id="5" name="Zástupný symbol pro číslo snímku 4"/>
          <p:cNvSpPr>
            <a:spLocks noGrp="1"/>
          </p:cNvSpPr>
          <p:nvPr>
            <p:ph type="sldNum" sz="quarter" idx="11"/>
          </p:nvPr>
        </p:nvSpPr>
        <p:spPr/>
        <p:txBody>
          <a:bodyPr/>
          <a:lstStyle/>
          <a:p>
            <a:fld id="{0970407D-EE58-4A0B-824B-1D3AE42DD9CF}" type="slidenum">
              <a:rPr lang="cs-CZ" altLang="cs-CZ" smtClean="0"/>
              <a:pPr/>
              <a:t>6</a:t>
            </a:fld>
            <a:endParaRPr lang="cs-CZ" altLang="cs-CZ" dirty="0"/>
          </a:p>
        </p:txBody>
      </p:sp>
      <p:sp>
        <p:nvSpPr>
          <p:cNvPr id="6" name="Zástupný symbol pro zápatí 3"/>
          <p:cNvSpPr>
            <a:spLocks noGrp="1"/>
          </p:cNvSpPr>
          <p:nvPr>
            <p:ph type="ftr" sz="quarter" idx="10"/>
          </p:nvPr>
        </p:nvSpPr>
        <p:spPr>
          <a:xfrm>
            <a:off x="509588" y="6376986"/>
            <a:ext cx="6219015" cy="328613"/>
          </a:xfrm>
        </p:spPr>
        <p:txBody>
          <a:bodyPr/>
          <a:lstStyle/>
          <a:p>
            <a:r>
              <a:rPr lang="cs-CZ" altLang="cs-CZ"/>
              <a:t>OPTIMED a národní rámec kvalifikací / Julie Bienertová-Vašků / ÚPF</a:t>
            </a:r>
            <a:endParaRPr lang="cs-CZ" altLang="cs-CZ" dirty="0"/>
          </a:p>
        </p:txBody>
      </p:sp>
    </p:spTree>
    <p:custDataLst>
      <p:tags r:id="rId1"/>
    </p:custDataLst>
    <p:extLst>
      <p:ext uri="{BB962C8B-B14F-4D97-AF65-F5344CB8AC3E}">
        <p14:creationId xmlns:p14="http://schemas.microsoft.com/office/powerpoint/2010/main" val="39090551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p:cNvSpPr>
            <a:spLocks noGrp="1"/>
          </p:cNvSpPr>
          <p:nvPr>
            <p:ph type="sldNum" sz="quarter" idx="11"/>
          </p:nvPr>
        </p:nvSpPr>
        <p:spPr/>
        <p:txBody>
          <a:bodyPr/>
          <a:lstStyle/>
          <a:p>
            <a:fld id="{DFCCE4E1-ABCF-4F5D-BF07-EFB1B1F25C69}" type="slidenum">
              <a:rPr lang="cs-CZ" altLang="cs-CZ"/>
              <a:pPr/>
              <a:t>7</a:t>
            </a:fld>
            <a:endParaRPr lang="cs-CZ" altLang="cs-CZ"/>
          </a:p>
        </p:txBody>
      </p:sp>
      <p:sp>
        <p:nvSpPr>
          <p:cNvPr id="96258" name="Rectangle 2"/>
          <p:cNvSpPr>
            <a:spLocks noGrp="1" noChangeArrowheads="1"/>
          </p:cNvSpPr>
          <p:nvPr>
            <p:ph type="title"/>
          </p:nvPr>
        </p:nvSpPr>
        <p:spPr>
          <a:xfrm>
            <a:off x="297456" y="1247777"/>
            <a:ext cx="8934679" cy="647700"/>
          </a:xfrm>
        </p:spPr>
        <p:txBody>
          <a:bodyPr/>
          <a:lstStyle/>
          <a:p>
            <a:r>
              <a:rPr lang="cs-CZ" altLang="cs-CZ" dirty="0"/>
              <a:t>Výstupy z učení (=výsledky učení)</a:t>
            </a:r>
          </a:p>
        </p:txBody>
      </p:sp>
      <p:sp>
        <p:nvSpPr>
          <p:cNvPr id="96259" name="Rectangle 3"/>
          <p:cNvSpPr>
            <a:spLocks noGrp="1" noChangeArrowheads="1"/>
          </p:cNvSpPr>
          <p:nvPr>
            <p:ph type="body" idx="1"/>
          </p:nvPr>
        </p:nvSpPr>
        <p:spPr/>
        <p:txBody>
          <a:bodyPr/>
          <a:lstStyle/>
          <a:p>
            <a:pPr marL="0" indent="0">
              <a:buNone/>
            </a:pPr>
            <a:r>
              <a:rPr lang="cs-CZ" altLang="cs-CZ" sz="2000" b="1" i="1" dirty="0">
                <a:latin typeface="Calibri Light" panose="020F0302020204030204" pitchFamily="34" charset="0"/>
              </a:rPr>
              <a:t>Odborné znalosti</a:t>
            </a:r>
            <a:r>
              <a:rPr lang="cs-CZ" altLang="cs-CZ" sz="2000" dirty="0">
                <a:latin typeface="Calibri Light" panose="020F0302020204030204" pitchFamily="34" charset="0"/>
              </a:rPr>
              <a:t>:</a:t>
            </a:r>
          </a:p>
          <a:p>
            <a:pPr lvl="1"/>
            <a:r>
              <a:rPr lang="cs-CZ" altLang="cs-CZ" sz="2000" dirty="0">
                <a:latin typeface="Calibri Light" panose="020F0302020204030204" pitchFamily="34" charset="0"/>
              </a:rPr>
              <a:t>Definice jsou klíčové k pochopení očekávání od jednotlivých úrovní a jejich gradace s rostoucí úrovní kvalifikace</a:t>
            </a:r>
          </a:p>
          <a:p>
            <a:pPr marL="1257300" lvl="2" indent="-342900">
              <a:buFontTx/>
              <a:buChar char="-"/>
            </a:pPr>
            <a:r>
              <a:rPr lang="cs-CZ" altLang="cs-CZ" sz="2000" b="1" dirty="0">
                <a:latin typeface="Calibri Light" panose="020F0302020204030204" pitchFamily="34" charset="0"/>
              </a:rPr>
              <a:t>Široké</a:t>
            </a:r>
            <a:r>
              <a:rPr lang="cs-CZ" altLang="cs-CZ" sz="2000" dirty="0">
                <a:latin typeface="Calibri Light" panose="020F0302020204030204" pitchFamily="34" charset="0"/>
              </a:rPr>
              <a:t> – sekundární prameny oboru, uplatnění v praxi mimo akademické povolání, při pokračujícím vzdělávání</a:t>
            </a:r>
          </a:p>
          <a:p>
            <a:pPr marL="1257300" lvl="2" indent="-342900">
              <a:buFontTx/>
              <a:buChar char="-"/>
            </a:pPr>
            <a:r>
              <a:rPr lang="cs-CZ" altLang="cs-CZ" sz="2000" b="1" dirty="0">
                <a:latin typeface="Calibri Light" panose="020F0302020204030204" pitchFamily="34" charset="0"/>
              </a:rPr>
              <a:t>Hluboké </a:t>
            </a:r>
            <a:r>
              <a:rPr lang="cs-CZ" altLang="cs-CZ" sz="2000" dirty="0">
                <a:latin typeface="Calibri Light" panose="020F0302020204030204" pitchFamily="34" charset="0"/>
              </a:rPr>
              <a:t>– určitý výsek oboru/oblasti vzdělávání ve své šíři, opírají se o sekundární prameny i o vlastní tvůrčí činnost, převaha vyšší míry schopnosti porozumění, analýzy, syntézy a evaluace</a:t>
            </a:r>
          </a:p>
          <a:p>
            <a:pPr marL="1257300" lvl="2" indent="-342900">
              <a:buFontTx/>
              <a:buChar char="-"/>
            </a:pPr>
            <a:r>
              <a:rPr lang="cs-CZ" altLang="cs-CZ" sz="2000" b="1" dirty="0">
                <a:latin typeface="Calibri Light" panose="020F0302020204030204" pitchFamily="34" charset="0"/>
              </a:rPr>
              <a:t>Systematické </a:t>
            </a:r>
            <a:r>
              <a:rPr lang="cs-CZ" altLang="cs-CZ" sz="2000" dirty="0">
                <a:latin typeface="Calibri Light" panose="020F0302020204030204" pitchFamily="34" charset="0"/>
              </a:rPr>
              <a:t>– dominantní schopnost evaluace a schopnost propojit vysokou míru specializovaného poznání s dostupnými vědeckými poznatky a teoriemi</a:t>
            </a:r>
          </a:p>
        </p:txBody>
      </p:sp>
      <p:sp>
        <p:nvSpPr>
          <p:cNvPr id="6" name="Zástupný symbol pro zápatí 3"/>
          <p:cNvSpPr>
            <a:spLocks noGrp="1"/>
          </p:cNvSpPr>
          <p:nvPr>
            <p:ph type="ftr" sz="quarter" idx="10"/>
          </p:nvPr>
        </p:nvSpPr>
        <p:spPr>
          <a:xfrm>
            <a:off x="509588" y="6376986"/>
            <a:ext cx="6219015" cy="328613"/>
          </a:xfrm>
        </p:spPr>
        <p:txBody>
          <a:bodyPr/>
          <a:lstStyle/>
          <a:p>
            <a:r>
              <a:rPr lang="cs-CZ" altLang="cs-CZ"/>
              <a:t>OPTIMED a národní rámec kvalifikací / Julie Bienertová-Vašků / ÚPF</a:t>
            </a:r>
            <a:endParaRPr lang="cs-CZ" altLang="cs-CZ" dirty="0"/>
          </a:p>
        </p:txBody>
      </p:sp>
    </p:spTree>
    <p:custDataLst>
      <p:tags r:id="rId1"/>
    </p:custDataLst>
    <p:extLst>
      <p:ext uri="{BB962C8B-B14F-4D97-AF65-F5344CB8AC3E}">
        <p14:creationId xmlns:p14="http://schemas.microsoft.com/office/powerpoint/2010/main" val="9626319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p:cNvSpPr>
            <a:spLocks noGrp="1"/>
          </p:cNvSpPr>
          <p:nvPr>
            <p:ph type="sldNum" sz="quarter" idx="11"/>
          </p:nvPr>
        </p:nvSpPr>
        <p:spPr/>
        <p:txBody>
          <a:bodyPr/>
          <a:lstStyle/>
          <a:p>
            <a:fld id="{DFCCE4E1-ABCF-4F5D-BF07-EFB1B1F25C69}" type="slidenum">
              <a:rPr lang="cs-CZ" altLang="cs-CZ"/>
              <a:pPr/>
              <a:t>8</a:t>
            </a:fld>
            <a:endParaRPr lang="cs-CZ" altLang="cs-CZ"/>
          </a:p>
        </p:txBody>
      </p:sp>
      <p:sp>
        <p:nvSpPr>
          <p:cNvPr id="96258" name="Rectangle 2"/>
          <p:cNvSpPr>
            <a:spLocks noGrp="1" noChangeArrowheads="1"/>
          </p:cNvSpPr>
          <p:nvPr>
            <p:ph type="title"/>
          </p:nvPr>
        </p:nvSpPr>
        <p:spPr>
          <a:xfrm>
            <a:off x="297456" y="1247777"/>
            <a:ext cx="8934679" cy="647700"/>
          </a:xfrm>
        </p:spPr>
        <p:txBody>
          <a:bodyPr/>
          <a:lstStyle/>
          <a:p>
            <a:r>
              <a:rPr lang="cs-CZ" altLang="cs-CZ" dirty="0"/>
              <a:t>Výstupy z učení (=výsledky učení)</a:t>
            </a:r>
          </a:p>
        </p:txBody>
      </p:sp>
      <p:sp>
        <p:nvSpPr>
          <p:cNvPr id="96259" name="Rectangle 3"/>
          <p:cNvSpPr>
            <a:spLocks noGrp="1" noChangeArrowheads="1"/>
          </p:cNvSpPr>
          <p:nvPr>
            <p:ph type="body" idx="1"/>
          </p:nvPr>
        </p:nvSpPr>
        <p:spPr/>
        <p:txBody>
          <a:bodyPr/>
          <a:lstStyle/>
          <a:p>
            <a:pPr marL="0" indent="0">
              <a:buNone/>
            </a:pPr>
            <a:r>
              <a:rPr lang="cs-CZ" altLang="cs-CZ" sz="2000" b="1" i="1" dirty="0">
                <a:latin typeface="Calibri Light" panose="020F0302020204030204" pitchFamily="34" charset="0"/>
              </a:rPr>
              <a:t>Odborné dovednosti </a:t>
            </a:r>
            <a:r>
              <a:rPr lang="cs-CZ" altLang="cs-CZ" sz="2000" dirty="0">
                <a:latin typeface="Calibri Light" panose="020F0302020204030204" pitchFamily="34" charset="0"/>
              </a:rPr>
              <a:t>= schopnost používat odborné znalosti</a:t>
            </a:r>
          </a:p>
          <a:p>
            <a:r>
              <a:rPr lang="cs-CZ" altLang="cs-CZ" sz="2000" dirty="0">
                <a:latin typeface="Calibri Light" panose="020F0302020204030204" pitchFamily="34" charset="0"/>
              </a:rPr>
              <a:t>Primárně nejde o to, jaké metody student zná (v tom smyslu, že ví o jejich existenci, je schopen je popsat, vysvětlit a rozlišit), ale s jakými metodami, v jakém rozsahu a na jaké úrovni je schopen samostatně pracovat</a:t>
            </a:r>
          </a:p>
          <a:p>
            <a:pPr marL="0" indent="0">
              <a:buNone/>
            </a:pPr>
            <a:endParaRPr lang="cs-CZ" altLang="cs-CZ" sz="2000" dirty="0">
              <a:latin typeface="Calibri Light" panose="020F0302020204030204" pitchFamily="34" charset="0"/>
            </a:endParaRPr>
          </a:p>
          <a:p>
            <a:pPr lvl="1"/>
            <a:r>
              <a:rPr lang="cs-CZ" altLang="cs-CZ" sz="2000" dirty="0">
                <a:latin typeface="Calibri Light" panose="020F0302020204030204" pitchFamily="34" charset="0"/>
              </a:rPr>
              <a:t>Řešení problémů – schopnost zjistit základní příčinu určitého jevu, schopnost používat při tom postupy daného oboru, čímž se rozumí zvládnutí vědecké metody poznávání v daném oboru</a:t>
            </a:r>
          </a:p>
          <a:p>
            <a:pPr lvl="1"/>
            <a:r>
              <a:rPr lang="cs-CZ" altLang="cs-CZ" sz="2000" dirty="0">
                <a:latin typeface="Calibri Light" panose="020F0302020204030204" pitchFamily="34" charset="0"/>
              </a:rPr>
              <a:t>Schopnost provádět vědecký výzkum v plném rozsahu, včetně tvorby a vyhodnocování teorií, konceptů i metod, se očekává až na třetí kvalifikační úrovni</a:t>
            </a:r>
          </a:p>
        </p:txBody>
      </p:sp>
      <p:sp>
        <p:nvSpPr>
          <p:cNvPr id="6" name="Zástupný symbol pro zápatí 3"/>
          <p:cNvSpPr>
            <a:spLocks noGrp="1"/>
          </p:cNvSpPr>
          <p:nvPr>
            <p:ph type="ftr" sz="quarter" idx="10"/>
          </p:nvPr>
        </p:nvSpPr>
        <p:spPr>
          <a:xfrm>
            <a:off x="509588" y="6376986"/>
            <a:ext cx="6219015" cy="328613"/>
          </a:xfrm>
        </p:spPr>
        <p:txBody>
          <a:bodyPr/>
          <a:lstStyle/>
          <a:p>
            <a:r>
              <a:rPr lang="cs-CZ" altLang="cs-CZ"/>
              <a:t>OPTIMED a národní rámec kvalifikací / Julie Bienertová-Vašků / ÚPF</a:t>
            </a:r>
            <a:endParaRPr lang="cs-CZ" altLang="cs-CZ" dirty="0"/>
          </a:p>
        </p:txBody>
      </p:sp>
    </p:spTree>
    <p:custDataLst>
      <p:tags r:id="rId1"/>
    </p:custDataLst>
    <p:extLst>
      <p:ext uri="{BB962C8B-B14F-4D97-AF65-F5344CB8AC3E}">
        <p14:creationId xmlns:p14="http://schemas.microsoft.com/office/powerpoint/2010/main" val="32712858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p:cNvSpPr>
            <a:spLocks noGrp="1"/>
          </p:cNvSpPr>
          <p:nvPr>
            <p:ph type="sldNum" sz="quarter" idx="11"/>
          </p:nvPr>
        </p:nvSpPr>
        <p:spPr/>
        <p:txBody>
          <a:bodyPr/>
          <a:lstStyle/>
          <a:p>
            <a:fld id="{DFCCE4E1-ABCF-4F5D-BF07-EFB1B1F25C69}" type="slidenum">
              <a:rPr lang="cs-CZ" altLang="cs-CZ"/>
              <a:pPr/>
              <a:t>9</a:t>
            </a:fld>
            <a:endParaRPr lang="cs-CZ" altLang="cs-CZ"/>
          </a:p>
        </p:txBody>
      </p:sp>
      <p:sp>
        <p:nvSpPr>
          <p:cNvPr id="96258" name="Rectangle 2"/>
          <p:cNvSpPr>
            <a:spLocks noGrp="1" noChangeArrowheads="1"/>
          </p:cNvSpPr>
          <p:nvPr>
            <p:ph type="title"/>
          </p:nvPr>
        </p:nvSpPr>
        <p:spPr>
          <a:xfrm>
            <a:off x="297456" y="1247777"/>
            <a:ext cx="8934679" cy="647700"/>
          </a:xfrm>
        </p:spPr>
        <p:txBody>
          <a:bodyPr/>
          <a:lstStyle/>
          <a:p>
            <a:r>
              <a:rPr lang="cs-CZ" altLang="cs-CZ" dirty="0"/>
              <a:t>Výstupy z učení (=výsledky učení)</a:t>
            </a:r>
          </a:p>
        </p:txBody>
      </p:sp>
      <p:sp>
        <p:nvSpPr>
          <p:cNvPr id="96259" name="Rectangle 3"/>
          <p:cNvSpPr>
            <a:spLocks noGrp="1" noChangeArrowheads="1"/>
          </p:cNvSpPr>
          <p:nvPr>
            <p:ph type="body" idx="1"/>
          </p:nvPr>
        </p:nvSpPr>
        <p:spPr/>
        <p:txBody>
          <a:bodyPr/>
          <a:lstStyle/>
          <a:p>
            <a:pPr marL="0" indent="0">
              <a:buNone/>
            </a:pPr>
            <a:r>
              <a:rPr lang="cs-CZ" altLang="cs-CZ" sz="2000" b="1" i="1" dirty="0">
                <a:latin typeface="Calibri Light" panose="020F0302020204030204" pitchFamily="34" charset="0"/>
              </a:rPr>
              <a:t>Obecné způsobilosti </a:t>
            </a:r>
            <a:r>
              <a:rPr lang="cs-CZ" altLang="cs-CZ" sz="2000" dirty="0">
                <a:latin typeface="Calibri Light" panose="020F0302020204030204" pitchFamily="34" charset="0"/>
              </a:rPr>
              <a:t>(též kompetence):</a:t>
            </a:r>
          </a:p>
          <a:p>
            <a:r>
              <a:rPr lang="cs-CZ" altLang="cs-CZ" sz="2000" dirty="0">
                <a:latin typeface="Calibri Light" panose="020F0302020204030204" pitchFamily="34" charset="0"/>
              </a:rPr>
              <a:t>Vyjadřují, v jakém kontextu a s jakou mírou samostatnosti a odpovědnosti je nositel kvalifikace schopen uplatňovat odborné znalosti a dovednosti při práci a studiu a v profesním i osobním rozvoji </a:t>
            </a:r>
          </a:p>
          <a:p>
            <a:r>
              <a:rPr lang="cs-CZ" altLang="cs-CZ" sz="2000" dirty="0">
                <a:latin typeface="Calibri Light" panose="020F0302020204030204" pitchFamily="34" charset="0"/>
              </a:rPr>
              <a:t>Způsobilosti vymezené popsanými výsledky učení jsou společné v rozsahu jednotlivých kvalifikačních úrovní pro celé VŠ vzdělávání, bez ohledu na jeho oblast, proto „obecné“</a:t>
            </a:r>
          </a:p>
          <a:p>
            <a:r>
              <a:rPr lang="cs-CZ" altLang="cs-CZ" sz="2000" dirty="0">
                <a:latin typeface="Calibri Light" panose="020F0302020204030204" pitchFamily="34" charset="0"/>
              </a:rPr>
              <a:t>Mají charakter horizontálních vazeb v kvalifikačním rámci (propojení znalostí, dovedností a způsobilostí v rámci téže kvalifikační úrovně)</a:t>
            </a:r>
          </a:p>
          <a:p>
            <a:r>
              <a:rPr lang="cs-CZ" altLang="cs-CZ" sz="2000" dirty="0">
                <a:latin typeface="Calibri Light" panose="020F0302020204030204" pitchFamily="34" charset="0"/>
              </a:rPr>
              <a:t>Gradace se promítá přímo do formulace výsledků učení</a:t>
            </a:r>
          </a:p>
        </p:txBody>
      </p:sp>
      <p:sp>
        <p:nvSpPr>
          <p:cNvPr id="6" name="Zástupný symbol pro zápatí 3"/>
          <p:cNvSpPr>
            <a:spLocks noGrp="1"/>
          </p:cNvSpPr>
          <p:nvPr>
            <p:ph type="ftr" sz="quarter" idx="10"/>
          </p:nvPr>
        </p:nvSpPr>
        <p:spPr>
          <a:xfrm>
            <a:off x="509588" y="6376986"/>
            <a:ext cx="6219015" cy="328613"/>
          </a:xfrm>
        </p:spPr>
        <p:txBody>
          <a:bodyPr/>
          <a:lstStyle/>
          <a:p>
            <a:r>
              <a:rPr lang="cs-CZ" altLang="cs-CZ"/>
              <a:t>OPTIMED a národní rámec kvalifikací / Julie Bienertová-Vašků / ÚPF</a:t>
            </a:r>
            <a:endParaRPr lang="cs-CZ" altLang="cs-CZ" dirty="0"/>
          </a:p>
        </p:txBody>
      </p:sp>
    </p:spTree>
    <p:custDataLst>
      <p:tags r:id="rId1"/>
    </p:custDataLst>
    <p:extLst>
      <p:ext uri="{BB962C8B-B14F-4D97-AF65-F5344CB8AC3E}">
        <p14:creationId xmlns:p14="http://schemas.microsoft.com/office/powerpoint/2010/main" val="377554533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S_PPT_DBNAME" val="6ab417ea-5e7a-4ca1-8cc6-ee1f1289392e.mdb"/>
  <p:tag name="ARS_RESPONSE_PERSONNUM" val="100"/>
</p:tagLst>
</file>

<file path=ppt/tags/tag10.xml><?xml version="1.0" encoding="utf-8"?>
<p:tagLst xmlns:a="http://schemas.openxmlformats.org/drawingml/2006/main" xmlns:r="http://schemas.openxmlformats.org/officeDocument/2006/relationships" xmlns:p="http://schemas.openxmlformats.org/presentationml/2006/main">
  <p:tag name="ARS_RESPONSETYPE" val="Non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OINTWIDTH" val="0.5"/>
  <p:tag name="ARS_CHARTSHOWITEMTEXT" val="0"/>
  <p:tag name="ARS_SLIDE_DUENO" val="100"/>
  <p:tag name="ARS_SLIDE_PARTICIPANTNUM" val="100"/>
  <p:tag name="ARS_SLIDE_SUBMITNUM" val="0"/>
  <p:tag name="ARS_SLIDE_CORRECTNUM" val="0"/>
  <p:tag name="ARS_SLIDE_VOTEMEAN" val="0"/>
  <p:tag name="ARS_CHARTCOLOR_0" val="-12481296"/>
  <p:tag name="ARS_CHARTCOLOR_1" val="-2080758"/>
  <p:tag name="ARS_CHARTCOLOR_2" val="-215999"/>
  <p:tag name="ARS_CHARTCOLOR_3" val="-16423790"/>
  <p:tag name="ARS_CHARTCOLOR_4" val="-4210753"/>
  <p:tag name="ARS_CHARTCOLOR_5" val="-15058071"/>
  <p:tag name="ARS_CHARTCOLOR_6" val="-7294"/>
  <p:tag name="ARS_CHARTCOLOR_7" val="-15557411"/>
  <p:tag name="ARS_CHARTCOLOR_8" val="-3511477"/>
  <p:tag name="ARS_CHARTCOLOR_9" val="-16753445"/>
  <p:tag name="ARS_CHARTPARA_TYPE" val="ctColumn"/>
</p:tagLst>
</file>

<file path=ppt/tags/tag11.xml><?xml version="1.0" encoding="utf-8"?>
<p:tagLst xmlns:a="http://schemas.openxmlformats.org/drawingml/2006/main" xmlns:r="http://schemas.openxmlformats.org/officeDocument/2006/relationships" xmlns:p="http://schemas.openxmlformats.org/presentationml/2006/main">
  <p:tag name="ARS_RESPONSETYPE" val="Non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OINTWIDTH" val="0.5"/>
  <p:tag name="ARS_CHARTSHOWITEMTEXT" val="0"/>
  <p:tag name="ARS_SLIDE_DUENO" val="100"/>
  <p:tag name="ARS_SLIDE_PARTICIPANTNUM" val="100"/>
  <p:tag name="ARS_SLIDE_SUBMITNUM" val="0"/>
  <p:tag name="ARS_SLIDE_CORRECTNUM" val="0"/>
  <p:tag name="ARS_SLIDE_VOTEMEAN" val="0"/>
  <p:tag name="ARS_CHARTCOLOR_0" val="-12481296"/>
  <p:tag name="ARS_CHARTCOLOR_1" val="-2080758"/>
  <p:tag name="ARS_CHARTCOLOR_2" val="-215999"/>
  <p:tag name="ARS_CHARTCOLOR_3" val="-16423790"/>
  <p:tag name="ARS_CHARTCOLOR_4" val="-4210753"/>
  <p:tag name="ARS_CHARTCOLOR_5" val="-15058071"/>
  <p:tag name="ARS_CHARTCOLOR_6" val="-7294"/>
  <p:tag name="ARS_CHARTCOLOR_7" val="-15557411"/>
  <p:tag name="ARS_CHARTCOLOR_8" val="-3511477"/>
  <p:tag name="ARS_CHARTCOLOR_9" val="-16753445"/>
  <p:tag name="ARS_CHARTPARA_TYPE" val="ctColumn"/>
</p:tagLst>
</file>

<file path=ppt/tags/tag12.xml><?xml version="1.0" encoding="utf-8"?>
<p:tagLst xmlns:a="http://schemas.openxmlformats.org/drawingml/2006/main" xmlns:r="http://schemas.openxmlformats.org/officeDocument/2006/relationships" xmlns:p="http://schemas.openxmlformats.org/presentationml/2006/main">
  <p:tag name="ARS_RESPONSETYPE" val="Non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OINTWIDTH" val="0.5"/>
  <p:tag name="ARS_CHARTSHOWITEMTEXT" val="0"/>
  <p:tag name="ARS_SLIDE_DUENO" val="100"/>
  <p:tag name="ARS_SLIDE_PARTICIPANTNUM" val="100"/>
  <p:tag name="ARS_SLIDE_SUBMITNUM" val="0"/>
  <p:tag name="ARS_SLIDE_CORRECTNUM" val="0"/>
  <p:tag name="ARS_SLIDE_VOTEMEAN" val="0"/>
  <p:tag name="ARS_CHARTCOLOR_0" val="-12481296"/>
  <p:tag name="ARS_CHARTCOLOR_1" val="-2080758"/>
  <p:tag name="ARS_CHARTCOLOR_2" val="-215999"/>
  <p:tag name="ARS_CHARTCOLOR_3" val="-16423790"/>
  <p:tag name="ARS_CHARTCOLOR_4" val="-4210753"/>
  <p:tag name="ARS_CHARTCOLOR_5" val="-15058071"/>
  <p:tag name="ARS_CHARTCOLOR_6" val="-7294"/>
  <p:tag name="ARS_CHARTCOLOR_7" val="-15557411"/>
  <p:tag name="ARS_CHARTCOLOR_8" val="-3511477"/>
  <p:tag name="ARS_CHARTCOLOR_9" val="-16753445"/>
  <p:tag name="ARS_CHARTPARA_TYPE" val="ctColumn"/>
</p:tagLst>
</file>

<file path=ppt/tags/tag13.xml><?xml version="1.0" encoding="utf-8"?>
<p:tagLst xmlns:a="http://schemas.openxmlformats.org/drawingml/2006/main" xmlns:r="http://schemas.openxmlformats.org/officeDocument/2006/relationships" xmlns:p="http://schemas.openxmlformats.org/presentationml/2006/main">
  <p:tag name="ARS_RESPONSETYPE" val="Non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OINTWIDTH" val="0.5"/>
  <p:tag name="ARS_CHARTSHOWITEMTEXT" val="0"/>
  <p:tag name="ARS_SLIDE_DUENO" val="100"/>
  <p:tag name="ARS_SLIDE_PARTICIPANTNUM" val="100"/>
  <p:tag name="ARS_SLIDE_SUBMITNUM" val="0"/>
  <p:tag name="ARS_SLIDE_CORRECTNUM" val="0"/>
  <p:tag name="ARS_SLIDE_VOTEMEAN" val="0"/>
  <p:tag name="ARS_CHARTCOLOR_0" val="-12481296"/>
  <p:tag name="ARS_CHARTCOLOR_1" val="-2080758"/>
  <p:tag name="ARS_CHARTCOLOR_2" val="-215999"/>
  <p:tag name="ARS_CHARTCOLOR_3" val="-16423790"/>
  <p:tag name="ARS_CHARTCOLOR_4" val="-4210753"/>
  <p:tag name="ARS_CHARTCOLOR_5" val="-15058071"/>
  <p:tag name="ARS_CHARTCOLOR_6" val="-7294"/>
  <p:tag name="ARS_CHARTCOLOR_7" val="-15557411"/>
  <p:tag name="ARS_CHARTCOLOR_8" val="-3511477"/>
  <p:tag name="ARS_CHARTCOLOR_9" val="-16753445"/>
  <p:tag name="ARS_CHARTPARA_TYPE" val="ctColumn"/>
</p:tagLst>
</file>

<file path=ppt/tags/tag14.xml><?xml version="1.0" encoding="utf-8"?>
<p:tagLst xmlns:a="http://schemas.openxmlformats.org/drawingml/2006/main" xmlns:r="http://schemas.openxmlformats.org/officeDocument/2006/relationships" xmlns:p="http://schemas.openxmlformats.org/presentationml/2006/main">
  <p:tag name="ARS_RESPONSETYPE" val="Non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OINTWIDTH" val="0.5"/>
  <p:tag name="ARS_CHARTSHOWITEMTEXT" val="0"/>
  <p:tag name="ARS_SLIDE_DUENO" val="100"/>
  <p:tag name="ARS_SLIDE_PARTICIPANTNUM" val="100"/>
  <p:tag name="ARS_SLIDE_SUBMITNUM" val="0"/>
  <p:tag name="ARS_SLIDE_CORRECTNUM" val="0"/>
  <p:tag name="ARS_SLIDE_VOTEMEAN" val="0"/>
  <p:tag name="ARS_CHARTCOLOR_0" val="-12481296"/>
  <p:tag name="ARS_CHARTCOLOR_1" val="-2080758"/>
  <p:tag name="ARS_CHARTCOLOR_2" val="-215999"/>
  <p:tag name="ARS_CHARTCOLOR_3" val="-16423790"/>
  <p:tag name="ARS_CHARTCOLOR_4" val="-4210753"/>
  <p:tag name="ARS_CHARTCOLOR_5" val="-15058071"/>
  <p:tag name="ARS_CHARTCOLOR_6" val="-7294"/>
  <p:tag name="ARS_CHARTCOLOR_7" val="-15557411"/>
  <p:tag name="ARS_CHARTCOLOR_8" val="-3511477"/>
  <p:tag name="ARS_CHARTCOLOR_9" val="-16753445"/>
  <p:tag name="ARS_CHARTPARA_TYPE" val="ctColumn"/>
</p:tagLst>
</file>

<file path=ppt/tags/tag15.xml><?xml version="1.0" encoding="utf-8"?>
<p:tagLst xmlns:a="http://schemas.openxmlformats.org/drawingml/2006/main" xmlns:r="http://schemas.openxmlformats.org/officeDocument/2006/relationships" xmlns:p="http://schemas.openxmlformats.org/presentationml/2006/main">
  <p:tag name="ARS_RESPONSETYPE" val="Non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OINTWIDTH" val="0.5"/>
  <p:tag name="ARS_CHARTSHOWITEMTEXT" val="0"/>
  <p:tag name="ARS_SLIDE_DUENO" val="100"/>
  <p:tag name="ARS_SLIDE_PARTICIPANTNUM" val="100"/>
  <p:tag name="ARS_SLIDE_SUBMITNUM" val="0"/>
  <p:tag name="ARS_SLIDE_CORRECTNUM" val="0"/>
  <p:tag name="ARS_SLIDE_VOTEMEAN" val="0"/>
</p:tagLst>
</file>

<file path=ppt/tags/tag2.xml><?xml version="1.0" encoding="utf-8"?>
<p:tagLst xmlns:a="http://schemas.openxmlformats.org/drawingml/2006/main" xmlns:r="http://schemas.openxmlformats.org/officeDocument/2006/relationships" xmlns:p="http://schemas.openxmlformats.org/presentationml/2006/main">
  <p:tag name="ARS_RESPONSETYPE" val="Non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OINTWIDTH" val="0.5"/>
  <p:tag name="ARS_CHARTSHOWITEMTEXT" val="0"/>
  <p:tag name="ARS_CHARTCOLOR_0" val="-12481296"/>
  <p:tag name="ARS_CHARTCOLOR_1" val="-2080758"/>
  <p:tag name="ARS_CHARTCOLOR_2" val="-215999"/>
  <p:tag name="ARS_CHARTCOLOR_3" val="-16423790"/>
  <p:tag name="ARS_CHARTCOLOR_4" val="-4210753"/>
  <p:tag name="ARS_CHARTCOLOR_5" val="-15058071"/>
  <p:tag name="ARS_CHARTCOLOR_6" val="-7294"/>
  <p:tag name="ARS_CHARTCOLOR_7" val="-15557411"/>
  <p:tag name="ARS_CHARTCOLOR_8" val="-3511477"/>
  <p:tag name="ARS_CHARTCOLOR_9" val="-16753445"/>
  <p:tag name="ARS_CHARTPARA_TYPE" val="ctColumn"/>
  <p:tag name="ARS_SLIDE_DUENO" val="100"/>
  <p:tag name="ARS_SLIDE_PARTICIPANTNUM" val="100"/>
  <p:tag name="ARS_SLIDE_SUBMITNUM" val="0"/>
  <p:tag name="ARS_SLIDE_CORRECTNUM" val="0"/>
  <p:tag name="ARS_SLIDE_VOTEMEAN" val="0"/>
</p:tagLst>
</file>

<file path=ppt/tags/tag3.xml><?xml version="1.0" encoding="utf-8"?>
<p:tagLst xmlns:a="http://schemas.openxmlformats.org/drawingml/2006/main" xmlns:r="http://schemas.openxmlformats.org/officeDocument/2006/relationships" xmlns:p="http://schemas.openxmlformats.org/presentationml/2006/main">
  <p:tag name="ARS_SLIDETITLE_AUTOSET" val="0"/>
</p:tagLst>
</file>

<file path=ppt/tags/tag4.xml><?xml version="1.0" encoding="utf-8"?>
<p:tagLst xmlns:a="http://schemas.openxmlformats.org/drawingml/2006/main" xmlns:r="http://schemas.openxmlformats.org/officeDocument/2006/relationships" xmlns:p="http://schemas.openxmlformats.org/presentationml/2006/main">
  <p:tag name="ARS_RESPONSETYPE" val="Non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OINTWIDTH" val="0.5"/>
  <p:tag name="ARS_CHARTSHOWITEMTEXT" val="0"/>
  <p:tag name="ARS_SLIDE_DUENO" val="100"/>
  <p:tag name="ARS_SLIDE_PARTICIPANTNUM" val="100"/>
  <p:tag name="ARS_SLIDE_SUBMITNUM" val="0"/>
  <p:tag name="ARS_SLIDE_CORRECTNUM" val="0"/>
  <p:tag name="ARS_SLIDE_VOTEMEAN" val="0"/>
  <p:tag name="ARS_CHARTCOLOR_0" val="-12481296"/>
  <p:tag name="ARS_CHARTCOLOR_1" val="-2080758"/>
  <p:tag name="ARS_CHARTCOLOR_2" val="-215999"/>
  <p:tag name="ARS_CHARTCOLOR_3" val="-16423790"/>
  <p:tag name="ARS_CHARTCOLOR_4" val="-4210753"/>
  <p:tag name="ARS_CHARTCOLOR_5" val="-15058071"/>
  <p:tag name="ARS_CHARTCOLOR_6" val="-7294"/>
  <p:tag name="ARS_CHARTCOLOR_7" val="-15557411"/>
  <p:tag name="ARS_CHARTCOLOR_8" val="-3511477"/>
  <p:tag name="ARS_CHARTCOLOR_9" val="-16753445"/>
  <p:tag name="ARS_CHARTPARA_TYPE" val="ctColumn"/>
</p:tagLst>
</file>

<file path=ppt/tags/tag5.xml><?xml version="1.0" encoding="utf-8"?>
<p:tagLst xmlns:a="http://schemas.openxmlformats.org/drawingml/2006/main" xmlns:r="http://schemas.openxmlformats.org/officeDocument/2006/relationships" xmlns:p="http://schemas.openxmlformats.org/presentationml/2006/main">
  <p:tag name="ARS_RESPONSETYPE" val="Non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OINTWIDTH" val="0.5"/>
  <p:tag name="ARS_CHARTSHOWITEMTEXT" val="0"/>
  <p:tag name="ARS_SLIDE_DUENO" val="100"/>
  <p:tag name="ARS_SLIDE_PARTICIPANTNUM" val="100"/>
  <p:tag name="ARS_SLIDE_SUBMITNUM" val="0"/>
  <p:tag name="ARS_SLIDE_CORRECTNUM" val="0"/>
  <p:tag name="ARS_SLIDE_VOTEMEAN" val="0"/>
  <p:tag name="ARS_CHARTCOLOR_0" val="-12481296"/>
  <p:tag name="ARS_CHARTCOLOR_1" val="-2080758"/>
  <p:tag name="ARS_CHARTCOLOR_2" val="-215999"/>
  <p:tag name="ARS_CHARTCOLOR_3" val="-16423790"/>
  <p:tag name="ARS_CHARTCOLOR_4" val="-4210753"/>
  <p:tag name="ARS_CHARTCOLOR_5" val="-15058071"/>
  <p:tag name="ARS_CHARTCOLOR_6" val="-7294"/>
  <p:tag name="ARS_CHARTCOLOR_7" val="-15557411"/>
  <p:tag name="ARS_CHARTCOLOR_8" val="-3511477"/>
  <p:tag name="ARS_CHARTCOLOR_9" val="-16753445"/>
  <p:tag name="ARS_CHARTPARA_TYPE" val="ctColumn"/>
</p:tagLst>
</file>

<file path=ppt/tags/tag6.xml><?xml version="1.0" encoding="utf-8"?>
<p:tagLst xmlns:a="http://schemas.openxmlformats.org/drawingml/2006/main" xmlns:r="http://schemas.openxmlformats.org/officeDocument/2006/relationships" xmlns:p="http://schemas.openxmlformats.org/presentationml/2006/main">
  <p:tag name="ARS_RESPONSETYPE" val="Non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OINTWIDTH" val="0.5"/>
  <p:tag name="ARS_CHARTSHOWITEMTEXT" val="0"/>
  <p:tag name="ARS_SLIDE_DUENO" val="100"/>
  <p:tag name="ARS_SLIDE_PARTICIPANTNUM" val="100"/>
  <p:tag name="ARS_SLIDE_SUBMITNUM" val="0"/>
  <p:tag name="ARS_SLIDE_CORRECTNUM" val="0"/>
  <p:tag name="ARS_SLIDE_VOTEMEAN" val="0"/>
  <p:tag name="ARS_CHARTCOLOR_0" val="-12481296"/>
  <p:tag name="ARS_CHARTCOLOR_1" val="-2080758"/>
  <p:tag name="ARS_CHARTCOLOR_2" val="-215999"/>
  <p:tag name="ARS_CHARTCOLOR_3" val="-16423790"/>
  <p:tag name="ARS_CHARTCOLOR_4" val="-4210753"/>
  <p:tag name="ARS_CHARTCOLOR_5" val="-15058071"/>
  <p:tag name="ARS_CHARTCOLOR_6" val="-7294"/>
  <p:tag name="ARS_CHARTCOLOR_7" val="-15557411"/>
  <p:tag name="ARS_CHARTCOLOR_8" val="-3511477"/>
  <p:tag name="ARS_CHARTCOLOR_9" val="-16753445"/>
  <p:tag name="ARS_CHARTPARA_TYPE" val="ctColumn"/>
</p:tagLst>
</file>

<file path=ppt/tags/tag7.xml><?xml version="1.0" encoding="utf-8"?>
<p:tagLst xmlns:a="http://schemas.openxmlformats.org/drawingml/2006/main" xmlns:r="http://schemas.openxmlformats.org/officeDocument/2006/relationships" xmlns:p="http://schemas.openxmlformats.org/presentationml/2006/main">
  <p:tag name="ARS_RESPONSETYPE" val="Non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OINTWIDTH" val="0.5"/>
  <p:tag name="ARS_CHARTSHOWITEMTEXT" val="0"/>
  <p:tag name="ARS_SLIDE_DUENO" val="100"/>
  <p:tag name="ARS_SLIDE_PARTICIPANTNUM" val="100"/>
  <p:tag name="ARS_SLIDE_SUBMITNUM" val="0"/>
  <p:tag name="ARS_SLIDE_CORRECTNUM" val="0"/>
  <p:tag name="ARS_SLIDE_VOTEMEAN" val="0"/>
  <p:tag name="ARS_CHARTCOLOR_0" val="-12481296"/>
  <p:tag name="ARS_CHARTCOLOR_1" val="-2080758"/>
  <p:tag name="ARS_CHARTCOLOR_2" val="-215999"/>
  <p:tag name="ARS_CHARTCOLOR_3" val="-16423790"/>
  <p:tag name="ARS_CHARTCOLOR_4" val="-4210753"/>
  <p:tag name="ARS_CHARTCOLOR_5" val="-15058071"/>
  <p:tag name="ARS_CHARTCOLOR_6" val="-7294"/>
  <p:tag name="ARS_CHARTCOLOR_7" val="-15557411"/>
  <p:tag name="ARS_CHARTCOLOR_8" val="-3511477"/>
  <p:tag name="ARS_CHARTCOLOR_9" val="-16753445"/>
  <p:tag name="ARS_CHARTPARA_TYPE" val="ctColumn"/>
</p:tagLst>
</file>

<file path=ppt/tags/tag8.xml><?xml version="1.0" encoding="utf-8"?>
<p:tagLst xmlns:a="http://schemas.openxmlformats.org/drawingml/2006/main" xmlns:r="http://schemas.openxmlformats.org/officeDocument/2006/relationships" xmlns:p="http://schemas.openxmlformats.org/presentationml/2006/main">
  <p:tag name="ARS_SLIDE_DUENO" val="100"/>
  <p:tag name="ARS_SLIDE_PARTICIPANTNUM" val="100"/>
  <p:tag name="ARS_SLIDE_SUBMITNUM" val="0"/>
  <p:tag name="ARS_SLIDE_CORRECTNUM" val="0"/>
  <p:tag name="ARS_SLIDE_VOTEMEAN" val="0"/>
  <p:tag name="ARS_RESPONSETYPE" val="Slide"/>
  <p:tag name="ARS_CHARTCOLOR_0" val="-12481296"/>
  <p:tag name="ARS_CHARTCOLOR_1" val="-2080758"/>
  <p:tag name="ARS_CHARTCOLOR_2" val="-215999"/>
  <p:tag name="ARS_CHARTCOLOR_3" val="-16423790"/>
  <p:tag name="ARS_CHARTCOLOR_4" val="-4210753"/>
  <p:tag name="ARS_CHARTCOLOR_5" val="-15058071"/>
  <p:tag name="ARS_CHARTCOLOR_6" val="-7294"/>
  <p:tag name="ARS_CHARTCOLOR_7" val="-15557411"/>
  <p:tag name="ARS_CHARTCOLOR_8" val="-3511477"/>
  <p:tag name="ARS_CHARTCOLOR_9" val="-16753445"/>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Lst>
</file>

<file path=ppt/tags/tag9.xml><?xml version="1.0" encoding="utf-8"?>
<p:tagLst xmlns:a="http://schemas.openxmlformats.org/drawingml/2006/main" xmlns:r="http://schemas.openxmlformats.org/officeDocument/2006/relationships" xmlns:p="http://schemas.openxmlformats.org/presentationml/2006/main">
  <p:tag name="ARS_RESPONSETYPE" val="Non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OINTWIDTH" val="0.5"/>
  <p:tag name="ARS_CHARTSHOWITEMTEXT" val="0"/>
  <p:tag name="ARS_SLIDE_DUENO" val="100"/>
  <p:tag name="ARS_SLIDE_PARTICIPANTNUM" val="100"/>
  <p:tag name="ARS_SLIDE_SUBMITNUM" val="0"/>
  <p:tag name="ARS_SLIDE_CORRECTNUM" val="0"/>
  <p:tag name="ARS_SLIDE_VOTEMEAN" val="0"/>
  <p:tag name="ARS_CHARTCOLOR_0" val="-12481296"/>
  <p:tag name="ARS_CHARTCOLOR_1" val="-2080758"/>
  <p:tag name="ARS_CHARTCOLOR_2" val="-215999"/>
  <p:tag name="ARS_CHARTCOLOR_3" val="-16423790"/>
  <p:tag name="ARS_CHARTCOLOR_4" val="-4210753"/>
  <p:tag name="ARS_CHARTCOLOR_5" val="-15058071"/>
  <p:tag name="ARS_CHARTCOLOR_6" val="-7294"/>
  <p:tag name="ARS_CHARTCOLOR_7" val="-15557411"/>
  <p:tag name="ARS_CHARTCOLOR_8" val="-3511477"/>
  <p:tag name="ARS_CHARTCOLOR_9" val="-16753445"/>
  <p:tag name="ARS_CHARTPARA_TYPE" val="ctColumn"/>
</p:tagLst>
</file>

<file path=ppt/theme/theme1.xml><?xml version="1.0" encoding="utf-8"?>
<a:theme xmlns:a="http://schemas.openxmlformats.org/drawingml/2006/main" name="Prezentace_MU_CZ">
  <a:themeElements>
    <a:clrScheme name="Vlastní 1">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C00000"/>
      </a:accent5>
      <a:accent6>
        <a:srgbClr val="9C6A6A"/>
      </a:accent6>
      <a:hlink>
        <a:srgbClr val="2998E3"/>
      </a:hlink>
      <a:folHlink>
        <a:srgbClr val="7F723D"/>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cs-CZ"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cs-CZ"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Směsi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Směsi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Směsi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Směsi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Směsi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Směsi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Směsi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med_sablona_4×3_cz</Template>
  <TotalTime>91</TotalTime>
  <Words>859</Words>
  <Application>Microsoft Office PowerPoint</Application>
  <PresentationFormat>Předvádění na obrazovce (4:3)</PresentationFormat>
  <Paragraphs>104</Paragraphs>
  <Slides>13</Slides>
  <Notes>0</Notes>
  <HiddenSlides>0</HiddenSlides>
  <MMClips>0</MMClips>
  <ScaleCrop>false</ScaleCrop>
  <HeadingPairs>
    <vt:vector size="4" baseType="variant">
      <vt:variant>
        <vt:lpstr>Motiv</vt:lpstr>
      </vt:variant>
      <vt:variant>
        <vt:i4>1</vt:i4>
      </vt:variant>
      <vt:variant>
        <vt:lpstr>Nadpisy snímků</vt:lpstr>
      </vt:variant>
      <vt:variant>
        <vt:i4>13</vt:i4>
      </vt:variant>
    </vt:vector>
  </HeadingPairs>
  <TitlesOfParts>
    <vt:vector size="14" baseType="lpstr">
      <vt:lpstr>Prezentace_MU_CZ</vt:lpstr>
      <vt:lpstr>OPTIMED a Národní/evropský rámec kvalifikací</vt:lpstr>
      <vt:lpstr>Shrnutí základních principů Rámce kvalifikací VŠ vzdělávání v ČR</vt:lpstr>
      <vt:lpstr>Důležitost kompatibility</vt:lpstr>
      <vt:lpstr>EQF</vt:lpstr>
      <vt:lpstr>Charakteristiky kvalifikace</vt:lpstr>
      <vt:lpstr>Funkce RKVV</vt:lpstr>
      <vt:lpstr>Výstupy z učení (=výsledky učení)</vt:lpstr>
      <vt:lpstr>Výstupy z učení (=výsledky učení)</vt:lpstr>
      <vt:lpstr>Výstupy z učení (=výsledky učení)</vt:lpstr>
      <vt:lpstr>Optimed a prostupnost k RMVV</vt:lpstr>
      <vt:lpstr>Optimed a RMVV - pokračování</vt:lpstr>
      <vt:lpstr>Optimed a RMVV – vize do budoucna</vt:lpstr>
      <vt:lpstr>Děkuji za pozornost</vt:lpstr>
    </vt:vector>
  </TitlesOfParts>
  <Company>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Martin Komenda</dc:creator>
  <cp:lastModifiedBy>LF Lektor</cp:lastModifiedBy>
  <cp:revision>17</cp:revision>
  <cp:lastPrinted>1601-01-01T00:00:00Z</cp:lastPrinted>
  <dcterms:created xsi:type="dcterms:W3CDTF">2016-09-16T07:24:09Z</dcterms:created>
  <dcterms:modified xsi:type="dcterms:W3CDTF">2016-10-04T12:39:36Z</dcterms:modified>
</cp:coreProperties>
</file>