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handoutMasterIdLst>
    <p:handoutMasterId r:id="rId6"/>
  </p:handoutMasterIdLst>
  <p:sldIdLst>
    <p:sldId id="257" r:id="rId2"/>
    <p:sldId id="258" r:id="rId3"/>
    <p:sldId id="259" r:id="rId4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120">
          <p15:clr>
            <a:srgbClr val="A4A3A4"/>
          </p15:clr>
        </p15:guide>
        <p15:guide id="2" orient="horz" pos="1272">
          <p15:clr>
            <a:srgbClr val="A4A3A4"/>
          </p15:clr>
        </p15:guide>
        <p15:guide id="3" orient="horz" pos="715">
          <p15:clr>
            <a:srgbClr val="A4A3A4"/>
          </p15:clr>
        </p15:guide>
        <p15:guide id="4" orient="horz" pos="3861">
          <p15:clr>
            <a:srgbClr val="A4A3A4"/>
          </p15:clr>
        </p15:guide>
        <p15:guide id="5" orient="horz" pos="3944">
          <p15:clr>
            <a:srgbClr val="A4A3A4"/>
          </p15:clr>
        </p15:guide>
        <p15:guide id="6" pos="321">
          <p15:clr>
            <a:srgbClr val="A4A3A4"/>
          </p15:clr>
        </p15:guide>
        <p15:guide id="7" pos="5418">
          <p15:clr>
            <a:srgbClr val="A4A3A4"/>
          </p15:clr>
        </p15:guide>
        <p15:guide id="8" pos="682">
          <p15:clr>
            <a:srgbClr val="A4A3A4"/>
          </p15:clr>
        </p15:guide>
        <p15:guide id="9" pos="2766">
          <p15:clr>
            <a:srgbClr val="A4A3A4"/>
          </p15:clr>
        </p15:guide>
        <p15:guide id="10" pos="29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87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33" autoAdjust="0"/>
    <p:restoredTop sz="94611" autoAdjust="0"/>
  </p:normalViewPr>
  <p:slideViewPr>
    <p:cSldViewPr snapToGrid="0">
      <p:cViewPr varScale="1">
        <p:scale>
          <a:sx n="82" d="100"/>
          <a:sy n="82" d="100"/>
        </p:scale>
        <p:origin x="-876" y="-96"/>
      </p:cViewPr>
      <p:guideLst>
        <p:guide orient="horz" pos="1120"/>
        <p:guide orient="horz" pos="1272"/>
        <p:guide orient="horz" pos="715"/>
        <p:guide orient="horz" pos="3861"/>
        <p:guide orient="horz" pos="3944"/>
        <p:guide pos="321"/>
        <p:guide pos="5418"/>
        <p:guide pos="682"/>
        <p:guide pos="2766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34D9CB-1186-4E97-85EF-EEFDD3E78B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5144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A6D36-8CFB-40FE-8D60-D205048812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8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03238" y="2565402"/>
            <a:ext cx="8097837" cy="1249362"/>
          </a:xfrm>
        </p:spPr>
        <p:txBody>
          <a:bodyPr tIns="0" bIns="0" anchor="ctr"/>
          <a:lstStyle>
            <a:lvl1pPr>
              <a:defRPr sz="4000"/>
            </a:lvl1pPr>
          </a:lstStyle>
          <a:p>
            <a:pPr lvl="0"/>
            <a:r>
              <a:rPr lang="cs-CZ" altLang="cs-CZ" noProof="0" dirty="0" smtClean="0"/>
              <a:t>Kliknutím vložte nadpis</a:t>
            </a:r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8" y="5661660"/>
            <a:ext cx="1020127" cy="1020127"/>
          </a:xfrm>
          <a:prstGeom prst="rect">
            <a:avLst/>
          </a:prstGeom>
        </p:spPr>
      </p:pic>
      <p:sp>
        <p:nvSpPr>
          <p:cNvPr id="3" name="Zástupný symbol pro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503238" y="3814763"/>
            <a:ext cx="8097837" cy="685800"/>
          </a:xfrm>
        </p:spPr>
        <p:txBody>
          <a:bodyPr anchor="ctr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cs-CZ" dirty="0" smtClean="0"/>
              <a:t>Kliknutím vložte podnadpis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663" userDrawn="1">
          <p15:clr>
            <a:srgbClr val="FBAE40"/>
          </p15:clr>
        </p15:guide>
        <p15:guide id="2" pos="31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287D"/>
              </a:buClr>
              <a:buSzPct val="100000"/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287D"/>
              </a:buClr>
              <a:buFont typeface="Wingdings" panose="05000000000000000000" pitchFamily="2" charset="2"/>
              <a:buChar char="§"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686047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4406901"/>
            <a:ext cx="80914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9589" y="2906713"/>
            <a:ext cx="80914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F5D36C-8A95-44A1-B2E3-4B4CEE4AA93A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563645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954064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09589" y="1125539"/>
            <a:ext cx="808663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 předlohy nadpisů.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9" y="2017713"/>
            <a:ext cx="808232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styly předlohy textu.</a:t>
            </a:r>
          </a:p>
          <a:p>
            <a:pPr lvl="1"/>
            <a:r>
              <a:rPr lang="cs-CZ" altLang="cs-CZ" dirty="0" smtClean="0"/>
              <a:t>Druhá úroveň</a:t>
            </a:r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9588" y="6376986"/>
            <a:ext cx="6219015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376986"/>
            <a:ext cx="173391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9" y="0"/>
            <a:ext cx="2736000" cy="1094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1" r:id="rId2"/>
    <p:sldLayoutId id="2147483662" r:id="rId3"/>
    <p:sldLayoutId id="2147483666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7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1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/>
              <a:t>K diagnostice </a:t>
            </a:r>
            <a:r>
              <a:rPr lang="cs-CZ" altLang="cs-CZ" dirty="0" err="1" smtClean="0"/>
              <a:t>germinálních</a:t>
            </a:r>
            <a:r>
              <a:rPr lang="cs-CZ" altLang="cs-CZ" dirty="0" smtClean="0"/>
              <a:t> tumorů je extrémně nezbytná znalost normální histologie a embryologie.  </a:t>
            </a:r>
            <a:endParaRPr lang="cs-CZ" alt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513" y="1775976"/>
            <a:ext cx="4647090" cy="465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1125538"/>
            <a:ext cx="8086635" cy="1577251"/>
          </a:xfrm>
        </p:spPr>
        <p:txBody>
          <a:bodyPr/>
          <a:lstStyle/>
          <a:p>
            <a:r>
              <a:rPr lang="cs-CZ" dirty="0"/>
              <a:t>T</a:t>
            </a:r>
            <a:r>
              <a:rPr lang="cs-CZ" dirty="0" smtClean="0"/>
              <a:t>umory tvoří kontinuum od morfologie zcela nezralých </a:t>
            </a:r>
            <a:r>
              <a:rPr lang="cs-CZ" dirty="0" err="1" smtClean="0"/>
              <a:t>germinálních</a:t>
            </a:r>
            <a:r>
              <a:rPr lang="cs-CZ" dirty="0" smtClean="0"/>
              <a:t> buněk (</a:t>
            </a:r>
            <a:r>
              <a:rPr lang="cs-CZ" dirty="0" err="1" smtClean="0"/>
              <a:t>seminom</a:t>
            </a:r>
            <a:r>
              <a:rPr lang="cs-CZ" dirty="0" smtClean="0"/>
              <a:t>, </a:t>
            </a:r>
            <a:r>
              <a:rPr lang="cs-CZ" dirty="0" err="1" smtClean="0"/>
              <a:t>dysgerminom</a:t>
            </a:r>
            <a:r>
              <a:rPr lang="cs-CZ" dirty="0" smtClean="0"/>
              <a:t>), přes placentu (</a:t>
            </a:r>
            <a:r>
              <a:rPr lang="cs-CZ" dirty="0" err="1" smtClean="0"/>
              <a:t>choriokarcinom</a:t>
            </a:r>
            <a:r>
              <a:rPr lang="cs-CZ" dirty="0" smtClean="0"/>
              <a:t>) až po zralé diferencované tkáně topicky zcela jiného typu  (teratom)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2</a:t>
            </a:fld>
            <a:endParaRPr lang="cs-CZ" altLang="cs-CZ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807" y="2854506"/>
            <a:ext cx="2541442" cy="1908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180" y="2854506"/>
            <a:ext cx="2920733" cy="1969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759" y="5010798"/>
            <a:ext cx="2124927" cy="1589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146" y="4947081"/>
            <a:ext cx="1716810" cy="1716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688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-230908"/>
            <a:ext cx="8086635" cy="2918690"/>
          </a:xfrm>
        </p:spPr>
        <p:txBody>
          <a:bodyPr/>
          <a:lstStyle/>
          <a:p>
            <a:r>
              <a:rPr lang="cs-CZ" dirty="0" smtClean="0"/>
              <a:t>U teratomů je nejdůležitější identifikovat nezralé </a:t>
            </a:r>
            <a:br>
              <a:rPr lang="cs-CZ" dirty="0" smtClean="0"/>
            </a:br>
            <a:r>
              <a:rPr lang="cs-CZ" dirty="0" smtClean="0"/>
              <a:t>(= embryogeneze!) tkáně – toto vše lze studentům zdůrazňovat již při výuce histologie a embryologie (horizontální i vertikální provázanost).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3</a:t>
            </a:fld>
            <a:endParaRPr lang="cs-CZ" altLang="cs-CZ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733" y="3490336"/>
            <a:ext cx="3434195" cy="257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5776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PPT_DBNAME" val="ec4b4f09-0878-4b6b-af50-09e9d0695c35.mdb"/>
</p:tagLst>
</file>

<file path=ppt/theme/theme1.xml><?xml version="1.0" encoding="utf-8"?>
<a:theme xmlns:a="http://schemas.openxmlformats.org/drawingml/2006/main" name="Prezentace_MU_CZ">
  <a:themeElements>
    <a:clrScheme name="Vlastní 1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C00000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med_sablona_4×3_cz</Template>
  <TotalTime>58</TotalTime>
  <Words>74</Words>
  <Application>Microsoft Office PowerPoint</Application>
  <PresentationFormat>Předvádění na obrazovce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Prezentace_MU_CZ</vt:lpstr>
      <vt:lpstr>K diagnostice germinálních tumorů je extrémně nezbytná znalost normální histologie a embryologie.  </vt:lpstr>
      <vt:lpstr>Tumory tvoří kontinuum od morfologie zcela nezralých germinálních buněk (seminom, dysgerminom), přes placentu (choriokarcinom) až po zralé diferencované tkáně topicky zcela jiného typu  (teratom)</vt:lpstr>
      <vt:lpstr>U teratomů je nejdůležitější identifikovat nezralé  (= embryogeneze!) tkáně – toto vše lze studentům zdůrazňovat již při výuce histologie a embryologie (horizontální i vertikální provázanost).</vt:lpstr>
    </vt:vector>
  </TitlesOfParts>
  <Company>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Komenda</dc:creator>
  <cp:lastModifiedBy>LF Lektor</cp:lastModifiedBy>
  <cp:revision>11</cp:revision>
  <cp:lastPrinted>1601-01-01T00:00:00Z</cp:lastPrinted>
  <dcterms:created xsi:type="dcterms:W3CDTF">2016-09-16T07:24:09Z</dcterms:created>
  <dcterms:modified xsi:type="dcterms:W3CDTF">2016-10-04T14:06:08Z</dcterms:modified>
</cp:coreProperties>
</file>