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1.xml" ContentType="application/vnd.openxmlformats-officedocument.drawingml.chart+xml"/>
  <Override PartName="/ppt/tags/tag5.xml" ContentType="application/vnd.openxmlformats-officedocument.presentationml.tags+xml"/>
  <Override PartName="/ppt/charts/chart2.xml" ContentType="application/vnd.openxmlformats-officedocument.drawingml.char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custDataLst>
    <p:tags r:id="rId7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Sterba\AppData\Local\Microsoft\Windows\INetCache\IE\PZX5L3R9\Grafy%20literatura%20Optimed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Sterba\AppData\Local\Microsoft\Windows\INetCache\IE\PZX5L3R9\Grafy%20literatura%20Optim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Průměrné stáří </a:t>
            </a:r>
            <a:r>
              <a:rPr lang="cs-CZ"/>
              <a:t>doporučené </a:t>
            </a:r>
            <a:r>
              <a:rPr lang="en-US"/>
              <a:t>literatury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'[Grafy literatura Optimed.xlsx]List1'!$G$1</c:f>
              <c:strCache>
                <c:ptCount val="1"/>
                <c:pt idx="0">
                  <c:v>Průměrné stáří literatury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'[Grafy literatura Optimed.xlsx]List1'!$A$2:$A$6</c:f>
              <c:strCache>
                <c:ptCount val="5"/>
                <c:pt idx="0">
                  <c:v>Interní předměty</c:v>
                </c:pt>
                <c:pt idx="1">
                  <c:v>Diagnostické předměty</c:v>
                </c:pt>
                <c:pt idx="2">
                  <c:v>Chirurgické předměty</c:v>
                </c:pt>
                <c:pt idx="3">
                  <c:v>Sociopreventivní předměty</c:v>
                </c:pt>
                <c:pt idx="4">
                  <c:v>Teoretické předměty</c:v>
                </c:pt>
              </c:strCache>
            </c:strRef>
          </c:cat>
          <c:val>
            <c:numRef>
              <c:f>'[Grafy literatura Optimed.xlsx]List1'!$G$2:$G$6</c:f>
              <c:numCache>
                <c:formatCode>General</c:formatCode>
                <c:ptCount val="5"/>
                <c:pt idx="0">
                  <c:v>2006</c:v>
                </c:pt>
                <c:pt idx="1">
                  <c:v>2006</c:v>
                </c:pt>
                <c:pt idx="2">
                  <c:v>2004</c:v>
                </c:pt>
                <c:pt idx="3">
                  <c:v>2005</c:v>
                </c:pt>
                <c:pt idx="4">
                  <c:v>2004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22-4D10-93D3-1760B79ACE9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33069696"/>
        <c:axId val="33470720"/>
        <c:axId val="0"/>
      </c:bar3DChart>
      <c:catAx>
        <c:axId val="33069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470720"/>
        <c:crosses val="autoZero"/>
        <c:auto val="1"/>
        <c:lblAlgn val="ctr"/>
        <c:lblOffset val="100"/>
        <c:noMultiLvlLbl val="0"/>
      </c:catAx>
      <c:valAx>
        <c:axId val="3347072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3069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8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Počet stran doporučené literatury – celkem: 91852 stran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'[Grafy literatura Optimed.xlsx]List1'!$B$1</c:f>
              <c:strCache>
                <c:ptCount val="1"/>
                <c:pt idx="0">
                  <c:v>hodiny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'[Grafy literatura Optimed.xlsx]List1'!$A$2:$A$6</c:f>
              <c:strCache>
                <c:ptCount val="5"/>
                <c:pt idx="0">
                  <c:v>Interní předměty</c:v>
                </c:pt>
                <c:pt idx="1">
                  <c:v>Diagnostické předměty</c:v>
                </c:pt>
                <c:pt idx="2">
                  <c:v>Chirurgické předměty</c:v>
                </c:pt>
                <c:pt idx="3">
                  <c:v>Sociopreventivní předměty</c:v>
                </c:pt>
                <c:pt idx="4">
                  <c:v>Teoretické předměty</c:v>
                </c:pt>
              </c:strCache>
            </c:strRef>
          </c:cat>
          <c:val>
            <c:numRef>
              <c:f>'[Grafy literatura Optimed.xlsx]List1'!$B$2:$B$6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BCE-4944-BB02-D8B8DC8F8BCA}"/>
            </c:ext>
          </c:extLst>
        </c:ser>
        <c:ser>
          <c:idx val="1"/>
          <c:order val="1"/>
          <c:tx>
            <c:strRef>
              <c:f>'[Grafy literatura Optimed.xlsx]List1'!$C$1</c:f>
              <c:strCache>
                <c:ptCount val="1"/>
                <c:pt idx="0">
                  <c:v>výukové jednotky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5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'[Grafy literatura Optimed.xlsx]List1'!$A$2:$A$6</c:f>
              <c:strCache>
                <c:ptCount val="5"/>
                <c:pt idx="0">
                  <c:v>Interní předměty</c:v>
                </c:pt>
                <c:pt idx="1">
                  <c:v>Diagnostické předměty</c:v>
                </c:pt>
                <c:pt idx="2">
                  <c:v>Chirurgické předměty</c:v>
                </c:pt>
                <c:pt idx="3">
                  <c:v>Sociopreventivní předměty</c:v>
                </c:pt>
                <c:pt idx="4">
                  <c:v>Teoretické předměty</c:v>
                </c:pt>
              </c:strCache>
            </c:strRef>
          </c:cat>
          <c:val>
            <c:numRef>
              <c:f>'[Grafy literatura Optimed.xlsx]List1'!$C$2:$C$6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BCE-4944-BB02-D8B8DC8F8BCA}"/>
            </c:ext>
          </c:extLst>
        </c:ser>
        <c:ser>
          <c:idx val="2"/>
          <c:order val="2"/>
          <c:tx>
            <c:strRef>
              <c:f>'[Grafy literatura Optimed.xlsx]List1'!$D$1</c:f>
              <c:strCache>
                <c:ptCount val="1"/>
                <c:pt idx="0">
                  <c:v>Počet stran doporučené literatury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'[Grafy literatura Optimed.xlsx]List1'!$A$2:$A$6</c:f>
              <c:strCache>
                <c:ptCount val="5"/>
                <c:pt idx="0">
                  <c:v>Interní předměty</c:v>
                </c:pt>
                <c:pt idx="1">
                  <c:v>Diagnostické předměty</c:v>
                </c:pt>
                <c:pt idx="2">
                  <c:v>Chirurgické předměty</c:v>
                </c:pt>
                <c:pt idx="3">
                  <c:v>Sociopreventivní předměty</c:v>
                </c:pt>
                <c:pt idx="4">
                  <c:v>Teoretické předměty</c:v>
                </c:pt>
              </c:strCache>
            </c:strRef>
          </c:cat>
          <c:val>
            <c:numRef>
              <c:f>'[Grafy literatura Optimed.xlsx]List1'!$D$2:$D$6</c:f>
              <c:numCache>
                <c:formatCode>General</c:formatCode>
                <c:ptCount val="5"/>
                <c:pt idx="0">
                  <c:v>35858</c:v>
                </c:pt>
                <c:pt idx="1">
                  <c:v>6643</c:v>
                </c:pt>
                <c:pt idx="2">
                  <c:v>29817</c:v>
                </c:pt>
                <c:pt idx="3">
                  <c:v>15538</c:v>
                </c:pt>
                <c:pt idx="4">
                  <c:v>10639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BCE-4944-BB02-D8B8DC8F8BC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71821184"/>
        <c:axId val="115736960"/>
        <c:axId val="0"/>
      </c:bar3DChart>
      <c:catAx>
        <c:axId val="71821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5736960"/>
        <c:crosses val="autoZero"/>
        <c:auto val="1"/>
        <c:lblAlgn val="ctr"/>
        <c:lblOffset val="100"/>
        <c:noMultiLvlLbl val="0"/>
      </c:catAx>
      <c:valAx>
        <c:axId val="11573696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1821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2400"/>
      </a:pPr>
      <a:endParaRPr lang="cs-CZ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1545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401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28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0676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5114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684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358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4189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5715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0828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852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652FE-A530-43B5-9929-D402EAB99D83}" type="datetimeFigureOut">
              <a:rPr lang="cs-CZ" smtClean="0"/>
              <a:t>4.10.2016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3305F-82D4-4D6E-8445-A7C6B5D5A41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064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048" y="389950"/>
            <a:ext cx="11602357" cy="60299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5269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50" y="399488"/>
            <a:ext cx="11719145" cy="608386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6960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8446170"/>
              </p:ext>
            </p:extLst>
          </p:nvPr>
        </p:nvGraphicFramePr>
        <p:xfrm>
          <a:off x="571500" y="311150"/>
          <a:ext cx="11372850" cy="629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0251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1764774"/>
              </p:ext>
            </p:extLst>
          </p:nvPr>
        </p:nvGraphicFramePr>
        <p:xfrm>
          <a:off x="412750" y="241300"/>
          <a:ext cx="11449050" cy="635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82914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7800" y="165100"/>
            <a:ext cx="7181850" cy="6362700"/>
          </a:xfrm>
        </p:spPr>
        <p:txBody>
          <a:bodyPr anchor="t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altLang="cs-CZ" sz="3200" b="1" dirty="0" smtClean="0"/>
              <a:t>Vývoj v medicíně akceleruje…</a:t>
            </a:r>
            <a:br>
              <a:rPr lang="cs-CZ" altLang="cs-CZ" sz="3200" b="1" dirty="0" smtClean="0"/>
            </a:br>
            <a:r>
              <a:rPr lang="cs-CZ" altLang="cs-CZ" sz="3200" b="1" dirty="0" smtClean="0"/>
              <a:t>WHO </a:t>
            </a:r>
            <a:r>
              <a:rPr lang="cs-CZ" altLang="cs-CZ" sz="3200" b="1" dirty="0"/>
              <a:t>klasifikace nádorů CNS z roku 2007 a lymfoidních malignit z r. 2008 – již „ </a:t>
            </a:r>
            <a:r>
              <a:rPr lang="cs-CZ" altLang="cs-CZ" sz="3200" b="1" dirty="0" err="1"/>
              <a:t>out</a:t>
            </a:r>
            <a:r>
              <a:rPr lang="cs-CZ" altLang="cs-CZ" sz="3200" b="1" dirty="0"/>
              <a:t> </a:t>
            </a:r>
            <a:r>
              <a:rPr lang="cs-CZ" altLang="cs-CZ" sz="3200" b="1" dirty="0" err="1"/>
              <a:t>of</a:t>
            </a:r>
            <a:r>
              <a:rPr lang="cs-CZ" altLang="cs-CZ" sz="3200" b="1" dirty="0"/>
              <a:t> </a:t>
            </a:r>
            <a:r>
              <a:rPr lang="cs-CZ" altLang="cs-CZ" sz="3200" b="1" dirty="0" err="1"/>
              <a:t>date</a:t>
            </a:r>
            <a:r>
              <a:rPr lang="cs-CZ" altLang="cs-CZ" sz="3200" b="1" dirty="0"/>
              <a:t>“ k disposici revize </a:t>
            </a:r>
            <a:r>
              <a:rPr lang="cs-CZ" altLang="cs-CZ" sz="3200" b="1" dirty="0" err="1"/>
              <a:t>z.r</a:t>
            </a:r>
            <a:r>
              <a:rPr lang="cs-CZ" altLang="cs-CZ" sz="3200" b="1" dirty="0"/>
              <a:t> 2016</a:t>
            </a:r>
            <a:r>
              <a:rPr lang="cs-CZ" altLang="cs-CZ" sz="3200" b="1" dirty="0" smtClean="0"/>
              <a:t>…</a:t>
            </a:r>
            <a:br>
              <a:rPr lang="cs-CZ" altLang="cs-CZ" sz="3200" b="1" dirty="0" smtClean="0"/>
            </a:br>
            <a:r>
              <a:rPr lang="cs-CZ" altLang="cs-CZ" sz="3200" b="1" dirty="0" smtClean="0"/>
              <a:t>Nutnost trvalých mezioborových interakcí včetně reflexe tohoto vývoje ve výuce </a:t>
            </a:r>
            <a:endParaRPr lang="cs-CZ" altLang="cs-CZ" sz="3200" b="1" dirty="0"/>
          </a:p>
        </p:txBody>
      </p:sp>
      <p:pic>
        <p:nvPicPr>
          <p:cNvPr id="9220" name="Picture 2" descr="http://ecx.images-amazon.com/images/I/51SNRHCJ%2BgL._SX399_BO1,204,203,200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1" y="247650"/>
            <a:ext cx="4984750" cy="647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1432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_PERSONNUM" val="100"/>
  <p:tag name="ARS_PPT_DBNAME" val="bde3aae9-f5e5-4c44-a95a-60650126edb5.md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OINTWIDTH" val="0.5"/>
  <p:tag name="ARS_CHARTSHOWITEMTEXT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  <p:tag name="ARS_SLIDE_DUENO" val="100"/>
  <p:tag name="ARS_SLIDE_PARTICIPANTNUM" val="100"/>
  <p:tag name="ARS_SLIDE_SUBMITNUM" val="0"/>
  <p:tag name="ARS_SLIDE_CORRECTNUM" val="0"/>
  <p:tag name="ARS_SLIDE_VOTEMEAN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DUENO" val="100"/>
  <p:tag name="ARS_SLIDE_PARTICIPANTNUM" val="100"/>
  <p:tag name="ARS_SLIDE_SUBMITNUM" val="0"/>
  <p:tag name="ARS_SLIDE_CORRECTNUM" val="0"/>
  <p:tag name="ARS_SLIDE_VOTEMEAN" val="0"/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DUENO" val="100"/>
  <p:tag name="ARS_SLIDE_PARTICIPANTNUM" val="100"/>
  <p:tag name="ARS_SLIDE_SUBMITNUM" val="0"/>
  <p:tag name="ARS_SLIDE_CORRECTNUM" val="0"/>
  <p:tag name="ARS_SLIDE_VOTEMEAN" val="0"/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DUENO" val="100"/>
  <p:tag name="ARS_SLIDE_PARTICIPANTNUM" val="100"/>
  <p:tag name="ARS_SLIDE_SUBMITNUM" val="0"/>
  <p:tag name="ARS_SLIDE_CORRECTNUM" val="0"/>
  <p:tag name="ARS_SLIDE_VOTEMEAN" val="0"/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OINTWIDTH" val="0.5"/>
  <p:tag name="ARS_CHARTSHOWITEMTEXT" val="0"/>
  <p:tag name="ARS_SLIDE_DUENO" val="100"/>
  <p:tag name="ARS_SLIDE_PARTICIPANTNUM" val="100"/>
  <p:tag name="ARS_SLIDE_SUBMITNUM" val="0"/>
  <p:tag name="ARS_SLIDE_CORRECTNUM" val="0"/>
  <p:tag name="ARS_SLIDE_VOTEMEAN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18</Words>
  <Application>Microsoft Office PowerPoint</Application>
  <PresentationFormat>Vlastní</PresentationFormat>
  <Paragraphs>3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Vývoj v medicíně akceleruje… WHO klasifikace nádorů CNS z roku 2007 a lymfoidních malignit z r. 2008 – již „ out of date“ k disposici revize z.r 2016… Nutnost trvalých mezioborových interakcí včetně reflexe tohoto vývoje ve výuce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Sterba</dc:creator>
  <cp:lastModifiedBy>LF Lektor</cp:lastModifiedBy>
  <cp:revision>9</cp:revision>
  <dcterms:created xsi:type="dcterms:W3CDTF">2016-10-03T18:13:33Z</dcterms:created>
  <dcterms:modified xsi:type="dcterms:W3CDTF">2016-10-04T13:24:17Z</dcterms:modified>
</cp:coreProperties>
</file>