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custDataLst>
    <p:tags r:id="rId5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-96" y="-1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082675" y="2565401"/>
            <a:ext cx="7518400" cy="2663825"/>
          </a:xfrm>
        </p:spPr>
        <p:txBody>
          <a:bodyPr tIns="0" bIns="0" anchor="ctr"/>
          <a:lstStyle>
            <a:lvl1pPr>
              <a:defRPr sz="3200"/>
            </a:lvl1pPr>
          </a:lstStyle>
          <a:p>
            <a:pPr lvl="0"/>
            <a:r>
              <a:rPr lang="cs-CZ" altLang="cs-CZ" noProof="0" smtClean="0"/>
              <a:t>Kliknutím lze upravit styl.</a:t>
            </a:r>
            <a:endParaRPr lang="cs-CZ" altLang="cs-CZ" noProof="0" dirty="0" smtClean="0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220" y="5713525"/>
            <a:ext cx="990855" cy="93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0735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663">
          <p15:clr>
            <a:srgbClr val="FBAE40"/>
          </p15:clr>
        </p15:guide>
        <p15:guide id="2" pos="31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5087507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134533"/>
            <a:ext cx="5486400" cy="3874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654246"/>
            <a:ext cx="5486400" cy="4756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68BFBB-FD49-4E22-AEFE-2646EB3E88CA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84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D44865-E482-4274-BA0A-6D969A5DE30D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6549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7689" y="1125539"/>
            <a:ext cx="1703387" cy="50069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9588" y="1125539"/>
            <a:ext cx="6037861" cy="5006975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153075-B133-4825-BEAD-9495BA665D34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94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70407D-EE58-4A0B-824B-1D3AE42DD9CF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305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70407D-EE58-4A0B-824B-1D3AE42DD9CF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10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7F5D36C-8A95-44A1-B2E3-4B4CEE4AA93A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7521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9588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4131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152B74-69A5-4C0F-AF65-094CC50B2C3C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012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34533"/>
            <a:ext cx="8091487" cy="64346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2369" y="2019300"/>
            <a:ext cx="38786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9588" y="2915728"/>
            <a:ext cx="3874282" cy="32104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23119" y="2019300"/>
            <a:ext cx="38779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22963" y="2938734"/>
            <a:ext cx="3878113" cy="31911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95CD6F-6F72-494C-9F75-EA7F2E402090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9129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27DA5A4-BFC5-452F-9F43-ADC3A6F1509E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8091487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493270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D6C118-631F-4A80-9886-907009361577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57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8" y="1134534"/>
            <a:ext cx="8091487" cy="64346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019300"/>
            <a:ext cx="5026025" cy="41068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2746884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562BE3-FB3A-4F01-A26A-8D36CDF01ADA}" type="slidenum">
              <a:rPr kumimoji="0" lang="cs-CZ" altLang="cs-CZ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028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Celofakultní konference o výuce, LF MU</a:t>
            </a:r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E708CC-0C3F-4567-9698-B54C0F35BD31}" type="slidenum">
              <a:rPr kumimoji="0" lang="cs-CZ" altLang="cs-CZ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altLang="cs-CZ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763" y="119231"/>
            <a:ext cx="901657" cy="90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8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6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6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6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6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6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LF MU: Celofakultní konference </a:t>
            </a:r>
            <a:r>
              <a:rPr lang="cs-CZ" dirty="0"/>
              <a:t>o </a:t>
            </a:r>
            <a:r>
              <a:rPr lang="cs-CZ" dirty="0" smtClean="0"/>
              <a:t>výuce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z="2000" b="1" dirty="0"/>
              <a:t>Úvodní slovo děkana LF MU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1800" i="1" dirty="0"/>
              <a:t>prof. MUDr. Jiří Mayer, CSc.</a:t>
            </a:r>
            <a:r>
              <a:rPr lang="cs-CZ" sz="1800" dirty="0"/>
              <a:t> </a:t>
            </a:r>
          </a:p>
          <a:p>
            <a:pPr lvl="0"/>
            <a:endParaRPr lang="cs-CZ" sz="2000" b="1" dirty="0" smtClean="0"/>
          </a:p>
          <a:p>
            <a:pPr lvl="0"/>
            <a:r>
              <a:rPr lang="cs-CZ" sz="2000" b="1" dirty="0" smtClean="0"/>
              <a:t>OPTIMED </a:t>
            </a:r>
            <a:r>
              <a:rPr lang="cs-CZ" sz="2000" b="1" dirty="0"/>
              <a:t>a Evropský rámec kvalifikací</a:t>
            </a:r>
            <a:r>
              <a:rPr lang="cs-CZ" sz="2000" i="1" dirty="0"/>
              <a:t/>
            </a:r>
            <a:br>
              <a:rPr lang="cs-CZ" sz="2000" i="1" dirty="0"/>
            </a:br>
            <a:r>
              <a:rPr lang="cs-CZ" sz="1800" i="1" dirty="0"/>
              <a:t>doc. MUDr. Julie Bienertová Vašků, Ph.D</a:t>
            </a:r>
            <a:r>
              <a:rPr lang="cs-CZ" sz="1800" i="1" dirty="0" smtClean="0"/>
              <a:t>.</a:t>
            </a:r>
            <a:endParaRPr lang="cs-CZ" sz="1800" dirty="0"/>
          </a:p>
          <a:p>
            <a:pPr lvl="0"/>
            <a:endParaRPr lang="cs-CZ" sz="2000" b="1" dirty="0" smtClean="0"/>
          </a:p>
          <a:p>
            <a:pPr lvl="0"/>
            <a:r>
              <a:rPr lang="cs-CZ" sz="2000" b="1" dirty="0" smtClean="0"/>
              <a:t>Portál </a:t>
            </a:r>
            <a:r>
              <a:rPr lang="cs-CZ" sz="2000" b="1" dirty="0"/>
              <a:t>OPTIMED pod analytickým drobnohledem</a:t>
            </a:r>
            <a:r>
              <a:rPr lang="cs-CZ" sz="2000" i="1" dirty="0"/>
              <a:t/>
            </a:r>
            <a:br>
              <a:rPr lang="cs-CZ" sz="2000" i="1" dirty="0"/>
            </a:br>
            <a:r>
              <a:rPr lang="cs-CZ" sz="1800" i="1" dirty="0"/>
              <a:t>RNDr. Martin Komenda, Ph.D</a:t>
            </a:r>
            <a:r>
              <a:rPr lang="cs-CZ" sz="1800" i="1" dirty="0" smtClean="0"/>
              <a:t>.</a:t>
            </a:r>
          </a:p>
          <a:p>
            <a:pPr lvl="0"/>
            <a:endParaRPr lang="cs-CZ" sz="2000" i="1" dirty="0" smtClean="0"/>
          </a:p>
          <a:p>
            <a:pPr lvl="0"/>
            <a:r>
              <a:rPr lang="cs-CZ" sz="2000" b="1" dirty="0" smtClean="0"/>
              <a:t>Stav </a:t>
            </a:r>
            <a:r>
              <a:rPr lang="cs-CZ" sz="2000" b="1" dirty="0"/>
              <a:t>projektu SIMU</a:t>
            </a:r>
            <a:br>
              <a:rPr lang="cs-CZ" sz="2000" b="1" dirty="0"/>
            </a:br>
            <a:r>
              <a:rPr lang="cs-CZ" sz="1800" i="1" dirty="0"/>
              <a:t>doc. MUDr. Petr Štourač, Ph.D. </a:t>
            </a:r>
            <a:r>
              <a:rPr lang="cs-CZ" sz="2000" i="1" dirty="0"/>
              <a:t> </a:t>
            </a:r>
            <a:endParaRPr lang="cs-CZ" sz="2000" dirty="0"/>
          </a:p>
          <a:p>
            <a:pPr lvl="0"/>
            <a:endParaRPr lang="cs-CZ" sz="2000" b="1" dirty="0" smtClean="0"/>
          </a:p>
          <a:p>
            <a:pPr lvl="0"/>
            <a:r>
              <a:rPr lang="cs-CZ" sz="2000" b="1" dirty="0" smtClean="0"/>
              <a:t>Doporučená </a:t>
            </a:r>
            <a:r>
              <a:rPr lang="cs-CZ" sz="2000" b="1" dirty="0"/>
              <a:t>studijní literatura pro preklinické a klinické obory</a:t>
            </a:r>
            <a:r>
              <a:rPr lang="cs-CZ" sz="2000" i="1" dirty="0"/>
              <a:t/>
            </a:r>
            <a:br>
              <a:rPr lang="cs-CZ" sz="2000" i="1" dirty="0"/>
            </a:br>
            <a:r>
              <a:rPr lang="cs-CZ" sz="1800" i="1" dirty="0"/>
              <a:t>prof. RNDr. Eva Táborská, CSc., prof. MUDr. Jaroslav Štěrba, Ph.D.</a:t>
            </a:r>
            <a:endParaRPr lang="cs-CZ" sz="1800" dirty="0"/>
          </a:p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699693" y="6542008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>
                <a:solidFill>
                  <a:srgbClr val="00287D"/>
                </a:solidFill>
              </a:rPr>
              <a:t>1/3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0032174"/>
      </p:ext>
    </p:extLst>
  </p:cSld>
  <p:clrMapOvr>
    <a:masterClrMapping/>
  </p:clrMapOvr>
  <p:transition spd="slow" advClick="0" advTm="6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LF MU: Celofakultní konference </a:t>
            </a:r>
            <a:r>
              <a:rPr lang="cs-CZ" dirty="0"/>
              <a:t>o </a:t>
            </a:r>
            <a:r>
              <a:rPr lang="cs-CZ" dirty="0" smtClean="0"/>
              <a:t>výuce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9588" y="2017713"/>
            <a:ext cx="8496847" cy="4114800"/>
          </a:xfrm>
        </p:spPr>
        <p:txBody>
          <a:bodyPr/>
          <a:lstStyle/>
          <a:p>
            <a:pPr lvl="0"/>
            <a:r>
              <a:rPr lang="cs-CZ" sz="2000" b="1" dirty="0"/>
              <a:t>Cíle </a:t>
            </a:r>
            <a:r>
              <a:rPr lang="cs-CZ" sz="2000" b="1" dirty="0" err="1"/>
              <a:t>OPTIMEDu</a:t>
            </a:r>
            <a:r>
              <a:rPr lang="cs-CZ" sz="2000" b="1" dirty="0"/>
              <a:t> II - příklady vertikálního a horizontálního propojování </a:t>
            </a:r>
            <a:r>
              <a:rPr lang="cs-CZ" sz="2000" b="1" dirty="0" smtClean="0"/>
              <a:t>výuky</a:t>
            </a:r>
            <a:endParaRPr lang="cs-CZ" sz="2000" dirty="0"/>
          </a:p>
          <a:p>
            <a:pPr marL="457200" lvl="1" indent="0">
              <a:buNone/>
            </a:pPr>
            <a:r>
              <a:rPr lang="cs-CZ" sz="2000" b="1" dirty="0"/>
              <a:t>EKG</a:t>
            </a:r>
            <a:r>
              <a:rPr lang="cs-CZ" sz="2000" dirty="0"/>
              <a:t> – pohled biofyzika, fyziologa, patofyziologa a </a:t>
            </a:r>
            <a:r>
              <a:rPr lang="cs-CZ" sz="2000" dirty="0" smtClean="0"/>
              <a:t>kardiologa</a:t>
            </a:r>
          </a:p>
          <a:p>
            <a:pPr marL="457200" lvl="1" indent="0">
              <a:buNone/>
            </a:pPr>
            <a:r>
              <a:rPr lang="cs-CZ" sz="2000" i="1" dirty="0"/>
              <a:t>	</a:t>
            </a:r>
            <a:r>
              <a:rPr lang="cs-CZ" sz="1800" i="1" dirty="0" smtClean="0"/>
              <a:t>prof</a:t>
            </a:r>
            <a:r>
              <a:rPr lang="cs-CZ" sz="1800" i="1" dirty="0"/>
              <a:t>. MUDr. Jiří Vítovec, CSc., prof. MUDr. Anna Vašků, CSc., </a:t>
            </a:r>
            <a:endParaRPr lang="cs-CZ" sz="1800" dirty="0"/>
          </a:p>
          <a:p>
            <a:pPr lvl="2">
              <a:buClr>
                <a:srgbClr val="00287D"/>
              </a:buClr>
            </a:pPr>
            <a:r>
              <a:rPr lang="cs-CZ" sz="1800" i="1" dirty="0"/>
              <a:t>prof. RNDr. Vojtěch </a:t>
            </a:r>
            <a:r>
              <a:rPr lang="cs-CZ" sz="1800" i="1" dirty="0" err="1"/>
              <a:t>Mornstein</a:t>
            </a:r>
            <a:r>
              <a:rPr lang="cs-CZ" sz="1800" i="1" dirty="0"/>
              <a:t>, CSc., prof. MUDr. Marie Nováková, Ph.D</a:t>
            </a:r>
            <a:r>
              <a:rPr lang="cs-CZ" sz="1800" i="1" dirty="0" smtClean="0"/>
              <a:t>.</a:t>
            </a:r>
            <a:endParaRPr lang="cs-CZ" sz="1800" dirty="0"/>
          </a:p>
          <a:p>
            <a:pPr lvl="1"/>
            <a:endParaRPr lang="cs-CZ" sz="2000" b="1" dirty="0" smtClean="0"/>
          </a:p>
          <a:p>
            <a:pPr marL="457200" lvl="1" indent="0">
              <a:buNone/>
            </a:pPr>
            <a:r>
              <a:rPr lang="cs-CZ" sz="2000" b="1" dirty="0" smtClean="0"/>
              <a:t>Alkoholické </a:t>
            </a:r>
            <a:r>
              <a:rPr lang="cs-CZ" sz="2000" b="1" dirty="0"/>
              <a:t>poškození jater</a:t>
            </a:r>
            <a:r>
              <a:rPr lang="cs-CZ" sz="2000" dirty="0"/>
              <a:t> – pohled biochemika, patofyziologa, histologa, </a:t>
            </a:r>
            <a:r>
              <a:rPr lang="cs-CZ" sz="2000" dirty="0" smtClean="0"/>
              <a:t>patologa</a:t>
            </a:r>
            <a:endParaRPr lang="cs-CZ" sz="2000" dirty="0"/>
          </a:p>
          <a:p>
            <a:pPr lvl="1"/>
            <a:endParaRPr lang="cs-CZ" sz="2000" b="1" dirty="0" smtClean="0"/>
          </a:p>
          <a:p>
            <a:pPr marL="457200" lvl="1" indent="0">
              <a:buNone/>
            </a:pPr>
            <a:r>
              <a:rPr lang="cs-CZ" sz="2000" b="1" dirty="0" err="1" smtClean="0"/>
              <a:t>Germinální</a:t>
            </a:r>
            <a:r>
              <a:rPr lang="cs-CZ" sz="2000" b="1" dirty="0" smtClean="0"/>
              <a:t> </a:t>
            </a:r>
            <a:r>
              <a:rPr lang="cs-CZ" sz="2000" b="1" dirty="0"/>
              <a:t>nádory</a:t>
            </a:r>
            <a:r>
              <a:rPr lang="cs-CZ" sz="2000" dirty="0"/>
              <a:t> – pohled embryologa, patologa, radiologa, klinika </a:t>
            </a:r>
          </a:p>
          <a:p>
            <a:pPr lvl="2">
              <a:buClr>
                <a:srgbClr val="00287D"/>
              </a:buClr>
            </a:pPr>
            <a:r>
              <a:rPr lang="cs-CZ" sz="1800" i="1" dirty="0"/>
              <a:t>doc. MVDr. Aleš Hampl, CSc., doc. MUDr. Leoš Křen, Ph.D., </a:t>
            </a:r>
            <a:endParaRPr lang="cs-CZ" sz="1800" dirty="0"/>
          </a:p>
          <a:p>
            <a:pPr lvl="2">
              <a:buClr>
                <a:srgbClr val="00287D"/>
              </a:buClr>
            </a:pPr>
            <a:r>
              <a:rPr lang="cs-CZ" sz="1800" i="1" dirty="0"/>
              <a:t>prof. RNDr. Eva Táborská, CSc., prof. MUDr. Anna Vašků, CSc., </a:t>
            </a:r>
            <a:endParaRPr lang="cs-CZ" sz="1800" dirty="0"/>
          </a:p>
          <a:p>
            <a:pPr lvl="2">
              <a:buClr>
                <a:srgbClr val="00287D"/>
              </a:buClr>
            </a:pPr>
            <a:r>
              <a:rPr lang="cs-CZ" sz="1800" i="1" dirty="0"/>
              <a:t>doc. MUDr. Jarmila Skotáková, CSc., MUDr. Viera </a:t>
            </a:r>
            <a:r>
              <a:rPr lang="cs-CZ" sz="1800" i="1" dirty="0" err="1"/>
              <a:t>Bajčiová</a:t>
            </a:r>
            <a:r>
              <a:rPr lang="cs-CZ" sz="1800" i="1" dirty="0"/>
              <a:t>, CSc.</a:t>
            </a:r>
            <a:r>
              <a:rPr lang="cs-CZ" sz="1800" dirty="0"/>
              <a:t> </a:t>
            </a:r>
          </a:p>
          <a:p>
            <a:endParaRPr lang="cs-CZ" sz="2000" dirty="0"/>
          </a:p>
        </p:txBody>
      </p:sp>
      <p:sp>
        <p:nvSpPr>
          <p:cNvPr id="4" name="Obdélník 3"/>
          <p:cNvSpPr/>
          <p:nvPr/>
        </p:nvSpPr>
        <p:spPr>
          <a:xfrm>
            <a:off x="8699693" y="6542008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 smtClean="0">
                <a:solidFill>
                  <a:srgbClr val="00287D"/>
                </a:solidFill>
              </a:rPr>
              <a:t>2/3</a:t>
            </a:r>
            <a:endParaRPr lang="cs-CZ" sz="1400" dirty="0">
              <a:solidFill>
                <a:srgbClr val="0028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930011"/>
      </p:ext>
    </p:extLst>
  </p:cSld>
  <p:clrMapOvr>
    <a:masterClrMapping/>
  </p:clrMapOvr>
  <p:transition spd="slow" advClick="0" advTm="6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LF MU: Celofakultní konference </a:t>
            </a:r>
            <a:r>
              <a:rPr lang="cs-CZ" dirty="0"/>
              <a:t>o </a:t>
            </a:r>
            <a:r>
              <a:rPr lang="cs-CZ" dirty="0" smtClean="0"/>
              <a:t>výuce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9589" y="2017713"/>
            <a:ext cx="8513030" cy="4114800"/>
          </a:xfrm>
        </p:spPr>
        <p:txBody>
          <a:bodyPr/>
          <a:lstStyle/>
          <a:p>
            <a:pPr lvl="0"/>
            <a:r>
              <a:rPr lang="cs-CZ" sz="2000" b="1" dirty="0"/>
              <a:t>Studentská anketa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1800" i="1" dirty="0"/>
              <a:t>prof. RNDr. Eva Táborská, CSc.</a:t>
            </a:r>
            <a:endParaRPr lang="cs-CZ" sz="1800" dirty="0"/>
          </a:p>
          <a:p>
            <a:pPr marL="0" indent="0">
              <a:buNone/>
            </a:pPr>
            <a:endParaRPr lang="cs-CZ" sz="2000" dirty="0"/>
          </a:p>
          <a:p>
            <a:pPr lvl="0"/>
            <a:r>
              <a:rPr lang="cs-CZ" sz="2000" b="1" dirty="0"/>
              <a:t>Odpolední, noční stáže</a:t>
            </a:r>
            <a:r>
              <a:rPr lang="cs-CZ" sz="2000" dirty="0"/>
              <a:t/>
            </a:r>
            <a:br>
              <a:rPr lang="cs-CZ" sz="2000" dirty="0"/>
            </a:br>
            <a:r>
              <a:rPr lang="cs-CZ" sz="1800" i="1" dirty="0"/>
              <a:t>prof. MUDr. Jaroslav Štěrba, Ph.D.</a:t>
            </a:r>
            <a:endParaRPr lang="cs-CZ" sz="2000" dirty="0"/>
          </a:p>
        </p:txBody>
      </p:sp>
      <p:sp>
        <p:nvSpPr>
          <p:cNvPr id="4" name="Obdélník 3"/>
          <p:cNvSpPr/>
          <p:nvPr/>
        </p:nvSpPr>
        <p:spPr>
          <a:xfrm>
            <a:off x="8699693" y="6542008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 smtClean="0">
                <a:solidFill>
                  <a:srgbClr val="00287D"/>
                </a:solidFill>
              </a:rPr>
              <a:t>3/3</a:t>
            </a:r>
            <a:endParaRPr lang="cs-CZ" sz="1400" dirty="0">
              <a:solidFill>
                <a:srgbClr val="0028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74209"/>
      </p:ext>
    </p:extLst>
  </p:cSld>
  <p:clrMapOvr>
    <a:masterClrMapping/>
  </p:clrMapOvr>
  <p:transition spd="slow" advClick="0" advTm="6000"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_PERSONNUM" val="100"/>
  <p:tag name="ARS_PPT_DBNAME" val="770f61c3-580c-40e7-b03e-9eacde8cb580.md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</p:tagLst>
</file>

<file path=ppt/theme/theme1.xml><?xml version="1.0" encoding="utf-8"?>
<a:theme xmlns:a="http://schemas.openxmlformats.org/drawingml/2006/main" name="Prezentace_MU_CZ">
  <a:themeElements>
    <a:clrScheme name="Směsi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</Words>
  <Application>Microsoft Office PowerPoint</Application>
  <PresentationFormat>Předvádění na obrazovce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Prezentace_MU_CZ</vt:lpstr>
      <vt:lpstr>LF MU: Celofakultní konference o výuce</vt:lpstr>
      <vt:lpstr>LF MU: Celofakultní konference o výuce</vt:lpstr>
      <vt:lpstr>LF MU: Celofakultní konference o výuce 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LF MU: Celofakultní konference o výuce</dc:title>
  <dc:creator>Martin Komenda</dc:creator>
  <cp:lastModifiedBy>LF Lektor</cp:lastModifiedBy>
  <cp:revision>4</cp:revision>
  <dcterms:created xsi:type="dcterms:W3CDTF">2016-10-04T08:25:24Z</dcterms:created>
  <dcterms:modified xsi:type="dcterms:W3CDTF">2016-10-04T11:33:36Z</dcterms:modified>
</cp:coreProperties>
</file>