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9"/>
  </p:notesMasterIdLst>
  <p:handoutMasterIdLst>
    <p:handoutMasterId r:id="rId10"/>
  </p:handoutMasterIdLst>
  <p:sldIdLst>
    <p:sldId id="258" r:id="rId2"/>
    <p:sldId id="262" r:id="rId3"/>
    <p:sldId id="259" r:id="rId4"/>
    <p:sldId id="265" r:id="rId5"/>
    <p:sldId id="266" r:id="rId6"/>
    <p:sldId id="263" r:id="rId7"/>
    <p:sldId id="264" r:id="rId8"/>
  </p:sldIdLst>
  <p:sldSz cx="9144000" cy="6858000" type="screen4x3"/>
  <p:notesSz cx="6761163" cy="9942513"/>
  <p:custDataLst>
    <p:tags r:id="rId11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87D"/>
    <a:srgbClr val="D2F9FE"/>
    <a:srgbClr val="94E1F0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33" autoAdjust="0"/>
    <p:restoredTop sz="94611" autoAdjust="0"/>
  </p:normalViewPr>
  <p:slideViewPr>
    <p:cSldViewPr snapToGrid="0">
      <p:cViewPr>
        <p:scale>
          <a:sx n="69" d="100"/>
          <a:sy n="69" d="100"/>
        </p:scale>
        <p:origin x="-1266" y="-390"/>
      </p:cViewPr>
      <p:guideLst>
        <p:guide orient="horz" pos="1120"/>
        <p:guide orient="horz" pos="1272"/>
        <p:guide orient="horz" pos="715"/>
        <p:guide orient="horz" pos="3861"/>
        <p:guide orient="horz" pos="3944"/>
        <p:guide pos="321"/>
        <p:guide pos="5418"/>
        <p:guide pos="682"/>
        <p:guide pos="2766"/>
        <p:guide pos="297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48BADC-8C82-48DC-BF4D-63174F8CD0A6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/>
      <dgm:spPr/>
    </dgm:pt>
    <dgm:pt modelId="{E3109D8B-522E-4B58-8A84-2AF0AF28524D}">
      <dgm:prSet/>
      <dgm:spPr/>
      <dgm:t>
        <a:bodyPr/>
        <a:lstStyle/>
        <a:p>
          <a:endParaRPr lang="cs-CZ"/>
        </a:p>
      </dgm:t>
    </dgm:pt>
    <dgm:pt modelId="{D87E2022-D148-438F-8235-2994173D78EA}" type="parTrans" cxnId="{617A2F47-AA40-49CE-A11D-2D3695E933A3}">
      <dgm:prSet/>
      <dgm:spPr/>
    </dgm:pt>
    <dgm:pt modelId="{3AC3DDA4-F7FB-47E0-89FB-1506113B1FDD}" type="sibTrans" cxnId="{617A2F47-AA40-49CE-A11D-2D3695E933A3}">
      <dgm:prSet/>
      <dgm:spPr/>
    </dgm:pt>
    <dgm:pt modelId="{50BEA38D-2B78-4B6C-B84E-F7C57E4E1552}" type="pres">
      <dgm:prSet presAssocID="{5548BADC-8C82-48DC-BF4D-63174F8CD0A6}" presName="cycle" presStyleCnt="0">
        <dgm:presLayoutVars>
          <dgm:dir/>
          <dgm:resizeHandles val="exact"/>
        </dgm:presLayoutVars>
      </dgm:prSet>
      <dgm:spPr/>
    </dgm:pt>
    <dgm:pt modelId="{AF4EB94B-D5B6-4746-A17B-43D17783F49B}" type="pres">
      <dgm:prSet presAssocID="{E3109D8B-522E-4B58-8A84-2AF0AF28524D}" presName="nod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EA001DC5-E496-425F-B842-E289357E5E6C}" type="presOf" srcId="{5548BADC-8C82-48DC-BF4D-63174F8CD0A6}" destId="{50BEA38D-2B78-4B6C-B84E-F7C57E4E1552}" srcOrd="0" destOrd="0" presId="urn:microsoft.com/office/officeart/2005/8/layout/cycle1"/>
    <dgm:cxn modelId="{2AA73182-336A-43A4-9240-EAF906AACD18}" type="presOf" srcId="{E3109D8B-522E-4B58-8A84-2AF0AF28524D}" destId="{AF4EB94B-D5B6-4746-A17B-43D17783F49B}" srcOrd="0" destOrd="0" presId="urn:microsoft.com/office/officeart/2005/8/layout/cycle1"/>
    <dgm:cxn modelId="{617A2F47-AA40-49CE-A11D-2D3695E933A3}" srcId="{5548BADC-8C82-48DC-BF4D-63174F8CD0A6}" destId="{E3109D8B-522E-4B58-8A84-2AF0AF28524D}" srcOrd="0" destOrd="0" parTransId="{D87E2022-D148-438F-8235-2994173D78EA}" sibTransId="{3AC3DDA4-F7FB-47E0-89FB-1506113B1FDD}"/>
    <dgm:cxn modelId="{DD506C9B-9C82-494E-8673-D17AC63187A7}" type="presParOf" srcId="{50BEA38D-2B78-4B6C-B84E-F7C57E4E1552}" destId="{AF4EB94B-D5B6-4746-A17B-43D17783F49B}" srcOrd="0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9837" cy="49712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31326" y="0"/>
            <a:ext cx="2929837" cy="49712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1003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5387"/>
            <a:ext cx="2929837" cy="49712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1003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31326" y="9445387"/>
            <a:ext cx="2929837" cy="49712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3F56ACD8-EC19-40F4-A415-D84ACB25A0E7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4876543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9837" cy="49712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29761" y="0"/>
            <a:ext cx="2929837" cy="49712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6938" y="746125"/>
            <a:ext cx="4967287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6117" y="4722694"/>
            <a:ext cx="5408930" cy="447413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noProof="0" smtClean="0"/>
              <a:t>Klepnutím lze upravit styly předlohy textu.</a:t>
            </a:r>
          </a:p>
          <a:p>
            <a:pPr lvl="1"/>
            <a:r>
              <a:rPr lang="cs-CZ" altLang="cs-CZ" noProof="0" smtClean="0"/>
              <a:t>Druhá úroveň</a:t>
            </a:r>
          </a:p>
          <a:p>
            <a:pPr lvl="2"/>
            <a:r>
              <a:rPr lang="cs-CZ" altLang="cs-CZ" noProof="0" smtClean="0"/>
              <a:t>Třetí úroveň</a:t>
            </a:r>
          </a:p>
          <a:p>
            <a:pPr lvl="3"/>
            <a:r>
              <a:rPr lang="cs-CZ" altLang="cs-CZ" noProof="0" smtClean="0"/>
              <a:t>Čtvrtá úroveň</a:t>
            </a:r>
          </a:p>
          <a:p>
            <a:pPr lvl="4"/>
            <a:r>
              <a:rPr lang="cs-CZ" altLang="cs-CZ" noProof="0" smtClean="0"/>
              <a:t>Pátá úroveň</a:t>
            </a:r>
          </a:p>
        </p:txBody>
      </p:sp>
      <p:sp>
        <p:nvSpPr>
          <p:cNvPr id="1024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3662"/>
            <a:ext cx="2929837" cy="49712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1024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29761" y="9443662"/>
            <a:ext cx="2929837" cy="49712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983DD8D6-7582-459A-8F7E-06B515CB753C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0836573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03238" y="5661025"/>
            <a:ext cx="1020762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503238" y="2565402"/>
            <a:ext cx="8097837" cy="1249362"/>
          </a:xfrm>
        </p:spPr>
        <p:txBody>
          <a:bodyPr tIns="0" bIns="0" anchor="ctr"/>
          <a:lstStyle>
            <a:lvl1pPr>
              <a:defRPr sz="4000"/>
            </a:lvl1pPr>
          </a:lstStyle>
          <a:p>
            <a:pPr lvl="0"/>
            <a:r>
              <a:rPr lang="en-US" altLang="cs-CZ" noProof="0" dirty="0" smtClean="0"/>
              <a:t>Click to edit Master title style</a:t>
            </a:r>
            <a:endParaRPr lang="cs-CZ" altLang="cs-CZ" noProof="0" dirty="0" smtClean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quarter" idx="10"/>
          </p:nvPr>
        </p:nvSpPr>
        <p:spPr>
          <a:xfrm>
            <a:off x="503238" y="3814763"/>
            <a:ext cx="8097837" cy="685800"/>
          </a:xfrm>
        </p:spPr>
        <p:txBody>
          <a:bodyPr anchor="ctr"/>
          <a:lstStyle>
            <a:lvl1pPr marL="0" indent="0">
              <a:buNone/>
              <a:defRPr sz="28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rgbClr val="00287D"/>
              </a:buClr>
              <a:buSzPct val="100000"/>
              <a:buFont typeface="Wingdings" panose="05000000000000000000" pitchFamily="2" charset="2"/>
              <a:buChar char="§"/>
              <a:defRPr/>
            </a:lvl1pPr>
            <a:lvl2pPr marL="742950" indent="-285750">
              <a:buClr>
                <a:srgbClr val="00287D"/>
              </a:buClr>
              <a:buFont typeface="Wingdings" panose="05000000000000000000" pitchFamily="2" charset="2"/>
              <a:buChar char="§"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altLang="cs-CZ"/>
              <a:t>Definujte zápatí - název prezentace / pracoviště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5CD24-F205-41AE-A650-360C5F1FD16B}" type="slidenum">
              <a:rPr lang="cs-CZ" altLang="cs-CZ"/>
              <a:pPr>
                <a:defRPr/>
              </a:pPr>
              <a:t>‹#›</a:t>
            </a:fld>
            <a:endParaRPr lang="cs-CZ" alt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9589" y="4406901"/>
            <a:ext cx="8091487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09589" y="2906713"/>
            <a:ext cx="8091487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altLang="cs-CZ"/>
              <a:t>Definujte zápatí - název prezentace / pracoviště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8FAED-F77E-4F9D-AECF-800565D7C693}" type="slidenum">
              <a:rPr lang="cs-CZ" altLang="cs-CZ"/>
              <a:pPr>
                <a:defRPr/>
              </a:pPr>
              <a:t>‹#›</a:t>
            </a:fld>
            <a:endParaRPr lang="cs-CZ" alt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altLang="cs-CZ"/>
              <a:t>Definujte zápatí - název prezentace / pracoviště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C73DE-6C11-43D0-9110-34E8B46B30CD}" type="slidenum">
              <a:rPr lang="cs-CZ" altLang="cs-CZ"/>
              <a:pPr>
                <a:defRPr/>
              </a:pPr>
              <a:t>‹#›</a:t>
            </a:fld>
            <a:endParaRPr lang="cs-CZ" alt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9588" y="1125538"/>
            <a:ext cx="80867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lze upravit styl předlohy nadpisů.</a:t>
            </a:r>
          </a:p>
        </p:txBody>
      </p:sp>
      <p:sp>
        <p:nvSpPr>
          <p:cNvPr id="1027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9588" y="2017713"/>
            <a:ext cx="808196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lze upravit styly předlohy textu.</a:t>
            </a:r>
          </a:p>
          <a:p>
            <a:pPr lvl="1"/>
            <a:r>
              <a:rPr lang="cs-CZ" altLang="cs-CZ" smtClean="0"/>
              <a:t>Druhá úroveň</a:t>
            </a:r>
          </a:p>
        </p:txBody>
      </p:sp>
      <p:sp>
        <p:nvSpPr>
          <p:cNvPr id="64529" name="Rectangle 1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09588" y="6376988"/>
            <a:ext cx="6218237" cy="3286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100">
                <a:solidFill>
                  <a:schemeClr val="bg1">
                    <a:lumMod val="50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r>
              <a:rPr lang="cs-CZ" altLang="cs-CZ"/>
              <a:t>Definujte zápatí - název prezentace / pracoviště</a:t>
            </a:r>
            <a:endParaRPr lang="cs-CZ" altLang="cs-CZ" dirty="0"/>
          </a:p>
        </p:txBody>
      </p:sp>
      <p:sp>
        <p:nvSpPr>
          <p:cNvPr id="64530" name="Rectangle 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376988"/>
            <a:ext cx="1733550" cy="3286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100">
                <a:solidFill>
                  <a:schemeClr val="bg1">
                    <a:lumMod val="50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fld id="{C32C8C5E-F266-4A12-86A1-427A21DCD536}" type="slidenum">
              <a:rPr lang="cs-CZ" altLang="cs-CZ"/>
              <a:pPr>
                <a:defRPr/>
              </a:pPr>
              <a:t>‹#›</a:t>
            </a:fld>
            <a:endParaRPr lang="cs-CZ" altLang="cs-CZ" dirty="0"/>
          </a:p>
        </p:txBody>
      </p:sp>
      <p:pic>
        <p:nvPicPr>
          <p:cNvPr id="1030" name="Obrázek 6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509588" y="0"/>
            <a:ext cx="2735262" cy="109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287D"/>
        </a:buClr>
        <a:buSzPct val="100000"/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287D"/>
        </a:buClr>
        <a:buSzPct val="80000"/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Blip>
          <a:blip r:embed="rId7"/>
        </a:buBlip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Blip>
          <a:blip r:embed="rId7"/>
        </a:buBlip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Blip>
          <a:blip r:embed="rId7"/>
        </a:buBlip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Blip>
          <a:blip r:embed="rId7"/>
        </a:buBlip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Blip>
          <a:blip r:embed="rId7"/>
        </a:buBlip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Blip>
          <a:blip r:embed="rId7"/>
        </a:buBlip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Blip>
          <a:blip r:embed="rId7"/>
        </a:buBlip>
        <a:defRPr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Nadpis 1"/>
          <p:cNvSpPr>
            <a:spLocks noGrp="1"/>
          </p:cNvSpPr>
          <p:nvPr>
            <p:ph type="title"/>
          </p:nvPr>
        </p:nvSpPr>
        <p:spPr>
          <a:xfrm>
            <a:off x="509588" y="1125538"/>
            <a:ext cx="8086725" cy="638175"/>
          </a:xfrm>
        </p:spPr>
        <p:txBody>
          <a:bodyPr/>
          <a:lstStyle/>
          <a:p>
            <a:pPr eaLnBrk="1" hangingPunct="1"/>
            <a:r>
              <a:rPr lang="cs-CZ" sz="2000" smtClean="0"/>
              <a:t>Germinální nádory – pohled klinika:  </a:t>
            </a:r>
            <a:r>
              <a:rPr lang="cs-CZ" sz="1800" smtClean="0"/>
              <a:t>nutné vertikální propojení </a:t>
            </a:r>
            <a:br>
              <a:rPr lang="cs-CZ" sz="1800" smtClean="0"/>
            </a:br>
            <a:r>
              <a:rPr lang="cs-CZ" sz="1800" smtClean="0"/>
              <a:t>                                                                      a znalosti z preklinických oborů</a:t>
            </a: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 altLang="cs-CZ" smtClean="0">
                <a:solidFill>
                  <a:srgbClr val="7F7F7F"/>
                </a:solidFill>
                <a:cs typeface="Arial" charset="0"/>
              </a:rPr>
              <a:t>Germinální nádory – pohled klinika. Klinika dětské onkologie FN a LFMU Brno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B228AFC-F8DB-42AF-9118-6E8B39575085}" type="slidenum">
              <a:rPr lang="cs-CZ" altLang="cs-CZ" smtClean="0"/>
              <a:pPr>
                <a:defRPr/>
              </a:pPr>
              <a:t>1</a:t>
            </a:fld>
            <a:endParaRPr lang="cs-CZ" altLang="cs-CZ" dirty="0"/>
          </a:p>
        </p:txBody>
      </p:sp>
      <p:graphicFrame>
        <p:nvGraphicFramePr>
          <p:cNvPr id="8233" name="Group 41"/>
          <p:cNvGraphicFramePr>
            <a:graphicFrameLocks noGrp="1"/>
          </p:cNvGraphicFramePr>
          <p:nvPr/>
        </p:nvGraphicFramePr>
        <p:xfrm>
          <a:off x="346075" y="1985963"/>
          <a:ext cx="8362950" cy="4228783"/>
        </p:xfrm>
        <a:graphic>
          <a:graphicData uri="http://schemas.openxmlformats.org/drawingml/2006/table">
            <a:tbl>
              <a:tblPr/>
              <a:tblGrid>
                <a:gridCol w="2471738"/>
                <a:gridCol w="3103562"/>
                <a:gridCol w="2787650"/>
              </a:tblGrid>
              <a:tr h="434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Obor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Oblast zájmu</a:t>
                      </a: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Klinický význam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Embryologie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Histogeneze germinálních nádorů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Migrace primordiálních germimálních buněk do oblasti gonadální lišty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Lokalizace germin.nádorů v průběhu migrace – podél střední čáry (pineální oblast, krk, mediastinum, RP, SC + gonády)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4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Patologie a histologie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Maligní transformace na různých úrovních vývoje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Typy buněk v gonádách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Různé typy germinálních nádorů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Biologie a genetika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Definice pohlaví (úroveň chromozomální, gonadální, fenotypická)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Genetické predispoziční syndromy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Proces karcinogeneze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Poruchy vývoje intersexu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Predispoziční genetické syndromy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Fyziologie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Funkce gonád a jednotl.typů buněk v gonádách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Fyziologický nástup a průběh puberty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Žlázy produkující pohlavní hormony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Časné odhalení poruch pohlavního dospívání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Lokalizace nádoru (centrální, gonadální)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Patologická fyziologie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Pubertas praecox, pseudopubertas praecox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Virilizace, gynekomastie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Adrenogenitální syndrom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Lokalizace nádoru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Diferenciální diagnostika nádorů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Pediatrická propedeutika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Hodnocení vývoje puberty (Tannerovo schéma)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Pojmy pubarche, telarche, menarche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Metody klinického vyšetření (aspexe, palpace, perkuse…)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Diagnostika poruch vývoje intersexu a poruch pohlavního dospívání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7D"/>
                        </a:buClr>
                        <a:buSzPct val="10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Klinické vyšetření pacienta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Zástupný symbol pro obsah 19461"/>
          <p:cNvGrpSpPr>
            <a:grpSpLocks/>
          </p:cNvGrpSpPr>
          <p:nvPr/>
        </p:nvGrpSpPr>
        <p:grpSpPr bwMode="auto">
          <a:xfrm>
            <a:off x="509588" y="1125538"/>
            <a:ext cx="8086725" cy="5006975"/>
            <a:chOff x="321" y="709"/>
            <a:chExt cx="5094" cy="3154"/>
          </a:xfrm>
        </p:grpSpPr>
        <p:graphicFrame>
          <p:nvGraphicFramePr>
            <p:cNvPr id="5" name="Diagram 4"/>
            <p:cNvGraphicFramePr/>
            <p:nvPr/>
          </p:nvGraphicFramePr>
          <p:xfrm>
            <a:off x="321" y="709"/>
            <a:ext cx="5094" cy="315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3" name="_s1034"/>
            <p:cNvSpPr>
              <a:spLocks noChangeArrowheads="1"/>
            </p:cNvSpPr>
            <p:nvPr/>
          </p:nvSpPr>
          <p:spPr bwMode="auto">
            <a:xfrm>
              <a:off x="2543" y="1962"/>
              <a:ext cx="648" cy="648"/>
            </a:xfrm>
            <a:prstGeom prst="ellipse">
              <a:avLst/>
            </a:prstGeom>
            <a:solidFill>
              <a:srgbClr val="94E1F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GCT</a:t>
              </a:r>
            </a:p>
          </p:txBody>
        </p:sp>
        <p:sp>
          <p:nvSpPr>
            <p:cNvPr id="4" name="Rectangle 25"/>
            <p:cNvSpPr>
              <a:spLocks noChangeArrowheads="1"/>
            </p:cNvSpPr>
            <p:nvPr/>
          </p:nvSpPr>
          <p:spPr bwMode="auto">
            <a:xfrm>
              <a:off x="2186" y="1089"/>
              <a:ext cx="1838" cy="252"/>
            </a:xfrm>
            <a:prstGeom prst="rect">
              <a:avLst/>
            </a:prstGeom>
            <a:solidFill>
              <a:srgbClr val="D2F9FE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cs-CZ" alt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genetika, biologie, epidemiologie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cs-CZ" alt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Arial" charset="0"/>
              </a:endParaRPr>
            </a:p>
          </p:txBody>
        </p:sp>
      </p:grpSp>
      <p:sp>
        <p:nvSpPr>
          <p:cNvPr id="19482" name="Text Box 15"/>
          <p:cNvSpPr txBox="1">
            <a:spLocks noChangeArrowheads="1"/>
          </p:cNvSpPr>
          <p:nvPr/>
        </p:nvSpPr>
        <p:spPr bwMode="auto">
          <a:xfrm>
            <a:off x="4208463" y="2378075"/>
            <a:ext cx="914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1400" b="1">
                <a:latin typeface="Arial" charset="0"/>
              </a:rPr>
              <a:t>etiologie</a:t>
            </a:r>
          </a:p>
        </p:txBody>
      </p:sp>
      <p:sp>
        <p:nvSpPr>
          <p:cNvPr id="19483" name="Text Box 16"/>
          <p:cNvSpPr txBox="1">
            <a:spLocks noChangeArrowheads="1"/>
          </p:cNvSpPr>
          <p:nvPr/>
        </p:nvSpPr>
        <p:spPr bwMode="auto">
          <a:xfrm>
            <a:off x="5673725" y="3117850"/>
            <a:ext cx="1177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1400" b="1">
                <a:latin typeface="Arial" charset="0"/>
              </a:rPr>
              <a:t>patogeneze</a:t>
            </a:r>
          </a:p>
        </p:txBody>
      </p:sp>
      <p:sp>
        <p:nvSpPr>
          <p:cNvPr id="19484" name="Text Box 17"/>
          <p:cNvSpPr txBox="1">
            <a:spLocks noChangeArrowheads="1"/>
          </p:cNvSpPr>
          <p:nvPr/>
        </p:nvSpPr>
        <p:spPr bwMode="auto">
          <a:xfrm>
            <a:off x="5499100" y="4406900"/>
            <a:ext cx="13541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1400" b="1">
                <a:latin typeface="Arial" charset="0"/>
              </a:rPr>
              <a:t>    morfologie</a:t>
            </a:r>
          </a:p>
        </p:txBody>
      </p:sp>
      <p:sp>
        <p:nvSpPr>
          <p:cNvPr id="19485" name="Text Box 18"/>
          <p:cNvSpPr txBox="1">
            <a:spLocks noChangeArrowheads="1"/>
          </p:cNvSpPr>
          <p:nvPr/>
        </p:nvSpPr>
        <p:spPr bwMode="auto">
          <a:xfrm>
            <a:off x="3933825" y="4957763"/>
            <a:ext cx="13890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1400" b="1">
                <a:latin typeface="Arial" charset="0"/>
              </a:rPr>
              <a:t>diagnostika</a:t>
            </a:r>
          </a:p>
        </p:txBody>
      </p:sp>
      <p:sp>
        <p:nvSpPr>
          <p:cNvPr id="19486" name="Text Box 19"/>
          <p:cNvSpPr txBox="1">
            <a:spLocks noChangeArrowheads="1"/>
          </p:cNvSpPr>
          <p:nvPr/>
        </p:nvSpPr>
        <p:spPr bwMode="auto">
          <a:xfrm>
            <a:off x="2406650" y="4433888"/>
            <a:ext cx="1050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1400" b="1">
                <a:latin typeface="Arial" charset="0"/>
              </a:rPr>
              <a:t>léčba</a:t>
            </a:r>
          </a:p>
        </p:txBody>
      </p:sp>
      <p:sp>
        <p:nvSpPr>
          <p:cNvPr id="19487" name="Text Box 20"/>
          <p:cNvSpPr txBox="1">
            <a:spLocks noChangeArrowheads="1"/>
          </p:cNvSpPr>
          <p:nvPr/>
        </p:nvSpPr>
        <p:spPr bwMode="auto">
          <a:xfrm>
            <a:off x="2116138" y="3128963"/>
            <a:ext cx="11033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1400" b="1">
                <a:latin typeface="Arial" charset="0"/>
              </a:rPr>
              <a:t>follow up</a:t>
            </a:r>
          </a:p>
        </p:txBody>
      </p:sp>
      <p:sp>
        <p:nvSpPr>
          <p:cNvPr id="19488" name="Rectangle 21"/>
          <p:cNvSpPr>
            <a:spLocks noChangeArrowheads="1"/>
          </p:cNvSpPr>
          <p:nvPr/>
        </p:nvSpPr>
        <p:spPr bwMode="auto">
          <a:xfrm>
            <a:off x="531813" y="1069975"/>
            <a:ext cx="8480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>
                <a:solidFill>
                  <a:srgbClr val="00287D"/>
                </a:solidFill>
                <a:latin typeface="Arial" charset="0"/>
              </a:rPr>
              <a:t>Germinální nádory: </a:t>
            </a:r>
            <a:r>
              <a:rPr lang="cs-CZ" sz="2000" b="1">
                <a:solidFill>
                  <a:srgbClr val="00287D"/>
                </a:solidFill>
                <a:latin typeface="Arial" charset="0"/>
              </a:rPr>
              <a:t>vertikální a horizontální propojení výuky</a:t>
            </a:r>
          </a:p>
        </p:txBody>
      </p:sp>
      <p:sp>
        <p:nvSpPr>
          <p:cNvPr id="19489" name="Rectangle 24"/>
          <p:cNvSpPr>
            <a:spLocks noChangeArrowheads="1"/>
          </p:cNvSpPr>
          <p:nvPr/>
        </p:nvSpPr>
        <p:spPr bwMode="auto">
          <a:xfrm>
            <a:off x="3470275" y="1728788"/>
            <a:ext cx="2917825" cy="400050"/>
          </a:xfrm>
          <a:prstGeom prst="rect">
            <a:avLst/>
          </a:prstGeom>
          <a:solidFill>
            <a:srgbClr val="D2F9F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cs-CZ" sz="1400">
              <a:latin typeface="Arial" charset="0"/>
            </a:endParaRPr>
          </a:p>
          <a:p>
            <a:pPr algn="ctr">
              <a:spcBef>
                <a:spcPct val="50000"/>
              </a:spcBef>
            </a:pPr>
            <a:r>
              <a:rPr lang="cs-CZ" sz="1400">
                <a:latin typeface="Arial" charset="0"/>
              </a:rPr>
              <a:t>genetika, biologie, epidemiologie</a:t>
            </a:r>
          </a:p>
          <a:p>
            <a:pPr algn="ctr"/>
            <a:endParaRPr lang="cs-CZ" sz="1400"/>
          </a:p>
        </p:txBody>
      </p:sp>
      <p:sp>
        <p:nvSpPr>
          <p:cNvPr id="19490" name="Rectangle 30"/>
          <p:cNvSpPr>
            <a:spLocks noChangeArrowheads="1"/>
          </p:cNvSpPr>
          <p:nvPr/>
        </p:nvSpPr>
        <p:spPr bwMode="auto">
          <a:xfrm>
            <a:off x="6929438" y="4148138"/>
            <a:ext cx="1401762" cy="338137"/>
          </a:xfrm>
          <a:prstGeom prst="rect">
            <a:avLst/>
          </a:prstGeom>
          <a:solidFill>
            <a:srgbClr val="D2F9F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cs-CZ" sz="1400">
                <a:latin typeface="Arial" charset="0"/>
              </a:rPr>
              <a:t>patologie</a:t>
            </a:r>
          </a:p>
        </p:txBody>
      </p:sp>
      <p:sp>
        <p:nvSpPr>
          <p:cNvPr id="19491" name="Rectangle 31"/>
          <p:cNvSpPr>
            <a:spLocks noChangeArrowheads="1"/>
          </p:cNvSpPr>
          <p:nvPr/>
        </p:nvSpPr>
        <p:spPr bwMode="auto">
          <a:xfrm>
            <a:off x="2873375" y="5829300"/>
            <a:ext cx="1401763" cy="338138"/>
          </a:xfrm>
          <a:prstGeom prst="rect">
            <a:avLst/>
          </a:prstGeom>
          <a:solidFill>
            <a:srgbClr val="D2F9F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cs-CZ" sz="1400">
                <a:latin typeface="Arial" charset="0"/>
              </a:rPr>
              <a:t>hematologie</a:t>
            </a:r>
          </a:p>
        </p:txBody>
      </p:sp>
      <p:sp>
        <p:nvSpPr>
          <p:cNvPr id="19492" name="Rectangle 32"/>
          <p:cNvSpPr>
            <a:spLocks noChangeArrowheads="1"/>
          </p:cNvSpPr>
          <p:nvPr/>
        </p:nvSpPr>
        <p:spPr bwMode="auto">
          <a:xfrm>
            <a:off x="3352800" y="5381625"/>
            <a:ext cx="1401763" cy="338138"/>
          </a:xfrm>
          <a:prstGeom prst="rect">
            <a:avLst/>
          </a:prstGeom>
          <a:solidFill>
            <a:srgbClr val="D2F9F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cs-CZ" sz="1400">
                <a:latin typeface="Arial" charset="0"/>
              </a:rPr>
              <a:t>radiologie</a:t>
            </a:r>
          </a:p>
        </p:txBody>
      </p:sp>
      <p:sp>
        <p:nvSpPr>
          <p:cNvPr id="19493" name="Rectangle 33"/>
          <p:cNvSpPr>
            <a:spLocks noChangeArrowheads="1"/>
          </p:cNvSpPr>
          <p:nvPr/>
        </p:nvSpPr>
        <p:spPr bwMode="auto">
          <a:xfrm>
            <a:off x="4870450" y="5384800"/>
            <a:ext cx="1401763" cy="338138"/>
          </a:xfrm>
          <a:prstGeom prst="rect">
            <a:avLst/>
          </a:prstGeom>
          <a:solidFill>
            <a:srgbClr val="D2F9F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cs-CZ" sz="1400">
                <a:latin typeface="Arial" charset="0"/>
              </a:rPr>
              <a:t>biochemie</a:t>
            </a:r>
          </a:p>
        </p:txBody>
      </p:sp>
      <p:sp>
        <p:nvSpPr>
          <p:cNvPr id="19494" name="Rectangle 34"/>
          <p:cNvSpPr>
            <a:spLocks noChangeArrowheads="1"/>
          </p:cNvSpPr>
          <p:nvPr/>
        </p:nvSpPr>
        <p:spPr bwMode="auto">
          <a:xfrm>
            <a:off x="5880100" y="5816600"/>
            <a:ext cx="1401763" cy="338138"/>
          </a:xfrm>
          <a:prstGeom prst="rect">
            <a:avLst/>
          </a:prstGeom>
          <a:solidFill>
            <a:srgbClr val="D2F9F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cs-CZ" sz="1400">
                <a:latin typeface="Arial" charset="0"/>
              </a:rPr>
              <a:t>pediatrie</a:t>
            </a:r>
          </a:p>
        </p:txBody>
      </p:sp>
      <p:sp>
        <p:nvSpPr>
          <p:cNvPr id="19495" name="Rectangle 35"/>
          <p:cNvSpPr>
            <a:spLocks noChangeArrowheads="1"/>
          </p:cNvSpPr>
          <p:nvPr/>
        </p:nvSpPr>
        <p:spPr bwMode="auto">
          <a:xfrm>
            <a:off x="4368800" y="5819775"/>
            <a:ext cx="1401763" cy="338138"/>
          </a:xfrm>
          <a:prstGeom prst="rect">
            <a:avLst/>
          </a:prstGeom>
          <a:solidFill>
            <a:srgbClr val="D2F9F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cs-CZ" sz="1400">
                <a:latin typeface="Arial" charset="0"/>
              </a:rPr>
              <a:t>mol.genetika</a:t>
            </a:r>
          </a:p>
        </p:txBody>
      </p:sp>
      <p:sp>
        <p:nvSpPr>
          <p:cNvPr id="19496" name="Rectangle 36"/>
          <p:cNvSpPr>
            <a:spLocks noChangeArrowheads="1"/>
          </p:cNvSpPr>
          <p:nvPr/>
        </p:nvSpPr>
        <p:spPr bwMode="auto">
          <a:xfrm>
            <a:off x="6908800" y="4589463"/>
            <a:ext cx="1401763" cy="338137"/>
          </a:xfrm>
          <a:prstGeom prst="rect">
            <a:avLst/>
          </a:prstGeom>
          <a:solidFill>
            <a:srgbClr val="D2F9F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cs-CZ" sz="1400">
                <a:latin typeface="Arial" charset="0"/>
              </a:rPr>
              <a:t>histologie</a:t>
            </a:r>
          </a:p>
        </p:txBody>
      </p:sp>
      <p:sp>
        <p:nvSpPr>
          <p:cNvPr id="19497" name="Rectangle 37"/>
          <p:cNvSpPr>
            <a:spLocks noChangeArrowheads="1"/>
          </p:cNvSpPr>
          <p:nvPr/>
        </p:nvSpPr>
        <p:spPr bwMode="auto">
          <a:xfrm>
            <a:off x="6961188" y="3076575"/>
            <a:ext cx="1401762" cy="338138"/>
          </a:xfrm>
          <a:prstGeom prst="rect">
            <a:avLst/>
          </a:prstGeom>
          <a:solidFill>
            <a:srgbClr val="D2F9F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cs-CZ" sz="1400">
                <a:latin typeface="Arial" charset="0"/>
              </a:rPr>
              <a:t>embryologie</a:t>
            </a:r>
          </a:p>
        </p:txBody>
      </p:sp>
      <p:sp>
        <p:nvSpPr>
          <p:cNvPr id="19498" name="Rectangle 38"/>
          <p:cNvSpPr>
            <a:spLocks noChangeArrowheads="1"/>
          </p:cNvSpPr>
          <p:nvPr/>
        </p:nvSpPr>
        <p:spPr bwMode="auto">
          <a:xfrm>
            <a:off x="600075" y="4846638"/>
            <a:ext cx="1401763" cy="338137"/>
          </a:xfrm>
          <a:prstGeom prst="rect">
            <a:avLst/>
          </a:prstGeom>
          <a:solidFill>
            <a:srgbClr val="D2F9F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cs-CZ" sz="1400">
                <a:latin typeface="Arial" charset="0"/>
              </a:rPr>
              <a:t>farmakologie</a:t>
            </a:r>
          </a:p>
        </p:txBody>
      </p:sp>
      <p:sp>
        <p:nvSpPr>
          <p:cNvPr id="19499" name="Oval 39"/>
          <p:cNvSpPr>
            <a:spLocks noChangeArrowheads="1"/>
          </p:cNvSpPr>
          <p:nvPr/>
        </p:nvSpPr>
        <p:spPr bwMode="auto">
          <a:xfrm>
            <a:off x="2492375" y="2468563"/>
            <a:ext cx="3995738" cy="2728912"/>
          </a:xfrm>
          <a:prstGeom prst="ellips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sp>
        <p:nvSpPr>
          <p:cNvPr id="19500" name="Rectangle 40"/>
          <p:cNvSpPr>
            <a:spLocks noChangeArrowheads="1"/>
          </p:cNvSpPr>
          <p:nvPr/>
        </p:nvSpPr>
        <p:spPr bwMode="auto">
          <a:xfrm>
            <a:off x="554038" y="2946400"/>
            <a:ext cx="1401762" cy="338138"/>
          </a:xfrm>
          <a:prstGeom prst="rect">
            <a:avLst/>
          </a:prstGeom>
          <a:solidFill>
            <a:srgbClr val="D2F9F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cs-CZ" sz="1400">
                <a:latin typeface="Arial" charset="0"/>
              </a:rPr>
              <a:t>sociální lékařství</a:t>
            </a:r>
          </a:p>
        </p:txBody>
      </p:sp>
      <p:sp>
        <p:nvSpPr>
          <p:cNvPr id="19501" name="Rectangle 41"/>
          <p:cNvSpPr>
            <a:spLocks noChangeArrowheads="1"/>
          </p:cNvSpPr>
          <p:nvPr/>
        </p:nvSpPr>
        <p:spPr bwMode="auto">
          <a:xfrm>
            <a:off x="568325" y="2522538"/>
            <a:ext cx="1401763" cy="338137"/>
          </a:xfrm>
          <a:prstGeom prst="rect">
            <a:avLst/>
          </a:prstGeom>
          <a:solidFill>
            <a:srgbClr val="D2F9F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cs-CZ" sz="1400">
                <a:latin typeface="Arial" charset="0"/>
              </a:rPr>
              <a:t>onkologie</a:t>
            </a:r>
          </a:p>
        </p:txBody>
      </p:sp>
      <p:sp>
        <p:nvSpPr>
          <p:cNvPr id="19502" name="Rectangle 42"/>
          <p:cNvSpPr>
            <a:spLocks noChangeArrowheads="1"/>
          </p:cNvSpPr>
          <p:nvPr/>
        </p:nvSpPr>
        <p:spPr bwMode="auto">
          <a:xfrm>
            <a:off x="622300" y="4378325"/>
            <a:ext cx="1401763" cy="338138"/>
          </a:xfrm>
          <a:prstGeom prst="rect">
            <a:avLst/>
          </a:prstGeom>
          <a:solidFill>
            <a:srgbClr val="D2F9F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cs-CZ" sz="1400">
                <a:latin typeface="Arial" charset="0"/>
              </a:rPr>
              <a:t>chirurgie</a:t>
            </a:r>
          </a:p>
        </p:txBody>
      </p:sp>
      <p:sp>
        <p:nvSpPr>
          <p:cNvPr id="19503" name="Rectangle 43"/>
          <p:cNvSpPr>
            <a:spLocks noChangeArrowheads="1"/>
          </p:cNvSpPr>
          <p:nvPr/>
        </p:nvSpPr>
        <p:spPr bwMode="auto">
          <a:xfrm>
            <a:off x="566738" y="3359150"/>
            <a:ext cx="1401762" cy="338138"/>
          </a:xfrm>
          <a:prstGeom prst="rect">
            <a:avLst/>
          </a:prstGeom>
          <a:solidFill>
            <a:srgbClr val="D2F9F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cs-CZ" sz="1400">
                <a:latin typeface="Arial" charset="0"/>
              </a:rPr>
              <a:t>pracovní lékařství</a:t>
            </a:r>
          </a:p>
        </p:txBody>
      </p:sp>
      <p:sp>
        <p:nvSpPr>
          <p:cNvPr id="19504" name="Rectangle 44"/>
          <p:cNvSpPr>
            <a:spLocks noChangeArrowheads="1"/>
          </p:cNvSpPr>
          <p:nvPr/>
        </p:nvSpPr>
        <p:spPr bwMode="auto">
          <a:xfrm>
            <a:off x="565150" y="3760788"/>
            <a:ext cx="1401763" cy="338137"/>
          </a:xfrm>
          <a:prstGeom prst="rect">
            <a:avLst/>
          </a:prstGeom>
          <a:solidFill>
            <a:srgbClr val="D2F9F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cs-CZ" sz="1400">
                <a:latin typeface="Arial" charset="0"/>
              </a:rPr>
              <a:t>interní medicína</a:t>
            </a:r>
          </a:p>
        </p:txBody>
      </p:sp>
      <p:sp>
        <p:nvSpPr>
          <p:cNvPr id="19505" name="Line 45"/>
          <p:cNvSpPr>
            <a:spLocks noChangeShapeType="1"/>
          </p:cNvSpPr>
          <p:nvPr/>
        </p:nvSpPr>
        <p:spPr bwMode="auto">
          <a:xfrm flipV="1">
            <a:off x="4546600" y="2681288"/>
            <a:ext cx="0" cy="3127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  <p:sp>
        <p:nvSpPr>
          <p:cNvPr id="19506" name="Line 46"/>
          <p:cNvSpPr>
            <a:spLocks noChangeShapeType="1"/>
          </p:cNvSpPr>
          <p:nvPr/>
        </p:nvSpPr>
        <p:spPr bwMode="auto">
          <a:xfrm flipV="1">
            <a:off x="5199063" y="3319463"/>
            <a:ext cx="438150" cy="50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  <p:sp>
        <p:nvSpPr>
          <p:cNvPr id="19507" name="Line 47"/>
          <p:cNvSpPr>
            <a:spLocks noChangeShapeType="1"/>
          </p:cNvSpPr>
          <p:nvPr/>
        </p:nvSpPr>
        <p:spPr bwMode="auto">
          <a:xfrm>
            <a:off x="5160963" y="4159250"/>
            <a:ext cx="350837" cy="238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  <p:sp>
        <p:nvSpPr>
          <p:cNvPr id="19508" name="Line 48"/>
          <p:cNvSpPr>
            <a:spLocks noChangeShapeType="1"/>
          </p:cNvSpPr>
          <p:nvPr/>
        </p:nvSpPr>
        <p:spPr bwMode="auto">
          <a:xfrm>
            <a:off x="4533900" y="4333875"/>
            <a:ext cx="0" cy="412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  <p:sp>
        <p:nvSpPr>
          <p:cNvPr id="19509" name="Line 49"/>
          <p:cNvSpPr>
            <a:spLocks noChangeShapeType="1"/>
          </p:cNvSpPr>
          <p:nvPr/>
        </p:nvSpPr>
        <p:spPr bwMode="auto">
          <a:xfrm flipH="1">
            <a:off x="3381375" y="4121150"/>
            <a:ext cx="376238" cy="200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  <p:sp>
        <p:nvSpPr>
          <p:cNvPr id="19510" name="Line 50"/>
          <p:cNvSpPr>
            <a:spLocks noChangeShapeType="1"/>
          </p:cNvSpPr>
          <p:nvPr/>
        </p:nvSpPr>
        <p:spPr bwMode="auto">
          <a:xfrm flipH="1" flipV="1">
            <a:off x="3268663" y="3344863"/>
            <a:ext cx="401637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  <p:sp>
        <p:nvSpPr>
          <p:cNvPr id="19511" name="Line 51"/>
          <p:cNvSpPr>
            <a:spLocks noChangeShapeType="1"/>
          </p:cNvSpPr>
          <p:nvPr/>
        </p:nvSpPr>
        <p:spPr bwMode="auto">
          <a:xfrm flipH="1" flipV="1">
            <a:off x="2003425" y="4522788"/>
            <a:ext cx="401638" cy="114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  <p:sp>
        <p:nvSpPr>
          <p:cNvPr id="19512" name="Line 53"/>
          <p:cNvSpPr>
            <a:spLocks noChangeShapeType="1"/>
          </p:cNvSpPr>
          <p:nvPr/>
        </p:nvSpPr>
        <p:spPr bwMode="auto">
          <a:xfrm flipH="1">
            <a:off x="2003425" y="4646613"/>
            <a:ext cx="401638" cy="3508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  <p:sp>
        <p:nvSpPr>
          <p:cNvPr id="19513" name="Line 54"/>
          <p:cNvSpPr>
            <a:spLocks noChangeShapeType="1"/>
          </p:cNvSpPr>
          <p:nvPr/>
        </p:nvSpPr>
        <p:spPr bwMode="auto">
          <a:xfrm flipH="1" flipV="1">
            <a:off x="1979613" y="2705100"/>
            <a:ext cx="136525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  <p:sp>
        <p:nvSpPr>
          <p:cNvPr id="19514" name="Line 55"/>
          <p:cNvSpPr>
            <a:spLocks noChangeShapeType="1"/>
          </p:cNvSpPr>
          <p:nvPr/>
        </p:nvSpPr>
        <p:spPr bwMode="auto">
          <a:xfrm flipH="1" flipV="1">
            <a:off x="1966913" y="3155950"/>
            <a:ext cx="138112" cy="1254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  <p:sp>
        <p:nvSpPr>
          <p:cNvPr id="19515" name="Line 56"/>
          <p:cNvSpPr>
            <a:spLocks noChangeShapeType="1"/>
          </p:cNvSpPr>
          <p:nvPr/>
        </p:nvSpPr>
        <p:spPr bwMode="auto">
          <a:xfrm flipH="1">
            <a:off x="1966913" y="3268663"/>
            <a:ext cx="149225" cy="276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  <p:sp>
        <p:nvSpPr>
          <p:cNvPr id="19516" name="Line 57"/>
          <p:cNvSpPr>
            <a:spLocks noChangeShapeType="1"/>
          </p:cNvSpPr>
          <p:nvPr/>
        </p:nvSpPr>
        <p:spPr bwMode="auto">
          <a:xfrm flipH="1">
            <a:off x="1979613" y="3281363"/>
            <a:ext cx="136525" cy="6635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  <p:sp>
        <p:nvSpPr>
          <p:cNvPr id="19517" name="Line 58"/>
          <p:cNvSpPr>
            <a:spLocks noChangeShapeType="1"/>
          </p:cNvSpPr>
          <p:nvPr/>
        </p:nvSpPr>
        <p:spPr bwMode="auto">
          <a:xfrm flipH="1" flipV="1">
            <a:off x="1954213" y="2216150"/>
            <a:ext cx="174625" cy="1028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  <p:sp>
        <p:nvSpPr>
          <p:cNvPr id="19518" name="Rectangle 59"/>
          <p:cNvSpPr>
            <a:spLocks noChangeArrowheads="1"/>
          </p:cNvSpPr>
          <p:nvPr/>
        </p:nvSpPr>
        <p:spPr bwMode="auto">
          <a:xfrm>
            <a:off x="554038" y="2093913"/>
            <a:ext cx="1401762" cy="338137"/>
          </a:xfrm>
          <a:prstGeom prst="rect">
            <a:avLst/>
          </a:prstGeom>
          <a:solidFill>
            <a:srgbClr val="D2F9F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cs-CZ" sz="1400">
                <a:latin typeface="Arial" charset="0"/>
              </a:rPr>
              <a:t>a další…..</a:t>
            </a:r>
          </a:p>
        </p:txBody>
      </p:sp>
      <p:sp>
        <p:nvSpPr>
          <p:cNvPr id="19519" name="Line 60"/>
          <p:cNvSpPr>
            <a:spLocks noChangeShapeType="1"/>
          </p:cNvSpPr>
          <p:nvPr/>
        </p:nvSpPr>
        <p:spPr bwMode="auto">
          <a:xfrm flipH="1">
            <a:off x="4108450" y="5235575"/>
            <a:ext cx="276225" cy="1254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  <p:sp>
        <p:nvSpPr>
          <p:cNvPr id="19520" name="Line 62"/>
          <p:cNvSpPr>
            <a:spLocks noChangeShapeType="1"/>
          </p:cNvSpPr>
          <p:nvPr/>
        </p:nvSpPr>
        <p:spPr bwMode="auto">
          <a:xfrm>
            <a:off x="4872038" y="5173663"/>
            <a:ext cx="688975" cy="200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  <p:sp>
        <p:nvSpPr>
          <p:cNvPr id="19521" name="Line 64"/>
          <p:cNvSpPr>
            <a:spLocks noChangeShapeType="1"/>
          </p:cNvSpPr>
          <p:nvPr/>
        </p:nvSpPr>
        <p:spPr bwMode="auto">
          <a:xfrm flipV="1">
            <a:off x="6789738" y="4308475"/>
            <a:ext cx="136525" cy="2016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  <p:sp>
        <p:nvSpPr>
          <p:cNvPr id="19522" name="Line 65"/>
          <p:cNvSpPr>
            <a:spLocks noChangeShapeType="1"/>
          </p:cNvSpPr>
          <p:nvPr/>
        </p:nvSpPr>
        <p:spPr bwMode="auto">
          <a:xfrm>
            <a:off x="6764338" y="4521200"/>
            <a:ext cx="138112" cy="250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  <p:sp>
        <p:nvSpPr>
          <p:cNvPr id="19523" name="Line 66"/>
          <p:cNvSpPr>
            <a:spLocks noChangeShapeType="1"/>
          </p:cNvSpPr>
          <p:nvPr/>
        </p:nvSpPr>
        <p:spPr bwMode="auto">
          <a:xfrm flipV="1">
            <a:off x="6826250" y="3244850"/>
            <a:ext cx="125413" cy="12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  <p:sp>
        <p:nvSpPr>
          <p:cNvPr id="19524" name="Line 67"/>
          <p:cNvSpPr>
            <a:spLocks noChangeShapeType="1"/>
          </p:cNvSpPr>
          <p:nvPr/>
        </p:nvSpPr>
        <p:spPr bwMode="auto">
          <a:xfrm flipV="1">
            <a:off x="4584700" y="2116138"/>
            <a:ext cx="12700" cy="31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  <p:sp>
        <p:nvSpPr>
          <p:cNvPr id="19526" name="Rectangle 70"/>
          <p:cNvSpPr>
            <a:spLocks noChangeArrowheads="1"/>
          </p:cNvSpPr>
          <p:nvPr/>
        </p:nvSpPr>
        <p:spPr bwMode="auto">
          <a:xfrm>
            <a:off x="603250" y="5275263"/>
            <a:ext cx="1401763" cy="338137"/>
          </a:xfrm>
          <a:prstGeom prst="rect">
            <a:avLst/>
          </a:prstGeom>
          <a:solidFill>
            <a:srgbClr val="D2F9F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cs-CZ" sz="1400">
                <a:latin typeface="Arial" charset="0"/>
              </a:rPr>
              <a:t>onkologie</a:t>
            </a:r>
            <a:endParaRPr lang="cs-CZ"/>
          </a:p>
        </p:txBody>
      </p:sp>
      <p:sp>
        <p:nvSpPr>
          <p:cNvPr id="19527" name="Line 71"/>
          <p:cNvSpPr>
            <a:spLocks noChangeShapeType="1"/>
          </p:cNvSpPr>
          <p:nvPr/>
        </p:nvSpPr>
        <p:spPr bwMode="auto">
          <a:xfrm flipH="1">
            <a:off x="2016125" y="4622800"/>
            <a:ext cx="388938" cy="8016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Nadpis 1"/>
          <p:cNvSpPr>
            <a:spLocks noGrp="1"/>
          </p:cNvSpPr>
          <p:nvPr>
            <p:ph type="title"/>
          </p:nvPr>
        </p:nvSpPr>
        <p:spPr>
          <a:xfrm>
            <a:off x="509588" y="-230188"/>
            <a:ext cx="8086725" cy="1803401"/>
          </a:xfrm>
        </p:spPr>
        <p:txBody>
          <a:bodyPr/>
          <a:lstStyle/>
          <a:p>
            <a:pPr eaLnBrk="1" hangingPunct="1"/>
            <a:r>
              <a:rPr lang="cs-CZ" dirty="0" smtClean="0"/>
              <a:t>                 Co očekáváme od absolventa LF</a:t>
            </a:r>
          </a:p>
        </p:txBody>
      </p:sp>
      <p:sp>
        <p:nvSpPr>
          <p:cNvPr id="20482" name="Zástupný symbol pro obsah 2"/>
          <p:cNvSpPr>
            <a:spLocks noGrp="1"/>
          </p:cNvSpPr>
          <p:nvPr>
            <p:ph idx="1"/>
          </p:nvPr>
        </p:nvSpPr>
        <p:spPr>
          <a:xfrm>
            <a:off x="246063" y="2000250"/>
            <a:ext cx="8609012" cy="3938588"/>
          </a:xfrm>
        </p:spPr>
        <p:txBody>
          <a:bodyPr/>
          <a:lstStyle/>
          <a:p>
            <a:pPr eaLnBrk="1" hangingPunct="1"/>
            <a:r>
              <a:rPr lang="cs-CZ" sz="2000" dirty="0" smtClean="0"/>
              <a:t>Schopnost učit se logicky, spojovat předchozí znalosti s novými, nutnost vědomostí  z preklinických oborů při výuce oborů klinických, jejich vzájemná propojenost a návaznost  </a:t>
            </a:r>
          </a:p>
          <a:p>
            <a:pPr eaLnBrk="1" hangingPunct="1"/>
            <a:r>
              <a:rPr lang="cs-CZ" sz="2000" dirty="0" smtClean="0"/>
              <a:t>Eliminace tzv. „načasovaných vědomosti“ pouze ke zkoušce</a:t>
            </a:r>
          </a:p>
          <a:p>
            <a:pPr eaLnBrk="1" hangingPunct="1"/>
            <a:r>
              <a:rPr lang="cs-CZ" sz="2000" dirty="0" smtClean="0"/>
              <a:t>Analýza a syntéza všech poznatků , „klinický typ“ myšlení</a:t>
            </a:r>
          </a:p>
          <a:p>
            <a:pPr eaLnBrk="1" hangingPunct="1"/>
            <a:r>
              <a:rPr lang="cs-CZ" sz="2000" dirty="0" smtClean="0"/>
              <a:t>Nutnost vyhnout se tzv. „</a:t>
            </a:r>
            <a:r>
              <a:rPr lang="cs-CZ" sz="2000" dirty="0" err="1" smtClean="0"/>
              <a:t>technomedicíně</a:t>
            </a:r>
            <a:r>
              <a:rPr lang="cs-CZ" sz="2000" dirty="0" smtClean="0"/>
              <a:t>“ (UZ,CT/MRI,PET), ale bez znalostí (a použití) základního fyzikálního vyšetření </a:t>
            </a:r>
          </a:p>
          <a:p>
            <a:pPr eaLnBrk="1" hangingPunct="1"/>
            <a:r>
              <a:rPr lang="cs-CZ" sz="2000" dirty="0" smtClean="0"/>
              <a:t>Logický diagnostický postup, zdůvodnění svých kroků </a:t>
            </a:r>
          </a:p>
          <a:p>
            <a:pPr eaLnBrk="1" hangingPunct="1"/>
            <a:r>
              <a:rPr lang="cs-CZ" sz="2000" dirty="0" smtClean="0"/>
              <a:t>Schopnost základní diferenciální diagnostiky klinických potíží pacienta</a:t>
            </a:r>
          </a:p>
          <a:p>
            <a:pPr eaLnBrk="1" hangingPunct="1"/>
            <a:r>
              <a:rPr lang="cs-CZ" sz="2000" dirty="0" smtClean="0"/>
              <a:t>Odpovědnost vůči pacientovi i systému zdravotní péče</a:t>
            </a:r>
          </a:p>
          <a:p>
            <a:pPr eaLnBrk="1" hangingPunct="1"/>
            <a:endParaRPr lang="cs-CZ" sz="2000" dirty="0"/>
          </a:p>
          <a:p>
            <a:pPr eaLnBrk="1" hangingPunct="1"/>
            <a:r>
              <a:rPr lang="cs-CZ" sz="2000" dirty="0"/>
              <a:t>Nemohu nikoho nic naučit, mohu je jen přimět myslet.“ - </a:t>
            </a:r>
            <a:r>
              <a:rPr lang="cs-CZ" sz="2000" dirty="0" err="1"/>
              <a:t>Sokratés</a:t>
            </a:r>
            <a:endParaRPr lang="cs-CZ" sz="2000" dirty="0" smtClean="0"/>
          </a:p>
          <a:p>
            <a:pPr eaLnBrk="1" hangingPunct="1"/>
            <a:endParaRPr lang="cs-CZ" sz="2000" dirty="0" smtClean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DF28E9-C89A-4F27-83B7-B29467B818C2}" type="slidenum">
              <a:rPr lang="cs-CZ" altLang="cs-CZ" smtClean="0"/>
              <a:pPr>
                <a:defRPr/>
              </a:pPr>
              <a:t>3</a:t>
            </a:fld>
            <a:endParaRPr lang="cs-CZ" altLang="cs-CZ" dirty="0"/>
          </a:p>
        </p:txBody>
      </p:sp>
      <p:cxnSp>
        <p:nvCxnSpPr>
          <p:cNvPr id="3" name="Přímá spojnice 2"/>
          <p:cNvCxnSpPr/>
          <p:nvPr/>
        </p:nvCxnSpPr>
        <p:spPr bwMode="auto">
          <a:xfrm>
            <a:off x="138545" y="5735782"/>
            <a:ext cx="85344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00287D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Nadpis 1"/>
          <p:cNvSpPr>
            <a:spLocks noGrp="1"/>
          </p:cNvSpPr>
          <p:nvPr>
            <p:ph type="title"/>
          </p:nvPr>
        </p:nvSpPr>
        <p:spPr>
          <a:xfrm>
            <a:off x="2618508" y="188640"/>
            <a:ext cx="5839691" cy="648072"/>
          </a:xfrm>
        </p:spPr>
        <p:txBody>
          <a:bodyPr/>
          <a:lstStyle/>
          <a:p>
            <a:r>
              <a:rPr lang="cs-CZ" altLang="cs-CZ" sz="2000" dirty="0" smtClean="0"/>
              <a:t/>
            </a:r>
            <a:br>
              <a:rPr lang="cs-CZ" altLang="cs-CZ" sz="2000" dirty="0" smtClean="0"/>
            </a:br>
            <a:r>
              <a:rPr lang="cs-CZ" altLang="cs-CZ" sz="2000" dirty="0" smtClean="0"/>
              <a:t>        </a:t>
            </a:r>
            <a:r>
              <a:rPr lang="cs-CZ" altLang="cs-CZ" dirty="0" smtClean="0"/>
              <a:t>Nepopsaný GCT mediastina</a:t>
            </a:r>
          </a:p>
        </p:txBody>
      </p:sp>
      <p:pic>
        <p:nvPicPr>
          <p:cNvPr id="2355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12" t="12659" r="29143" b="15042"/>
          <a:stretch>
            <a:fillRect/>
          </a:stretch>
        </p:blipFill>
        <p:spPr>
          <a:xfrm>
            <a:off x="-15875" y="1412776"/>
            <a:ext cx="4167741" cy="48356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10" t="21661" r="31693" b="21722"/>
          <a:stretch>
            <a:fillRect/>
          </a:stretch>
        </p:blipFill>
        <p:spPr bwMode="auto">
          <a:xfrm>
            <a:off x="4522630" y="1556792"/>
            <a:ext cx="4009810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8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3034144" y="188913"/>
            <a:ext cx="5424055" cy="753196"/>
          </a:xfrm>
        </p:spPr>
        <p:txBody>
          <a:bodyPr/>
          <a:lstStyle/>
          <a:p>
            <a:r>
              <a:rPr lang="cs-CZ" altLang="cs-CZ" dirty="0" err="1" smtClean="0">
                <a:solidFill>
                  <a:srgbClr val="000099"/>
                </a:solidFill>
              </a:rPr>
              <a:t>Germinální</a:t>
            </a:r>
            <a:r>
              <a:rPr lang="cs-CZ" altLang="cs-CZ" dirty="0" smtClean="0">
                <a:solidFill>
                  <a:srgbClr val="000099"/>
                </a:solidFill>
              </a:rPr>
              <a:t> nádory ovarií </a:t>
            </a:r>
            <a:endParaRPr lang="cs-CZ" altLang="cs-CZ" dirty="0">
              <a:solidFill>
                <a:srgbClr val="000099"/>
              </a:solidFill>
            </a:endParaRPr>
          </a:p>
        </p:txBody>
      </p:sp>
      <p:pic>
        <p:nvPicPr>
          <p:cNvPr id="114692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8" t="2847" r="1955"/>
          <a:stretch>
            <a:fillRect/>
          </a:stretch>
        </p:blipFill>
        <p:spPr>
          <a:xfrm>
            <a:off x="539750" y="1412875"/>
            <a:ext cx="3044825" cy="2009775"/>
          </a:xfrm>
          <a:noFill/>
          <a:ln/>
        </p:spPr>
      </p:pic>
      <p:pic>
        <p:nvPicPr>
          <p:cNvPr id="11469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4" r="32596"/>
          <a:stretch>
            <a:fillRect/>
          </a:stretch>
        </p:blipFill>
        <p:spPr bwMode="auto">
          <a:xfrm>
            <a:off x="6804025" y="1341438"/>
            <a:ext cx="2084388" cy="352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469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1412875"/>
            <a:ext cx="2940050" cy="201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4696" name="Text Box 8"/>
          <p:cNvSpPr txBox="1">
            <a:spLocks noChangeArrowheads="1"/>
          </p:cNvSpPr>
          <p:nvPr/>
        </p:nvSpPr>
        <p:spPr bwMode="auto">
          <a:xfrm>
            <a:off x="3708400" y="3429000"/>
            <a:ext cx="295116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sz="1800" dirty="0">
                <a:latin typeface="+mn-lt"/>
              </a:rPr>
              <a:t>Dysgerminoma,17 </a:t>
            </a:r>
            <a:r>
              <a:rPr lang="cs-CZ" altLang="cs-CZ" sz="1800" dirty="0" smtClean="0">
                <a:latin typeface="+mn-lt"/>
              </a:rPr>
              <a:t>let, </a:t>
            </a:r>
            <a:r>
              <a:rPr lang="cs-CZ" altLang="cs-CZ" sz="1800" dirty="0">
                <a:latin typeface="+mn-lt"/>
              </a:rPr>
              <a:t>1.33kg,</a:t>
            </a:r>
            <a:endParaRPr lang="cs-CZ" altLang="cs-CZ" sz="1800" baseline="0" dirty="0">
              <a:latin typeface="+mn-lt"/>
            </a:endParaRPr>
          </a:p>
        </p:txBody>
      </p:sp>
      <p:pic>
        <p:nvPicPr>
          <p:cNvPr id="11469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1" r="34415"/>
          <a:stretch>
            <a:fillRect/>
          </a:stretch>
        </p:blipFill>
        <p:spPr bwMode="auto">
          <a:xfrm>
            <a:off x="179388" y="3833813"/>
            <a:ext cx="1674812" cy="302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4698" name="Picture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86" t="10301" r="28592" b="19489"/>
          <a:stretch>
            <a:fillRect/>
          </a:stretch>
        </p:blipFill>
        <p:spPr bwMode="auto">
          <a:xfrm>
            <a:off x="1979613" y="4724400"/>
            <a:ext cx="2657475" cy="199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4699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9" t="9177" r="22456" b="11520"/>
          <a:stretch>
            <a:fillRect/>
          </a:stretch>
        </p:blipFill>
        <p:spPr bwMode="auto">
          <a:xfrm>
            <a:off x="4716463" y="4741863"/>
            <a:ext cx="2447925" cy="211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4700" name="Text Box 12"/>
          <p:cNvSpPr txBox="1">
            <a:spLocks noChangeArrowheads="1"/>
          </p:cNvSpPr>
          <p:nvPr/>
        </p:nvSpPr>
        <p:spPr bwMode="auto">
          <a:xfrm>
            <a:off x="7235825" y="6165850"/>
            <a:ext cx="19081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sz="1800" dirty="0" err="1">
                <a:latin typeface="+mn-lt"/>
              </a:rPr>
              <a:t>Mixed</a:t>
            </a:r>
            <a:r>
              <a:rPr lang="cs-CZ" altLang="cs-CZ" sz="1800" dirty="0">
                <a:latin typeface="+mn-lt"/>
              </a:rPr>
              <a:t> GCT, 16 </a:t>
            </a:r>
            <a:r>
              <a:rPr lang="cs-CZ" altLang="cs-CZ" sz="1800" dirty="0" smtClean="0">
                <a:latin typeface="+mn-lt"/>
              </a:rPr>
              <a:t>let. </a:t>
            </a:r>
            <a:r>
              <a:rPr lang="cs-CZ" altLang="cs-CZ" sz="1800" dirty="0" err="1" smtClean="0">
                <a:latin typeface="+mn-lt"/>
              </a:rPr>
              <a:t>Swyer</a:t>
            </a:r>
            <a:r>
              <a:rPr lang="cs-CZ" altLang="cs-CZ" sz="1800" dirty="0" smtClean="0">
                <a:latin typeface="+mn-lt"/>
              </a:rPr>
              <a:t> </a:t>
            </a:r>
            <a:r>
              <a:rPr lang="cs-CZ" altLang="cs-CZ" sz="1800" dirty="0" err="1" smtClean="0">
                <a:latin typeface="+mn-lt"/>
              </a:rPr>
              <a:t>sy</a:t>
            </a:r>
            <a:r>
              <a:rPr lang="cs-CZ" altLang="cs-CZ" sz="1800" dirty="0" smtClean="0">
                <a:latin typeface="+mn-lt"/>
              </a:rPr>
              <a:t> </a:t>
            </a:r>
            <a:endParaRPr lang="cs-CZ" altLang="cs-CZ" sz="1800" baseline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107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1750" y="832104"/>
            <a:ext cx="8932863" cy="758952"/>
          </a:xfrm>
        </p:spPr>
        <p:txBody>
          <a:bodyPr/>
          <a:lstStyle/>
          <a:p>
            <a:r>
              <a:rPr lang="cs-CZ" altLang="cs-CZ" sz="3200" b="1" i="1" dirty="0" smtClean="0">
                <a:solidFill>
                  <a:srgbClr val="000066"/>
                </a:solidFill>
              </a:rPr>
              <a:t>                          </a:t>
            </a:r>
            <a:r>
              <a:rPr lang="cs-CZ" altLang="cs-CZ" dirty="0" smtClean="0"/>
              <a:t>Nepoznaný  synoviální sarkom</a:t>
            </a:r>
          </a:p>
        </p:txBody>
      </p:sp>
      <p:pic>
        <p:nvPicPr>
          <p:cNvPr id="307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67" t="17773" r="42834" b="26172"/>
          <a:stretch>
            <a:fillRect/>
          </a:stretch>
        </p:blipFill>
        <p:spPr bwMode="auto">
          <a:xfrm>
            <a:off x="31750" y="1876425"/>
            <a:ext cx="2487613" cy="364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0" b="14919"/>
          <a:stretch>
            <a:fillRect/>
          </a:stretch>
        </p:blipFill>
        <p:spPr bwMode="auto">
          <a:xfrm>
            <a:off x="5580063" y="2924944"/>
            <a:ext cx="3479800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25" t="25560" r="38992" b="30981"/>
          <a:stretch>
            <a:fillRect/>
          </a:stretch>
        </p:blipFill>
        <p:spPr bwMode="auto">
          <a:xfrm>
            <a:off x="2627313" y="1873155"/>
            <a:ext cx="295275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Obdélník 1"/>
          <p:cNvSpPr>
            <a:spLocks noChangeArrowheads="1"/>
          </p:cNvSpPr>
          <p:nvPr/>
        </p:nvSpPr>
        <p:spPr bwMode="auto">
          <a:xfrm>
            <a:off x="5795963" y="5229225"/>
            <a:ext cx="31686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2400" b="1" dirty="0"/>
              <a:t> </a:t>
            </a:r>
            <a:r>
              <a:rPr lang="cs-CZ" altLang="cs-CZ" sz="1200" b="1" dirty="0" smtClean="0">
                <a:latin typeface="+mj-lt"/>
              </a:rPr>
              <a:t> </a:t>
            </a:r>
            <a:r>
              <a:rPr lang="cs-CZ" altLang="cs-CZ" sz="1600" dirty="0">
                <a:latin typeface="+mn-lt"/>
              </a:rPr>
              <a:t>délka anamnézy 8 </a:t>
            </a:r>
            <a:r>
              <a:rPr lang="cs-CZ" altLang="cs-CZ" sz="1600" dirty="0" smtClean="0">
                <a:latin typeface="+mn-lt"/>
              </a:rPr>
              <a:t>měsíců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dirty="0">
                <a:latin typeface="+mn-lt"/>
              </a:rPr>
              <a:t> </a:t>
            </a:r>
            <a:r>
              <a:rPr lang="cs-CZ" altLang="cs-CZ" sz="1600" dirty="0" smtClean="0">
                <a:latin typeface="+mn-lt"/>
              </a:rPr>
              <a:t>  vyšetřen ortopedem 5x</a:t>
            </a:r>
            <a:endParaRPr lang="cs-CZ" altLang="cs-CZ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9046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22" t="7703" r="11129" b="11395"/>
          <a:stretch/>
        </p:blipFill>
        <p:spPr bwMode="auto">
          <a:xfrm>
            <a:off x="3732600" y="0"/>
            <a:ext cx="5411400" cy="3484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6" t="19443" r="31511" b="18770"/>
          <a:stretch>
            <a:fillRect/>
          </a:stretch>
        </p:blipFill>
        <p:spPr bwMode="auto">
          <a:xfrm>
            <a:off x="151177" y="2382904"/>
            <a:ext cx="3270896" cy="3893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14" t="38432" r="22698" b="19472"/>
          <a:stretch/>
        </p:blipFill>
        <p:spPr bwMode="auto">
          <a:xfrm>
            <a:off x="3752852" y="3473450"/>
            <a:ext cx="5391148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bdélník 1"/>
          <p:cNvSpPr/>
          <p:nvPr/>
        </p:nvSpPr>
        <p:spPr>
          <a:xfrm>
            <a:off x="96982" y="1343891"/>
            <a:ext cx="66177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altLang="cs-CZ" dirty="0" smtClean="0"/>
              <a:t>  </a:t>
            </a:r>
            <a:r>
              <a:rPr lang="cs-CZ" altLang="cs-CZ" sz="1600" b="1" dirty="0" smtClean="0">
                <a:solidFill>
                  <a:srgbClr val="00287D"/>
                </a:solidFill>
                <a:latin typeface="+mn-lt"/>
              </a:rPr>
              <a:t>HCC</a:t>
            </a:r>
            <a:r>
              <a:rPr lang="cs-CZ" altLang="cs-CZ" sz="1600" dirty="0" smtClean="0">
                <a:latin typeface="+mn-lt"/>
              </a:rPr>
              <a:t> – anamnéza 5 let</a:t>
            </a:r>
          </a:p>
          <a:p>
            <a:r>
              <a:rPr lang="cs-CZ" sz="1600" dirty="0">
                <a:latin typeface="+mn-lt"/>
              </a:rPr>
              <a:t> </a:t>
            </a:r>
            <a:r>
              <a:rPr lang="cs-CZ" sz="1600" dirty="0" smtClean="0">
                <a:latin typeface="+mn-lt"/>
              </a:rPr>
              <a:t>              vyšetřen PLDD, ortoped, </a:t>
            </a:r>
          </a:p>
          <a:p>
            <a:r>
              <a:rPr lang="cs-CZ" sz="1600" dirty="0">
                <a:latin typeface="+mn-lt"/>
              </a:rPr>
              <a:t> </a:t>
            </a:r>
            <a:r>
              <a:rPr lang="cs-CZ" sz="1600" dirty="0" smtClean="0">
                <a:latin typeface="+mn-lt"/>
              </a:rPr>
              <a:t>                            radiolog</a:t>
            </a:r>
            <a:endParaRPr lang="cs-CZ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7743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PPT_DBNAME" val="e0ded974-a366-480c-8d5c-7ade5185eb98.mdb"/>
</p:tagLst>
</file>

<file path=ppt/theme/theme1.xml><?xml version="1.0" encoding="utf-8"?>
<a:theme xmlns:a="http://schemas.openxmlformats.org/drawingml/2006/main" name="Prezentace_MU_CZ">
  <a:themeElements>
    <a:clrScheme name="Vlastní 1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C00000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cs-CZ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cs-CZ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Směsi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měsi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měsi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měsi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měsi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měsi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měsi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ystém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med_sablona_4×3_cz</Template>
  <TotalTime>211</TotalTime>
  <Words>387</Words>
  <Application>Microsoft Office PowerPoint</Application>
  <PresentationFormat>Předvádění na obrazovce (4:3)</PresentationFormat>
  <Paragraphs>87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Prezentace_MU_CZ</vt:lpstr>
      <vt:lpstr>Germinální nádory – pohled klinika:  nutné vertikální propojení                                                                        a znalosti z preklinických oborů</vt:lpstr>
      <vt:lpstr>Prezentace aplikace PowerPoint</vt:lpstr>
      <vt:lpstr>                 Co očekáváme od absolventa LF</vt:lpstr>
      <vt:lpstr>         Nepopsaný GCT mediastina</vt:lpstr>
      <vt:lpstr>Germinální nádory ovarií </vt:lpstr>
      <vt:lpstr>                          Nepoznaný  synoviální sarkom</vt:lpstr>
      <vt:lpstr>Prezentace aplikace PowerPoint</vt:lpstr>
    </vt:vector>
  </TitlesOfParts>
  <Company>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Martin Komenda</dc:creator>
  <cp:lastModifiedBy>LF Lektor</cp:lastModifiedBy>
  <cp:revision>21</cp:revision>
  <cp:lastPrinted>2016-10-04T07:25:31Z</cp:lastPrinted>
  <dcterms:created xsi:type="dcterms:W3CDTF">2016-09-16T07:24:09Z</dcterms:created>
  <dcterms:modified xsi:type="dcterms:W3CDTF">2016-10-04T11:39:56Z</dcterms:modified>
</cp:coreProperties>
</file>