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7"/>
  </p:notesMasterIdLst>
  <p:handoutMasterIdLst>
    <p:handoutMasterId r:id="rId8"/>
  </p:handoutMasterIdLst>
  <p:sldIdLst>
    <p:sldId id="260" r:id="rId2"/>
    <p:sldId id="261" r:id="rId3"/>
    <p:sldId id="262" r:id="rId4"/>
    <p:sldId id="263" r:id="rId5"/>
    <p:sldId id="264" r:id="rId6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120">
          <p15:clr>
            <a:srgbClr val="A4A3A4"/>
          </p15:clr>
        </p15:guide>
        <p15:guide id="2" orient="horz" pos="1272">
          <p15:clr>
            <a:srgbClr val="A4A3A4"/>
          </p15:clr>
        </p15:guide>
        <p15:guide id="3" orient="horz" pos="715">
          <p15:clr>
            <a:srgbClr val="A4A3A4"/>
          </p15:clr>
        </p15:guide>
        <p15:guide id="4" orient="horz" pos="3861">
          <p15:clr>
            <a:srgbClr val="A4A3A4"/>
          </p15:clr>
        </p15:guide>
        <p15:guide id="5" orient="horz" pos="3944">
          <p15:clr>
            <a:srgbClr val="A4A3A4"/>
          </p15:clr>
        </p15:guide>
        <p15:guide id="6" pos="321">
          <p15:clr>
            <a:srgbClr val="A4A3A4"/>
          </p15:clr>
        </p15:guide>
        <p15:guide id="7" pos="5418">
          <p15:clr>
            <a:srgbClr val="A4A3A4"/>
          </p15:clr>
        </p15:guide>
        <p15:guide id="8" pos="682">
          <p15:clr>
            <a:srgbClr val="A4A3A4"/>
          </p15:clr>
        </p15:guide>
        <p15:guide id="9" pos="2766">
          <p15:clr>
            <a:srgbClr val="A4A3A4"/>
          </p15:clr>
        </p15:guide>
        <p15:guide id="10" pos="297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00287D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33" autoAdjust="0"/>
    <p:restoredTop sz="94611" autoAdjust="0"/>
  </p:normalViewPr>
  <p:slideViewPr>
    <p:cSldViewPr snapToGrid="0">
      <p:cViewPr varScale="1">
        <p:scale>
          <a:sx n="82" d="100"/>
          <a:sy n="82" d="100"/>
        </p:scale>
        <p:origin x="-876" y="-96"/>
      </p:cViewPr>
      <p:guideLst>
        <p:guide orient="horz" pos="1120"/>
        <p:guide orient="horz" pos="1272"/>
        <p:guide orient="horz" pos="715"/>
        <p:guide orient="horz" pos="3861"/>
        <p:guide orient="horz" pos="3944"/>
        <p:guide pos="321"/>
        <p:guide pos="5418"/>
        <p:guide pos="682"/>
        <p:guide pos="2766"/>
        <p:guide pos="297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cs-CZ" altLang="cs-CZ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cs-CZ" altLang="cs-CZ"/>
          </a:p>
        </p:txBody>
      </p:sp>
      <p:sp>
        <p:nvSpPr>
          <p:cNvPr id="1003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cs-CZ" altLang="cs-CZ"/>
          </a:p>
        </p:txBody>
      </p:sp>
      <p:sp>
        <p:nvSpPr>
          <p:cNvPr id="1003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634D9CB-1186-4E97-85EF-EEFDD3E78B1E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8451449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cs-CZ" altLang="cs-CZ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cs-CZ" altLang="cs-CZ"/>
          </a:p>
        </p:txBody>
      </p:sp>
      <p:sp>
        <p:nvSpPr>
          <p:cNvPr id="1024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24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styly předlohy textu.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1024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cs-CZ" altLang="cs-CZ"/>
          </a:p>
        </p:txBody>
      </p:sp>
      <p:sp>
        <p:nvSpPr>
          <p:cNvPr id="1024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061A6D36-8CFB-40FE-8D60-D2050488125D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388111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1A6D36-8CFB-40FE-8D60-D2050488125D}" type="slidenum">
              <a:rPr lang="cs-CZ" altLang="cs-CZ" smtClean="0"/>
              <a:pPr/>
              <a:t>3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630177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8" name="Rectangle 1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03238" y="2565402"/>
            <a:ext cx="8097837" cy="1249362"/>
          </a:xfrm>
        </p:spPr>
        <p:txBody>
          <a:bodyPr tIns="0" bIns="0" anchor="ctr"/>
          <a:lstStyle>
            <a:lvl1pPr>
              <a:defRPr sz="4000"/>
            </a:lvl1pPr>
          </a:lstStyle>
          <a:p>
            <a:pPr lvl="0"/>
            <a:r>
              <a:rPr lang="cs-CZ" altLang="cs-CZ" noProof="0" dirty="0" smtClean="0"/>
              <a:t>Kliknutím vložte nadpis</a:t>
            </a:r>
          </a:p>
        </p:txBody>
      </p:sp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38" y="5661660"/>
            <a:ext cx="1020127" cy="1020127"/>
          </a:xfrm>
          <a:prstGeom prst="rect">
            <a:avLst/>
          </a:prstGeom>
        </p:spPr>
      </p:pic>
      <p:sp>
        <p:nvSpPr>
          <p:cNvPr id="3" name="Zástupný symbol pro text 2"/>
          <p:cNvSpPr>
            <a:spLocks noGrp="1"/>
          </p:cNvSpPr>
          <p:nvPr>
            <p:ph type="body" sz="quarter" idx="10" hasCustomPrompt="1"/>
          </p:nvPr>
        </p:nvSpPr>
        <p:spPr>
          <a:xfrm>
            <a:off x="503238" y="3814763"/>
            <a:ext cx="8097837" cy="685800"/>
          </a:xfrm>
        </p:spPr>
        <p:txBody>
          <a:bodyPr anchor="ctr"/>
          <a:lstStyle>
            <a:lvl1pPr marL="0" indent="0">
              <a:buNone/>
              <a:defRPr sz="2800" baseline="0"/>
            </a:lvl1pPr>
          </a:lstStyle>
          <a:p>
            <a:pPr lvl="0"/>
            <a:r>
              <a:rPr lang="cs-CZ" dirty="0" smtClean="0"/>
              <a:t>Kliknutím vložte podnadpis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663" userDrawn="1">
          <p15:clr>
            <a:srgbClr val="FBAE40"/>
          </p15:clr>
        </p15:guide>
        <p15:guide id="2" pos="31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rgbClr val="00287D"/>
              </a:buClr>
              <a:buSzPct val="100000"/>
              <a:buFont typeface="Wingdings" panose="05000000000000000000" pitchFamily="2" charset="2"/>
              <a:buChar char="§"/>
              <a:defRPr/>
            </a:lvl1pPr>
            <a:lvl2pPr marL="742950" indent="-285750">
              <a:buClr>
                <a:srgbClr val="00287D"/>
              </a:buClr>
              <a:buFont typeface="Wingdings" panose="05000000000000000000" pitchFamily="2" charset="2"/>
              <a:buChar char="§"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altLang="cs-CZ" dirty="0"/>
              <a:t>Definujte zápatí - název prezentace / pracoviště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970407D-EE58-4A0B-824B-1D3AE42DD9CF}" type="slidenum">
              <a:rPr lang="cs-CZ" altLang="cs-CZ"/>
              <a:pPr/>
              <a:t>‹#›</a:t>
            </a:fld>
            <a:endParaRPr lang="cs-CZ" altLang="cs-CZ" dirty="0"/>
          </a:p>
        </p:txBody>
      </p:sp>
    </p:spTree>
    <p:extLst>
      <p:ext uri="{BB962C8B-B14F-4D97-AF65-F5344CB8AC3E}">
        <p14:creationId xmlns:p14="http://schemas.microsoft.com/office/powerpoint/2010/main" val="2686047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9589" y="4406901"/>
            <a:ext cx="8091487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09589" y="2906713"/>
            <a:ext cx="8091487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altLang="cs-CZ" dirty="0"/>
              <a:t>Definujte zápatí - název prezentace / pracoviště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7F5D36C-8A95-44A1-B2E3-4B4CEE4AA93A}" type="slidenum">
              <a:rPr lang="cs-CZ" altLang="cs-CZ"/>
              <a:pPr/>
              <a:t>‹#›</a:t>
            </a:fld>
            <a:endParaRPr lang="cs-CZ" altLang="cs-CZ" dirty="0"/>
          </a:p>
        </p:txBody>
      </p:sp>
    </p:spTree>
    <p:extLst>
      <p:ext uri="{BB962C8B-B14F-4D97-AF65-F5344CB8AC3E}">
        <p14:creationId xmlns:p14="http://schemas.microsoft.com/office/powerpoint/2010/main" val="25636450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altLang="cs-CZ" dirty="0"/>
              <a:t>Definujte zápatí - název prezentace / pracoviště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6D6C118-631F-4A80-9886-907009361577}" type="slidenum">
              <a:rPr lang="cs-CZ" altLang="cs-CZ"/>
              <a:pPr/>
              <a:t>‹#›</a:t>
            </a:fld>
            <a:endParaRPr lang="cs-CZ" altLang="cs-CZ" dirty="0"/>
          </a:p>
        </p:txBody>
      </p:sp>
    </p:spTree>
    <p:extLst>
      <p:ext uri="{BB962C8B-B14F-4D97-AF65-F5344CB8AC3E}">
        <p14:creationId xmlns:p14="http://schemas.microsoft.com/office/powerpoint/2010/main" val="2954064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2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9589" y="1125539"/>
            <a:ext cx="808663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dirty="0" smtClean="0"/>
              <a:t>Klepnutím lze upravit styl předlohy nadpisů.</a:t>
            </a:r>
          </a:p>
        </p:txBody>
      </p:sp>
      <p:sp>
        <p:nvSpPr>
          <p:cNvPr id="6452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9589" y="2017713"/>
            <a:ext cx="8082321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dirty="0" smtClean="0"/>
              <a:t>Klepnutím lze upravit styly předlohy textu.</a:t>
            </a:r>
          </a:p>
          <a:p>
            <a:pPr lvl="1"/>
            <a:r>
              <a:rPr lang="cs-CZ" altLang="cs-CZ" dirty="0" smtClean="0"/>
              <a:t>Druhá úroveň</a:t>
            </a:r>
          </a:p>
        </p:txBody>
      </p:sp>
      <p:sp>
        <p:nvSpPr>
          <p:cNvPr id="64529" name="Rectangle 1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09588" y="6376986"/>
            <a:ext cx="6219015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10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cs-CZ" altLang="cs-CZ" smtClean="0"/>
              <a:t>Definujte zápatí - název prezentace / pracoviště</a:t>
            </a:r>
            <a:endParaRPr lang="cs-CZ" altLang="cs-CZ" dirty="0"/>
          </a:p>
        </p:txBody>
      </p:sp>
      <p:sp>
        <p:nvSpPr>
          <p:cNvPr id="64530" name="Rectangle 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376986"/>
            <a:ext cx="1733910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10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fld id="{0DE708CC-0C3F-4567-9698-B54C0F35BD31}" type="slidenum">
              <a:rPr lang="cs-CZ" altLang="cs-CZ" smtClean="0"/>
              <a:pPr/>
              <a:t>‹#›</a:t>
            </a:fld>
            <a:endParaRPr lang="cs-CZ" altLang="cs-CZ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89" y="0"/>
            <a:ext cx="2736000" cy="10944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61" r:id="rId2"/>
    <p:sldLayoutId id="2147483662" r:id="rId3"/>
    <p:sldLayoutId id="2147483666" r:id="rId4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287D"/>
        </a:buClr>
        <a:buSzPct val="100000"/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287D"/>
        </a:buClr>
        <a:buSzPct val="80000"/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Blip>
          <a:blip r:embed="rId7"/>
        </a:buBlip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7"/>
        </a:buBlip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Blip>
          <a:blip r:embed="rId7"/>
        </a:buBlip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Blip>
          <a:blip r:embed="rId7"/>
        </a:buBlip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Blip>
          <a:blip r:embed="rId7"/>
        </a:buBlip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Blip>
          <a:blip r:embed="rId7"/>
        </a:buBlip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Blip>
          <a:blip r:embed="rId7"/>
        </a:buBlip>
        <a:defRPr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2.png"/><Relationship Id="rId10" Type="http://schemas.openxmlformats.org/officeDocument/2006/relationships/image" Target="../media/image13.png"/><Relationship Id="rId4" Type="http://schemas.openxmlformats.org/officeDocument/2006/relationships/image" Target="../media/image11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png"/><Relationship Id="rId11" Type="http://schemas.openxmlformats.org/officeDocument/2006/relationships/image" Target="../media/image22.jpeg"/><Relationship Id="rId5" Type="http://schemas.openxmlformats.org/officeDocument/2006/relationships/oleObject" Target="../embeddings/oleObject4.bin"/><Relationship Id="rId10" Type="http://schemas.openxmlformats.org/officeDocument/2006/relationships/image" Target="../media/image21.jpeg"/><Relationship Id="rId4" Type="http://schemas.openxmlformats.org/officeDocument/2006/relationships/image" Target="../media/image17.png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tiff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70407D-EE58-4A0B-824B-1D3AE42DD9CF}" type="slidenum">
              <a:rPr lang="cs-CZ" altLang="cs-CZ" smtClean="0"/>
              <a:pPr/>
              <a:t>1</a:t>
            </a:fld>
            <a:endParaRPr lang="cs-CZ" alt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2558264" y="277402"/>
            <a:ext cx="6221575" cy="8309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cs-CZ" dirty="0" smtClean="0"/>
              <a:t>Co vše studenti znají k tématu </a:t>
            </a:r>
            <a:r>
              <a:rPr lang="cs-CZ" dirty="0" err="1" smtClean="0"/>
              <a:t>germinálních</a:t>
            </a:r>
            <a:r>
              <a:rPr lang="cs-CZ" dirty="0" smtClean="0"/>
              <a:t> </a:t>
            </a:r>
          </a:p>
          <a:p>
            <a:pPr algn="ctr"/>
            <a:r>
              <a:rPr lang="cs-CZ" dirty="0" smtClean="0"/>
              <a:t>tumorů z histologie a embryologie</a:t>
            </a:r>
            <a:endParaRPr lang="cs-CZ" dirty="0"/>
          </a:p>
        </p:txBody>
      </p:sp>
      <p:grpSp>
        <p:nvGrpSpPr>
          <p:cNvPr id="50" name="Skupina 49"/>
          <p:cNvGrpSpPr/>
          <p:nvPr/>
        </p:nvGrpSpPr>
        <p:grpSpPr>
          <a:xfrm>
            <a:off x="221464" y="1334903"/>
            <a:ext cx="8889797" cy="5012154"/>
            <a:chOff x="221464" y="1334903"/>
            <a:chExt cx="8889797" cy="5012154"/>
          </a:xfrm>
        </p:grpSpPr>
        <p:grpSp>
          <p:nvGrpSpPr>
            <p:cNvPr id="10" name="Skupina 9"/>
            <p:cNvGrpSpPr/>
            <p:nvPr/>
          </p:nvGrpSpPr>
          <p:grpSpPr>
            <a:xfrm>
              <a:off x="2025771" y="1334903"/>
              <a:ext cx="5340916" cy="501046"/>
              <a:chOff x="3042912" y="1550660"/>
              <a:chExt cx="5340916" cy="501046"/>
            </a:xfrm>
          </p:grpSpPr>
          <p:sp>
            <p:nvSpPr>
              <p:cNvPr id="8" name="Zaoblený obdélník 7"/>
              <p:cNvSpPr/>
              <p:nvPr/>
            </p:nvSpPr>
            <p:spPr bwMode="auto">
              <a:xfrm>
                <a:off x="3042912" y="1550660"/>
                <a:ext cx="5224187" cy="501046"/>
              </a:xfrm>
              <a:prstGeom prst="roundRect">
                <a:avLst/>
              </a:prstGeom>
              <a:solidFill>
                <a:srgbClr val="0070C0"/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cs-CZ" sz="18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9" name="TextovéPole 8"/>
              <p:cNvSpPr txBox="1"/>
              <p:nvPr/>
            </p:nvSpPr>
            <p:spPr>
              <a:xfrm>
                <a:off x="3063461" y="1550660"/>
                <a:ext cx="532036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dirty="0" smtClean="0">
                    <a:solidFill>
                      <a:schemeClr val="bg1"/>
                    </a:solidFill>
                  </a:rPr>
                  <a:t>Detailně znají vývoj obou typů gonád </a:t>
                </a:r>
                <a:endParaRPr lang="cs-CZ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12" name="Picture 2" descr="File:Stage9 bf2-primordial germ cell region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492" y="4176536"/>
              <a:ext cx="1644244" cy="202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3" name="Group 25"/>
            <p:cNvGrpSpPr>
              <a:grpSpLocks/>
            </p:cNvGrpSpPr>
            <p:nvPr/>
          </p:nvGrpSpPr>
          <p:grpSpPr bwMode="auto">
            <a:xfrm>
              <a:off x="1957216" y="2604552"/>
              <a:ext cx="4731260" cy="2992203"/>
              <a:chOff x="204" y="955"/>
              <a:chExt cx="5425" cy="3085"/>
            </a:xfrm>
          </p:grpSpPr>
          <p:sp>
            <p:nvSpPr>
              <p:cNvPr id="14" name="AutoShape 4"/>
              <p:cNvSpPr>
                <a:spLocks noChangeArrowheads="1"/>
              </p:cNvSpPr>
              <p:nvPr/>
            </p:nvSpPr>
            <p:spPr bwMode="auto">
              <a:xfrm rot="-5400000">
                <a:off x="-540" y="1699"/>
                <a:ext cx="2736" cy="1248"/>
              </a:xfrm>
              <a:prstGeom prst="rtTriangle">
                <a:avLst/>
              </a:prstGeom>
              <a:solidFill>
                <a:srgbClr val="66FFCC"/>
              </a:solidFill>
              <a:ln w="38100">
                <a:solidFill>
                  <a:srgbClr val="FF00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 sz="800"/>
              </a:p>
            </p:txBody>
          </p:sp>
          <p:sp>
            <p:nvSpPr>
              <p:cNvPr id="15" name="Rectangle 5"/>
              <p:cNvSpPr>
                <a:spLocks noChangeArrowheads="1"/>
              </p:cNvSpPr>
              <p:nvPr/>
            </p:nvSpPr>
            <p:spPr bwMode="auto">
              <a:xfrm>
                <a:off x="1500" y="3355"/>
                <a:ext cx="2928" cy="336"/>
              </a:xfrm>
              <a:prstGeom prst="rect">
                <a:avLst/>
              </a:prstGeom>
              <a:solidFill>
                <a:srgbClr val="66FFCC"/>
              </a:solidFill>
              <a:ln w="38100">
                <a:solidFill>
                  <a:srgbClr val="FF00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 sz="800"/>
              </a:p>
            </p:txBody>
          </p:sp>
          <p:sp>
            <p:nvSpPr>
              <p:cNvPr id="16" name="Rectangle 6"/>
              <p:cNvSpPr>
                <a:spLocks noChangeArrowheads="1"/>
              </p:cNvSpPr>
              <p:nvPr/>
            </p:nvSpPr>
            <p:spPr bwMode="auto">
              <a:xfrm>
                <a:off x="4428" y="3355"/>
                <a:ext cx="1008" cy="336"/>
              </a:xfrm>
              <a:prstGeom prst="rect">
                <a:avLst/>
              </a:prstGeom>
              <a:solidFill>
                <a:srgbClr val="66FFCC"/>
              </a:solidFill>
              <a:ln w="38100">
                <a:solidFill>
                  <a:srgbClr val="FF00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 sz="800"/>
              </a:p>
            </p:txBody>
          </p:sp>
          <p:sp>
            <p:nvSpPr>
              <p:cNvPr id="17" name="AutoShape 7"/>
              <p:cNvSpPr>
                <a:spLocks noChangeArrowheads="1"/>
              </p:cNvSpPr>
              <p:nvPr/>
            </p:nvSpPr>
            <p:spPr bwMode="auto">
              <a:xfrm>
                <a:off x="2364" y="3403"/>
                <a:ext cx="1200" cy="240"/>
              </a:xfrm>
              <a:prstGeom prst="roundRect">
                <a:avLst>
                  <a:gd name="adj" fmla="val 16667"/>
                </a:avLst>
              </a:prstGeom>
              <a:solidFill>
                <a:srgbClr val="FFCCFF"/>
              </a:solidFill>
              <a:ln w="3175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 sz="800"/>
              </a:p>
            </p:txBody>
          </p:sp>
          <p:sp>
            <p:nvSpPr>
              <p:cNvPr id="18" name="Text Box 8"/>
              <p:cNvSpPr txBox="1">
                <a:spLocks noChangeArrowheads="1"/>
              </p:cNvSpPr>
              <p:nvPr/>
            </p:nvSpPr>
            <p:spPr bwMode="auto">
              <a:xfrm>
                <a:off x="2364" y="3403"/>
                <a:ext cx="1776" cy="2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lang="cs-CZ" altLang="en-US" sz="800" dirty="0" smtClean="0">
                    <a:solidFill>
                      <a:srgbClr val="000066"/>
                    </a:solidFill>
                  </a:rPr>
                  <a:t>   G2/M </a:t>
                </a:r>
                <a:r>
                  <a:rPr lang="cs-CZ" altLang="en-US" sz="800" dirty="0">
                    <a:solidFill>
                      <a:srgbClr val="000066"/>
                    </a:solidFill>
                  </a:rPr>
                  <a:t>zástava</a:t>
                </a:r>
              </a:p>
            </p:txBody>
          </p:sp>
          <p:sp>
            <p:nvSpPr>
              <p:cNvPr id="19" name="AutoShape 9"/>
              <p:cNvSpPr>
                <a:spLocks noChangeArrowheads="1"/>
              </p:cNvSpPr>
              <p:nvPr/>
            </p:nvSpPr>
            <p:spPr bwMode="auto">
              <a:xfrm>
                <a:off x="492" y="3259"/>
                <a:ext cx="864" cy="384"/>
              </a:xfrm>
              <a:prstGeom prst="roundRect">
                <a:avLst>
                  <a:gd name="adj" fmla="val 16667"/>
                </a:avLst>
              </a:prstGeom>
              <a:solidFill>
                <a:srgbClr val="FFCCFF"/>
              </a:solidFill>
              <a:ln w="9525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r>
                  <a:rPr lang="cs-CZ" altLang="en-US" sz="800" dirty="0">
                    <a:solidFill>
                      <a:srgbClr val="000066"/>
                    </a:solidFill>
                  </a:rPr>
                  <a:t>mitotické </a:t>
                </a:r>
              </a:p>
              <a:p>
                <a:pPr algn="ctr" eaLnBrk="0" hangingPunct="0"/>
                <a:r>
                  <a:rPr lang="cs-CZ" altLang="en-US" sz="800" dirty="0">
                    <a:solidFill>
                      <a:srgbClr val="000066"/>
                    </a:solidFill>
                  </a:rPr>
                  <a:t>dělení</a:t>
                </a:r>
                <a:endParaRPr lang="cs-CZ" altLang="en-US" sz="800" b="0" dirty="0">
                  <a:solidFill>
                    <a:srgbClr val="000066"/>
                  </a:solidFill>
                </a:endParaRPr>
              </a:p>
            </p:txBody>
          </p:sp>
          <p:sp>
            <p:nvSpPr>
              <p:cNvPr id="20" name="Text Box 10"/>
              <p:cNvSpPr txBox="1">
                <a:spLocks noChangeArrowheads="1"/>
              </p:cNvSpPr>
              <p:nvPr/>
            </p:nvSpPr>
            <p:spPr bwMode="auto">
              <a:xfrm>
                <a:off x="2653" y="3691"/>
                <a:ext cx="1043" cy="34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altLang="en-US" sz="800" dirty="0"/>
                  <a:t>r</a:t>
                </a:r>
                <a:r>
                  <a:rPr lang="cs-CZ" altLang="en-US" sz="800" dirty="0" err="1"/>
                  <a:t>ůst</a:t>
                </a:r>
                <a:r>
                  <a:rPr lang="cs-CZ" altLang="en-US" sz="800" dirty="0"/>
                  <a:t> </a:t>
                </a:r>
              </a:p>
              <a:p>
                <a:pPr algn="ctr" eaLnBrk="0" hangingPunct="0"/>
                <a:r>
                  <a:rPr lang="cs-CZ" altLang="en-US" sz="800" b="0" dirty="0"/>
                  <a:t>(měsíce až rok)</a:t>
                </a:r>
              </a:p>
            </p:txBody>
          </p:sp>
          <p:sp>
            <p:nvSpPr>
              <p:cNvPr id="21" name="Rectangle 11"/>
              <p:cNvSpPr>
                <a:spLocks noChangeArrowheads="1"/>
              </p:cNvSpPr>
              <p:nvPr/>
            </p:nvSpPr>
            <p:spPr bwMode="auto">
              <a:xfrm>
                <a:off x="4380" y="3680"/>
                <a:ext cx="1248" cy="34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cs-CZ" altLang="en-US" sz="800" dirty="0"/>
                  <a:t>meiotické zrání</a:t>
                </a:r>
              </a:p>
              <a:p>
                <a:pPr algn="ctr" eaLnBrk="0" hangingPunct="0"/>
                <a:r>
                  <a:rPr lang="cs-CZ" altLang="en-US" sz="800" b="0" dirty="0"/>
                  <a:t>(hodin</a:t>
                </a:r>
                <a:r>
                  <a:rPr lang="en-US" altLang="en-US" sz="800" b="0" dirty="0"/>
                  <a:t>y</a:t>
                </a:r>
                <a:r>
                  <a:rPr lang="cs-CZ" altLang="en-US" sz="800" b="0" dirty="0"/>
                  <a:t>)</a:t>
                </a:r>
              </a:p>
            </p:txBody>
          </p:sp>
          <p:sp>
            <p:nvSpPr>
              <p:cNvPr id="22" name="Rectangle 12"/>
              <p:cNvSpPr>
                <a:spLocks noChangeArrowheads="1"/>
              </p:cNvSpPr>
              <p:nvPr/>
            </p:nvSpPr>
            <p:spPr bwMode="auto">
              <a:xfrm>
                <a:off x="252" y="3691"/>
                <a:ext cx="1536" cy="2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 eaLnBrk="0" hangingPunct="0"/>
                <a:r>
                  <a:rPr lang="cs-CZ" altLang="en-US" sz="800"/>
                  <a:t>PGC &amp; oogonie</a:t>
                </a:r>
              </a:p>
            </p:txBody>
          </p:sp>
          <p:sp>
            <p:nvSpPr>
              <p:cNvPr id="23" name="Line 13"/>
              <p:cNvSpPr>
                <a:spLocks noChangeShapeType="1"/>
              </p:cNvSpPr>
              <p:nvPr/>
            </p:nvSpPr>
            <p:spPr bwMode="auto">
              <a:xfrm>
                <a:off x="4428" y="2875"/>
                <a:ext cx="0" cy="38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 sz="800"/>
              </a:p>
            </p:txBody>
          </p:sp>
          <p:sp>
            <p:nvSpPr>
              <p:cNvPr id="24" name="AutoShape 14"/>
              <p:cNvSpPr>
                <a:spLocks noChangeArrowheads="1"/>
              </p:cNvSpPr>
              <p:nvPr/>
            </p:nvSpPr>
            <p:spPr bwMode="auto">
              <a:xfrm>
                <a:off x="4908" y="3403"/>
                <a:ext cx="288" cy="240"/>
              </a:xfrm>
              <a:prstGeom prst="roundRect">
                <a:avLst>
                  <a:gd name="adj" fmla="val 16667"/>
                </a:avLst>
              </a:prstGeom>
              <a:solidFill>
                <a:srgbClr val="FFCCFF"/>
              </a:solidFill>
              <a:ln w="9525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 sz="800"/>
              </a:p>
            </p:txBody>
          </p:sp>
          <p:sp>
            <p:nvSpPr>
              <p:cNvPr id="25" name="Rectangle 15"/>
              <p:cNvSpPr>
                <a:spLocks noChangeArrowheads="1"/>
              </p:cNvSpPr>
              <p:nvPr/>
            </p:nvSpPr>
            <p:spPr bwMode="auto">
              <a:xfrm>
                <a:off x="4875" y="3408"/>
                <a:ext cx="370" cy="2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 eaLnBrk="0" hangingPunct="0"/>
                <a:r>
                  <a:rPr lang="cs-CZ" altLang="en-US" sz="800">
                    <a:solidFill>
                      <a:srgbClr val="000066"/>
                    </a:solidFill>
                  </a:rPr>
                  <a:t>MI</a:t>
                </a:r>
              </a:p>
            </p:txBody>
          </p:sp>
          <p:sp>
            <p:nvSpPr>
              <p:cNvPr id="26" name="AutoShape 16"/>
              <p:cNvSpPr>
                <a:spLocks noChangeArrowheads="1"/>
              </p:cNvSpPr>
              <p:nvPr/>
            </p:nvSpPr>
            <p:spPr bwMode="auto">
              <a:xfrm>
                <a:off x="5217" y="3403"/>
                <a:ext cx="322" cy="240"/>
              </a:xfrm>
              <a:prstGeom prst="roundRect">
                <a:avLst>
                  <a:gd name="adj" fmla="val 16667"/>
                </a:avLst>
              </a:prstGeom>
              <a:solidFill>
                <a:srgbClr val="FFCCFF"/>
              </a:solidFill>
              <a:ln w="9525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 sz="800"/>
              </a:p>
            </p:txBody>
          </p:sp>
          <p:sp>
            <p:nvSpPr>
              <p:cNvPr id="27" name="Rectangle 17"/>
              <p:cNvSpPr>
                <a:spLocks noChangeArrowheads="1"/>
              </p:cNvSpPr>
              <p:nvPr/>
            </p:nvSpPr>
            <p:spPr bwMode="auto">
              <a:xfrm>
                <a:off x="5163" y="3403"/>
                <a:ext cx="466" cy="2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 eaLnBrk="0" hangingPunct="0"/>
                <a:r>
                  <a:rPr lang="cs-CZ" altLang="en-US" sz="800">
                    <a:solidFill>
                      <a:srgbClr val="000066"/>
                    </a:solidFill>
                  </a:rPr>
                  <a:t>MII</a:t>
                </a:r>
              </a:p>
            </p:txBody>
          </p:sp>
          <p:sp>
            <p:nvSpPr>
              <p:cNvPr id="28" name="Text Box 18"/>
              <p:cNvSpPr txBox="1">
                <a:spLocks noChangeArrowheads="1"/>
              </p:cNvSpPr>
              <p:nvPr/>
            </p:nvSpPr>
            <p:spPr bwMode="auto">
              <a:xfrm>
                <a:off x="3756" y="2385"/>
                <a:ext cx="1296" cy="34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cs-CZ" altLang="en-US" sz="800" dirty="0"/>
                  <a:t> Znovuzahájení meiózy</a:t>
                </a:r>
              </a:p>
            </p:txBody>
          </p:sp>
          <p:sp>
            <p:nvSpPr>
              <p:cNvPr id="29" name="Rectangle 19"/>
              <p:cNvSpPr>
                <a:spLocks noChangeArrowheads="1"/>
              </p:cNvSpPr>
              <p:nvPr/>
            </p:nvSpPr>
            <p:spPr bwMode="auto">
              <a:xfrm>
                <a:off x="1451" y="2385"/>
                <a:ext cx="2352" cy="34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cs-CZ" altLang="en-US" sz="800" dirty="0">
                    <a:solidFill>
                      <a:srgbClr val="FFFF00"/>
                    </a:solidFill>
                  </a:rPr>
                  <a:t> </a:t>
                </a:r>
                <a:r>
                  <a:rPr lang="cs-CZ" altLang="cs-CZ" sz="800" dirty="0"/>
                  <a:t>Zastavení meiózy v diplotene  </a:t>
                </a:r>
              </a:p>
              <a:p>
                <a:pPr algn="ctr"/>
                <a:r>
                  <a:rPr lang="cs-CZ" altLang="cs-CZ" sz="800" dirty="0"/>
                  <a:t>1. meiotického dělení</a:t>
                </a:r>
                <a:endParaRPr lang="cs-CZ" altLang="en-US" sz="800" dirty="0"/>
              </a:p>
            </p:txBody>
          </p:sp>
          <p:sp>
            <p:nvSpPr>
              <p:cNvPr id="30" name="Line 20"/>
              <p:cNvSpPr>
                <a:spLocks noChangeShapeType="1"/>
              </p:cNvSpPr>
              <p:nvPr/>
            </p:nvSpPr>
            <p:spPr bwMode="auto">
              <a:xfrm>
                <a:off x="2124" y="2832"/>
                <a:ext cx="0" cy="14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 sz="800"/>
              </a:p>
            </p:txBody>
          </p:sp>
          <p:sp>
            <p:nvSpPr>
              <p:cNvPr id="31" name="Line 21"/>
              <p:cNvSpPr>
                <a:spLocks noChangeShapeType="1"/>
              </p:cNvSpPr>
              <p:nvPr/>
            </p:nvSpPr>
            <p:spPr bwMode="auto">
              <a:xfrm flipH="1">
                <a:off x="1553" y="2971"/>
                <a:ext cx="576" cy="2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 sz="800"/>
              </a:p>
            </p:txBody>
          </p:sp>
          <p:sp>
            <p:nvSpPr>
              <p:cNvPr id="32" name="Arc 22"/>
              <p:cNvSpPr>
                <a:spLocks/>
              </p:cNvSpPr>
              <p:nvPr/>
            </p:nvSpPr>
            <p:spPr bwMode="auto">
              <a:xfrm>
                <a:off x="3948" y="1611"/>
                <a:ext cx="1488" cy="1504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2558"/>
                  <a:gd name="T2" fmla="*/ 21578 w 21600"/>
                  <a:gd name="T3" fmla="*/ 22558 h 22558"/>
                  <a:gd name="T4" fmla="*/ 0 w 21600"/>
                  <a:gd name="T5" fmla="*/ 21600 h 22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2558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21919"/>
                      <a:pt x="21592" y="22238"/>
                      <a:pt x="21578" y="22558"/>
                    </a:cubicBezTo>
                  </a:path>
                  <a:path w="21600" h="22558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21919"/>
                      <a:pt x="21592" y="22238"/>
                      <a:pt x="21578" y="22558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8100">
                <a:solidFill>
                  <a:srgbClr val="FF0066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 sz="800"/>
              </a:p>
            </p:txBody>
          </p:sp>
          <p:sp>
            <p:nvSpPr>
              <p:cNvPr id="33" name="Text Box 23"/>
              <p:cNvSpPr txBox="1">
                <a:spLocks noChangeArrowheads="1"/>
              </p:cNvSpPr>
              <p:nvPr/>
            </p:nvSpPr>
            <p:spPr bwMode="auto">
              <a:xfrm>
                <a:off x="2196" y="1440"/>
                <a:ext cx="1920" cy="34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0066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cs-CZ" altLang="en-US" sz="800" dirty="0">
                    <a:solidFill>
                      <a:srgbClr val="FF0066"/>
                    </a:solidFill>
                  </a:rPr>
                  <a:t>Vajíčko schopné oplození a podpory embryonálního vývoje</a:t>
                </a:r>
              </a:p>
            </p:txBody>
          </p:sp>
        </p:grpSp>
        <p:grpSp>
          <p:nvGrpSpPr>
            <p:cNvPr id="40" name="Skupina 39"/>
            <p:cNvGrpSpPr/>
            <p:nvPr/>
          </p:nvGrpSpPr>
          <p:grpSpPr>
            <a:xfrm>
              <a:off x="5164437" y="2029572"/>
              <a:ext cx="3769507" cy="1731485"/>
              <a:chOff x="5090722" y="1906928"/>
              <a:chExt cx="3769507" cy="1731485"/>
            </a:xfrm>
          </p:grpSpPr>
          <p:pic>
            <p:nvPicPr>
              <p:cNvPr id="34" name="Obrázek 3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488504" y="2133463"/>
                <a:ext cx="2371725" cy="1504950"/>
              </a:xfrm>
              <a:prstGeom prst="rect">
                <a:avLst/>
              </a:prstGeom>
            </p:spPr>
          </p:pic>
          <p:sp>
            <p:nvSpPr>
              <p:cNvPr id="35" name="TextovéPole 34"/>
              <p:cNvSpPr txBox="1"/>
              <p:nvPr/>
            </p:nvSpPr>
            <p:spPr>
              <a:xfrm>
                <a:off x="7178939" y="1918972"/>
                <a:ext cx="164019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1000" dirty="0" smtClean="0"/>
                  <a:t>Urogenitální mezenterium</a:t>
                </a:r>
                <a:endParaRPr lang="cs-CZ" sz="1000" dirty="0"/>
              </a:p>
            </p:txBody>
          </p:sp>
          <p:sp>
            <p:nvSpPr>
              <p:cNvPr id="36" name="TextovéPole 35"/>
              <p:cNvSpPr txBox="1"/>
              <p:nvPr/>
            </p:nvSpPr>
            <p:spPr>
              <a:xfrm>
                <a:off x="5090722" y="1906928"/>
                <a:ext cx="171553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1000" dirty="0" err="1" smtClean="0"/>
                  <a:t>Ductus</a:t>
                </a:r>
                <a:r>
                  <a:rPr lang="cs-CZ" sz="1000" dirty="0" smtClean="0"/>
                  <a:t> </a:t>
                </a:r>
                <a:r>
                  <a:rPr lang="cs-CZ" sz="1000" dirty="0" err="1" smtClean="0"/>
                  <a:t>paramesonephricus</a:t>
                </a:r>
                <a:endParaRPr lang="cs-CZ" sz="1000" dirty="0" smtClean="0"/>
              </a:p>
              <a:p>
                <a:pPr algn="ctr"/>
                <a:r>
                  <a:rPr lang="cs-CZ" sz="1000" dirty="0" smtClean="0"/>
                  <a:t>(Mullerův)</a:t>
                </a:r>
                <a:endParaRPr lang="cs-CZ" sz="1000" dirty="0"/>
              </a:p>
            </p:txBody>
          </p:sp>
          <p:sp>
            <p:nvSpPr>
              <p:cNvPr id="37" name="TextovéPole 36"/>
              <p:cNvSpPr txBox="1"/>
              <p:nvPr/>
            </p:nvSpPr>
            <p:spPr>
              <a:xfrm>
                <a:off x="6132430" y="2564606"/>
                <a:ext cx="41710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1000" dirty="0" smtClean="0"/>
                  <a:t>PGC</a:t>
                </a:r>
                <a:endParaRPr lang="cs-CZ" sz="1000" dirty="0"/>
              </a:p>
            </p:txBody>
          </p:sp>
          <p:sp>
            <p:nvSpPr>
              <p:cNvPr id="39" name="TextovéPole 38"/>
              <p:cNvSpPr txBox="1"/>
              <p:nvPr/>
            </p:nvSpPr>
            <p:spPr>
              <a:xfrm>
                <a:off x="5725944" y="3015644"/>
                <a:ext cx="78258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1000" dirty="0" smtClean="0"/>
                  <a:t>Prvostřevo</a:t>
                </a:r>
                <a:endParaRPr lang="cs-CZ" sz="1000" dirty="0"/>
              </a:p>
            </p:txBody>
          </p:sp>
        </p:grpSp>
        <p:grpSp>
          <p:nvGrpSpPr>
            <p:cNvPr id="42" name="Skupina 41"/>
            <p:cNvGrpSpPr/>
            <p:nvPr/>
          </p:nvGrpSpPr>
          <p:grpSpPr>
            <a:xfrm>
              <a:off x="221464" y="2496619"/>
              <a:ext cx="1676222" cy="1296223"/>
              <a:chOff x="221464" y="2496619"/>
              <a:chExt cx="1676222" cy="1296223"/>
            </a:xfrm>
          </p:grpSpPr>
          <p:pic>
            <p:nvPicPr>
              <p:cNvPr id="11" name="Picture 4" descr="http://a.abcam.com/ps/datasheet/Images/13/ab13840/ab13840_5.jp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1464" y="2496619"/>
                <a:ext cx="1676222" cy="12962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" name="TextovéPole 40"/>
              <p:cNvSpPr txBox="1"/>
              <p:nvPr/>
            </p:nvSpPr>
            <p:spPr>
              <a:xfrm>
                <a:off x="1385887" y="2547989"/>
                <a:ext cx="465192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cs-CZ" sz="1200" dirty="0" smtClean="0"/>
                  <a:t>PGC</a:t>
                </a:r>
                <a:endParaRPr lang="cs-CZ" sz="1200" dirty="0"/>
              </a:p>
            </p:txBody>
          </p:sp>
        </p:grpSp>
        <p:grpSp>
          <p:nvGrpSpPr>
            <p:cNvPr id="47" name="Skupina 46"/>
            <p:cNvGrpSpPr/>
            <p:nvPr/>
          </p:nvGrpSpPr>
          <p:grpSpPr>
            <a:xfrm>
              <a:off x="6771327" y="4421949"/>
              <a:ext cx="2339934" cy="1925108"/>
              <a:chOff x="6771327" y="4421949"/>
              <a:chExt cx="2339934" cy="1925108"/>
            </a:xfrm>
          </p:grpSpPr>
          <p:pic>
            <p:nvPicPr>
              <p:cNvPr id="43" name="Obrázek 4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71327" y="4451878"/>
                <a:ext cx="2162617" cy="1895179"/>
              </a:xfrm>
              <a:prstGeom prst="rect">
                <a:avLst/>
              </a:prstGeom>
            </p:spPr>
          </p:pic>
          <p:sp>
            <p:nvSpPr>
              <p:cNvPr id="44" name="TextovéPole 43"/>
              <p:cNvSpPr txBox="1"/>
              <p:nvPr/>
            </p:nvSpPr>
            <p:spPr>
              <a:xfrm>
                <a:off x="8171772" y="4421949"/>
                <a:ext cx="939489" cy="4001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cs-CZ" sz="1000" dirty="0" smtClean="0"/>
                  <a:t>Povrchový </a:t>
                </a:r>
              </a:p>
              <a:p>
                <a:pPr algn="ctr"/>
                <a:r>
                  <a:rPr lang="cs-CZ" sz="1000" dirty="0" smtClean="0"/>
                  <a:t>epitel</a:t>
                </a:r>
                <a:endParaRPr lang="cs-CZ" sz="1000" dirty="0"/>
              </a:p>
            </p:txBody>
          </p:sp>
          <p:sp>
            <p:nvSpPr>
              <p:cNvPr id="45" name="TextovéPole 44"/>
              <p:cNvSpPr txBox="1"/>
              <p:nvPr/>
            </p:nvSpPr>
            <p:spPr>
              <a:xfrm>
                <a:off x="8378648" y="5238469"/>
                <a:ext cx="695082" cy="4001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cs-CZ" sz="1000" dirty="0" smtClean="0"/>
                  <a:t>Primární </a:t>
                </a:r>
              </a:p>
              <a:p>
                <a:pPr algn="ctr"/>
                <a:r>
                  <a:rPr lang="cs-CZ" sz="1000" dirty="0" err="1" smtClean="0"/>
                  <a:t>oocyty</a:t>
                </a:r>
                <a:endParaRPr lang="cs-CZ" sz="1000" dirty="0"/>
              </a:p>
            </p:txBody>
          </p:sp>
          <p:sp>
            <p:nvSpPr>
              <p:cNvPr id="46" name="TextovéPole 45"/>
              <p:cNvSpPr txBox="1"/>
              <p:nvPr/>
            </p:nvSpPr>
            <p:spPr>
              <a:xfrm>
                <a:off x="8324173" y="5663407"/>
                <a:ext cx="787088" cy="4001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cs-CZ" sz="1000" dirty="0" smtClean="0"/>
                  <a:t>Folikulární </a:t>
                </a:r>
              </a:p>
              <a:p>
                <a:pPr algn="ctr"/>
                <a:r>
                  <a:rPr lang="cs-CZ" sz="1000" dirty="0" smtClean="0"/>
                  <a:t>buňky</a:t>
                </a:r>
                <a:endParaRPr lang="cs-CZ" sz="1000" dirty="0"/>
              </a:p>
            </p:txBody>
          </p:sp>
        </p:grpSp>
      </p:grpSp>
      <p:sp>
        <p:nvSpPr>
          <p:cNvPr id="48" name="TextovéPole 47"/>
          <p:cNvSpPr txBox="1"/>
          <p:nvPr/>
        </p:nvSpPr>
        <p:spPr>
          <a:xfrm>
            <a:off x="2686559" y="6385708"/>
            <a:ext cx="40398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</a:rPr>
              <a:t>Příklady obrázků z mojí přednášky</a:t>
            </a:r>
            <a:endParaRPr lang="cs-CZ" sz="2000" dirty="0">
              <a:solidFill>
                <a:srgbClr val="FF0000"/>
              </a:solidFill>
            </a:endParaRPr>
          </a:p>
        </p:txBody>
      </p:sp>
      <p:cxnSp>
        <p:nvCxnSpPr>
          <p:cNvPr id="3" name="Přímá spojnice 2"/>
          <p:cNvCxnSpPr/>
          <p:nvPr/>
        </p:nvCxnSpPr>
        <p:spPr bwMode="auto">
          <a:xfrm>
            <a:off x="7249958" y="3561347"/>
            <a:ext cx="0" cy="23149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9" name="TextovéPole 48"/>
          <p:cNvSpPr txBox="1"/>
          <p:nvPr/>
        </p:nvSpPr>
        <p:spPr>
          <a:xfrm>
            <a:off x="6802285" y="3771948"/>
            <a:ext cx="92365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dirty="0" smtClean="0"/>
              <a:t>Pohlavní lišta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124337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>
          <a:xfrm>
            <a:off x="6888822" y="6448904"/>
            <a:ext cx="1733910" cy="328613"/>
          </a:xfrm>
        </p:spPr>
        <p:txBody>
          <a:bodyPr/>
          <a:lstStyle/>
          <a:p>
            <a:fld id="{0970407D-EE58-4A0B-824B-1D3AE42DD9CF}" type="slidenum">
              <a:rPr lang="cs-CZ" altLang="cs-CZ" smtClean="0"/>
              <a:pPr/>
              <a:t>2</a:t>
            </a:fld>
            <a:endParaRPr lang="cs-CZ" altLang="cs-CZ" dirty="0"/>
          </a:p>
        </p:txBody>
      </p:sp>
      <p:grpSp>
        <p:nvGrpSpPr>
          <p:cNvPr id="13" name="Skupina 12"/>
          <p:cNvGrpSpPr/>
          <p:nvPr/>
        </p:nvGrpSpPr>
        <p:grpSpPr>
          <a:xfrm>
            <a:off x="2467635" y="110338"/>
            <a:ext cx="5582758" cy="501046"/>
            <a:chOff x="2025772" y="1334903"/>
            <a:chExt cx="7042536" cy="501046"/>
          </a:xfrm>
        </p:grpSpPr>
        <p:sp>
          <p:nvSpPr>
            <p:cNvPr id="11" name="Zaoblený obdélník 10"/>
            <p:cNvSpPr/>
            <p:nvPr/>
          </p:nvSpPr>
          <p:spPr bwMode="auto">
            <a:xfrm>
              <a:off x="2025772" y="1334903"/>
              <a:ext cx="7042536" cy="501046"/>
            </a:xfrm>
            <a:prstGeom prst="roundRect">
              <a:avLst/>
            </a:prstGeom>
            <a:solidFill>
              <a:srgbClr val="0070C0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" name="TextovéPole 11"/>
            <p:cNvSpPr txBox="1"/>
            <p:nvPr/>
          </p:nvSpPr>
          <p:spPr>
            <a:xfrm>
              <a:off x="2046320" y="1334903"/>
              <a:ext cx="554363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 smtClean="0">
                  <a:solidFill>
                    <a:schemeClr val="bg1"/>
                  </a:solidFill>
                </a:rPr>
                <a:t>Detailně znají normální strukturu </a:t>
              </a:r>
              <a:r>
                <a:rPr lang="cs-CZ" dirty="0" err="1" smtClean="0">
                  <a:solidFill>
                    <a:schemeClr val="bg1"/>
                  </a:solidFill>
                </a:rPr>
                <a:t>ovária</a:t>
              </a:r>
              <a:endParaRPr lang="cs-CZ" dirty="0">
                <a:solidFill>
                  <a:schemeClr val="bg1"/>
                </a:solidFill>
              </a:endParaRPr>
            </a:p>
          </p:txBody>
        </p:sp>
      </p:grpSp>
      <p:sp>
        <p:nvSpPr>
          <p:cNvPr id="110" name="AutoShape 20"/>
          <p:cNvSpPr>
            <a:spLocks noChangeArrowheads="1"/>
          </p:cNvSpPr>
          <p:nvPr/>
        </p:nvSpPr>
        <p:spPr bwMode="auto">
          <a:xfrm rot="16200000">
            <a:off x="-2183611" y="3613940"/>
            <a:ext cx="5702042" cy="611188"/>
          </a:xfrm>
          <a:prstGeom prst="leftRightArrow">
            <a:avLst>
              <a:gd name="adj1" fmla="val 50000"/>
              <a:gd name="adj2" fmla="val 179013"/>
            </a:avLst>
          </a:prstGeom>
          <a:solidFill>
            <a:srgbClr val="CCFFFF"/>
          </a:solidFill>
          <a:ln w="9525">
            <a:solidFill>
              <a:srgbClr val="0000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111" name="Text Box 21"/>
          <p:cNvSpPr txBox="1">
            <a:spLocks noChangeArrowheads="1"/>
          </p:cNvSpPr>
          <p:nvPr/>
        </p:nvSpPr>
        <p:spPr bwMode="auto">
          <a:xfrm rot="16200000">
            <a:off x="-1042740" y="3703499"/>
            <a:ext cx="34155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cs-CZ" altLang="cs-CZ" sz="1800" dirty="0"/>
              <a:t>Diplotene </a:t>
            </a:r>
            <a:r>
              <a:rPr lang="cs-CZ" altLang="cs-CZ" sz="1800" dirty="0" err="1"/>
              <a:t>I.meiotického</a:t>
            </a:r>
            <a:r>
              <a:rPr lang="cs-CZ" altLang="cs-CZ" sz="1800" dirty="0"/>
              <a:t> dělení</a:t>
            </a:r>
          </a:p>
        </p:txBody>
      </p:sp>
      <p:grpSp>
        <p:nvGrpSpPr>
          <p:cNvPr id="112" name="Group 86"/>
          <p:cNvGrpSpPr>
            <a:grpSpLocks/>
          </p:cNvGrpSpPr>
          <p:nvPr/>
        </p:nvGrpSpPr>
        <p:grpSpPr bwMode="auto">
          <a:xfrm>
            <a:off x="1064285" y="1068513"/>
            <a:ext cx="2449513" cy="5745518"/>
            <a:chOff x="651" y="573"/>
            <a:chExt cx="1543" cy="3674"/>
          </a:xfrm>
        </p:grpSpPr>
        <p:sp>
          <p:nvSpPr>
            <p:cNvPr id="135" name="Rectangle 23"/>
            <p:cNvSpPr>
              <a:spLocks noChangeArrowheads="1"/>
            </p:cNvSpPr>
            <p:nvPr/>
          </p:nvSpPr>
          <p:spPr bwMode="auto">
            <a:xfrm>
              <a:off x="651" y="573"/>
              <a:ext cx="1543" cy="367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136" name="Text Box 24"/>
            <p:cNvSpPr txBox="1">
              <a:spLocks noChangeArrowheads="1"/>
            </p:cNvSpPr>
            <p:nvPr/>
          </p:nvSpPr>
          <p:spPr bwMode="auto">
            <a:xfrm>
              <a:off x="906" y="573"/>
              <a:ext cx="102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cs-CZ" altLang="cs-CZ" sz="1800"/>
                <a:t>Uvnitř ovária</a:t>
              </a:r>
            </a:p>
          </p:txBody>
        </p:sp>
        <p:pic>
          <p:nvPicPr>
            <p:cNvPr id="137" name="Picture 1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8" y="1571"/>
              <a:ext cx="453" cy="4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8" name="Picture 1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2" y="1178"/>
              <a:ext cx="272" cy="2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9" name="Picture 18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2" y="845"/>
              <a:ext cx="226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40" name="Group 29"/>
            <p:cNvGrpSpPr>
              <a:grpSpLocks/>
            </p:cNvGrpSpPr>
            <p:nvPr/>
          </p:nvGrpSpPr>
          <p:grpSpPr bwMode="auto">
            <a:xfrm>
              <a:off x="1147" y="2160"/>
              <a:ext cx="805" cy="824"/>
              <a:chOff x="745" y="2069"/>
              <a:chExt cx="805" cy="824"/>
            </a:xfrm>
          </p:grpSpPr>
          <p:graphicFrame>
            <p:nvGraphicFramePr>
              <p:cNvPr id="154" name="Object 10"/>
              <p:cNvGraphicFramePr>
                <a:graphicFrameLocks noChangeAspect="1"/>
              </p:cNvGraphicFramePr>
              <p:nvPr/>
            </p:nvGraphicFramePr>
            <p:xfrm>
              <a:off x="745" y="2069"/>
              <a:ext cx="805" cy="82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72" name="Image" r:id="rId6" imgW="6298413" imgH="6450794" progId="Photoshop.Image.12">
                      <p:embed/>
                    </p:oleObj>
                  </mc:Choice>
                  <mc:Fallback>
                    <p:oleObj name="Image" r:id="rId6" imgW="6298413" imgH="6450794" progId="Photoshop.Image.12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745" y="2069"/>
                            <a:ext cx="805" cy="82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55" name="Rectangle 28"/>
              <p:cNvSpPr>
                <a:spLocks noChangeArrowheads="1"/>
              </p:cNvSpPr>
              <p:nvPr/>
            </p:nvSpPr>
            <p:spPr bwMode="auto">
              <a:xfrm>
                <a:off x="1066" y="2568"/>
                <a:ext cx="181" cy="91"/>
              </a:xfrm>
              <a:prstGeom prst="rect">
                <a:avLst/>
              </a:prstGeom>
              <a:solidFill>
                <a:srgbClr val="EFEFF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</p:grpSp>
        <p:grpSp>
          <p:nvGrpSpPr>
            <p:cNvPr id="141" name="Group 31"/>
            <p:cNvGrpSpPr>
              <a:grpSpLocks/>
            </p:cNvGrpSpPr>
            <p:nvPr/>
          </p:nvGrpSpPr>
          <p:grpSpPr bwMode="auto">
            <a:xfrm>
              <a:off x="1014" y="3113"/>
              <a:ext cx="1088" cy="1069"/>
              <a:chOff x="613" y="3022"/>
              <a:chExt cx="1088" cy="1069"/>
            </a:xfrm>
          </p:grpSpPr>
          <p:graphicFrame>
            <p:nvGraphicFramePr>
              <p:cNvPr id="152" name="Object 8"/>
              <p:cNvGraphicFramePr>
                <a:graphicFrameLocks noChangeAspect="1"/>
              </p:cNvGraphicFramePr>
              <p:nvPr/>
            </p:nvGraphicFramePr>
            <p:xfrm>
              <a:off x="613" y="3022"/>
              <a:ext cx="1088" cy="106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73" name="Image" r:id="rId8" imgW="7517460" imgH="7390476" progId="Photoshop.Image.12">
                      <p:embed/>
                    </p:oleObj>
                  </mc:Choice>
                  <mc:Fallback>
                    <p:oleObj name="Image" r:id="rId8" imgW="7517460" imgH="7390476" progId="Photoshop.Image.12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13" y="3022"/>
                            <a:ext cx="1088" cy="106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53" name="Rectangle 30"/>
              <p:cNvSpPr>
                <a:spLocks noChangeArrowheads="1"/>
              </p:cNvSpPr>
              <p:nvPr/>
            </p:nvSpPr>
            <p:spPr bwMode="auto">
              <a:xfrm>
                <a:off x="1046" y="3702"/>
                <a:ext cx="272" cy="136"/>
              </a:xfrm>
              <a:prstGeom prst="rect">
                <a:avLst/>
              </a:prstGeom>
              <a:solidFill>
                <a:srgbClr val="EFEFF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</p:grpSp>
        <p:grpSp>
          <p:nvGrpSpPr>
            <p:cNvPr id="142" name="Group 52"/>
            <p:cNvGrpSpPr>
              <a:grpSpLocks/>
            </p:cNvGrpSpPr>
            <p:nvPr/>
          </p:nvGrpSpPr>
          <p:grpSpPr bwMode="auto">
            <a:xfrm>
              <a:off x="1024" y="855"/>
              <a:ext cx="434" cy="181"/>
              <a:chOff x="632" y="754"/>
              <a:chExt cx="434" cy="181"/>
            </a:xfrm>
          </p:grpSpPr>
          <p:sp>
            <p:nvSpPr>
              <p:cNvPr id="148" name="Line 47"/>
              <p:cNvSpPr>
                <a:spLocks noChangeShapeType="1"/>
              </p:cNvSpPr>
              <p:nvPr/>
            </p:nvSpPr>
            <p:spPr bwMode="auto">
              <a:xfrm>
                <a:off x="703" y="754"/>
                <a:ext cx="36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149" name="Line 48"/>
              <p:cNvSpPr>
                <a:spLocks noChangeShapeType="1"/>
              </p:cNvSpPr>
              <p:nvPr/>
            </p:nvSpPr>
            <p:spPr bwMode="auto">
              <a:xfrm>
                <a:off x="703" y="935"/>
                <a:ext cx="36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150" name="Line 49"/>
              <p:cNvSpPr>
                <a:spLocks noChangeShapeType="1"/>
              </p:cNvSpPr>
              <p:nvPr/>
            </p:nvSpPr>
            <p:spPr bwMode="auto">
              <a:xfrm>
                <a:off x="930" y="754"/>
                <a:ext cx="0" cy="1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151" name="Text Box 51"/>
              <p:cNvSpPr txBox="1">
                <a:spLocks noChangeArrowheads="1"/>
              </p:cNvSpPr>
              <p:nvPr/>
            </p:nvSpPr>
            <p:spPr bwMode="auto">
              <a:xfrm>
                <a:off x="632" y="779"/>
                <a:ext cx="300" cy="13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cs-CZ" altLang="cs-CZ" sz="800" b="0"/>
                  <a:t>30 </a:t>
                </a:r>
                <a:r>
                  <a:rPr lang="cs-CZ" altLang="cs-CZ" sz="800" b="0">
                    <a:latin typeface="Symbol" panose="05050102010706020507" pitchFamily="18" charset="2"/>
                  </a:rPr>
                  <a:t>m</a:t>
                </a:r>
                <a:r>
                  <a:rPr lang="cs-CZ" altLang="cs-CZ" sz="800" b="0"/>
                  <a:t>m</a:t>
                </a:r>
              </a:p>
            </p:txBody>
          </p:sp>
        </p:grpSp>
        <p:grpSp>
          <p:nvGrpSpPr>
            <p:cNvPr id="143" name="Group 58"/>
            <p:cNvGrpSpPr>
              <a:grpSpLocks/>
            </p:cNvGrpSpPr>
            <p:nvPr/>
          </p:nvGrpSpPr>
          <p:grpSpPr bwMode="auto">
            <a:xfrm>
              <a:off x="690" y="3158"/>
              <a:ext cx="460" cy="998"/>
              <a:chOff x="560" y="3067"/>
              <a:chExt cx="460" cy="998"/>
            </a:xfrm>
          </p:grpSpPr>
          <p:sp>
            <p:nvSpPr>
              <p:cNvPr id="144" name="Line 54"/>
              <p:cNvSpPr>
                <a:spLocks noChangeShapeType="1"/>
              </p:cNvSpPr>
              <p:nvPr/>
            </p:nvSpPr>
            <p:spPr bwMode="auto">
              <a:xfrm>
                <a:off x="657" y="3067"/>
                <a:ext cx="36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145" name="Line 55"/>
              <p:cNvSpPr>
                <a:spLocks noChangeShapeType="1"/>
              </p:cNvSpPr>
              <p:nvPr/>
            </p:nvSpPr>
            <p:spPr bwMode="auto">
              <a:xfrm>
                <a:off x="638" y="4065"/>
                <a:ext cx="36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146" name="Line 56"/>
              <p:cNvSpPr>
                <a:spLocks noChangeShapeType="1"/>
              </p:cNvSpPr>
              <p:nvPr/>
            </p:nvSpPr>
            <p:spPr bwMode="auto">
              <a:xfrm>
                <a:off x="869" y="3067"/>
                <a:ext cx="0" cy="99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147" name="Text Box 57"/>
              <p:cNvSpPr txBox="1">
                <a:spLocks noChangeArrowheads="1"/>
              </p:cNvSpPr>
              <p:nvPr/>
            </p:nvSpPr>
            <p:spPr bwMode="auto">
              <a:xfrm>
                <a:off x="560" y="3482"/>
                <a:ext cx="313" cy="13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cs-CZ" altLang="cs-CZ" sz="800" b="0"/>
                  <a:t>20 mm</a:t>
                </a:r>
              </a:p>
            </p:txBody>
          </p:sp>
        </p:grpSp>
      </p:grpSp>
      <p:sp>
        <p:nvSpPr>
          <p:cNvPr id="113" name="Text Box 66"/>
          <p:cNvSpPr txBox="1">
            <a:spLocks noChangeArrowheads="1"/>
          </p:cNvSpPr>
          <p:nvPr/>
        </p:nvSpPr>
        <p:spPr bwMode="auto">
          <a:xfrm>
            <a:off x="6222651" y="3926872"/>
            <a:ext cx="240008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cs-CZ" altLang="cs-CZ" sz="1400" dirty="0"/>
              <a:t>Výběr </a:t>
            </a:r>
            <a:r>
              <a:rPr lang="cs-CZ" altLang="cs-CZ" sz="1400" dirty="0">
                <a:solidFill>
                  <a:srgbClr val="FF0000"/>
                </a:solidFill>
              </a:rPr>
              <a:t>dominantního folikulu</a:t>
            </a:r>
          </a:p>
          <a:p>
            <a:pPr algn="ctr"/>
            <a:r>
              <a:rPr lang="cs-CZ" altLang="cs-CZ" sz="1400" b="0" dirty="0"/>
              <a:t>(nejcitlivější k FSH)</a:t>
            </a:r>
          </a:p>
        </p:txBody>
      </p:sp>
      <p:grpSp>
        <p:nvGrpSpPr>
          <p:cNvPr id="114" name="Group 88"/>
          <p:cNvGrpSpPr>
            <a:grpSpLocks/>
          </p:cNvGrpSpPr>
          <p:nvPr/>
        </p:nvGrpSpPr>
        <p:grpSpPr bwMode="auto">
          <a:xfrm>
            <a:off x="3594760" y="1268894"/>
            <a:ext cx="2520950" cy="4968875"/>
            <a:chOff x="2245" y="754"/>
            <a:chExt cx="1588" cy="3130"/>
          </a:xfrm>
        </p:grpSpPr>
        <p:sp>
          <p:nvSpPr>
            <p:cNvPr id="123" name="AutoShape 32"/>
            <p:cNvSpPr>
              <a:spLocks noChangeArrowheads="1"/>
            </p:cNvSpPr>
            <p:nvPr/>
          </p:nvSpPr>
          <p:spPr bwMode="auto">
            <a:xfrm>
              <a:off x="2245" y="1616"/>
              <a:ext cx="1588" cy="363"/>
            </a:xfrm>
            <a:prstGeom prst="leftArrowCallout">
              <a:avLst>
                <a:gd name="adj1" fmla="val 25000"/>
                <a:gd name="adj2" fmla="val 25000"/>
                <a:gd name="adj3" fmla="val 72911"/>
                <a:gd name="adj4" fmla="val 66667"/>
              </a:avLst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cs-CZ" altLang="cs-CZ" sz="1800" b="0"/>
            </a:p>
          </p:txBody>
        </p:sp>
        <p:sp>
          <p:nvSpPr>
            <p:cNvPr id="124" name="Text Box 34"/>
            <p:cNvSpPr txBox="1">
              <a:spLocks noChangeArrowheads="1"/>
            </p:cNvSpPr>
            <p:nvPr/>
          </p:nvSpPr>
          <p:spPr bwMode="auto">
            <a:xfrm>
              <a:off x="2808" y="1634"/>
              <a:ext cx="983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cs-CZ" altLang="cs-CZ" sz="1400"/>
                <a:t>Preantrální folikul</a:t>
              </a:r>
            </a:p>
            <a:p>
              <a:pPr algn="ctr"/>
              <a:r>
                <a:rPr lang="cs-CZ" altLang="cs-CZ" sz="1400" b="0"/>
                <a:t>(časné stádium)</a:t>
              </a:r>
            </a:p>
          </p:txBody>
        </p:sp>
        <p:sp>
          <p:nvSpPr>
            <p:cNvPr id="125" name="AutoShape 35"/>
            <p:cNvSpPr>
              <a:spLocks noChangeArrowheads="1"/>
            </p:cNvSpPr>
            <p:nvPr/>
          </p:nvSpPr>
          <p:spPr bwMode="auto">
            <a:xfrm>
              <a:off x="2245" y="1162"/>
              <a:ext cx="1588" cy="363"/>
            </a:xfrm>
            <a:prstGeom prst="leftArrowCallout">
              <a:avLst>
                <a:gd name="adj1" fmla="val 25000"/>
                <a:gd name="adj2" fmla="val 25000"/>
                <a:gd name="adj3" fmla="val 72911"/>
                <a:gd name="adj4" fmla="val 66667"/>
              </a:avLst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cs-CZ" altLang="cs-CZ" sz="1800" b="0"/>
            </a:p>
          </p:txBody>
        </p:sp>
        <p:sp>
          <p:nvSpPr>
            <p:cNvPr id="126" name="Text Box 36"/>
            <p:cNvSpPr txBox="1">
              <a:spLocks noChangeArrowheads="1"/>
            </p:cNvSpPr>
            <p:nvPr/>
          </p:nvSpPr>
          <p:spPr bwMode="auto">
            <a:xfrm>
              <a:off x="2764" y="1253"/>
              <a:ext cx="1066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cs-CZ" altLang="cs-CZ" sz="1400" dirty="0"/>
                <a:t>Rekrutovaný folikul</a:t>
              </a:r>
            </a:p>
          </p:txBody>
        </p:sp>
        <p:sp>
          <p:nvSpPr>
            <p:cNvPr id="127" name="AutoShape 37"/>
            <p:cNvSpPr>
              <a:spLocks noChangeArrowheads="1"/>
            </p:cNvSpPr>
            <p:nvPr/>
          </p:nvSpPr>
          <p:spPr bwMode="auto">
            <a:xfrm>
              <a:off x="2245" y="2341"/>
              <a:ext cx="1588" cy="363"/>
            </a:xfrm>
            <a:prstGeom prst="leftArrowCallout">
              <a:avLst>
                <a:gd name="adj1" fmla="val 25000"/>
                <a:gd name="adj2" fmla="val 25000"/>
                <a:gd name="adj3" fmla="val 72911"/>
                <a:gd name="adj4" fmla="val 66667"/>
              </a:avLst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cs-CZ" altLang="cs-CZ" sz="1800" b="0"/>
            </a:p>
          </p:txBody>
        </p:sp>
        <p:sp>
          <p:nvSpPr>
            <p:cNvPr id="128" name="Text Box 38"/>
            <p:cNvSpPr txBox="1">
              <a:spLocks noChangeArrowheads="1"/>
            </p:cNvSpPr>
            <p:nvPr/>
          </p:nvSpPr>
          <p:spPr bwMode="auto">
            <a:xfrm>
              <a:off x="2813" y="2363"/>
              <a:ext cx="951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cs-CZ" altLang="cs-CZ" sz="1400" dirty="0"/>
                <a:t>Antrální folikul</a:t>
              </a:r>
            </a:p>
            <a:p>
              <a:pPr algn="ctr"/>
              <a:r>
                <a:rPr lang="cs-CZ" altLang="cs-CZ" sz="1400" b="0" dirty="0"/>
                <a:t>(střední velikost)</a:t>
              </a:r>
            </a:p>
          </p:txBody>
        </p:sp>
        <p:sp>
          <p:nvSpPr>
            <p:cNvPr id="129" name="AutoShape 39"/>
            <p:cNvSpPr>
              <a:spLocks noChangeArrowheads="1"/>
            </p:cNvSpPr>
            <p:nvPr/>
          </p:nvSpPr>
          <p:spPr bwMode="auto">
            <a:xfrm>
              <a:off x="2250" y="3521"/>
              <a:ext cx="1497" cy="363"/>
            </a:xfrm>
            <a:prstGeom prst="leftArrowCallout">
              <a:avLst>
                <a:gd name="adj1" fmla="val 25000"/>
                <a:gd name="adj2" fmla="val 25000"/>
                <a:gd name="adj3" fmla="val 68733"/>
                <a:gd name="adj4" fmla="val 66667"/>
              </a:avLst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cs-CZ" altLang="cs-CZ" sz="1800" b="0"/>
            </a:p>
          </p:txBody>
        </p:sp>
        <p:sp>
          <p:nvSpPr>
            <p:cNvPr id="130" name="Text Box 40"/>
            <p:cNvSpPr txBox="1">
              <a:spLocks noChangeArrowheads="1"/>
            </p:cNvSpPr>
            <p:nvPr/>
          </p:nvSpPr>
          <p:spPr bwMode="auto">
            <a:xfrm>
              <a:off x="2810" y="3541"/>
              <a:ext cx="878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cs-CZ" altLang="cs-CZ" sz="1400"/>
                <a:t>Preovulační fol.</a:t>
              </a:r>
            </a:p>
            <a:p>
              <a:pPr algn="ctr"/>
              <a:r>
                <a:rPr lang="cs-CZ" altLang="cs-CZ" sz="1400" b="0"/>
                <a:t>(velký)</a:t>
              </a:r>
            </a:p>
          </p:txBody>
        </p:sp>
        <p:sp>
          <p:nvSpPr>
            <p:cNvPr id="131" name="AutoShape 41"/>
            <p:cNvSpPr>
              <a:spLocks noChangeArrowheads="1"/>
            </p:cNvSpPr>
            <p:nvPr/>
          </p:nvSpPr>
          <p:spPr bwMode="auto">
            <a:xfrm>
              <a:off x="2245" y="754"/>
              <a:ext cx="1588" cy="363"/>
            </a:xfrm>
            <a:prstGeom prst="leftArrowCallout">
              <a:avLst>
                <a:gd name="adj1" fmla="val 25000"/>
                <a:gd name="adj2" fmla="val 25000"/>
                <a:gd name="adj3" fmla="val 72911"/>
                <a:gd name="adj4" fmla="val 66667"/>
              </a:avLst>
            </a:prstGeom>
            <a:solidFill>
              <a:srgbClr val="CC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cs-CZ" altLang="cs-CZ" sz="1800" b="0"/>
            </a:p>
          </p:txBody>
        </p:sp>
        <p:sp>
          <p:nvSpPr>
            <p:cNvPr id="132" name="Text Box 42"/>
            <p:cNvSpPr txBox="1">
              <a:spLocks noChangeArrowheads="1"/>
            </p:cNvSpPr>
            <p:nvPr/>
          </p:nvSpPr>
          <p:spPr bwMode="auto">
            <a:xfrm>
              <a:off x="2782" y="845"/>
              <a:ext cx="1036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cs-CZ" altLang="cs-CZ" sz="1400" dirty="0"/>
                <a:t>Primordiální folikul</a:t>
              </a:r>
            </a:p>
          </p:txBody>
        </p:sp>
        <p:sp>
          <p:nvSpPr>
            <p:cNvPr id="133" name="Line 67"/>
            <p:cNvSpPr>
              <a:spLocks noChangeShapeType="1"/>
            </p:cNvSpPr>
            <p:nvPr/>
          </p:nvSpPr>
          <p:spPr bwMode="auto">
            <a:xfrm>
              <a:off x="3146" y="2795"/>
              <a:ext cx="0" cy="635"/>
            </a:xfrm>
            <a:prstGeom prst="line">
              <a:avLst/>
            </a:prstGeom>
            <a:noFill/>
            <a:ln w="76200">
              <a:solidFill>
                <a:srgbClr val="66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cs-CZ"/>
            </a:p>
          </p:txBody>
        </p:sp>
        <p:sp>
          <p:nvSpPr>
            <p:cNvPr id="134" name="Text Box 68"/>
            <p:cNvSpPr txBox="1">
              <a:spLocks noChangeArrowheads="1"/>
            </p:cNvSpPr>
            <p:nvPr/>
          </p:nvSpPr>
          <p:spPr bwMode="auto">
            <a:xfrm>
              <a:off x="2614" y="2992"/>
              <a:ext cx="508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cs-CZ" sz="1400" b="0"/>
                <a:t>~</a:t>
              </a:r>
              <a:r>
                <a:rPr lang="cs-CZ" altLang="cs-CZ" sz="1400" b="0"/>
                <a:t>14 dní</a:t>
              </a:r>
            </a:p>
          </p:txBody>
        </p:sp>
      </p:grpSp>
      <p:sp>
        <p:nvSpPr>
          <p:cNvPr id="115" name="AutoShape 71"/>
          <p:cNvSpPr>
            <a:spLocks noChangeArrowheads="1"/>
          </p:cNvSpPr>
          <p:nvPr/>
        </p:nvSpPr>
        <p:spPr bwMode="auto">
          <a:xfrm>
            <a:off x="7627010" y="1946667"/>
            <a:ext cx="1150938" cy="1081088"/>
          </a:xfrm>
          <a:prstGeom prst="downArrowCallout">
            <a:avLst>
              <a:gd name="adj1" fmla="val 26615"/>
              <a:gd name="adj2" fmla="val 26615"/>
              <a:gd name="adj3" fmla="val 16667"/>
              <a:gd name="adj4" fmla="val 66667"/>
            </a:avLst>
          </a:prstGeom>
          <a:solidFill>
            <a:srgbClr val="FFCCFF"/>
          </a:solidFill>
          <a:ln w="19050">
            <a:solidFill>
              <a:srgbClr val="0000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cs-CZ" altLang="cs-CZ" sz="1800" b="1" dirty="0"/>
              <a:t>Růst</a:t>
            </a:r>
          </a:p>
        </p:txBody>
      </p:sp>
      <p:sp>
        <p:nvSpPr>
          <p:cNvPr id="116" name="AutoShape 73"/>
          <p:cNvSpPr>
            <a:spLocks/>
          </p:cNvSpPr>
          <p:nvPr/>
        </p:nvSpPr>
        <p:spPr bwMode="auto">
          <a:xfrm>
            <a:off x="6185560" y="1845156"/>
            <a:ext cx="73025" cy="1584325"/>
          </a:xfrm>
          <a:prstGeom prst="rightBrace">
            <a:avLst>
              <a:gd name="adj1" fmla="val 180797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117" name="Text Box 74"/>
          <p:cNvSpPr txBox="1">
            <a:spLocks noChangeArrowheads="1"/>
          </p:cNvSpPr>
          <p:nvPr/>
        </p:nvSpPr>
        <p:spPr bwMode="auto">
          <a:xfrm>
            <a:off x="6212726" y="2493337"/>
            <a:ext cx="168810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cs-CZ" altLang="cs-CZ" sz="1200" dirty="0" smtClean="0"/>
              <a:t>FSH-</a:t>
            </a:r>
            <a:r>
              <a:rPr lang="cs-CZ" altLang="cs-CZ" sz="1200" dirty="0" err="1" smtClean="0"/>
              <a:t>independentní</a:t>
            </a:r>
            <a:endParaRPr lang="cs-CZ" altLang="cs-CZ" sz="1200" dirty="0"/>
          </a:p>
        </p:txBody>
      </p:sp>
      <p:sp>
        <p:nvSpPr>
          <p:cNvPr id="118" name="Line 75"/>
          <p:cNvSpPr>
            <a:spLocks noChangeShapeType="1"/>
          </p:cNvSpPr>
          <p:nvPr/>
        </p:nvSpPr>
        <p:spPr bwMode="auto">
          <a:xfrm>
            <a:off x="1073810" y="1888019"/>
            <a:ext cx="7704138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19" name="AutoShape 77"/>
          <p:cNvSpPr>
            <a:spLocks/>
          </p:cNvSpPr>
          <p:nvPr/>
        </p:nvSpPr>
        <p:spPr bwMode="auto">
          <a:xfrm>
            <a:off x="6180797" y="4293081"/>
            <a:ext cx="71438" cy="2232025"/>
          </a:xfrm>
          <a:prstGeom prst="rightBrace">
            <a:avLst>
              <a:gd name="adj1" fmla="val 260370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120" name="Text Box 78"/>
          <p:cNvSpPr txBox="1">
            <a:spLocks noChangeArrowheads="1"/>
          </p:cNvSpPr>
          <p:nvPr/>
        </p:nvSpPr>
        <p:spPr bwMode="auto">
          <a:xfrm>
            <a:off x="6330022" y="4632806"/>
            <a:ext cx="1873250" cy="1569660"/>
          </a:xfrm>
          <a:prstGeom prst="rect">
            <a:avLst/>
          </a:prstGeom>
          <a:noFill/>
          <a:ln w="19050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cs-CZ" altLang="cs-CZ" sz="1200" b="1" dirty="0">
                <a:solidFill>
                  <a:srgbClr val="000099"/>
                </a:solidFill>
              </a:rPr>
              <a:t>Masivní produkce</a:t>
            </a:r>
          </a:p>
          <a:p>
            <a:pPr algn="ctr"/>
            <a:r>
              <a:rPr lang="cs-CZ" altLang="cs-CZ" sz="1200" b="1" dirty="0">
                <a:solidFill>
                  <a:srgbClr val="000099"/>
                </a:solidFill>
              </a:rPr>
              <a:t>hormonů</a:t>
            </a:r>
          </a:p>
          <a:p>
            <a:pPr algn="ctr"/>
            <a:endParaRPr lang="cs-CZ" altLang="cs-CZ" sz="1200" b="0" dirty="0"/>
          </a:p>
          <a:p>
            <a:pPr algn="ctr"/>
            <a:r>
              <a:rPr lang="cs-CZ" altLang="cs-CZ" sz="1200" b="1" dirty="0" err="1"/>
              <a:t>Androstendion</a:t>
            </a:r>
            <a:endParaRPr lang="cs-CZ" altLang="cs-CZ" sz="1200" b="1" dirty="0"/>
          </a:p>
          <a:p>
            <a:pPr algn="ctr"/>
            <a:r>
              <a:rPr lang="cs-CZ" altLang="cs-CZ" sz="1200" b="0" dirty="0" err="1"/>
              <a:t>Theca</a:t>
            </a:r>
            <a:r>
              <a:rPr lang="cs-CZ" altLang="cs-CZ" sz="1200" b="0" dirty="0"/>
              <a:t> </a:t>
            </a:r>
            <a:r>
              <a:rPr lang="cs-CZ" altLang="cs-CZ" sz="1200" b="0" dirty="0" err="1"/>
              <a:t>folliculi</a:t>
            </a:r>
            <a:r>
              <a:rPr lang="cs-CZ" altLang="cs-CZ" sz="1200" b="0" dirty="0"/>
              <a:t> interna</a:t>
            </a:r>
          </a:p>
          <a:p>
            <a:pPr algn="ctr"/>
            <a:endParaRPr lang="cs-CZ" altLang="cs-CZ" sz="1200" b="0" dirty="0"/>
          </a:p>
          <a:p>
            <a:pPr algn="ctr"/>
            <a:r>
              <a:rPr lang="cs-CZ" altLang="cs-CZ" sz="1200" b="1" dirty="0"/>
              <a:t>Estradiol</a:t>
            </a:r>
          </a:p>
          <a:p>
            <a:pPr algn="ctr"/>
            <a:r>
              <a:rPr lang="cs-CZ" altLang="cs-CZ" sz="1200" b="0" dirty="0" err="1"/>
              <a:t>Granulózní</a:t>
            </a:r>
            <a:r>
              <a:rPr lang="cs-CZ" altLang="cs-CZ" sz="1200" b="0" dirty="0"/>
              <a:t> buňky</a:t>
            </a:r>
          </a:p>
        </p:txBody>
      </p:sp>
      <p:sp>
        <p:nvSpPr>
          <p:cNvPr id="121" name="Line 79"/>
          <p:cNvSpPr>
            <a:spLocks noChangeShapeType="1"/>
          </p:cNvSpPr>
          <p:nvPr/>
        </p:nvSpPr>
        <p:spPr bwMode="auto">
          <a:xfrm>
            <a:off x="7266647" y="5669444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pic>
        <p:nvPicPr>
          <p:cNvPr id="122" name="Picture 8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3047" y="698981"/>
            <a:ext cx="180022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6" name="TextovéPole 155"/>
          <p:cNvSpPr txBox="1"/>
          <p:nvPr/>
        </p:nvSpPr>
        <p:spPr>
          <a:xfrm>
            <a:off x="4180548" y="6469513"/>
            <a:ext cx="39116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</a:rPr>
              <a:t>Příklad obrázku z mojí přednášky</a:t>
            </a:r>
            <a:endParaRPr lang="cs-CZ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70407D-EE58-4A0B-824B-1D3AE42DD9CF}" type="slidenum">
              <a:rPr lang="cs-CZ" altLang="cs-CZ" smtClean="0"/>
              <a:pPr/>
              <a:t>3</a:t>
            </a:fld>
            <a:endParaRPr lang="cs-CZ" altLang="cs-CZ" dirty="0"/>
          </a:p>
        </p:txBody>
      </p:sp>
      <p:grpSp>
        <p:nvGrpSpPr>
          <p:cNvPr id="10" name="Skupina 9"/>
          <p:cNvGrpSpPr/>
          <p:nvPr/>
        </p:nvGrpSpPr>
        <p:grpSpPr>
          <a:xfrm>
            <a:off x="2467635" y="110338"/>
            <a:ext cx="5653679" cy="501046"/>
            <a:chOff x="2025772" y="1334903"/>
            <a:chExt cx="7126199" cy="501046"/>
          </a:xfrm>
        </p:grpSpPr>
        <p:sp>
          <p:nvSpPr>
            <p:cNvPr id="11" name="Zaoblený obdélník 10"/>
            <p:cNvSpPr/>
            <p:nvPr/>
          </p:nvSpPr>
          <p:spPr bwMode="auto">
            <a:xfrm>
              <a:off x="2025772" y="1334903"/>
              <a:ext cx="7042536" cy="501046"/>
            </a:xfrm>
            <a:prstGeom prst="roundRect">
              <a:avLst/>
            </a:prstGeom>
            <a:solidFill>
              <a:srgbClr val="0070C0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" name="TextovéPole 11"/>
            <p:cNvSpPr txBox="1"/>
            <p:nvPr/>
          </p:nvSpPr>
          <p:spPr>
            <a:xfrm>
              <a:off x="2046320" y="1334903"/>
              <a:ext cx="71056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 smtClean="0">
                  <a:solidFill>
                    <a:schemeClr val="bg1"/>
                  </a:solidFill>
                </a:rPr>
                <a:t>Detailně znají normální strukturu varlete</a:t>
              </a:r>
              <a:endParaRPr lang="cs-CZ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TextovéPole 12"/>
          <p:cNvSpPr txBox="1"/>
          <p:nvPr/>
        </p:nvSpPr>
        <p:spPr>
          <a:xfrm>
            <a:off x="2687614" y="6483765"/>
            <a:ext cx="39116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</a:rPr>
              <a:t>Příklad obrázku z mojí přednášky</a:t>
            </a:r>
            <a:endParaRPr lang="cs-CZ" sz="2000" dirty="0">
              <a:solidFill>
                <a:srgbClr val="FF0000"/>
              </a:solidFill>
            </a:endParaRPr>
          </a:p>
        </p:txBody>
      </p:sp>
      <p:grpSp>
        <p:nvGrpSpPr>
          <p:cNvPr id="14" name="Group 42"/>
          <p:cNvGrpSpPr>
            <a:grpSpLocks/>
          </p:cNvGrpSpPr>
          <p:nvPr/>
        </p:nvGrpSpPr>
        <p:grpSpPr bwMode="auto">
          <a:xfrm>
            <a:off x="468313" y="1798638"/>
            <a:ext cx="8315325" cy="3862388"/>
            <a:chOff x="295" y="1046"/>
            <a:chExt cx="5238" cy="2433"/>
          </a:xfrm>
        </p:grpSpPr>
        <p:grpSp>
          <p:nvGrpSpPr>
            <p:cNvPr id="15" name="Group 18"/>
            <p:cNvGrpSpPr>
              <a:grpSpLocks/>
            </p:cNvGrpSpPr>
            <p:nvPr/>
          </p:nvGrpSpPr>
          <p:grpSpPr bwMode="auto">
            <a:xfrm>
              <a:off x="295" y="1046"/>
              <a:ext cx="2252" cy="363"/>
              <a:chOff x="431" y="1001"/>
              <a:chExt cx="2252" cy="363"/>
            </a:xfrm>
          </p:grpSpPr>
          <p:sp>
            <p:nvSpPr>
              <p:cNvPr id="30" name="AutoShape 12"/>
              <p:cNvSpPr>
                <a:spLocks noChangeArrowheads="1"/>
              </p:cNvSpPr>
              <p:nvPr/>
            </p:nvSpPr>
            <p:spPr bwMode="auto">
              <a:xfrm>
                <a:off x="431" y="1001"/>
                <a:ext cx="998" cy="363"/>
              </a:xfrm>
              <a:prstGeom prst="rightArrowCallout">
                <a:avLst>
                  <a:gd name="adj1" fmla="val 25000"/>
                  <a:gd name="adj2" fmla="val 25000"/>
                  <a:gd name="adj3" fmla="val 45822"/>
                  <a:gd name="adj4" fmla="val 66667"/>
                </a:avLst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cs-CZ" altLang="cs-CZ" sz="1200" b="1" dirty="0"/>
                  <a:t>Před </a:t>
                </a:r>
              </a:p>
              <a:p>
                <a:pPr algn="ctr"/>
                <a:r>
                  <a:rPr lang="cs-CZ" altLang="cs-CZ" sz="1200" b="1" dirty="0"/>
                  <a:t>pubertou</a:t>
                </a:r>
              </a:p>
            </p:txBody>
          </p:sp>
          <p:sp>
            <p:nvSpPr>
              <p:cNvPr id="31" name="Text Box 14"/>
              <p:cNvSpPr txBox="1">
                <a:spLocks noChangeArrowheads="1"/>
              </p:cNvSpPr>
              <p:nvPr/>
            </p:nvSpPr>
            <p:spPr bwMode="auto">
              <a:xfrm>
                <a:off x="1396" y="1044"/>
                <a:ext cx="1287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cs-CZ" altLang="cs-CZ" sz="1000" b="0" dirty="0"/>
                  <a:t>Mitotické dělení  spermatogonií</a:t>
                </a:r>
              </a:p>
              <a:p>
                <a:r>
                  <a:rPr lang="en-US" altLang="cs-CZ" sz="1000" b="0" dirty="0"/>
                  <a:t> v </a:t>
                </a:r>
                <a:r>
                  <a:rPr lang="cs-CZ" altLang="cs-CZ" sz="1000" dirty="0"/>
                  <a:t>zárodečných pruzích</a:t>
                </a:r>
              </a:p>
            </p:txBody>
          </p:sp>
        </p:grpSp>
        <p:grpSp>
          <p:nvGrpSpPr>
            <p:cNvPr id="16" name="Group 27"/>
            <p:cNvGrpSpPr>
              <a:grpSpLocks/>
            </p:cNvGrpSpPr>
            <p:nvPr/>
          </p:nvGrpSpPr>
          <p:grpSpPr bwMode="auto">
            <a:xfrm>
              <a:off x="295" y="1489"/>
              <a:ext cx="5238" cy="1990"/>
              <a:chOff x="295" y="981"/>
              <a:chExt cx="5238" cy="1990"/>
            </a:xfrm>
          </p:grpSpPr>
          <p:grpSp>
            <p:nvGrpSpPr>
              <p:cNvPr id="19" name="Group 19"/>
              <p:cNvGrpSpPr>
                <a:grpSpLocks/>
              </p:cNvGrpSpPr>
              <p:nvPr/>
            </p:nvGrpSpPr>
            <p:grpSpPr bwMode="auto">
              <a:xfrm>
                <a:off x="295" y="1243"/>
                <a:ext cx="2313" cy="1280"/>
                <a:chOff x="431" y="1162"/>
                <a:chExt cx="2313" cy="1280"/>
              </a:xfrm>
            </p:grpSpPr>
            <p:grpSp>
              <p:nvGrpSpPr>
                <p:cNvPr id="26" name="Group 17"/>
                <p:cNvGrpSpPr>
                  <a:grpSpLocks/>
                </p:cNvGrpSpPr>
                <p:nvPr/>
              </p:nvGrpSpPr>
              <p:grpSpPr bwMode="auto">
                <a:xfrm>
                  <a:off x="1156" y="1162"/>
                  <a:ext cx="1588" cy="1280"/>
                  <a:chOff x="1791" y="1824"/>
                  <a:chExt cx="1588" cy="1280"/>
                </a:xfrm>
              </p:grpSpPr>
              <p:pic>
                <p:nvPicPr>
                  <p:cNvPr id="28" name="Picture 9" descr="21-2"/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791" y="1824"/>
                    <a:ext cx="1552" cy="128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29" name="Oval 10"/>
                  <p:cNvSpPr>
                    <a:spLocks noChangeArrowheads="1"/>
                  </p:cNvSpPr>
                  <p:nvPr/>
                </p:nvSpPr>
                <p:spPr bwMode="auto">
                  <a:xfrm>
                    <a:off x="2971" y="2432"/>
                    <a:ext cx="408" cy="181"/>
                  </a:xfrm>
                  <a:prstGeom prst="ellipse">
                    <a:avLst/>
                  </a:prstGeom>
                  <a:noFill/>
                  <a:ln w="28575">
                    <a:solidFill>
                      <a:srgbClr val="FF0000"/>
                    </a:solidFill>
                    <a:prstDash val="sysDot"/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</p:grpSp>
            <p:sp>
              <p:nvSpPr>
                <p:cNvPr id="27" name="AutoShape 16"/>
                <p:cNvSpPr>
                  <a:spLocks noChangeArrowheads="1"/>
                </p:cNvSpPr>
                <p:nvPr/>
              </p:nvSpPr>
              <p:spPr bwMode="auto">
                <a:xfrm>
                  <a:off x="431" y="1661"/>
                  <a:ext cx="998" cy="363"/>
                </a:xfrm>
                <a:prstGeom prst="rightArrowCallout">
                  <a:avLst>
                    <a:gd name="adj1" fmla="val 25000"/>
                    <a:gd name="adj2" fmla="val 25000"/>
                    <a:gd name="adj3" fmla="val 45822"/>
                    <a:gd name="adj4" fmla="val 66667"/>
                  </a:avLst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cs-CZ" altLang="cs-CZ" sz="1200" b="1" dirty="0"/>
                    <a:t>Po dosažení</a:t>
                  </a:r>
                </a:p>
                <a:p>
                  <a:pPr algn="ctr"/>
                  <a:r>
                    <a:rPr lang="cs-CZ" altLang="cs-CZ" sz="1200" b="1" dirty="0"/>
                    <a:t>puberty</a:t>
                  </a:r>
                </a:p>
              </p:txBody>
            </p:sp>
          </p:grpSp>
          <p:pic>
            <p:nvPicPr>
              <p:cNvPr id="20" name="Picture 20" descr="21-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6" y="981"/>
                <a:ext cx="1927" cy="199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21" name="Group 23"/>
              <p:cNvGrpSpPr>
                <a:grpSpLocks/>
              </p:cNvGrpSpPr>
              <p:nvPr/>
            </p:nvGrpSpPr>
            <p:grpSpPr bwMode="auto">
              <a:xfrm>
                <a:off x="2653" y="1797"/>
                <a:ext cx="544" cy="272"/>
                <a:chOff x="2182" y="1162"/>
                <a:chExt cx="544" cy="272"/>
              </a:xfrm>
            </p:grpSpPr>
            <p:sp>
              <p:nvSpPr>
                <p:cNvPr id="24" name="Rectangle 21"/>
                <p:cNvSpPr>
                  <a:spLocks noChangeArrowheads="1"/>
                </p:cNvSpPr>
                <p:nvPr/>
              </p:nvSpPr>
              <p:spPr bwMode="auto">
                <a:xfrm>
                  <a:off x="2200" y="1162"/>
                  <a:ext cx="499" cy="272"/>
                </a:xfrm>
                <a:prstGeom prst="rect">
                  <a:avLst/>
                </a:prstGeom>
                <a:noFill/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25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2182" y="1174"/>
                  <a:ext cx="544" cy="2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cs-CZ" sz="1000" b="0">
                      <a:solidFill>
                        <a:srgbClr val="FF0000"/>
                      </a:solidFill>
                    </a:rPr>
                    <a:t>~</a:t>
                  </a:r>
                  <a:r>
                    <a:rPr lang="cs-CZ" altLang="cs-CZ" sz="1000" b="0">
                      <a:solidFill>
                        <a:srgbClr val="FF0000"/>
                      </a:solidFill>
                    </a:rPr>
                    <a:t>0.25 mm</a:t>
                  </a:r>
                </a:p>
                <a:p>
                  <a:r>
                    <a:rPr lang="en-US" altLang="cs-CZ" sz="1000" b="0">
                      <a:solidFill>
                        <a:srgbClr val="FF0000"/>
                      </a:solidFill>
                    </a:rPr>
                    <a:t>~</a:t>
                  </a:r>
                  <a:r>
                    <a:rPr lang="cs-CZ" altLang="cs-CZ" sz="1000" b="0">
                      <a:solidFill>
                        <a:srgbClr val="FF0000"/>
                      </a:solidFill>
                    </a:rPr>
                    <a:t>0.5 km</a:t>
                  </a:r>
                </a:p>
              </p:txBody>
            </p:sp>
          </p:grpSp>
          <p:sp>
            <p:nvSpPr>
              <p:cNvPr id="22" name="Line 25"/>
              <p:cNvSpPr>
                <a:spLocks noChangeShapeType="1"/>
              </p:cNvSpPr>
              <p:nvPr/>
            </p:nvSpPr>
            <p:spPr bwMode="auto">
              <a:xfrm flipV="1">
                <a:off x="2562" y="1026"/>
                <a:ext cx="1089" cy="77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23" name="Line 26"/>
              <p:cNvSpPr>
                <a:spLocks noChangeShapeType="1"/>
              </p:cNvSpPr>
              <p:nvPr/>
            </p:nvSpPr>
            <p:spPr bwMode="auto">
              <a:xfrm>
                <a:off x="2562" y="2069"/>
                <a:ext cx="1134" cy="8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</p:grpSp>
        <p:sp>
          <p:nvSpPr>
            <p:cNvPr id="17" name="Text Box 28"/>
            <p:cNvSpPr txBox="1">
              <a:spLocks noChangeArrowheads="1"/>
            </p:cNvSpPr>
            <p:nvPr/>
          </p:nvSpPr>
          <p:spPr bwMode="auto">
            <a:xfrm>
              <a:off x="4195" y="1294"/>
              <a:ext cx="53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cs-CZ" sz="1800"/>
                <a:t>Lumen</a:t>
              </a:r>
              <a:endParaRPr lang="cs-CZ" altLang="cs-CZ" sz="1800"/>
            </a:p>
          </p:txBody>
        </p:sp>
        <p:sp>
          <p:nvSpPr>
            <p:cNvPr id="18" name="Line 30"/>
            <p:cNvSpPr>
              <a:spLocks noChangeShapeType="1"/>
            </p:cNvSpPr>
            <p:nvPr/>
          </p:nvSpPr>
          <p:spPr bwMode="auto">
            <a:xfrm>
              <a:off x="2235" y="1358"/>
              <a:ext cx="146" cy="983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cs-CZ"/>
            </a:p>
          </p:txBody>
        </p:sp>
      </p:grpSp>
      <p:grpSp>
        <p:nvGrpSpPr>
          <p:cNvPr id="32" name="Group 44"/>
          <p:cNvGrpSpPr>
            <a:grpSpLocks/>
          </p:cNvGrpSpPr>
          <p:nvPr/>
        </p:nvGrpSpPr>
        <p:grpSpPr bwMode="auto">
          <a:xfrm>
            <a:off x="6042641" y="705832"/>
            <a:ext cx="2422882" cy="1557944"/>
            <a:chOff x="3606" y="164"/>
            <a:chExt cx="1950" cy="1131"/>
          </a:xfrm>
        </p:grpSpPr>
        <p:pic>
          <p:nvPicPr>
            <p:cNvPr id="33" name="Picture 4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6" y="164"/>
              <a:ext cx="1950" cy="11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" name="Oval 43"/>
            <p:cNvSpPr>
              <a:spLocks noChangeArrowheads="1"/>
            </p:cNvSpPr>
            <p:nvPr/>
          </p:nvSpPr>
          <p:spPr bwMode="auto">
            <a:xfrm>
              <a:off x="4038" y="608"/>
              <a:ext cx="680" cy="635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</p:grpSp>
      <p:grpSp>
        <p:nvGrpSpPr>
          <p:cNvPr id="35" name="Group 38"/>
          <p:cNvGrpSpPr>
            <a:grpSpLocks/>
          </p:cNvGrpSpPr>
          <p:nvPr/>
        </p:nvGrpSpPr>
        <p:grpSpPr bwMode="auto">
          <a:xfrm>
            <a:off x="209729" y="5662296"/>
            <a:ext cx="8785225" cy="821469"/>
            <a:chOff x="113" y="3612"/>
            <a:chExt cx="5534" cy="590"/>
          </a:xfrm>
        </p:grpSpPr>
        <p:sp>
          <p:nvSpPr>
            <p:cNvPr id="36" name="AutoShape 32"/>
            <p:cNvSpPr>
              <a:spLocks noChangeArrowheads="1"/>
            </p:cNvSpPr>
            <p:nvPr/>
          </p:nvSpPr>
          <p:spPr bwMode="auto">
            <a:xfrm>
              <a:off x="113" y="3612"/>
              <a:ext cx="1905" cy="590"/>
            </a:xfrm>
            <a:prstGeom prst="rightArrow">
              <a:avLst>
                <a:gd name="adj1" fmla="val 50000"/>
                <a:gd name="adj2" fmla="val 80720"/>
              </a:avLst>
            </a:prstGeom>
            <a:solidFill>
              <a:srgbClr val="FFCC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cs-CZ" altLang="cs-CZ" sz="1400" b="1" dirty="0" err="1"/>
                <a:t>Spermatocytogeneze</a:t>
              </a:r>
              <a:r>
                <a:rPr lang="cs-CZ" altLang="cs-CZ" sz="1400" b="1" dirty="0"/>
                <a:t> </a:t>
              </a:r>
              <a:r>
                <a:rPr lang="cs-CZ" altLang="cs-CZ" sz="1000" b="0" dirty="0"/>
                <a:t>(mitotická f.)</a:t>
              </a:r>
            </a:p>
          </p:txBody>
        </p:sp>
        <p:sp>
          <p:nvSpPr>
            <p:cNvPr id="37" name="AutoShape 33"/>
            <p:cNvSpPr>
              <a:spLocks noChangeArrowheads="1"/>
            </p:cNvSpPr>
            <p:nvPr/>
          </p:nvSpPr>
          <p:spPr bwMode="auto">
            <a:xfrm>
              <a:off x="2064" y="3612"/>
              <a:ext cx="1769" cy="590"/>
            </a:xfrm>
            <a:prstGeom prst="rightArrow">
              <a:avLst>
                <a:gd name="adj1" fmla="val 50000"/>
                <a:gd name="adj2" fmla="val 74958"/>
              </a:avLst>
            </a:prstGeom>
            <a:solidFill>
              <a:srgbClr val="FF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cs-CZ" altLang="cs-CZ" sz="1400" b="1" dirty="0"/>
                <a:t>Meiotická fáze</a:t>
              </a:r>
            </a:p>
          </p:txBody>
        </p:sp>
        <p:sp>
          <p:nvSpPr>
            <p:cNvPr id="38" name="AutoShape 34"/>
            <p:cNvSpPr>
              <a:spLocks noChangeArrowheads="1"/>
            </p:cNvSpPr>
            <p:nvPr/>
          </p:nvSpPr>
          <p:spPr bwMode="auto">
            <a:xfrm>
              <a:off x="3878" y="3612"/>
              <a:ext cx="1769" cy="590"/>
            </a:xfrm>
            <a:prstGeom prst="rightArrow">
              <a:avLst>
                <a:gd name="adj1" fmla="val 50000"/>
                <a:gd name="adj2" fmla="val 74958"/>
              </a:avLst>
            </a:prstGeom>
            <a:solidFill>
              <a:srgbClr val="FF7C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cs-CZ" altLang="cs-CZ" sz="1400" b="1" dirty="0"/>
                <a:t>Spermiogeneze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779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70407D-EE58-4A0B-824B-1D3AE42DD9CF}" type="slidenum">
              <a:rPr lang="cs-CZ" altLang="cs-CZ" smtClean="0"/>
              <a:pPr/>
              <a:t>4</a:t>
            </a:fld>
            <a:endParaRPr lang="cs-CZ" altLang="cs-CZ" dirty="0"/>
          </a:p>
        </p:txBody>
      </p:sp>
      <p:grpSp>
        <p:nvGrpSpPr>
          <p:cNvPr id="11" name="Skupina 10"/>
          <p:cNvGrpSpPr/>
          <p:nvPr/>
        </p:nvGrpSpPr>
        <p:grpSpPr>
          <a:xfrm>
            <a:off x="2364820" y="205483"/>
            <a:ext cx="6545590" cy="945223"/>
            <a:chOff x="2364820" y="205483"/>
            <a:chExt cx="6545590" cy="945223"/>
          </a:xfrm>
        </p:grpSpPr>
        <p:sp>
          <p:nvSpPr>
            <p:cNvPr id="7" name="Zaoblený obdélník 6"/>
            <p:cNvSpPr/>
            <p:nvPr/>
          </p:nvSpPr>
          <p:spPr bwMode="auto">
            <a:xfrm>
              <a:off x="2364820" y="205483"/>
              <a:ext cx="6545590" cy="945223"/>
            </a:xfrm>
            <a:prstGeom prst="roundRect">
              <a:avLst/>
            </a:prstGeom>
            <a:solidFill>
              <a:srgbClr val="0070C0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" name="TextovéPole 7"/>
            <p:cNvSpPr txBox="1"/>
            <p:nvPr/>
          </p:nvSpPr>
          <p:spPr>
            <a:xfrm>
              <a:off x="2404150" y="281162"/>
              <a:ext cx="6390529" cy="869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dirty="0" smtClean="0">
                  <a:solidFill>
                    <a:schemeClr val="bg1"/>
                  </a:solidFill>
                </a:rPr>
                <a:t>Velmi dobře chápou pojem diferenciace buněk</a:t>
              </a:r>
            </a:p>
            <a:p>
              <a:pPr algn="ctr"/>
              <a:r>
                <a:rPr lang="cs-CZ" sz="1600" dirty="0" smtClean="0">
                  <a:solidFill>
                    <a:schemeClr val="bg1"/>
                  </a:solidFill>
                </a:rPr>
                <a:t>(a také pojem kmenové a </a:t>
              </a:r>
              <a:r>
                <a:rPr lang="cs-CZ" sz="1600" dirty="0" err="1" smtClean="0">
                  <a:solidFill>
                    <a:schemeClr val="bg1"/>
                  </a:solidFill>
                </a:rPr>
                <a:t>progenitorové</a:t>
              </a:r>
              <a:r>
                <a:rPr lang="cs-CZ" sz="1600" dirty="0" smtClean="0">
                  <a:solidFill>
                    <a:schemeClr val="bg1"/>
                  </a:solidFill>
                </a:rPr>
                <a:t> buňky) </a:t>
              </a:r>
              <a:endParaRPr lang="cs-CZ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TextovéPole 8"/>
          <p:cNvSpPr txBox="1"/>
          <p:nvPr/>
        </p:nvSpPr>
        <p:spPr>
          <a:xfrm>
            <a:off x="2900850" y="6376986"/>
            <a:ext cx="40398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</a:rPr>
              <a:t>Příklady obrázků z mojí přednášky</a:t>
            </a:r>
            <a:endParaRPr lang="cs-CZ" sz="2000" dirty="0">
              <a:solidFill>
                <a:srgbClr val="FF0000"/>
              </a:solidFill>
            </a:endParaRPr>
          </a:p>
        </p:txBody>
      </p:sp>
      <p:grpSp>
        <p:nvGrpSpPr>
          <p:cNvPr id="52" name="Skupina 51"/>
          <p:cNvGrpSpPr/>
          <p:nvPr/>
        </p:nvGrpSpPr>
        <p:grpSpPr>
          <a:xfrm>
            <a:off x="2137024" y="2359937"/>
            <a:ext cx="6866104" cy="3299113"/>
            <a:chOff x="1122363" y="2452401"/>
            <a:chExt cx="7488237" cy="3299113"/>
          </a:xfrm>
        </p:grpSpPr>
        <p:sp>
          <p:nvSpPr>
            <p:cNvPr id="13" name="AutoShape 86"/>
            <p:cNvSpPr>
              <a:spLocks noChangeArrowheads="1"/>
            </p:cNvSpPr>
            <p:nvPr/>
          </p:nvSpPr>
          <p:spPr bwMode="auto">
            <a:xfrm flipH="1">
              <a:off x="6596063" y="4470400"/>
              <a:ext cx="2014537" cy="936625"/>
            </a:xfrm>
            <a:prstGeom prst="rtTriangle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 altLang="cs-CZ" sz="1200" b="1"/>
            </a:p>
          </p:txBody>
        </p:sp>
        <p:sp>
          <p:nvSpPr>
            <p:cNvPr id="14" name="Text Box 88"/>
            <p:cNvSpPr txBox="1">
              <a:spLocks noChangeArrowheads="1"/>
            </p:cNvSpPr>
            <p:nvPr/>
          </p:nvSpPr>
          <p:spPr bwMode="auto">
            <a:xfrm>
              <a:off x="7264970" y="5046663"/>
              <a:ext cx="1247775" cy="276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cs-CZ" altLang="cs-CZ" sz="1200" b="1" dirty="0"/>
                <a:t>Gap </a:t>
              </a:r>
              <a:r>
                <a:rPr lang="cs-CZ" altLang="cs-CZ" sz="1200" b="1" dirty="0" err="1"/>
                <a:t>junctions</a:t>
              </a:r>
              <a:endParaRPr lang="cs-CZ" altLang="cs-CZ" sz="1200" b="1" dirty="0"/>
            </a:p>
          </p:txBody>
        </p:sp>
        <p:sp>
          <p:nvSpPr>
            <p:cNvPr id="16" name="AutoShape 67"/>
            <p:cNvSpPr>
              <a:spLocks noChangeArrowheads="1"/>
            </p:cNvSpPr>
            <p:nvPr/>
          </p:nvSpPr>
          <p:spPr bwMode="auto">
            <a:xfrm>
              <a:off x="3290888" y="4437063"/>
              <a:ext cx="1008063" cy="576263"/>
            </a:xfrm>
            <a:prstGeom prst="upArrow">
              <a:avLst>
                <a:gd name="adj1" fmla="val 50000"/>
                <a:gd name="adj2" fmla="val 25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 sz="1400"/>
            </a:p>
          </p:txBody>
        </p:sp>
        <p:sp>
          <p:nvSpPr>
            <p:cNvPr id="17" name="Text Box 68"/>
            <p:cNvSpPr txBox="1">
              <a:spLocks noChangeArrowheads="1"/>
            </p:cNvSpPr>
            <p:nvPr/>
          </p:nvSpPr>
          <p:spPr bwMode="auto">
            <a:xfrm>
              <a:off x="2943226" y="5013326"/>
              <a:ext cx="1703388" cy="738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cs-CZ" altLang="cs-CZ" sz="1400" b="1" dirty="0"/>
                <a:t>Zygota</a:t>
              </a:r>
            </a:p>
            <a:p>
              <a:pPr algn="ctr"/>
              <a:r>
                <a:rPr lang="cs-CZ" altLang="cs-CZ" sz="1400" dirty="0"/>
                <a:t>Prvojádra </a:t>
              </a:r>
              <a:r>
                <a:rPr lang="cs-CZ" altLang="cs-CZ" sz="1400" dirty="0" err="1"/>
                <a:t>fůzována</a:t>
              </a:r>
              <a:endParaRPr lang="cs-CZ" altLang="cs-CZ" sz="1400" dirty="0"/>
            </a:p>
            <a:p>
              <a:pPr algn="ctr"/>
              <a:r>
                <a:rPr lang="cs-CZ" altLang="cs-CZ" sz="1400" dirty="0"/>
                <a:t>(</a:t>
              </a:r>
              <a:r>
                <a:rPr lang="cs-CZ" altLang="cs-CZ" sz="1400" dirty="0" err="1"/>
                <a:t>Syngamie</a:t>
              </a:r>
              <a:r>
                <a:rPr lang="cs-CZ" altLang="cs-CZ" sz="1400" dirty="0"/>
                <a:t>)</a:t>
              </a:r>
            </a:p>
          </p:txBody>
        </p:sp>
        <p:sp>
          <p:nvSpPr>
            <p:cNvPr id="18" name="AutoShape 91"/>
            <p:cNvSpPr>
              <a:spLocks noChangeArrowheads="1"/>
            </p:cNvSpPr>
            <p:nvPr/>
          </p:nvSpPr>
          <p:spPr bwMode="auto">
            <a:xfrm>
              <a:off x="1858963" y="4437063"/>
              <a:ext cx="1008063" cy="576263"/>
            </a:xfrm>
            <a:prstGeom prst="upArrow">
              <a:avLst>
                <a:gd name="adj1" fmla="val 50000"/>
                <a:gd name="adj2" fmla="val 25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 sz="1400"/>
            </a:p>
          </p:txBody>
        </p:sp>
        <p:sp>
          <p:nvSpPr>
            <p:cNvPr id="19" name="Text Box 92"/>
            <p:cNvSpPr txBox="1">
              <a:spLocks noChangeArrowheads="1"/>
            </p:cNvSpPr>
            <p:nvPr/>
          </p:nvSpPr>
          <p:spPr bwMode="auto">
            <a:xfrm>
              <a:off x="1968501" y="5064126"/>
              <a:ext cx="881063" cy="523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cs-CZ" altLang="cs-CZ" sz="1400" b="1" dirty="0"/>
                <a:t>DNA </a:t>
              </a:r>
            </a:p>
            <a:p>
              <a:pPr algn="ctr"/>
              <a:r>
                <a:rPr lang="cs-CZ" altLang="cs-CZ" sz="1400" b="1" dirty="0"/>
                <a:t>syntéza</a:t>
              </a:r>
            </a:p>
          </p:txBody>
        </p:sp>
        <p:grpSp>
          <p:nvGrpSpPr>
            <p:cNvPr id="21" name="Group 93"/>
            <p:cNvGrpSpPr>
              <a:grpSpLocks/>
            </p:cNvGrpSpPr>
            <p:nvPr/>
          </p:nvGrpSpPr>
          <p:grpSpPr bwMode="auto">
            <a:xfrm>
              <a:off x="1763713" y="3119438"/>
              <a:ext cx="6838950" cy="1255713"/>
              <a:chOff x="1202" y="1732"/>
              <a:chExt cx="4308" cy="791"/>
            </a:xfrm>
          </p:grpSpPr>
          <p:graphicFrame>
            <p:nvGraphicFramePr>
              <p:cNvPr id="28" name="Object 51"/>
              <p:cNvGraphicFramePr>
                <a:graphicFrameLocks noChangeAspect="1"/>
              </p:cNvGraphicFramePr>
              <p:nvPr/>
            </p:nvGraphicFramePr>
            <p:xfrm>
              <a:off x="2924" y="1746"/>
              <a:ext cx="772" cy="76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110" name="Image" r:id="rId3" imgW="3542857" imgH="3517460" progId="Photoshop.Image.12">
                      <p:embed/>
                    </p:oleObj>
                  </mc:Choice>
                  <mc:Fallback>
                    <p:oleObj name="Image" r:id="rId3" imgW="3542857" imgH="3517460" progId="Photoshop.Image.12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24" y="1746"/>
                            <a:ext cx="772" cy="767"/>
                          </a:xfrm>
                          <a:prstGeom prst="rect">
                            <a:avLst/>
                          </a:prstGeom>
                          <a:noFill/>
                          <a:ln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9" name="Object 52"/>
              <p:cNvGraphicFramePr>
                <a:graphicFrameLocks noChangeAspect="1"/>
              </p:cNvGraphicFramePr>
              <p:nvPr/>
            </p:nvGraphicFramePr>
            <p:xfrm>
              <a:off x="3788" y="1740"/>
              <a:ext cx="816" cy="76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111" name="Image" r:id="rId5" imgW="3746032" imgH="3517460" progId="Photoshop.Image.12">
                      <p:embed/>
                    </p:oleObj>
                  </mc:Choice>
                  <mc:Fallback>
                    <p:oleObj name="Image" r:id="rId5" imgW="3746032" imgH="3517460" progId="Photoshop.Image.12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788" y="1740"/>
                            <a:ext cx="816" cy="766"/>
                          </a:xfrm>
                          <a:prstGeom prst="rect">
                            <a:avLst/>
                          </a:prstGeom>
                          <a:noFill/>
                          <a:ln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0" name="Object 53"/>
              <p:cNvGraphicFramePr>
                <a:graphicFrameLocks noChangeAspect="1"/>
              </p:cNvGraphicFramePr>
              <p:nvPr/>
            </p:nvGraphicFramePr>
            <p:xfrm>
              <a:off x="4694" y="1732"/>
              <a:ext cx="816" cy="77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112" name="Image" r:id="rId7" imgW="3428571" imgH="3174603" progId="Photoshop.Image.12">
                      <p:embed/>
                    </p:oleObj>
                  </mc:Choice>
                  <mc:Fallback>
                    <p:oleObj name="Image" r:id="rId7" imgW="3428571" imgH="3174603" progId="Photoshop.Image.12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694" y="1732"/>
                            <a:ext cx="816" cy="777"/>
                          </a:xfrm>
                          <a:prstGeom prst="rect">
                            <a:avLst/>
                          </a:prstGeom>
                          <a:noFill/>
                          <a:ln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pic>
            <p:nvPicPr>
              <p:cNvPr id="31" name="Picture 54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02" y="1752"/>
                <a:ext cx="766" cy="771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32" name="Group 65"/>
              <p:cNvGrpSpPr>
                <a:grpSpLocks/>
              </p:cNvGrpSpPr>
              <p:nvPr/>
            </p:nvGrpSpPr>
            <p:grpSpPr bwMode="auto">
              <a:xfrm>
                <a:off x="2064" y="1747"/>
                <a:ext cx="771" cy="771"/>
                <a:chOff x="1383" y="1071"/>
                <a:chExt cx="771" cy="771"/>
              </a:xfrm>
            </p:grpSpPr>
            <p:sp>
              <p:nvSpPr>
                <p:cNvPr id="33" name="Rectangle 56"/>
                <p:cNvSpPr>
                  <a:spLocks noChangeArrowheads="1"/>
                </p:cNvSpPr>
                <p:nvPr/>
              </p:nvSpPr>
              <p:spPr bwMode="auto">
                <a:xfrm>
                  <a:off x="1383" y="1071"/>
                  <a:ext cx="771" cy="771"/>
                </a:xfrm>
                <a:prstGeom prst="rect">
                  <a:avLst/>
                </a:prstGeom>
                <a:solidFill>
                  <a:srgbClr val="BEC8D0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34" name="Oval 60"/>
                <p:cNvSpPr>
                  <a:spLocks noChangeArrowheads="1"/>
                </p:cNvSpPr>
                <p:nvPr/>
              </p:nvSpPr>
              <p:spPr bwMode="auto">
                <a:xfrm>
                  <a:off x="1474" y="1162"/>
                  <a:ext cx="590" cy="590"/>
                </a:xfrm>
                <a:prstGeom prst="ellipse">
                  <a:avLst/>
                </a:prstGeom>
                <a:solidFill>
                  <a:srgbClr val="BEC8D0"/>
                </a:solidFill>
                <a:ln w="76200">
                  <a:solidFill>
                    <a:srgbClr val="CCEC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35" name="Oval 61" descr="Písek"/>
                <p:cNvSpPr>
                  <a:spLocks noChangeArrowheads="1"/>
                </p:cNvSpPr>
                <p:nvPr/>
              </p:nvSpPr>
              <p:spPr bwMode="auto">
                <a:xfrm>
                  <a:off x="1534" y="1243"/>
                  <a:ext cx="469" cy="474"/>
                </a:xfrm>
                <a:prstGeom prst="ellipse">
                  <a:avLst/>
                </a:prstGeom>
                <a:blipFill dpi="0" rotWithShape="1">
                  <a:blip r:embed="rId10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36" name="Oval 62" descr="Recyklovaný papír"/>
                <p:cNvSpPr>
                  <a:spLocks noChangeArrowheads="1"/>
                </p:cNvSpPr>
                <p:nvPr/>
              </p:nvSpPr>
              <p:spPr bwMode="auto">
                <a:xfrm>
                  <a:off x="1701" y="1434"/>
                  <a:ext cx="181" cy="182"/>
                </a:xfrm>
                <a:prstGeom prst="ellipse">
                  <a:avLst/>
                </a:prstGeom>
                <a:blipFill dpi="0" rotWithShape="1">
                  <a:blip r:embed="rId11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37" name="Oval 63"/>
                <p:cNvSpPr>
                  <a:spLocks noChangeArrowheads="1"/>
                </p:cNvSpPr>
                <p:nvPr/>
              </p:nvSpPr>
              <p:spPr bwMode="auto">
                <a:xfrm>
                  <a:off x="1696" y="1197"/>
                  <a:ext cx="45" cy="46"/>
                </a:xfrm>
                <a:prstGeom prst="ellipse">
                  <a:avLst/>
                </a:prstGeom>
                <a:solidFill>
                  <a:srgbClr val="A3B39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38" name="Oval 64"/>
                <p:cNvSpPr>
                  <a:spLocks noChangeArrowheads="1"/>
                </p:cNvSpPr>
                <p:nvPr/>
              </p:nvSpPr>
              <p:spPr bwMode="auto">
                <a:xfrm>
                  <a:off x="1756" y="1192"/>
                  <a:ext cx="45" cy="46"/>
                </a:xfrm>
                <a:prstGeom prst="ellipse">
                  <a:avLst/>
                </a:prstGeom>
                <a:solidFill>
                  <a:srgbClr val="A3B39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</p:grpSp>
        </p:grpSp>
        <p:grpSp>
          <p:nvGrpSpPr>
            <p:cNvPr id="40" name="Group 96"/>
            <p:cNvGrpSpPr>
              <a:grpSpLocks/>
            </p:cNvGrpSpPr>
            <p:nvPr/>
          </p:nvGrpSpPr>
          <p:grpSpPr bwMode="auto">
            <a:xfrm>
              <a:off x="2419351" y="2452401"/>
              <a:ext cx="1223963" cy="503237"/>
              <a:chOff x="1610" y="1364"/>
              <a:chExt cx="771" cy="317"/>
            </a:xfrm>
          </p:grpSpPr>
          <p:sp>
            <p:nvSpPr>
              <p:cNvPr id="50" name="AutoShape 71"/>
              <p:cNvSpPr>
                <a:spLocks noChangeArrowheads="1"/>
              </p:cNvSpPr>
              <p:nvPr/>
            </p:nvSpPr>
            <p:spPr bwMode="auto">
              <a:xfrm>
                <a:off x="1610" y="1364"/>
                <a:ext cx="771" cy="317"/>
              </a:xfrm>
              <a:prstGeom prst="rightArrow">
                <a:avLst>
                  <a:gd name="adj1" fmla="val 50000"/>
                  <a:gd name="adj2" fmla="val 60804"/>
                </a:avLst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 sz="1200" b="1"/>
              </a:p>
            </p:txBody>
          </p:sp>
          <p:sp>
            <p:nvSpPr>
              <p:cNvPr id="51" name="Text Box 77"/>
              <p:cNvSpPr txBox="1">
                <a:spLocks noChangeArrowheads="1"/>
              </p:cNvSpPr>
              <p:nvPr/>
            </p:nvSpPr>
            <p:spPr bwMode="auto">
              <a:xfrm>
                <a:off x="1672" y="1431"/>
                <a:ext cx="451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cs-CZ" sz="1200" b="1"/>
                  <a:t>~6-8</a:t>
                </a:r>
                <a:r>
                  <a:rPr lang="cs-CZ" altLang="cs-CZ" sz="1200" b="1"/>
                  <a:t> h</a:t>
                </a:r>
              </a:p>
            </p:txBody>
          </p:sp>
        </p:grpSp>
        <p:grpSp>
          <p:nvGrpSpPr>
            <p:cNvPr id="41" name="Group 95"/>
            <p:cNvGrpSpPr>
              <a:grpSpLocks/>
            </p:cNvGrpSpPr>
            <p:nvPr/>
          </p:nvGrpSpPr>
          <p:grpSpPr bwMode="auto">
            <a:xfrm>
              <a:off x="3714751" y="2452401"/>
              <a:ext cx="1295400" cy="503237"/>
              <a:chOff x="2467" y="1359"/>
              <a:chExt cx="816" cy="317"/>
            </a:xfrm>
          </p:grpSpPr>
          <p:sp>
            <p:nvSpPr>
              <p:cNvPr id="48" name="AutoShape 72"/>
              <p:cNvSpPr>
                <a:spLocks noChangeArrowheads="1"/>
              </p:cNvSpPr>
              <p:nvPr/>
            </p:nvSpPr>
            <p:spPr bwMode="auto">
              <a:xfrm>
                <a:off x="2467" y="1359"/>
                <a:ext cx="816" cy="317"/>
              </a:xfrm>
              <a:prstGeom prst="rightArrow">
                <a:avLst>
                  <a:gd name="adj1" fmla="val 50000"/>
                  <a:gd name="adj2" fmla="val 64353"/>
                </a:avLst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 sz="1200" b="1"/>
              </a:p>
            </p:txBody>
          </p:sp>
          <p:sp>
            <p:nvSpPr>
              <p:cNvPr id="49" name="Text Box 78"/>
              <p:cNvSpPr txBox="1">
                <a:spLocks noChangeArrowheads="1"/>
              </p:cNvSpPr>
              <p:nvPr/>
            </p:nvSpPr>
            <p:spPr bwMode="auto">
              <a:xfrm>
                <a:off x="2538" y="1431"/>
                <a:ext cx="574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cs-CZ" sz="1200" b="1"/>
                  <a:t>~</a:t>
                </a:r>
                <a:r>
                  <a:rPr lang="cs-CZ" altLang="cs-CZ" sz="1200" b="1"/>
                  <a:t>12-14 h</a:t>
                </a:r>
              </a:p>
            </p:txBody>
          </p:sp>
        </p:grpSp>
        <p:grpSp>
          <p:nvGrpSpPr>
            <p:cNvPr id="42" name="Group 94"/>
            <p:cNvGrpSpPr>
              <a:grpSpLocks/>
            </p:cNvGrpSpPr>
            <p:nvPr/>
          </p:nvGrpSpPr>
          <p:grpSpPr bwMode="auto">
            <a:xfrm>
              <a:off x="6515101" y="2453988"/>
              <a:ext cx="1439863" cy="504825"/>
              <a:chOff x="4195" y="1360"/>
              <a:chExt cx="907" cy="318"/>
            </a:xfrm>
          </p:grpSpPr>
          <p:sp>
            <p:nvSpPr>
              <p:cNvPr id="46" name="AutoShape 79"/>
              <p:cNvSpPr>
                <a:spLocks noChangeArrowheads="1"/>
              </p:cNvSpPr>
              <p:nvPr/>
            </p:nvSpPr>
            <p:spPr bwMode="auto">
              <a:xfrm>
                <a:off x="4195" y="1360"/>
                <a:ext cx="907" cy="318"/>
              </a:xfrm>
              <a:custGeom>
                <a:avLst/>
                <a:gdLst>
                  <a:gd name="G0" fmla="+- 16200 0 0"/>
                  <a:gd name="G1" fmla="+- 5400 0 0"/>
                  <a:gd name="G2" fmla="+- 21600 0 5400"/>
                  <a:gd name="G3" fmla="+- 10800 0 5400"/>
                  <a:gd name="G4" fmla="+- 21600 0 16200"/>
                  <a:gd name="G5" fmla="*/ G4 G3 10800"/>
                  <a:gd name="G6" fmla="+- 21600 0 G5"/>
                  <a:gd name="T0" fmla="*/ 16200 w 21600"/>
                  <a:gd name="T1" fmla="*/ 0 h 21600"/>
                  <a:gd name="T2" fmla="*/ 0 w 21600"/>
                  <a:gd name="T3" fmla="*/ 10800 h 21600"/>
                  <a:gd name="T4" fmla="*/ 16200 w 21600"/>
                  <a:gd name="T5" fmla="*/ 21600 h 21600"/>
                  <a:gd name="T6" fmla="*/ 21600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3375 w 21600"/>
                  <a:gd name="T13" fmla="*/ G1 h 21600"/>
                  <a:gd name="T14" fmla="*/ G6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6200" y="0"/>
                    </a:moveTo>
                    <a:lnTo>
                      <a:pt x="16200" y="5400"/>
                    </a:lnTo>
                    <a:lnTo>
                      <a:pt x="3375" y="5400"/>
                    </a:lnTo>
                    <a:lnTo>
                      <a:pt x="3375" y="16200"/>
                    </a:lnTo>
                    <a:lnTo>
                      <a:pt x="16200" y="16200"/>
                    </a:lnTo>
                    <a:lnTo>
                      <a:pt x="16200" y="21600"/>
                    </a:lnTo>
                    <a:lnTo>
                      <a:pt x="21600" y="10800"/>
                    </a:lnTo>
                    <a:close/>
                  </a:path>
                  <a:path w="21600" h="21600">
                    <a:moveTo>
                      <a:pt x="1350" y="5400"/>
                    </a:moveTo>
                    <a:lnTo>
                      <a:pt x="1350" y="16200"/>
                    </a:lnTo>
                    <a:lnTo>
                      <a:pt x="2700" y="16200"/>
                    </a:lnTo>
                    <a:lnTo>
                      <a:pt x="2700" y="5400"/>
                    </a:lnTo>
                    <a:close/>
                  </a:path>
                  <a:path w="21600" h="21600">
                    <a:moveTo>
                      <a:pt x="0" y="5400"/>
                    </a:moveTo>
                    <a:lnTo>
                      <a:pt x="0" y="16200"/>
                    </a:lnTo>
                    <a:lnTo>
                      <a:pt x="675" y="16200"/>
                    </a:lnTo>
                    <a:lnTo>
                      <a:pt x="675" y="5400"/>
                    </a:ln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 sz="1200" b="1"/>
              </a:p>
            </p:txBody>
          </p:sp>
          <p:sp>
            <p:nvSpPr>
              <p:cNvPr id="47" name="Text Box 80"/>
              <p:cNvSpPr txBox="1">
                <a:spLocks noChangeArrowheads="1"/>
              </p:cNvSpPr>
              <p:nvPr/>
            </p:nvSpPr>
            <p:spPr bwMode="auto">
              <a:xfrm>
                <a:off x="4387" y="1426"/>
                <a:ext cx="567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cs-CZ" sz="1200" b="1"/>
                  <a:t>~</a:t>
                </a:r>
                <a:r>
                  <a:rPr lang="cs-CZ" altLang="cs-CZ" sz="1200" b="1"/>
                  <a:t>3-4 dny</a:t>
                </a:r>
              </a:p>
            </p:txBody>
          </p:sp>
        </p:grpSp>
        <p:grpSp>
          <p:nvGrpSpPr>
            <p:cNvPr id="43" name="Group 106"/>
            <p:cNvGrpSpPr>
              <a:grpSpLocks/>
            </p:cNvGrpSpPr>
            <p:nvPr/>
          </p:nvGrpSpPr>
          <p:grpSpPr bwMode="auto">
            <a:xfrm>
              <a:off x="1122363" y="2452401"/>
              <a:ext cx="1223963" cy="503237"/>
              <a:chOff x="1610" y="1364"/>
              <a:chExt cx="771" cy="317"/>
            </a:xfrm>
          </p:grpSpPr>
          <p:sp>
            <p:nvSpPr>
              <p:cNvPr id="44" name="AutoShape 107"/>
              <p:cNvSpPr>
                <a:spLocks noChangeArrowheads="1"/>
              </p:cNvSpPr>
              <p:nvPr/>
            </p:nvSpPr>
            <p:spPr bwMode="auto">
              <a:xfrm>
                <a:off x="1610" y="1364"/>
                <a:ext cx="771" cy="317"/>
              </a:xfrm>
              <a:prstGeom prst="rightArrow">
                <a:avLst>
                  <a:gd name="adj1" fmla="val 50000"/>
                  <a:gd name="adj2" fmla="val 60804"/>
                </a:avLst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 sz="1200" b="1"/>
              </a:p>
            </p:txBody>
          </p:sp>
          <p:sp>
            <p:nvSpPr>
              <p:cNvPr id="45" name="Text Box 108"/>
              <p:cNvSpPr txBox="1">
                <a:spLocks noChangeArrowheads="1"/>
              </p:cNvSpPr>
              <p:nvPr/>
            </p:nvSpPr>
            <p:spPr bwMode="auto">
              <a:xfrm>
                <a:off x="1643" y="1431"/>
                <a:ext cx="512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cs-CZ" sz="1200" b="1"/>
                  <a:t>~</a:t>
                </a:r>
                <a:r>
                  <a:rPr lang="cs-CZ" altLang="cs-CZ" sz="1200" b="1"/>
                  <a:t>8</a:t>
                </a:r>
                <a:r>
                  <a:rPr lang="en-US" altLang="cs-CZ" sz="1200" b="1"/>
                  <a:t>-</a:t>
                </a:r>
                <a:r>
                  <a:rPr lang="cs-CZ" altLang="cs-CZ" sz="1200" b="1"/>
                  <a:t>12 h</a:t>
                </a:r>
              </a:p>
            </p:txBody>
          </p:sp>
        </p:grpSp>
      </p:grpSp>
      <p:sp>
        <p:nvSpPr>
          <p:cNvPr id="54" name="Text Box 4"/>
          <p:cNvSpPr txBox="1">
            <a:spLocks noChangeArrowheads="1"/>
          </p:cNvSpPr>
          <p:nvPr/>
        </p:nvSpPr>
        <p:spPr bwMode="auto">
          <a:xfrm>
            <a:off x="496539" y="1500840"/>
            <a:ext cx="555307" cy="276225"/>
          </a:xfrm>
          <a:prstGeom prst="rect">
            <a:avLst/>
          </a:prstGeom>
          <a:solidFill>
            <a:srgbClr val="66CCFF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cs-CZ" altLang="cs-CZ" sz="1200" dirty="0"/>
              <a:t>Zygota</a:t>
            </a:r>
          </a:p>
        </p:txBody>
      </p:sp>
      <p:sp>
        <p:nvSpPr>
          <p:cNvPr id="55" name="Text Box 5"/>
          <p:cNvSpPr txBox="1">
            <a:spLocks noChangeArrowheads="1"/>
          </p:cNvSpPr>
          <p:nvPr/>
        </p:nvSpPr>
        <p:spPr bwMode="auto">
          <a:xfrm>
            <a:off x="182267" y="3337274"/>
            <a:ext cx="1096904" cy="461963"/>
          </a:xfrm>
          <a:prstGeom prst="rect">
            <a:avLst/>
          </a:prstGeom>
          <a:solidFill>
            <a:srgbClr val="66CCFF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cs-CZ" altLang="cs-CZ" sz="1200"/>
              <a:t>Mnohobuněčné </a:t>
            </a:r>
          </a:p>
          <a:p>
            <a:pPr algn="ctr"/>
            <a:r>
              <a:rPr lang="cs-CZ" altLang="cs-CZ" sz="1200"/>
              <a:t>embryo</a:t>
            </a:r>
          </a:p>
        </p:txBody>
      </p:sp>
      <p:sp>
        <p:nvSpPr>
          <p:cNvPr id="56" name="Text Box 6"/>
          <p:cNvSpPr txBox="1">
            <a:spLocks noChangeArrowheads="1"/>
          </p:cNvSpPr>
          <p:nvPr/>
        </p:nvSpPr>
        <p:spPr bwMode="auto">
          <a:xfrm>
            <a:off x="191865" y="5394674"/>
            <a:ext cx="1102388" cy="646113"/>
          </a:xfrm>
          <a:prstGeom prst="rect">
            <a:avLst/>
          </a:prstGeom>
          <a:solidFill>
            <a:srgbClr val="66CCFF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cs-CZ" altLang="cs-CZ" sz="1200"/>
              <a:t>Dynamický </a:t>
            </a:r>
          </a:p>
          <a:p>
            <a:pPr algn="ctr"/>
            <a:r>
              <a:rPr lang="cs-CZ" altLang="cs-CZ" sz="1200"/>
              <a:t>mnohobuněčný </a:t>
            </a:r>
          </a:p>
          <a:p>
            <a:pPr algn="ctr"/>
            <a:r>
              <a:rPr lang="cs-CZ" altLang="cs-CZ" sz="1200"/>
              <a:t>organismus</a:t>
            </a:r>
          </a:p>
        </p:txBody>
      </p:sp>
      <p:sp>
        <p:nvSpPr>
          <p:cNvPr id="57" name="Line 7"/>
          <p:cNvSpPr>
            <a:spLocks noChangeShapeType="1"/>
          </p:cNvSpPr>
          <p:nvPr/>
        </p:nvSpPr>
        <p:spPr bwMode="auto">
          <a:xfrm>
            <a:off x="774193" y="224501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cs-CZ" sz="1200"/>
          </a:p>
        </p:txBody>
      </p:sp>
      <p:sp>
        <p:nvSpPr>
          <p:cNvPr id="58" name="Line 8"/>
          <p:cNvSpPr>
            <a:spLocks noChangeShapeType="1"/>
          </p:cNvSpPr>
          <p:nvPr/>
        </p:nvSpPr>
        <p:spPr bwMode="auto">
          <a:xfrm>
            <a:off x="743370" y="4258863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cs-CZ" sz="1200"/>
          </a:p>
        </p:txBody>
      </p:sp>
      <p:sp>
        <p:nvSpPr>
          <p:cNvPr id="60" name="AutoShape 10"/>
          <p:cNvSpPr>
            <a:spLocks noChangeArrowheads="1"/>
          </p:cNvSpPr>
          <p:nvPr/>
        </p:nvSpPr>
        <p:spPr bwMode="auto">
          <a:xfrm>
            <a:off x="1190926" y="1261618"/>
            <a:ext cx="784526" cy="5410200"/>
          </a:xfrm>
          <a:prstGeom prst="downArrow">
            <a:avLst>
              <a:gd name="adj1" fmla="val 50000"/>
              <a:gd name="adj2" fmla="val 64791"/>
            </a:avLst>
          </a:prstGeom>
          <a:solidFill>
            <a:srgbClr val="FFCCFF"/>
          </a:solidFill>
          <a:ln w="19050">
            <a:solidFill>
              <a:srgbClr val="0000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cs-CZ" sz="1200" dirty="0"/>
          </a:p>
        </p:txBody>
      </p:sp>
      <p:sp>
        <p:nvSpPr>
          <p:cNvPr id="61" name="Text Box 11"/>
          <p:cNvSpPr txBox="1">
            <a:spLocks noChangeArrowheads="1"/>
          </p:cNvSpPr>
          <p:nvPr/>
        </p:nvSpPr>
        <p:spPr bwMode="auto">
          <a:xfrm rot="16200000">
            <a:off x="-373192" y="3770672"/>
            <a:ext cx="389017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cs-CZ" sz="1200" b="1" dirty="0">
                <a:solidFill>
                  <a:srgbClr val="000099"/>
                </a:solidFill>
              </a:rPr>
              <a:t>DIFERENCIACE</a:t>
            </a:r>
            <a:r>
              <a:rPr lang="cs-CZ" altLang="cs-CZ" sz="1200" b="1" dirty="0">
                <a:solidFill>
                  <a:srgbClr val="000099"/>
                </a:solidFill>
              </a:rPr>
              <a:t> </a:t>
            </a:r>
            <a:r>
              <a:rPr lang="cs-CZ" altLang="cs-CZ" sz="1200" b="1" dirty="0" smtClean="0">
                <a:solidFill>
                  <a:srgbClr val="000099"/>
                </a:solidFill>
              </a:rPr>
              <a:t>BUNĚK a MORFOGEZE</a:t>
            </a:r>
            <a:endParaRPr lang="cs-CZ" altLang="cs-CZ" sz="1200" b="1" dirty="0">
              <a:solidFill>
                <a:srgbClr val="000099"/>
              </a:solidFill>
            </a:endParaRPr>
          </a:p>
        </p:txBody>
      </p:sp>
      <p:sp>
        <p:nvSpPr>
          <p:cNvPr id="62" name="Obdélník 61"/>
          <p:cNvSpPr/>
          <p:nvPr/>
        </p:nvSpPr>
        <p:spPr bwMode="auto">
          <a:xfrm>
            <a:off x="100075" y="1150706"/>
            <a:ext cx="1961696" cy="5626390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75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70407D-EE58-4A0B-824B-1D3AE42DD9CF}" type="slidenum">
              <a:rPr lang="cs-CZ" altLang="cs-CZ" smtClean="0"/>
              <a:pPr/>
              <a:t>5</a:t>
            </a:fld>
            <a:endParaRPr lang="cs-CZ" altLang="cs-CZ" dirty="0"/>
          </a:p>
        </p:txBody>
      </p:sp>
      <p:grpSp>
        <p:nvGrpSpPr>
          <p:cNvPr id="10" name="Skupina 9"/>
          <p:cNvGrpSpPr/>
          <p:nvPr/>
        </p:nvGrpSpPr>
        <p:grpSpPr>
          <a:xfrm>
            <a:off x="2087417" y="257095"/>
            <a:ext cx="6831067" cy="501046"/>
            <a:chOff x="2046320" y="1366704"/>
            <a:chExt cx="6831067" cy="501046"/>
          </a:xfrm>
        </p:grpSpPr>
        <p:sp>
          <p:nvSpPr>
            <p:cNvPr id="7" name="Zaoblený obdélník 6"/>
            <p:cNvSpPr/>
            <p:nvPr/>
          </p:nvSpPr>
          <p:spPr bwMode="auto">
            <a:xfrm>
              <a:off x="2046320" y="1366704"/>
              <a:ext cx="6810519" cy="501046"/>
            </a:xfrm>
            <a:prstGeom prst="roundRect">
              <a:avLst/>
            </a:prstGeom>
            <a:solidFill>
              <a:srgbClr val="0070C0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cs-CZ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" name="TextovéPole 7"/>
            <p:cNvSpPr txBox="1"/>
            <p:nvPr/>
          </p:nvSpPr>
          <p:spPr>
            <a:xfrm>
              <a:off x="2066868" y="1375999"/>
              <a:ext cx="68105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 smtClean="0">
                  <a:solidFill>
                    <a:schemeClr val="bg1"/>
                  </a:solidFill>
                </a:rPr>
                <a:t>Detailně znají stavbu relevantních tkání a orgánů</a:t>
              </a:r>
              <a:endParaRPr lang="cs-CZ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Skupina 5"/>
          <p:cNvGrpSpPr/>
          <p:nvPr/>
        </p:nvGrpSpPr>
        <p:grpSpPr>
          <a:xfrm>
            <a:off x="523982" y="1233717"/>
            <a:ext cx="8669055" cy="5444237"/>
            <a:chOff x="523982" y="1233717"/>
            <a:chExt cx="8669055" cy="5444237"/>
          </a:xfrm>
        </p:grpSpPr>
        <p:grpSp>
          <p:nvGrpSpPr>
            <p:cNvPr id="35" name="Skupina 34"/>
            <p:cNvGrpSpPr/>
            <p:nvPr/>
          </p:nvGrpSpPr>
          <p:grpSpPr>
            <a:xfrm>
              <a:off x="523982" y="1233717"/>
              <a:ext cx="8669055" cy="2584304"/>
              <a:chOff x="523982" y="1321948"/>
              <a:chExt cx="8669055" cy="2735404"/>
            </a:xfrm>
          </p:grpSpPr>
          <p:grpSp>
            <p:nvGrpSpPr>
              <p:cNvPr id="26" name="Skupina 25"/>
              <p:cNvGrpSpPr/>
              <p:nvPr/>
            </p:nvGrpSpPr>
            <p:grpSpPr>
              <a:xfrm>
                <a:off x="3440127" y="1323658"/>
                <a:ext cx="2291137" cy="2694308"/>
                <a:chOff x="3152451" y="1744896"/>
                <a:chExt cx="2291137" cy="2694308"/>
              </a:xfrm>
            </p:grpSpPr>
            <p:sp>
              <p:nvSpPr>
                <p:cNvPr id="20" name="TextovéPole 19"/>
                <p:cNvSpPr txBox="1"/>
                <p:nvPr/>
              </p:nvSpPr>
              <p:spPr>
                <a:xfrm>
                  <a:off x="3701563" y="1746606"/>
                  <a:ext cx="1205971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cs-CZ" sz="1600" dirty="0" smtClean="0"/>
                    <a:t>Chrupavka </a:t>
                  </a:r>
                  <a:endParaRPr lang="cs-CZ" sz="1600" dirty="0"/>
                </a:p>
              </p:txBody>
            </p:sp>
            <p:sp>
              <p:nvSpPr>
                <p:cNvPr id="23" name="Obdélník 22"/>
                <p:cNvSpPr/>
                <p:nvPr/>
              </p:nvSpPr>
              <p:spPr bwMode="auto">
                <a:xfrm>
                  <a:off x="3152451" y="1744896"/>
                  <a:ext cx="2291137" cy="2694308"/>
                </a:xfrm>
                <a:prstGeom prst="rect">
                  <a:avLst/>
                </a:prstGeom>
                <a:noFill/>
                <a:ln w="19050" cap="flat" cmpd="sng" algn="ctr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2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</a:endParaRPr>
                </a:p>
              </p:txBody>
            </p:sp>
          </p:grpSp>
          <p:sp>
            <p:nvSpPr>
              <p:cNvPr id="28" name="TextovéPole 27"/>
              <p:cNvSpPr txBox="1"/>
              <p:nvPr/>
            </p:nvSpPr>
            <p:spPr>
              <a:xfrm>
                <a:off x="8604414" y="3595687"/>
                <a:ext cx="58862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b="1" dirty="0" smtClean="0"/>
                  <a:t>….</a:t>
                </a:r>
                <a:endParaRPr lang="cs-CZ" b="1" dirty="0"/>
              </a:p>
            </p:txBody>
          </p:sp>
          <p:grpSp>
            <p:nvGrpSpPr>
              <p:cNvPr id="30" name="Skupina 29"/>
              <p:cNvGrpSpPr/>
              <p:nvPr/>
            </p:nvGrpSpPr>
            <p:grpSpPr>
              <a:xfrm>
                <a:off x="523982" y="1325368"/>
                <a:ext cx="2291137" cy="2694308"/>
                <a:chOff x="523982" y="1325368"/>
                <a:chExt cx="2291137" cy="2694308"/>
              </a:xfrm>
            </p:grpSpPr>
            <p:grpSp>
              <p:nvGrpSpPr>
                <p:cNvPr id="25" name="Skupina 24"/>
                <p:cNvGrpSpPr/>
                <p:nvPr/>
              </p:nvGrpSpPr>
              <p:grpSpPr>
                <a:xfrm>
                  <a:off x="523982" y="1325368"/>
                  <a:ext cx="2291137" cy="2694308"/>
                  <a:chOff x="236306" y="1746606"/>
                  <a:chExt cx="2291137" cy="2694308"/>
                </a:xfrm>
              </p:grpSpPr>
              <p:sp>
                <p:nvSpPr>
                  <p:cNvPr id="16" name="TextovéPole 15"/>
                  <p:cNvSpPr txBox="1"/>
                  <p:nvPr/>
                </p:nvSpPr>
                <p:spPr>
                  <a:xfrm>
                    <a:off x="1037689" y="1746607"/>
                    <a:ext cx="681597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cs-CZ" sz="1600" dirty="0" smtClean="0"/>
                      <a:t>Kůže </a:t>
                    </a:r>
                    <a:endParaRPr lang="cs-CZ" sz="1600" dirty="0"/>
                  </a:p>
                </p:txBody>
              </p:sp>
              <p:sp>
                <p:nvSpPr>
                  <p:cNvPr id="22" name="Obdélník 21"/>
                  <p:cNvSpPr/>
                  <p:nvPr/>
                </p:nvSpPr>
                <p:spPr bwMode="auto">
                  <a:xfrm>
                    <a:off x="236306" y="1746606"/>
                    <a:ext cx="2291137" cy="2694308"/>
                  </a:xfrm>
                  <a:prstGeom prst="rect">
                    <a:avLst/>
                  </a:prstGeom>
                  <a:noFill/>
                  <a:ln w="19050" cap="flat" cmpd="sng" algn="ctr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/>
                </p:spPr>
                <p:txBody>
                  <a:bodyPr vert="horz" wrap="non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cs-CZ" sz="24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ahoma" pitchFamily="34" charset="0"/>
                    </a:endParaRPr>
                  </a:p>
                </p:txBody>
              </p:sp>
            </p:grpSp>
            <p:pic>
              <p:nvPicPr>
                <p:cNvPr id="29" name="Picture 4" descr="0288_0001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lum bright="-12000" contrast="30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6555" t="12144" r="14868" b="18761"/>
                <a:stretch>
                  <a:fillRect/>
                </a:stretch>
              </p:blipFill>
              <p:spPr bwMode="auto">
                <a:xfrm>
                  <a:off x="606176" y="1674196"/>
                  <a:ext cx="2126750" cy="22675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33" name="Skupina 32"/>
              <p:cNvGrpSpPr/>
              <p:nvPr/>
            </p:nvGrpSpPr>
            <p:grpSpPr>
              <a:xfrm>
                <a:off x="6356271" y="1321948"/>
                <a:ext cx="2291137" cy="2694308"/>
                <a:chOff x="6356271" y="1321948"/>
                <a:chExt cx="2291137" cy="2694308"/>
              </a:xfrm>
            </p:grpSpPr>
            <p:grpSp>
              <p:nvGrpSpPr>
                <p:cNvPr id="27" name="Skupina 26"/>
                <p:cNvGrpSpPr/>
                <p:nvPr/>
              </p:nvGrpSpPr>
              <p:grpSpPr>
                <a:xfrm>
                  <a:off x="6356271" y="1321948"/>
                  <a:ext cx="2291137" cy="2694308"/>
                  <a:chOff x="6068595" y="1743186"/>
                  <a:chExt cx="2291137" cy="2694308"/>
                </a:xfrm>
              </p:grpSpPr>
              <p:sp>
                <p:nvSpPr>
                  <p:cNvPr id="21" name="TextovéPole 20"/>
                  <p:cNvSpPr txBox="1"/>
                  <p:nvPr/>
                </p:nvSpPr>
                <p:spPr>
                  <a:xfrm>
                    <a:off x="6919644" y="1746606"/>
                    <a:ext cx="591829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cs-CZ" sz="1600" dirty="0" smtClean="0"/>
                      <a:t>Zub </a:t>
                    </a:r>
                    <a:endParaRPr lang="cs-CZ" sz="1600" dirty="0"/>
                  </a:p>
                </p:txBody>
              </p:sp>
              <p:sp>
                <p:nvSpPr>
                  <p:cNvPr id="24" name="Obdélník 23"/>
                  <p:cNvSpPr/>
                  <p:nvPr/>
                </p:nvSpPr>
                <p:spPr bwMode="auto">
                  <a:xfrm>
                    <a:off x="6068595" y="1743186"/>
                    <a:ext cx="2291137" cy="2694308"/>
                  </a:xfrm>
                  <a:prstGeom prst="rect">
                    <a:avLst/>
                  </a:prstGeom>
                  <a:noFill/>
                  <a:ln w="19050" cap="flat" cmpd="sng" algn="ctr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  <a:extLst/>
                </p:spPr>
                <p:txBody>
                  <a:bodyPr vert="horz" wrap="non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cs-CZ" sz="24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ahoma" pitchFamily="34" charset="0"/>
                    </a:endParaRPr>
                  </a:p>
                </p:txBody>
              </p:sp>
            </p:grpSp>
            <p:pic>
              <p:nvPicPr>
                <p:cNvPr id="32" name="Obrázek 31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456105" y="1663922"/>
                  <a:ext cx="2107262" cy="2283969"/>
                </a:xfrm>
                <a:prstGeom prst="rect">
                  <a:avLst/>
                </a:prstGeom>
              </p:spPr>
            </p:pic>
          </p:grpSp>
          <p:pic>
            <p:nvPicPr>
              <p:cNvPr id="34" name="Picture 4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3532949" y="1663922"/>
                <a:ext cx="2103949" cy="2274459"/>
              </a:xfrm>
              <a:prstGeom prst="rect">
                <a:avLst/>
              </a:prstGeom>
            </p:spPr>
          </p:pic>
        </p:grpSp>
        <p:grpSp>
          <p:nvGrpSpPr>
            <p:cNvPr id="4" name="Skupina 3"/>
            <p:cNvGrpSpPr/>
            <p:nvPr/>
          </p:nvGrpSpPr>
          <p:grpSpPr>
            <a:xfrm>
              <a:off x="1468031" y="3968237"/>
              <a:ext cx="6710755" cy="2709717"/>
              <a:chOff x="1468031" y="3968237"/>
              <a:chExt cx="6710755" cy="2709717"/>
            </a:xfrm>
          </p:grpSpPr>
          <p:grpSp>
            <p:nvGrpSpPr>
              <p:cNvPr id="2" name="Skupina 1"/>
              <p:cNvGrpSpPr/>
              <p:nvPr/>
            </p:nvGrpSpPr>
            <p:grpSpPr>
              <a:xfrm>
                <a:off x="1468031" y="3968237"/>
                <a:ext cx="6256924" cy="501046"/>
                <a:chOff x="1468031" y="4060001"/>
                <a:chExt cx="6256924" cy="501046"/>
              </a:xfrm>
            </p:grpSpPr>
            <p:sp>
              <p:nvSpPr>
                <p:cNvPr id="13" name="Zaoblený obdélník 12"/>
                <p:cNvSpPr/>
                <p:nvPr/>
              </p:nvSpPr>
              <p:spPr bwMode="auto">
                <a:xfrm>
                  <a:off x="1468031" y="4060001"/>
                  <a:ext cx="6256924" cy="501046"/>
                </a:xfrm>
                <a:prstGeom prst="roundRect">
                  <a:avLst/>
                </a:prstGeom>
                <a:solidFill>
                  <a:srgbClr val="0070C0"/>
                </a:solidFill>
                <a:ln w="9525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non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cs-CZ" sz="1800" b="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Tahoma" pitchFamily="34" charset="0"/>
                  </a:endParaRPr>
                </a:p>
              </p:txBody>
            </p:sp>
            <p:sp>
              <p:nvSpPr>
                <p:cNvPr id="14" name="TextovéPole 13"/>
                <p:cNvSpPr txBox="1"/>
                <p:nvPr/>
              </p:nvSpPr>
              <p:spPr>
                <a:xfrm>
                  <a:off x="1530748" y="4071350"/>
                  <a:ext cx="570088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cs-CZ" dirty="0" smtClean="0">
                      <a:solidFill>
                        <a:schemeClr val="bg1"/>
                      </a:solidFill>
                    </a:rPr>
                    <a:t>Chybí jim znalost morfologie nezralých tkání </a:t>
                  </a:r>
                  <a:endParaRPr lang="cs-CZ" dirty="0">
                    <a:solidFill>
                      <a:schemeClr val="bg1"/>
                    </a:solidFill>
                  </a:endParaRPr>
                </a:p>
              </p:txBody>
            </p:sp>
          </p:grpSp>
          <p:pic>
            <p:nvPicPr>
              <p:cNvPr id="31" name="Obrázek 3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18026" y="4590926"/>
                <a:ext cx="2723233" cy="2087028"/>
              </a:xfrm>
              <a:prstGeom prst="rect">
                <a:avLst/>
              </a:prstGeom>
            </p:spPr>
          </p:pic>
          <p:sp>
            <p:nvSpPr>
              <p:cNvPr id="3" name="TextovéPole 2"/>
              <p:cNvSpPr txBox="1"/>
              <p:nvPr/>
            </p:nvSpPr>
            <p:spPr>
              <a:xfrm>
                <a:off x="4839859" y="5178206"/>
                <a:ext cx="235782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1400" dirty="0" smtClean="0"/>
                  <a:t>Nezralá lidská nervová tkáň</a:t>
                </a:r>
                <a:endParaRPr lang="cs-CZ" sz="1400" dirty="0"/>
              </a:p>
            </p:txBody>
          </p:sp>
          <p:sp>
            <p:nvSpPr>
              <p:cNvPr id="36" name="TextovéPole 35"/>
              <p:cNvSpPr txBox="1"/>
              <p:nvPr/>
            </p:nvSpPr>
            <p:spPr>
              <a:xfrm>
                <a:off x="4743935" y="5545261"/>
                <a:ext cx="343485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1200" dirty="0" smtClean="0"/>
                  <a:t>Zdroj: lidský teratom ve SCID myši</a:t>
                </a:r>
              </a:p>
              <a:p>
                <a:r>
                  <a:rPr lang="cs-CZ" sz="1200" dirty="0" smtClean="0"/>
                  <a:t>Správnost potvrdil: doc. MUDr. Leoš Křen, Ph.D.</a:t>
                </a:r>
                <a:endParaRPr lang="cs-CZ" sz="12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3037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PPT_DBNAME" val="3b22ef2b-60fa-4b97-a136-3a18648360d0.mdb"/>
</p:tagLst>
</file>

<file path=ppt/theme/theme1.xml><?xml version="1.0" encoding="utf-8"?>
<a:theme xmlns:a="http://schemas.openxmlformats.org/drawingml/2006/main" name="Prezentace_MU_CZ">
  <a:themeElements>
    <a:clrScheme name="Vlastní 1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C00000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cs-CZ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cs-CZ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Směsi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měsi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měsi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měsi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měsi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měsi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měsi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med_sablona_4×3_cz</Template>
  <TotalTime>227</TotalTime>
  <Words>284</Words>
  <Application>Microsoft Office PowerPoint</Application>
  <PresentationFormat>Předvádění na obrazovce (4:3)</PresentationFormat>
  <Paragraphs>107</Paragraphs>
  <Slides>5</Slides>
  <Notes>1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7" baseType="lpstr">
      <vt:lpstr>Prezentace_MU_CZ</vt:lpstr>
      <vt:lpstr>Image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Martin Komenda</dc:creator>
  <cp:lastModifiedBy>LF Lektor</cp:lastModifiedBy>
  <cp:revision>41</cp:revision>
  <cp:lastPrinted>1601-01-01T00:00:00Z</cp:lastPrinted>
  <dcterms:created xsi:type="dcterms:W3CDTF">2016-09-16T07:24:09Z</dcterms:created>
  <dcterms:modified xsi:type="dcterms:W3CDTF">2016-10-04T13:43:00Z</dcterms:modified>
</cp:coreProperties>
</file>