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7" r:id="rId3"/>
    <p:sldId id="260" r:id="rId4"/>
    <p:sldId id="268" r:id="rId5"/>
    <p:sldId id="262" r:id="rId6"/>
    <p:sldId id="269" r:id="rId7"/>
    <p:sldId id="263" r:id="rId8"/>
    <p:sldId id="270" r:id="rId9"/>
    <p:sldId id="264" r:id="rId10"/>
    <p:sldId id="271" r:id="rId11"/>
    <p:sldId id="266" r:id="rId12"/>
    <p:sldId id="273" r:id="rId13"/>
    <p:sldId id="272" r:id="rId14"/>
    <p:sldId id="265" r:id="rId15"/>
    <p:sldId id="275" r:id="rId16"/>
    <p:sldId id="274" r:id="rId17"/>
    <p:sldId id="276" r:id="rId18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30" userDrawn="1">
          <p15:clr>
            <a:srgbClr val="A4A3A4"/>
          </p15:clr>
        </p15:guide>
        <p15:guide id="2" orient="horz" pos="1480" userDrawn="1">
          <p15:clr>
            <a:srgbClr val="A4A3A4"/>
          </p15:clr>
        </p15:guide>
        <p15:guide id="3" orient="horz" pos="715">
          <p15:clr>
            <a:srgbClr val="A4A3A4"/>
          </p15:clr>
        </p15:guide>
        <p15:guide id="4" orient="horz" pos="3543" userDrawn="1">
          <p15:clr>
            <a:srgbClr val="A4A3A4"/>
          </p15:clr>
        </p15:guide>
        <p15:guide id="5" orient="horz" pos="4224" userDrawn="1">
          <p15:clr>
            <a:srgbClr val="A4A3A4"/>
          </p15:clr>
        </p15:guide>
        <p15:guide id="6" pos="204" userDrawn="1">
          <p15:clr>
            <a:srgbClr val="A4A3A4"/>
          </p15:clr>
        </p15:guide>
        <p15:guide id="7" pos="5556" userDrawn="1">
          <p15:clr>
            <a:srgbClr val="A4A3A4"/>
          </p15:clr>
        </p15:guide>
        <p15:guide id="8" pos="317" userDrawn="1">
          <p15:clr>
            <a:srgbClr val="A4A3A4"/>
          </p15:clr>
        </p15:guide>
        <p15:guide id="9" pos="2767" userDrawn="1">
          <p15:clr>
            <a:srgbClr val="A4A3A4"/>
          </p15:clr>
        </p15:guide>
        <p15:guide id="10" pos="29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776"/>
    <a:srgbClr val="F01928"/>
    <a:srgbClr val="BC0001"/>
    <a:srgbClr val="644538"/>
    <a:srgbClr val="007BB6"/>
    <a:srgbClr val="DE4B39"/>
    <a:srgbClr val="55ACEF"/>
    <a:srgbClr val="125589"/>
    <a:srgbClr val="00287D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3" autoAdjust="0"/>
    <p:restoredTop sz="94611" autoAdjust="0"/>
  </p:normalViewPr>
  <p:slideViewPr>
    <p:cSldViewPr snapToGrid="0">
      <p:cViewPr>
        <p:scale>
          <a:sx n="78" d="100"/>
          <a:sy n="78" d="100"/>
        </p:scale>
        <p:origin x="-372" y="-186"/>
      </p:cViewPr>
      <p:guideLst>
        <p:guide orient="horz" pos="1230"/>
        <p:guide orient="horz" pos="1480"/>
        <p:guide orient="horz" pos="715"/>
        <p:guide orient="horz" pos="3543"/>
        <p:guide orient="horz" pos="4224"/>
        <p:guide pos="204"/>
        <p:guide pos="5556"/>
        <p:guide pos="317"/>
        <p:guide pos="2767"/>
        <p:guide pos="29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cs-CZ" altLang="cs-CZ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34D9CB-1186-4E97-85EF-EEFDD3E78B1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5144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61A6D36-8CFB-40FE-8D60-D2050488125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8811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082675" y="2565401"/>
            <a:ext cx="7518400" cy="2663825"/>
          </a:xfrm>
        </p:spPr>
        <p:txBody>
          <a:bodyPr tIns="0" bIns="0" anchor="ctr"/>
          <a:lstStyle>
            <a:lvl1pPr>
              <a:defRPr sz="3200"/>
            </a:lvl1pPr>
          </a:lstStyle>
          <a:p>
            <a:pPr lvl="0"/>
            <a:r>
              <a:rPr lang="cs-CZ" altLang="cs-CZ" noProof="0" smtClean="0"/>
              <a:t>Kliknutím lze upravit styl.</a:t>
            </a:r>
            <a:endParaRPr lang="cs-CZ" altLang="cs-CZ" noProof="0" dirty="0" smtClean="0"/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8" y="5661660"/>
            <a:ext cx="1020127" cy="102012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220" y="5713525"/>
            <a:ext cx="990855" cy="935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663" userDrawn="1">
          <p15:clr>
            <a:srgbClr val="FBAE40"/>
          </p15:clr>
        </p15:guide>
        <p15:guide id="2" pos="31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5087507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1134533"/>
            <a:ext cx="5486400" cy="3874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654246"/>
            <a:ext cx="5486400" cy="47562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268BFBB-FD49-4E22-AEFE-2646EB3E88CA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695320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D44865-E482-4274-BA0A-6D969A5DE30D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1390616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97689" y="1125539"/>
            <a:ext cx="1703387" cy="500697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9588" y="1125539"/>
            <a:ext cx="6037861" cy="5006975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7153075-B133-4825-BEAD-9495BA665D3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2727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00287D"/>
              </a:buClr>
              <a:buSzPct val="100000"/>
              <a:buFont typeface="Wingdings" panose="05000000000000000000" pitchFamily="2" charset="2"/>
              <a:buChar char="§"/>
              <a:defRPr/>
            </a:lvl1pPr>
            <a:lvl2pPr marL="742950" indent="-285750">
              <a:buClr>
                <a:srgbClr val="00287D"/>
              </a:buClr>
              <a:buFont typeface="Wingdings" panose="05000000000000000000" pitchFamily="2" charset="2"/>
              <a:buChar char="§"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6860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1696922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4406901"/>
            <a:ext cx="80914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9589" y="2906713"/>
            <a:ext cx="80914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F5D36C-8A95-44A1-B2E3-4B4CEE4AA93A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563645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9588" y="2019301"/>
            <a:ext cx="3876944" cy="41105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24131" y="2019301"/>
            <a:ext cx="3876944" cy="41105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1152B74-69A5-4C0F-AF65-094CC50B2C3C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240045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1134533"/>
            <a:ext cx="8091487" cy="643467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12369" y="2019300"/>
            <a:ext cx="387865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9588" y="2915728"/>
            <a:ext cx="3874282" cy="321043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23119" y="2019300"/>
            <a:ext cx="387795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22963" y="2938734"/>
            <a:ext cx="3878113" cy="31911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95CD6F-6F72-494C-9F75-EA7F2E402090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3525317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7DA5A4-BFC5-452F-9F43-ADC3A6F1509E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5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9588" y="2019300"/>
            <a:ext cx="8091487" cy="41068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710002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954064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8" y="1134534"/>
            <a:ext cx="8091487" cy="643465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019300"/>
            <a:ext cx="5026025" cy="41068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9588" y="2019300"/>
            <a:ext cx="2746884" cy="41068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562BE3-FB3A-4F01-A26A-8D36CDF01ADA}" type="slidenum">
              <a:rPr lang="cs-CZ" altLang="cs-CZ"/>
              <a:pPr/>
              <a:t>‹#›</a:t>
            </a:fld>
            <a:endParaRPr lang="cs-CZ" altLang="cs-CZ" dirty="0"/>
          </a:p>
        </p:txBody>
      </p:sp>
    </p:spTree>
    <p:extLst>
      <p:ext uri="{BB962C8B-B14F-4D97-AF65-F5344CB8AC3E}">
        <p14:creationId xmlns:p14="http://schemas.microsoft.com/office/powerpoint/2010/main" val="231545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509589" y="1125539"/>
            <a:ext cx="808663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dirty="0" smtClean="0"/>
              <a:t>Klepnutím lze upravit styl předlohy nadpisů.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9" y="2017713"/>
            <a:ext cx="8082321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dirty="0" smtClean="0"/>
              <a:t>Klepnutím lze upravit styly předlohy textu.</a:t>
            </a:r>
          </a:p>
          <a:p>
            <a:pPr lvl="1"/>
            <a:r>
              <a:rPr lang="cs-CZ" altLang="cs-CZ" dirty="0" smtClean="0"/>
              <a:t>Druhá úroveň</a:t>
            </a:r>
          </a:p>
        </p:txBody>
      </p:sp>
      <p:sp>
        <p:nvSpPr>
          <p:cNvPr id="6452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9588" y="6376986"/>
            <a:ext cx="621901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pl-PL" altLang="cs-CZ" smtClean="0"/>
              <a:t>Celofakultní konference o výuce, LF MU</a:t>
            </a:r>
            <a:endParaRPr lang="cs-CZ" altLang="cs-CZ" dirty="0"/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76986"/>
            <a:ext cx="1733910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9" y="0"/>
            <a:ext cx="2736000" cy="1094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1" r:id="rId2"/>
    <p:sldLayoutId id="214748367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287D"/>
        </a:buClr>
        <a:buSzPct val="10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287D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5"/>
        </a:buBlip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microsoft.com/office/2007/relationships/hdphoto" Target="../media/hdphoto5.wdp"/><Relationship Id="rId5" Type="http://schemas.microsoft.com/office/2007/relationships/hdphoto" Target="../media/hdphoto7.wdp"/><Relationship Id="rId10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tmp"/><Relationship Id="rId5" Type="http://schemas.openxmlformats.org/officeDocument/2006/relationships/image" Target="../media/image20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microsoft.com/office/2007/relationships/hdphoto" Target="../media/hdphoto4.wdp"/><Relationship Id="rId5" Type="http://schemas.microsoft.com/office/2007/relationships/hdphoto" Target="../media/hdphoto7.wdp"/><Relationship Id="rId10" Type="http://schemas.openxmlformats.org/officeDocument/2006/relationships/image" Target="../media/image10.png"/><Relationship Id="rId4" Type="http://schemas.openxmlformats.org/officeDocument/2006/relationships/image" Target="../media/image19.png"/><Relationship Id="rId9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tmp"/><Relationship Id="rId5" Type="http://schemas.openxmlformats.org/officeDocument/2006/relationships/image" Target="../media/image24.tmp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tmp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tm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5.wdp"/><Relationship Id="rId7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16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xfrm>
            <a:off x="503238" y="2565401"/>
            <a:ext cx="8097837" cy="1545353"/>
          </a:xfrm>
        </p:spPr>
        <p:txBody>
          <a:bodyPr/>
          <a:lstStyle/>
          <a:p>
            <a:r>
              <a:rPr lang="cs-CZ" dirty="0"/>
              <a:t>Portál OPTIMED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pod </a:t>
            </a:r>
            <a:r>
              <a:rPr lang="cs-CZ" dirty="0"/>
              <a:t>analytickým drobnohledem</a:t>
            </a:r>
          </a:p>
        </p:txBody>
      </p:sp>
      <p:sp>
        <p:nvSpPr>
          <p:cNvPr id="5" name="Nadpis 3"/>
          <p:cNvSpPr txBox="1">
            <a:spLocks/>
          </p:cNvSpPr>
          <p:nvPr/>
        </p:nvSpPr>
        <p:spPr bwMode="auto">
          <a:xfrm>
            <a:off x="503238" y="3810226"/>
            <a:ext cx="8097837" cy="110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87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sz="2000" kern="0" dirty="0"/>
              <a:t>Martin </a:t>
            </a:r>
            <a:r>
              <a:rPr lang="cs-CZ" sz="2000" kern="0" dirty="0" smtClean="0"/>
              <a:t>Komenda</a:t>
            </a:r>
            <a:endParaRPr lang="cs-CZ" sz="2000" kern="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Skupina 10"/>
          <p:cNvGrpSpPr/>
          <p:nvPr/>
        </p:nvGrpSpPr>
        <p:grpSpPr>
          <a:xfrm>
            <a:off x="3300373" y="3916162"/>
            <a:ext cx="2701177" cy="1922400"/>
            <a:chOff x="3284189" y="3916162"/>
            <a:chExt cx="2701177" cy="1922400"/>
          </a:xfrm>
        </p:grpSpPr>
        <p:sp>
          <p:nvSpPr>
            <p:cNvPr id="9" name="Obdélník 8"/>
            <p:cNvSpPr/>
            <p:nvPr/>
          </p:nvSpPr>
          <p:spPr bwMode="auto">
            <a:xfrm>
              <a:off x="3285366" y="3916162"/>
              <a:ext cx="2700000" cy="1922400"/>
            </a:xfrm>
            <a:prstGeom prst="rect">
              <a:avLst/>
            </a:prstGeom>
            <a:solidFill>
              <a:srgbClr val="007BB6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2015</a:t>
              </a:r>
            </a:p>
          </p:txBody>
        </p:sp>
        <p:pic>
          <p:nvPicPr>
            <p:cNvPr id="2052" name="Picture 4" descr="http://www.boloji.com/articlephotos/a12934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69" t="5606"/>
            <a:stretch/>
          </p:blipFill>
          <p:spPr bwMode="auto">
            <a:xfrm>
              <a:off x="3284189" y="4413035"/>
              <a:ext cx="2701177" cy="1425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Skupina 1"/>
          <p:cNvGrpSpPr/>
          <p:nvPr/>
        </p:nvGrpSpPr>
        <p:grpSpPr>
          <a:xfrm>
            <a:off x="3301550" y="1893534"/>
            <a:ext cx="2703482" cy="1921860"/>
            <a:chOff x="3285366" y="1893534"/>
            <a:chExt cx="2703482" cy="1921860"/>
          </a:xfrm>
        </p:grpSpPr>
        <p:sp>
          <p:nvSpPr>
            <p:cNvPr id="6" name="Obdélník 5"/>
            <p:cNvSpPr/>
            <p:nvPr/>
          </p:nvSpPr>
          <p:spPr bwMode="auto">
            <a:xfrm>
              <a:off x="3288848" y="1893534"/>
              <a:ext cx="2700000" cy="1921860"/>
            </a:xfrm>
            <a:prstGeom prst="rect">
              <a:avLst/>
            </a:prstGeom>
            <a:solidFill>
              <a:srgbClr val="55ACE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2012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61" b="7143"/>
            <a:stretch/>
          </p:blipFill>
          <p:spPr bwMode="auto">
            <a:xfrm>
              <a:off x="3285366" y="2362874"/>
              <a:ext cx="2703482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Skupina 2"/>
          <p:cNvGrpSpPr/>
          <p:nvPr/>
        </p:nvGrpSpPr>
        <p:grpSpPr>
          <a:xfrm>
            <a:off x="6099090" y="1893534"/>
            <a:ext cx="2700000" cy="1921860"/>
            <a:chOff x="6082906" y="1893534"/>
            <a:chExt cx="2700000" cy="1921860"/>
          </a:xfrm>
        </p:grpSpPr>
        <p:sp>
          <p:nvSpPr>
            <p:cNvPr id="8" name="Obdélník 7"/>
            <p:cNvSpPr/>
            <p:nvPr/>
          </p:nvSpPr>
          <p:spPr bwMode="auto">
            <a:xfrm>
              <a:off x="6082906" y="1893534"/>
              <a:ext cx="2700000" cy="1921860"/>
            </a:xfrm>
            <a:prstGeom prst="rect">
              <a:avLst/>
            </a:prstGeom>
            <a:solidFill>
              <a:srgbClr val="DE4B3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2013</a:t>
              </a: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" r="14601" b="45406"/>
            <a:stretch/>
          </p:blipFill>
          <p:spPr bwMode="auto">
            <a:xfrm>
              <a:off x="6082906" y="2362874"/>
              <a:ext cx="2700000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Skupina 3"/>
          <p:cNvGrpSpPr/>
          <p:nvPr/>
        </p:nvGrpSpPr>
        <p:grpSpPr>
          <a:xfrm>
            <a:off x="507492" y="3916162"/>
            <a:ext cx="2700000" cy="1925275"/>
            <a:chOff x="491308" y="3916162"/>
            <a:chExt cx="2700000" cy="1925275"/>
          </a:xfrm>
        </p:grpSpPr>
        <p:sp>
          <p:nvSpPr>
            <p:cNvPr id="7" name="Obdélník 6"/>
            <p:cNvSpPr/>
            <p:nvPr/>
          </p:nvSpPr>
          <p:spPr bwMode="auto">
            <a:xfrm>
              <a:off x="491308" y="3916162"/>
              <a:ext cx="2700000" cy="1922400"/>
            </a:xfrm>
            <a:prstGeom prst="rect">
              <a:avLst/>
            </a:prstGeom>
            <a:solidFill>
              <a:srgbClr val="BC000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2014</a:t>
              </a: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4" t="23251"/>
            <a:stretch/>
          </p:blipFill>
          <p:spPr bwMode="auto">
            <a:xfrm>
              <a:off x="491308" y="4413035"/>
              <a:ext cx="2695390" cy="1428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519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70"/>
          <a:stretch/>
        </p:blipFill>
        <p:spPr>
          <a:xfrm>
            <a:off x="0" y="1952625"/>
            <a:ext cx="9144000" cy="490537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2015: </a:t>
            </a:r>
            <a:r>
              <a:rPr lang="cs-CZ" dirty="0" smtClean="0">
                <a:solidFill>
                  <a:srgbClr val="FF0000"/>
                </a:solidFill>
              </a:rPr>
              <a:t>Kritická evaluace</a:t>
            </a:r>
            <a:endParaRPr lang="cs-CZ" dirty="0"/>
          </a:p>
        </p:txBody>
      </p:sp>
      <p:sp>
        <p:nvSpPr>
          <p:cNvPr id="13" name="Zástupný symbol pro obsah 2"/>
          <p:cNvSpPr txBox="1">
            <a:spLocks/>
          </p:cNvSpPr>
          <p:nvPr/>
        </p:nvSpPr>
        <p:spPr bwMode="auto">
          <a:xfrm>
            <a:off x="323849" y="2217218"/>
            <a:ext cx="8496301" cy="15455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622300" lvl="1" indent="-165100"/>
            <a:r>
              <a:rPr lang="cs-CZ" sz="2000" dirty="0" smtClean="0"/>
              <a:t>Definováno </a:t>
            </a:r>
            <a:r>
              <a:rPr lang="cs-CZ" sz="2000" dirty="0" smtClean="0">
                <a:solidFill>
                  <a:srgbClr val="F01928"/>
                </a:solidFill>
              </a:rPr>
              <a:t>6 974</a:t>
            </a:r>
            <a:r>
              <a:rPr lang="cs-CZ" sz="2000" dirty="0" smtClean="0"/>
              <a:t> </a:t>
            </a:r>
            <a:r>
              <a:rPr lang="cs-CZ" sz="2000" dirty="0"/>
              <a:t>výstupů z učení </a:t>
            </a:r>
          </a:p>
          <a:p>
            <a:pPr marL="622300" lvl="1" indent="-165100"/>
            <a:r>
              <a:rPr lang="cs-CZ" sz="2000" dirty="0"/>
              <a:t>Navázáno </a:t>
            </a:r>
            <a:r>
              <a:rPr lang="cs-CZ" sz="2000" dirty="0" smtClean="0">
                <a:solidFill>
                  <a:srgbClr val="F01928"/>
                </a:solidFill>
              </a:rPr>
              <a:t>1 347</a:t>
            </a:r>
            <a:r>
              <a:rPr lang="cs-CZ" sz="2000" dirty="0" smtClean="0"/>
              <a:t> </a:t>
            </a:r>
            <a:r>
              <a:rPr lang="cs-CZ" sz="2000" dirty="0"/>
              <a:t>výukových </a:t>
            </a:r>
            <a:r>
              <a:rPr lang="cs-CZ" sz="2000" dirty="0" smtClean="0"/>
              <a:t>jednotek</a:t>
            </a:r>
            <a:endParaRPr lang="cs-CZ" sz="2000" dirty="0"/>
          </a:p>
          <a:p>
            <a:pPr marL="622300" lvl="1" indent="-165100"/>
            <a:r>
              <a:rPr lang="cs-CZ" sz="2000" dirty="0"/>
              <a:t>Zapojeno </a:t>
            </a:r>
            <a:r>
              <a:rPr lang="cs-CZ" sz="2000" dirty="0" smtClean="0">
                <a:solidFill>
                  <a:srgbClr val="F01928"/>
                </a:solidFill>
              </a:rPr>
              <a:t>384</a:t>
            </a:r>
            <a:r>
              <a:rPr lang="cs-CZ" sz="2000" dirty="0" smtClean="0"/>
              <a:t> </a:t>
            </a:r>
            <a:r>
              <a:rPr lang="cs-CZ" sz="2000" dirty="0"/>
              <a:t>akademiků z LF </a:t>
            </a:r>
            <a:r>
              <a:rPr lang="cs-CZ" sz="2000" dirty="0" smtClean="0"/>
              <a:t>MU</a:t>
            </a:r>
            <a:endParaRPr lang="cs-CZ" sz="2000" dirty="0"/>
          </a:p>
          <a:p>
            <a:pPr marL="622300" lvl="1" indent="-165100"/>
            <a:r>
              <a:rPr lang="cs-CZ" sz="2000" dirty="0"/>
              <a:t>Více než </a:t>
            </a:r>
            <a:r>
              <a:rPr lang="cs-CZ" sz="2000" dirty="0">
                <a:solidFill>
                  <a:srgbClr val="F01928"/>
                </a:solidFill>
              </a:rPr>
              <a:t>4</a:t>
            </a:r>
            <a:r>
              <a:rPr lang="cs-CZ" sz="2000" dirty="0"/>
              <a:t> roky práce při přípravě </a:t>
            </a:r>
            <a:r>
              <a:rPr lang="cs-CZ" sz="2000" dirty="0" smtClean="0"/>
              <a:t>kurikula </a:t>
            </a:r>
            <a:r>
              <a:rPr lang="cs-CZ" sz="2000" dirty="0"/>
              <a:t>a technologickém </a:t>
            </a:r>
            <a:r>
              <a:rPr lang="cs-CZ" sz="2000" dirty="0" smtClean="0"/>
              <a:t>vývoji</a:t>
            </a:r>
            <a:endParaRPr lang="cs-CZ" sz="2000" dirty="0"/>
          </a:p>
        </p:txBody>
      </p:sp>
      <p:grpSp>
        <p:nvGrpSpPr>
          <p:cNvPr id="5" name="Skupina 4"/>
          <p:cNvGrpSpPr/>
          <p:nvPr/>
        </p:nvGrpSpPr>
        <p:grpSpPr>
          <a:xfrm>
            <a:off x="323848" y="3939738"/>
            <a:ext cx="4068765" cy="2765862"/>
            <a:chOff x="323848" y="3939738"/>
            <a:chExt cx="4068765" cy="2765862"/>
          </a:xfrm>
        </p:grpSpPr>
        <p:sp>
          <p:nvSpPr>
            <p:cNvPr id="18" name="Zástupný symbol pro obsah 2"/>
            <p:cNvSpPr txBox="1">
              <a:spLocks/>
            </p:cNvSpPr>
            <p:nvPr/>
          </p:nvSpPr>
          <p:spPr bwMode="auto">
            <a:xfrm>
              <a:off x="323848" y="3939738"/>
              <a:ext cx="4068765" cy="2765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4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4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457200" lvl="1" indent="0">
                <a:buNone/>
              </a:pPr>
              <a:endParaRPr lang="cs-CZ" sz="1800" dirty="0"/>
            </a:p>
          </p:txBody>
        </p:sp>
        <p:pic>
          <p:nvPicPr>
            <p:cNvPr id="4" name="Obrázek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794" y="3963077"/>
              <a:ext cx="3438294" cy="2742523"/>
            </a:xfrm>
            <a:prstGeom prst="rect">
              <a:avLst/>
            </a:prstGeom>
          </p:spPr>
        </p:pic>
      </p:grpSp>
      <p:grpSp>
        <p:nvGrpSpPr>
          <p:cNvPr id="6" name="Skupina 5"/>
          <p:cNvGrpSpPr/>
          <p:nvPr/>
        </p:nvGrpSpPr>
        <p:grpSpPr>
          <a:xfrm>
            <a:off x="4751388" y="3939738"/>
            <a:ext cx="4068765" cy="2765862"/>
            <a:chOff x="4751388" y="3939738"/>
            <a:chExt cx="4068765" cy="2765862"/>
          </a:xfrm>
        </p:grpSpPr>
        <p:sp>
          <p:nvSpPr>
            <p:cNvPr id="24" name="Zástupný symbol pro obsah 2"/>
            <p:cNvSpPr txBox="1">
              <a:spLocks/>
            </p:cNvSpPr>
            <p:nvPr/>
          </p:nvSpPr>
          <p:spPr bwMode="auto">
            <a:xfrm>
              <a:off x="4751388" y="3939738"/>
              <a:ext cx="4068765" cy="27658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4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4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457200" lvl="1" indent="0">
                <a:buNone/>
              </a:pPr>
              <a:endParaRPr lang="cs-CZ" sz="1800" dirty="0"/>
            </a:p>
          </p:txBody>
        </p:sp>
        <p:pic>
          <p:nvPicPr>
            <p:cNvPr id="25" name="Obrázek 24" descr="Přehled publika - Google Analytics - Mozilla Firefox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96" t="49461" r="43885" b="22994"/>
            <a:stretch/>
          </p:blipFill>
          <p:spPr>
            <a:xfrm>
              <a:off x="4910108" y="4434435"/>
              <a:ext cx="3786288" cy="1942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746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70"/>
          <a:stretch/>
        </p:blipFill>
        <p:spPr>
          <a:xfrm>
            <a:off x="0" y="1952625"/>
            <a:ext cx="9144000" cy="490537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2015: </a:t>
            </a:r>
            <a:r>
              <a:rPr lang="cs-CZ" dirty="0" smtClean="0">
                <a:solidFill>
                  <a:srgbClr val="FF0000"/>
                </a:solidFill>
              </a:rPr>
              <a:t>Navazující projekty</a:t>
            </a:r>
            <a:endParaRPr lang="cs-CZ" dirty="0"/>
          </a:p>
        </p:txBody>
      </p:sp>
      <p:sp>
        <p:nvSpPr>
          <p:cNvPr id="13" name="Zástupný symbol pro obsah 2"/>
          <p:cNvSpPr txBox="1">
            <a:spLocks/>
          </p:cNvSpPr>
          <p:nvPr/>
        </p:nvSpPr>
        <p:spPr bwMode="auto">
          <a:xfrm>
            <a:off x="323849" y="2217218"/>
            <a:ext cx="8496301" cy="15455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cs-CZ" sz="2000" dirty="0" smtClean="0"/>
              <a:t>   EVAMED</a:t>
            </a:r>
            <a:r>
              <a:rPr lang="cs-CZ" sz="2000" dirty="0"/>
              <a:t>: Evaluace medicínského kurikula</a:t>
            </a:r>
          </a:p>
          <a:p>
            <a:pPr lvl="1"/>
            <a:r>
              <a:rPr lang="cs-CZ" sz="1800" dirty="0"/>
              <a:t>GA MU (2015)</a:t>
            </a:r>
          </a:p>
          <a:p>
            <a:pPr lvl="1"/>
            <a:r>
              <a:rPr lang="cs-CZ" sz="1800" dirty="0">
                <a:solidFill>
                  <a:srgbClr val="C00000"/>
                </a:solidFill>
              </a:rPr>
              <a:t>Cíl: </a:t>
            </a:r>
            <a:r>
              <a:rPr lang="cs-CZ" sz="1800" dirty="0" smtClean="0">
                <a:solidFill>
                  <a:srgbClr val="C00000"/>
                </a:solidFill>
              </a:rPr>
              <a:t>zapojení </a:t>
            </a:r>
            <a:r>
              <a:rPr lang="cs-CZ" sz="1800" dirty="0">
                <a:solidFill>
                  <a:srgbClr val="C00000"/>
                </a:solidFill>
              </a:rPr>
              <a:t>studentů do obsahové evaluace portálu </a:t>
            </a:r>
            <a:r>
              <a:rPr lang="cs-CZ" sz="1800" dirty="0" smtClean="0">
                <a:solidFill>
                  <a:srgbClr val="C00000"/>
                </a:solidFill>
              </a:rPr>
              <a:t>OPTIMED</a:t>
            </a:r>
          </a:p>
          <a:p>
            <a:pPr lvl="1"/>
            <a:r>
              <a:rPr lang="cs-CZ" sz="1800" dirty="0">
                <a:solidFill>
                  <a:srgbClr val="C00000"/>
                </a:solidFill>
              </a:rPr>
              <a:t>http://eva.med.muni.cz/ </a:t>
            </a:r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 bwMode="auto">
          <a:xfrm>
            <a:off x="323850" y="4078934"/>
            <a:ext cx="8496301" cy="2626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cs-CZ" sz="2000" dirty="0" smtClean="0"/>
              <a:t>   MEDCIN</a:t>
            </a:r>
            <a:r>
              <a:rPr lang="cs-CZ" sz="2000" dirty="0"/>
              <a:t>: </a:t>
            </a:r>
            <a:r>
              <a:rPr lang="cs-CZ" sz="2000" dirty="0" err="1"/>
              <a:t>Medical</a:t>
            </a:r>
            <a:r>
              <a:rPr lang="cs-CZ" sz="2000" dirty="0"/>
              <a:t> curriculum </a:t>
            </a:r>
            <a:r>
              <a:rPr lang="cs-CZ" sz="2000" dirty="0" err="1"/>
              <a:t>innovation</a:t>
            </a:r>
            <a:endParaRPr lang="cs-CZ" sz="2000" dirty="0"/>
          </a:p>
          <a:p>
            <a:pPr lvl="1"/>
            <a:r>
              <a:rPr lang="cs-CZ" sz="1800" dirty="0"/>
              <a:t>Erasmus+ (2015-2017)</a:t>
            </a:r>
          </a:p>
          <a:p>
            <a:pPr lvl="1"/>
            <a:r>
              <a:rPr lang="cs-CZ" sz="1800" dirty="0" smtClean="0"/>
              <a:t>Partneři:</a:t>
            </a:r>
          </a:p>
          <a:p>
            <a:pPr lvl="2">
              <a:buClr>
                <a:srgbClr val="125589"/>
              </a:buClr>
              <a:buFont typeface="Arial" panose="020B0604020202020204" pitchFamily="34" charset="0"/>
              <a:buChar char="•"/>
            </a:pPr>
            <a:r>
              <a:rPr lang="cs-CZ" sz="1800" dirty="0" smtClean="0"/>
              <a:t>Masarykova </a:t>
            </a:r>
            <a:r>
              <a:rPr lang="cs-CZ" sz="1800" dirty="0"/>
              <a:t>univerzita, </a:t>
            </a:r>
            <a:r>
              <a:rPr lang="cs-CZ" sz="1800" dirty="0" err="1"/>
              <a:t>Karolinska</a:t>
            </a:r>
            <a:r>
              <a:rPr lang="cs-CZ" sz="1800" dirty="0"/>
              <a:t> </a:t>
            </a:r>
            <a:r>
              <a:rPr lang="cs-CZ" sz="1800" dirty="0" err="1"/>
              <a:t>Institutet</a:t>
            </a:r>
            <a:r>
              <a:rPr lang="cs-CZ" sz="1800" dirty="0"/>
              <a:t>,</a:t>
            </a:r>
          </a:p>
          <a:p>
            <a:pPr lvl="2">
              <a:buClr>
                <a:srgbClr val="125589"/>
              </a:buClr>
              <a:buFont typeface="Arial" panose="020B0604020202020204" pitchFamily="34" charset="0"/>
              <a:buChar char="•"/>
            </a:pPr>
            <a:r>
              <a:rPr lang="cs-CZ" sz="1800" dirty="0"/>
              <a:t>St. </a:t>
            </a:r>
            <a:r>
              <a:rPr lang="cs-CZ" sz="1800" dirty="0" err="1"/>
              <a:t>Geogre</a:t>
            </a:r>
            <a:r>
              <a:rPr lang="cs-CZ" sz="1800" dirty="0"/>
              <a:t> University, </a:t>
            </a:r>
            <a:r>
              <a:rPr lang="cs-CZ" sz="1800" dirty="0" err="1"/>
              <a:t>Aristotle</a:t>
            </a:r>
            <a:r>
              <a:rPr lang="cs-CZ" sz="1800" dirty="0"/>
              <a:t> University </a:t>
            </a:r>
            <a:r>
              <a:rPr lang="cs-CZ" sz="1800" dirty="0" err="1"/>
              <a:t>of</a:t>
            </a:r>
            <a:r>
              <a:rPr lang="cs-CZ" sz="1800" dirty="0"/>
              <a:t> </a:t>
            </a:r>
            <a:r>
              <a:rPr lang="cs-CZ" sz="1800" dirty="0" err="1"/>
              <a:t>Thessaloniki</a:t>
            </a:r>
            <a:endParaRPr lang="cs-CZ" sz="1800" dirty="0"/>
          </a:p>
          <a:p>
            <a:pPr lvl="1"/>
            <a:r>
              <a:rPr lang="cs-CZ" sz="1800" dirty="0">
                <a:solidFill>
                  <a:srgbClr val="C00000"/>
                </a:solidFill>
              </a:rPr>
              <a:t>Cíl: </a:t>
            </a:r>
            <a:r>
              <a:rPr lang="cs-CZ" sz="1800" dirty="0" smtClean="0">
                <a:solidFill>
                  <a:srgbClr val="C00000"/>
                </a:solidFill>
              </a:rPr>
              <a:t>standardizace </a:t>
            </a:r>
            <a:r>
              <a:rPr lang="cs-CZ" sz="1800" dirty="0">
                <a:solidFill>
                  <a:srgbClr val="C00000"/>
                </a:solidFill>
              </a:rPr>
              <a:t>medicínského </a:t>
            </a:r>
            <a:r>
              <a:rPr lang="cs-CZ" sz="1800" dirty="0" smtClean="0">
                <a:solidFill>
                  <a:srgbClr val="C00000"/>
                </a:solidFill>
              </a:rPr>
              <a:t>kurikula</a:t>
            </a:r>
          </a:p>
          <a:p>
            <a:pPr lvl="1"/>
            <a:r>
              <a:rPr lang="cs-CZ" sz="1800" dirty="0">
                <a:solidFill>
                  <a:srgbClr val="C00000"/>
                </a:solidFill>
              </a:rPr>
              <a:t>http://www.medcin-project.eu/ </a:t>
            </a:r>
          </a:p>
        </p:txBody>
      </p:sp>
    </p:spTree>
    <p:extLst>
      <p:ext uri="{BB962C8B-B14F-4D97-AF65-F5344CB8AC3E}">
        <p14:creationId xmlns:p14="http://schemas.microsoft.com/office/powerpoint/2010/main" val="208726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Skupina 10"/>
          <p:cNvGrpSpPr/>
          <p:nvPr/>
        </p:nvGrpSpPr>
        <p:grpSpPr>
          <a:xfrm>
            <a:off x="3300373" y="3916162"/>
            <a:ext cx="2701177" cy="1922400"/>
            <a:chOff x="3284189" y="3916162"/>
            <a:chExt cx="2701177" cy="1922400"/>
          </a:xfrm>
        </p:grpSpPr>
        <p:sp>
          <p:nvSpPr>
            <p:cNvPr id="9" name="Obdélník 8"/>
            <p:cNvSpPr/>
            <p:nvPr/>
          </p:nvSpPr>
          <p:spPr bwMode="auto">
            <a:xfrm>
              <a:off x="3285366" y="3916162"/>
              <a:ext cx="2700000" cy="1922400"/>
            </a:xfrm>
            <a:prstGeom prst="rect">
              <a:avLst/>
            </a:prstGeom>
            <a:solidFill>
              <a:srgbClr val="007BB6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2015</a:t>
              </a:r>
            </a:p>
          </p:txBody>
        </p:sp>
        <p:pic>
          <p:nvPicPr>
            <p:cNvPr id="2052" name="Picture 4" descr="http://www.boloji.com/articlephotos/a12934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69" t="5606"/>
            <a:stretch/>
          </p:blipFill>
          <p:spPr bwMode="auto">
            <a:xfrm>
              <a:off x="3284189" y="4413035"/>
              <a:ext cx="2701177" cy="14255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Skupina 1"/>
          <p:cNvGrpSpPr/>
          <p:nvPr/>
        </p:nvGrpSpPr>
        <p:grpSpPr>
          <a:xfrm>
            <a:off x="3301550" y="1893534"/>
            <a:ext cx="2703482" cy="1921860"/>
            <a:chOff x="3285366" y="1893534"/>
            <a:chExt cx="2703482" cy="1921860"/>
          </a:xfrm>
        </p:grpSpPr>
        <p:sp>
          <p:nvSpPr>
            <p:cNvPr id="6" name="Obdélník 5"/>
            <p:cNvSpPr/>
            <p:nvPr/>
          </p:nvSpPr>
          <p:spPr bwMode="auto">
            <a:xfrm>
              <a:off x="3288848" y="1893534"/>
              <a:ext cx="2700000" cy="1921860"/>
            </a:xfrm>
            <a:prstGeom prst="rect">
              <a:avLst/>
            </a:prstGeom>
            <a:solidFill>
              <a:srgbClr val="55ACE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2012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61" b="7143"/>
            <a:stretch/>
          </p:blipFill>
          <p:spPr bwMode="auto">
            <a:xfrm>
              <a:off x="3285366" y="2362874"/>
              <a:ext cx="2703482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Skupina 11"/>
          <p:cNvGrpSpPr/>
          <p:nvPr/>
        </p:nvGrpSpPr>
        <p:grpSpPr>
          <a:xfrm>
            <a:off x="6094431" y="3916162"/>
            <a:ext cx="2701177" cy="1922401"/>
            <a:chOff x="6078247" y="3916162"/>
            <a:chExt cx="2701177" cy="1922401"/>
          </a:xfrm>
        </p:grpSpPr>
        <p:sp>
          <p:nvSpPr>
            <p:cNvPr id="10" name="Obdélník 9"/>
            <p:cNvSpPr/>
            <p:nvPr/>
          </p:nvSpPr>
          <p:spPr bwMode="auto">
            <a:xfrm>
              <a:off x="6079424" y="3916162"/>
              <a:ext cx="2700000" cy="192240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2016</a:t>
              </a: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894"/>
            <a:stretch/>
          </p:blipFill>
          <p:spPr bwMode="auto">
            <a:xfrm>
              <a:off x="6078247" y="4413035"/>
              <a:ext cx="2701177" cy="1425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Skupina 2"/>
          <p:cNvGrpSpPr/>
          <p:nvPr/>
        </p:nvGrpSpPr>
        <p:grpSpPr>
          <a:xfrm>
            <a:off x="6099090" y="1893534"/>
            <a:ext cx="2700000" cy="1921860"/>
            <a:chOff x="6082906" y="1893534"/>
            <a:chExt cx="2700000" cy="1921860"/>
          </a:xfrm>
        </p:grpSpPr>
        <p:sp>
          <p:nvSpPr>
            <p:cNvPr id="8" name="Obdélník 7"/>
            <p:cNvSpPr/>
            <p:nvPr/>
          </p:nvSpPr>
          <p:spPr bwMode="auto">
            <a:xfrm>
              <a:off x="6082906" y="1893534"/>
              <a:ext cx="2700000" cy="1921860"/>
            </a:xfrm>
            <a:prstGeom prst="rect">
              <a:avLst/>
            </a:prstGeom>
            <a:solidFill>
              <a:srgbClr val="DE4B3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2013</a:t>
              </a: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" r="14601" b="45406"/>
            <a:stretch/>
          </p:blipFill>
          <p:spPr bwMode="auto">
            <a:xfrm>
              <a:off x="6082906" y="2362874"/>
              <a:ext cx="2700000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Skupina 3"/>
          <p:cNvGrpSpPr/>
          <p:nvPr/>
        </p:nvGrpSpPr>
        <p:grpSpPr>
          <a:xfrm>
            <a:off x="507492" y="3916162"/>
            <a:ext cx="2700000" cy="1925275"/>
            <a:chOff x="491308" y="3916162"/>
            <a:chExt cx="2700000" cy="1925275"/>
          </a:xfrm>
        </p:grpSpPr>
        <p:sp>
          <p:nvSpPr>
            <p:cNvPr id="7" name="Obdélník 6"/>
            <p:cNvSpPr/>
            <p:nvPr/>
          </p:nvSpPr>
          <p:spPr bwMode="auto">
            <a:xfrm>
              <a:off x="491308" y="3916162"/>
              <a:ext cx="2700000" cy="1922400"/>
            </a:xfrm>
            <a:prstGeom prst="rect">
              <a:avLst/>
            </a:prstGeom>
            <a:solidFill>
              <a:srgbClr val="BC000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2014</a:t>
              </a: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4" t="23251"/>
            <a:stretch/>
          </p:blipFill>
          <p:spPr bwMode="auto">
            <a:xfrm>
              <a:off x="491308" y="4413035"/>
              <a:ext cx="2695390" cy="1428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92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2016: </a:t>
            </a:r>
            <a:r>
              <a:rPr lang="cs-CZ" dirty="0" smtClean="0">
                <a:solidFill>
                  <a:srgbClr val="FF0000"/>
                </a:solidFill>
              </a:rPr>
              <a:t>Nekončící proces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894"/>
          <a:stretch/>
        </p:blipFill>
        <p:spPr bwMode="auto">
          <a:xfrm>
            <a:off x="0" y="1950181"/>
            <a:ext cx="9144000" cy="490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ástupný symbol pro obsah 2"/>
          <p:cNvSpPr txBox="1">
            <a:spLocks/>
          </p:cNvSpPr>
          <p:nvPr/>
        </p:nvSpPr>
        <p:spPr bwMode="auto">
          <a:xfrm>
            <a:off x="323850" y="2164564"/>
            <a:ext cx="4068763" cy="70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lvl="2" indent="0" algn="ctr">
              <a:buNone/>
            </a:pPr>
            <a:r>
              <a:rPr lang="cs-CZ" sz="2000" dirty="0"/>
              <a:t>Jednotná forma pro popis medicínského kurikula</a:t>
            </a:r>
          </a:p>
        </p:txBody>
      </p:sp>
      <p:sp>
        <p:nvSpPr>
          <p:cNvPr id="18" name="Zástupný symbol pro obsah 2"/>
          <p:cNvSpPr txBox="1">
            <a:spLocks/>
          </p:cNvSpPr>
          <p:nvPr/>
        </p:nvSpPr>
        <p:spPr bwMode="auto">
          <a:xfrm>
            <a:off x="4751388" y="2164563"/>
            <a:ext cx="4068763" cy="70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lvl="2" indent="0" algn="ctr">
              <a:buNone/>
            </a:pPr>
            <a:r>
              <a:rPr lang="cs-CZ" sz="2000" dirty="0" smtClean="0"/>
              <a:t>Analyzovatelné kurikulum</a:t>
            </a:r>
          </a:p>
          <a:p>
            <a:pPr marL="0" lvl="2" indent="0" algn="ctr">
              <a:buNone/>
            </a:pPr>
            <a:r>
              <a:rPr lang="cs-CZ" sz="2000" dirty="0" smtClean="0"/>
              <a:t>= </a:t>
            </a:r>
            <a:r>
              <a:rPr lang="cs-CZ" sz="2000" dirty="0"/>
              <a:t>I</a:t>
            </a:r>
            <a:r>
              <a:rPr lang="cs-CZ" sz="2000" dirty="0" smtClean="0"/>
              <a:t>nteraktivní reporting</a:t>
            </a:r>
            <a:endParaRPr lang="cs-CZ" sz="2000" dirty="0"/>
          </a:p>
        </p:txBody>
      </p:sp>
      <p:grpSp>
        <p:nvGrpSpPr>
          <p:cNvPr id="22" name="Skupina 21"/>
          <p:cNvGrpSpPr/>
          <p:nvPr/>
        </p:nvGrpSpPr>
        <p:grpSpPr>
          <a:xfrm>
            <a:off x="323850" y="3153000"/>
            <a:ext cx="8496300" cy="3552600"/>
            <a:chOff x="323850" y="3153000"/>
            <a:chExt cx="8496300" cy="3552600"/>
          </a:xfrm>
        </p:grpSpPr>
        <p:sp>
          <p:nvSpPr>
            <p:cNvPr id="17" name="Zástupný symbol pro obsah 2"/>
            <p:cNvSpPr txBox="1">
              <a:spLocks/>
            </p:cNvSpPr>
            <p:nvPr/>
          </p:nvSpPr>
          <p:spPr bwMode="auto">
            <a:xfrm>
              <a:off x="323850" y="3153000"/>
              <a:ext cx="8496300" cy="3552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4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4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None/>
              </a:pPr>
              <a:endParaRPr lang="pl-PL" sz="2000" kern="0" dirty="0"/>
            </a:p>
          </p:txBody>
        </p:sp>
        <p:pic>
          <p:nvPicPr>
            <p:cNvPr id="20" name="Obrázek 19" descr="Přehled publika – Analytics - Mozilla Firefox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54" t="60575" r="9263" b="20000"/>
            <a:stretch/>
          </p:blipFill>
          <p:spPr>
            <a:xfrm>
              <a:off x="385926" y="3239356"/>
              <a:ext cx="8434224" cy="1960638"/>
            </a:xfrm>
            <a:prstGeom prst="rect">
              <a:avLst/>
            </a:prstGeom>
          </p:spPr>
        </p:pic>
        <p:pic>
          <p:nvPicPr>
            <p:cNvPr id="21" name="Obrázek 20" descr="Přehled publika – Analytics - Mozilla Firefox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49" t="44253" r="2835" b="41494"/>
            <a:stretch/>
          </p:blipFill>
          <p:spPr>
            <a:xfrm>
              <a:off x="390480" y="5316161"/>
              <a:ext cx="8429670" cy="1326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593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2016: </a:t>
            </a:r>
            <a:r>
              <a:rPr lang="cs-CZ" dirty="0" smtClean="0">
                <a:solidFill>
                  <a:srgbClr val="FF0000"/>
                </a:solidFill>
              </a:rPr>
              <a:t>Nekončící proces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894"/>
          <a:stretch/>
        </p:blipFill>
        <p:spPr bwMode="auto">
          <a:xfrm>
            <a:off x="0" y="1950181"/>
            <a:ext cx="9144000" cy="490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Skupina 7"/>
          <p:cNvGrpSpPr/>
          <p:nvPr/>
        </p:nvGrpSpPr>
        <p:grpSpPr>
          <a:xfrm>
            <a:off x="323850" y="2065283"/>
            <a:ext cx="8496300" cy="4640317"/>
            <a:chOff x="323850" y="2065283"/>
            <a:chExt cx="8496300" cy="4640317"/>
          </a:xfrm>
        </p:grpSpPr>
        <p:grpSp>
          <p:nvGrpSpPr>
            <p:cNvPr id="6" name="Skupina 5"/>
            <p:cNvGrpSpPr/>
            <p:nvPr/>
          </p:nvGrpSpPr>
          <p:grpSpPr>
            <a:xfrm>
              <a:off x="323850" y="2065283"/>
              <a:ext cx="8496300" cy="4640317"/>
              <a:chOff x="323850" y="2065283"/>
              <a:chExt cx="8496300" cy="4640317"/>
            </a:xfrm>
          </p:grpSpPr>
          <p:sp>
            <p:nvSpPr>
              <p:cNvPr id="17" name="Zástupný symbol pro obsah 2"/>
              <p:cNvSpPr txBox="1">
                <a:spLocks/>
              </p:cNvSpPr>
              <p:nvPr/>
            </p:nvSpPr>
            <p:spPr bwMode="auto">
              <a:xfrm>
                <a:off x="323850" y="2065283"/>
                <a:ext cx="8496300" cy="46403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10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8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90000"/>
                  <a:buFont typeface="Wingdings" pitchFamily="2" charset="2"/>
                  <a:buBlip>
                    <a:blip r:embed="rId4"/>
                  </a:buBlip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 algn="ctr">
                  <a:buNone/>
                </a:pPr>
                <a:endParaRPr lang="pl-PL" sz="2000" kern="0" dirty="0"/>
              </a:p>
            </p:txBody>
          </p:sp>
          <p:pic>
            <p:nvPicPr>
              <p:cNvPr id="4" name="Obrázek 3" descr="Přehled publika – Analytics - Mozilla Firefox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258" t="34646" r="1982" b="46438"/>
              <a:stretch/>
            </p:blipFill>
            <p:spPr>
              <a:xfrm>
                <a:off x="323850" y="2088931"/>
                <a:ext cx="8496000" cy="1362900"/>
              </a:xfrm>
              <a:prstGeom prst="rect">
                <a:avLst/>
              </a:prstGeom>
            </p:spPr>
          </p:pic>
          <p:pic>
            <p:nvPicPr>
              <p:cNvPr id="5" name="Obrázek 4" descr="Přehled publika – Analytics - Mozilla Firefox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18" t="55405" r="38189" b="21625"/>
              <a:stretch/>
            </p:blipFill>
            <p:spPr>
              <a:xfrm>
                <a:off x="429447" y="3451831"/>
                <a:ext cx="8241587" cy="2869975"/>
              </a:xfrm>
              <a:prstGeom prst="rect">
                <a:avLst/>
              </a:prstGeom>
            </p:spPr>
          </p:pic>
        </p:grpSp>
        <p:sp>
          <p:nvSpPr>
            <p:cNvPr id="25" name="Obdélník 24"/>
            <p:cNvSpPr/>
            <p:nvPr/>
          </p:nvSpPr>
          <p:spPr bwMode="auto">
            <a:xfrm>
              <a:off x="4304183" y="5044776"/>
              <a:ext cx="2476943" cy="114906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2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IMED: úvod - Mozilla Firefox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9" t="53118" r="75705" b="26507"/>
          <a:stretch/>
        </p:blipFill>
        <p:spPr>
          <a:xfrm>
            <a:off x="454936" y="2787922"/>
            <a:ext cx="1465943" cy="1386114"/>
          </a:xfrm>
          <a:prstGeom prst="rect">
            <a:avLst/>
          </a:prstGeom>
        </p:spPr>
      </p:pic>
      <p:pic>
        <p:nvPicPr>
          <p:cNvPr id="10" name="Obrázek 9" descr="OPTIMED: úvod - Mozilla Firefox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1" t="53118" r="63307" b="26507"/>
          <a:stretch/>
        </p:blipFill>
        <p:spPr>
          <a:xfrm>
            <a:off x="2249831" y="2787922"/>
            <a:ext cx="1364344" cy="1386114"/>
          </a:xfrm>
          <a:prstGeom prst="rect">
            <a:avLst/>
          </a:prstGeom>
        </p:spPr>
      </p:pic>
      <p:pic>
        <p:nvPicPr>
          <p:cNvPr id="11" name="Obrázek 10" descr="OPTIMED: úvod - Mozilla Firefox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05" t="53118" r="14128" b="26507"/>
          <a:stretch/>
        </p:blipFill>
        <p:spPr>
          <a:xfrm>
            <a:off x="7271660" y="2787922"/>
            <a:ext cx="1417404" cy="1386114"/>
          </a:xfrm>
          <a:prstGeom prst="rect">
            <a:avLst/>
          </a:prstGeom>
        </p:spPr>
      </p:pic>
      <p:pic>
        <p:nvPicPr>
          <p:cNvPr id="12" name="Obrázek 11" descr="OPTIMED: úvod - Mozilla Firefox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8" t="53118" r="51337" b="26507"/>
          <a:stretch/>
        </p:blipFill>
        <p:spPr>
          <a:xfrm>
            <a:off x="3943127" y="2787922"/>
            <a:ext cx="1349829" cy="1386114"/>
          </a:xfrm>
          <a:prstGeom prst="rect">
            <a:avLst/>
          </a:prstGeom>
        </p:spPr>
      </p:pic>
      <p:pic>
        <p:nvPicPr>
          <p:cNvPr id="14" name="Obrázek 13" descr="OPTIMED: úvod - Mozilla Firefox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55" t="53118" r="27253" b="26507"/>
          <a:stretch/>
        </p:blipFill>
        <p:spPr>
          <a:xfrm>
            <a:off x="5621908" y="2787922"/>
            <a:ext cx="1320800" cy="1386114"/>
          </a:xfrm>
          <a:prstGeom prst="rect">
            <a:avLst/>
          </a:prstGeom>
        </p:spPr>
      </p:pic>
      <p:sp>
        <p:nvSpPr>
          <p:cNvPr id="17" name="TextovéPole 16"/>
          <p:cNvSpPr txBox="1"/>
          <p:nvPr/>
        </p:nvSpPr>
        <p:spPr>
          <a:xfrm>
            <a:off x="2580434" y="1746639"/>
            <a:ext cx="3967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dirty="0" smtClean="0">
                <a:solidFill>
                  <a:srgbClr val="F01223"/>
                </a:solidFill>
                <a:latin typeface="Roboto" pitchFamily="2" charset="0"/>
                <a:ea typeface="Roboto" pitchFamily="2" charset="0"/>
              </a:rPr>
              <a:t>PORTÁL OPTIMED</a:t>
            </a:r>
            <a:endParaRPr lang="cs-CZ" sz="3600" dirty="0">
              <a:solidFill>
                <a:srgbClr val="F01223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2" name="Obrázek 1" descr="OPTIMED: úvod - Mozilla Firefox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7" t="49735" r="16762" b="25455"/>
          <a:stretch/>
        </p:blipFill>
        <p:spPr>
          <a:xfrm>
            <a:off x="0" y="4722641"/>
            <a:ext cx="9144000" cy="21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3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Závěrem…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 bwMode="auto">
          <a:xfrm>
            <a:off x="0" y="2071561"/>
            <a:ext cx="9144000" cy="4086477"/>
          </a:xfrm>
          <a:prstGeom prst="rect">
            <a:avLst/>
          </a:prstGeom>
          <a:solidFill>
            <a:srgbClr val="00277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 smtClean="0">
              <a:solidFill>
                <a:schemeClr val="bg1"/>
              </a:solidFill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latin typeface="+mj-lt"/>
              </a:rPr>
              <a:t>Obsahově unikátní popis kurikula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latin typeface="+mj-lt"/>
              </a:rPr>
              <a:t>Vlastní technologické řešení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latin typeface="+mj-lt"/>
              </a:rPr>
              <a:t>Dlouhodobá spolupráce napříč LF MU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bg1"/>
                </a:solidFill>
                <a:latin typeface="+mj-lt"/>
              </a:rPr>
              <a:t>Aktivní zapojení studentů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dirty="0">
              <a:solidFill>
                <a:schemeClr val="bg1"/>
              </a:solidFill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C000"/>
                </a:solidFill>
                <a:latin typeface="+mj-lt"/>
              </a:rPr>
              <a:t>Nutnost dalšího rozvoje a aktualizace informací</a:t>
            </a:r>
          </a:p>
          <a:p>
            <a:pPr lvl="1"/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39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13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OPTIMED v roce 2011: </a:t>
            </a:r>
            <a:r>
              <a:rPr lang="cs-CZ" dirty="0">
                <a:solidFill>
                  <a:srgbClr val="F01928"/>
                </a:solidFill>
              </a:rPr>
              <a:t>Jak začít </a:t>
            </a:r>
          </a:p>
        </p:txBody>
      </p:sp>
      <p:pic>
        <p:nvPicPr>
          <p:cNvPr id="1026" name="Picture 2" descr="Výsledek obrázku pro cí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983"/>
          <a:stretch/>
        </p:blipFill>
        <p:spPr bwMode="auto">
          <a:xfrm>
            <a:off x="0" y="1942088"/>
            <a:ext cx="9144000" cy="491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323850" y="2217218"/>
            <a:ext cx="4068763" cy="1302817"/>
          </a:xfrm>
          <a:solidFill>
            <a:schemeClr val="bg1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cs-CZ" sz="2000" b="1" dirty="0" smtClean="0"/>
              <a:t>Zajistit</a:t>
            </a:r>
            <a:r>
              <a:rPr lang="cs-CZ" sz="2000" dirty="0" smtClean="0"/>
              <a:t> vzájemnou přístupnost/prostupnost výukových plánů a obsahu výuky</a:t>
            </a:r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 bwMode="auto">
          <a:xfrm>
            <a:off x="4751388" y="2217218"/>
            <a:ext cx="4068762" cy="1302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kern="0" dirty="0"/>
              <a:t>Optimalizovat</a:t>
            </a:r>
            <a:r>
              <a:rPr lang="en-US" sz="2000" kern="0" dirty="0"/>
              <a:t> </a:t>
            </a:r>
            <a:r>
              <a:rPr lang="en-US" sz="2000" kern="0" dirty="0" err="1"/>
              <a:t>obsah</a:t>
            </a:r>
            <a:r>
              <a:rPr lang="en-US" sz="2000" kern="0" dirty="0"/>
              <a:t> </a:t>
            </a:r>
            <a:r>
              <a:rPr lang="cs-CZ" sz="2000" kern="0" dirty="0" smtClean="0"/>
              <a:t>výuky na </a:t>
            </a:r>
          </a:p>
          <a:p>
            <a:pPr marL="0" indent="0" algn="ctr">
              <a:buNone/>
            </a:pPr>
            <a:r>
              <a:rPr lang="cs-CZ" sz="2000" kern="0" dirty="0" smtClean="0"/>
              <a:t>LF MU </a:t>
            </a:r>
            <a:r>
              <a:rPr lang="en-US" sz="2000" kern="0" dirty="0" smtClean="0"/>
              <a:t>v </a:t>
            </a:r>
            <a:r>
              <a:rPr lang="en-US" sz="2000" kern="0" dirty="0" err="1"/>
              <a:t>mezioborových</a:t>
            </a:r>
            <a:r>
              <a:rPr lang="en-US" sz="2000" kern="0" dirty="0"/>
              <a:t> </a:t>
            </a:r>
            <a:r>
              <a:rPr lang="en-US" sz="2000" kern="0" dirty="0" err="1"/>
              <a:t>souvislostech</a:t>
            </a:r>
            <a:endParaRPr lang="cs-CZ" sz="2000" kern="0" dirty="0" smtClean="0"/>
          </a:p>
        </p:txBody>
      </p:sp>
      <p:sp>
        <p:nvSpPr>
          <p:cNvPr id="10" name="Zástupný symbol pro obsah 2"/>
          <p:cNvSpPr txBox="1">
            <a:spLocks/>
          </p:cNvSpPr>
          <p:nvPr/>
        </p:nvSpPr>
        <p:spPr bwMode="auto">
          <a:xfrm>
            <a:off x="323850" y="3839615"/>
            <a:ext cx="8496300" cy="70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Popsat</a:t>
            </a:r>
            <a:r>
              <a:rPr lang="pl-PL" sz="2000" kern="0" dirty="0" smtClean="0"/>
              <a:t> výuku do </a:t>
            </a:r>
            <a:r>
              <a:rPr lang="pl-PL" sz="2000" kern="0" dirty="0"/>
              <a:t>řízené a strukturované podoby</a:t>
            </a:r>
            <a:endParaRPr lang="cs-CZ" sz="2000" kern="0" dirty="0" smtClean="0"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 bwMode="auto">
          <a:xfrm>
            <a:off x="323850" y="4875943"/>
            <a:ext cx="4068763" cy="12254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Nenarušit</a:t>
            </a:r>
            <a:r>
              <a:rPr lang="pl-PL" sz="2000" kern="0" dirty="0" smtClean="0"/>
              <a:t> restrukturalizací platnou </a:t>
            </a:r>
            <a:r>
              <a:rPr lang="pl-PL" sz="2000" kern="0" dirty="0"/>
              <a:t>akreditaci</a:t>
            </a:r>
          </a:p>
        </p:txBody>
      </p:sp>
      <p:sp>
        <p:nvSpPr>
          <p:cNvPr id="12" name="Zástupný symbol pro obsah 2"/>
          <p:cNvSpPr txBox="1">
            <a:spLocks/>
          </p:cNvSpPr>
          <p:nvPr/>
        </p:nvSpPr>
        <p:spPr bwMode="auto">
          <a:xfrm>
            <a:off x="4751388" y="4875944"/>
            <a:ext cx="4068762" cy="12254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Navhrnout</a:t>
            </a:r>
            <a:r>
              <a:rPr lang="pl-PL" sz="2000" kern="0" dirty="0" smtClean="0"/>
              <a:t> zabezpečenou </a:t>
            </a:r>
          </a:p>
          <a:p>
            <a:pPr marL="0" indent="0" algn="ctr">
              <a:buNone/>
            </a:pPr>
            <a:r>
              <a:rPr lang="pl-PL" sz="2000" kern="0" dirty="0" smtClean="0"/>
              <a:t>online </a:t>
            </a:r>
            <a:r>
              <a:rPr lang="pl-PL" sz="2000" kern="0" dirty="0"/>
              <a:t>platformu</a:t>
            </a:r>
          </a:p>
        </p:txBody>
      </p:sp>
    </p:spTree>
    <p:extLst>
      <p:ext uri="{BB962C8B-B14F-4D97-AF65-F5344CB8AC3E}">
        <p14:creationId xmlns:p14="http://schemas.microsoft.com/office/powerpoint/2010/main" val="222378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9" grpId="0" uiExpand="1" build="p" animBg="1"/>
      <p:bldP spid="10" grpId="0" uiExpand="1" build="p" animBg="1"/>
      <p:bldP spid="11" grpId="0" uiExpand="1" build="p" animBg="1"/>
      <p:bldP spid="12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Skupina 1"/>
          <p:cNvGrpSpPr/>
          <p:nvPr/>
        </p:nvGrpSpPr>
        <p:grpSpPr>
          <a:xfrm>
            <a:off x="3301550" y="1893534"/>
            <a:ext cx="2703482" cy="1921860"/>
            <a:chOff x="3285366" y="1893534"/>
            <a:chExt cx="2703482" cy="1921860"/>
          </a:xfrm>
        </p:grpSpPr>
        <p:sp>
          <p:nvSpPr>
            <p:cNvPr id="6" name="Obdélník 5"/>
            <p:cNvSpPr/>
            <p:nvPr/>
          </p:nvSpPr>
          <p:spPr bwMode="auto">
            <a:xfrm>
              <a:off x="3288848" y="1893534"/>
              <a:ext cx="2700000" cy="1921860"/>
            </a:xfrm>
            <a:prstGeom prst="rect">
              <a:avLst/>
            </a:prstGeom>
            <a:solidFill>
              <a:srgbClr val="55ACE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2012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61" b="7143"/>
            <a:stretch/>
          </p:blipFill>
          <p:spPr bwMode="auto">
            <a:xfrm>
              <a:off x="3285366" y="2362874"/>
              <a:ext cx="2703482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965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1125539"/>
            <a:ext cx="8488754" cy="647700"/>
          </a:xfrm>
        </p:spPr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2012: </a:t>
            </a:r>
            <a:r>
              <a:rPr lang="cs-CZ" dirty="0" smtClean="0">
                <a:solidFill>
                  <a:srgbClr val="F01928"/>
                </a:solidFill>
              </a:rPr>
              <a:t>Plánování, návrh a implementace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1" b="7143"/>
          <a:stretch/>
        </p:blipFill>
        <p:spPr bwMode="auto">
          <a:xfrm>
            <a:off x="0" y="1958274"/>
            <a:ext cx="9144000" cy="490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ástupný symbol pro obsah 2"/>
          <p:cNvSpPr txBox="1">
            <a:spLocks/>
          </p:cNvSpPr>
          <p:nvPr/>
        </p:nvSpPr>
        <p:spPr bwMode="auto">
          <a:xfrm>
            <a:off x="323850" y="2217218"/>
            <a:ext cx="4068763" cy="1302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2000" b="1" kern="0" dirty="0" smtClean="0"/>
              <a:t>Navrhnout</a:t>
            </a:r>
            <a:r>
              <a:rPr lang="cs-CZ" sz="2000" kern="0" dirty="0" smtClean="0"/>
              <a:t> architekturu portálu pro správu kurikula</a:t>
            </a:r>
          </a:p>
        </p:txBody>
      </p:sp>
      <p:sp>
        <p:nvSpPr>
          <p:cNvPr id="14" name="Zástupný symbol pro obsah 2"/>
          <p:cNvSpPr txBox="1">
            <a:spLocks/>
          </p:cNvSpPr>
          <p:nvPr/>
        </p:nvSpPr>
        <p:spPr bwMode="auto">
          <a:xfrm>
            <a:off x="4751388" y="2217218"/>
            <a:ext cx="4068762" cy="1302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cs-CZ" sz="2000" b="1" kern="0" dirty="0" smtClean="0"/>
              <a:t>Zavést</a:t>
            </a:r>
            <a:r>
              <a:rPr lang="en-US" sz="2000" kern="0" dirty="0" smtClean="0"/>
              <a:t> </a:t>
            </a:r>
            <a:r>
              <a:rPr lang="cs-CZ" sz="2000" kern="0" dirty="0" smtClean="0"/>
              <a:t>nutnou terminologii pro stavební prvky výuky</a:t>
            </a:r>
          </a:p>
        </p:txBody>
      </p:sp>
      <p:sp>
        <p:nvSpPr>
          <p:cNvPr id="15" name="Zástupný symbol pro obsah 2"/>
          <p:cNvSpPr txBox="1">
            <a:spLocks/>
          </p:cNvSpPr>
          <p:nvPr/>
        </p:nvSpPr>
        <p:spPr bwMode="auto">
          <a:xfrm>
            <a:off x="323850" y="3839615"/>
            <a:ext cx="8496300" cy="70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Sestavit</a:t>
            </a:r>
            <a:r>
              <a:rPr lang="pl-PL" sz="2000" kern="0" dirty="0" smtClean="0"/>
              <a:t> pracovní skupinu (koordinátoři, garanti, výukoví specialisté)</a:t>
            </a:r>
            <a:endParaRPr lang="cs-CZ" sz="2000" kern="0" dirty="0" smtClean="0"/>
          </a:p>
        </p:txBody>
      </p:sp>
      <p:sp>
        <p:nvSpPr>
          <p:cNvPr id="16" name="Zástupný symbol pro obsah 2"/>
          <p:cNvSpPr txBox="1">
            <a:spLocks/>
          </p:cNvSpPr>
          <p:nvPr/>
        </p:nvSpPr>
        <p:spPr bwMode="auto">
          <a:xfrm>
            <a:off x="323850" y="4875943"/>
            <a:ext cx="4068763" cy="12254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Definovat</a:t>
            </a:r>
            <a:r>
              <a:rPr lang="pl-PL" sz="2000" kern="0" dirty="0" smtClean="0"/>
              <a:t> parametrickou strukturu popisu výuky</a:t>
            </a:r>
            <a:endParaRPr lang="pl-PL" sz="2000" kern="0" dirty="0"/>
          </a:p>
        </p:txBody>
      </p:sp>
      <p:sp>
        <p:nvSpPr>
          <p:cNvPr id="17" name="Zástupný symbol pro obsah 2"/>
          <p:cNvSpPr txBox="1">
            <a:spLocks/>
          </p:cNvSpPr>
          <p:nvPr/>
        </p:nvSpPr>
        <p:spPr bwMode="auto">
          <a:xfrm>
            <a:off x="4751388" y="4875944"/>
            <a:ext cx="4068762" cy="12254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Vyplnit</a:t>
            </a:r>
            <a:r>
              <a:rPr lang="pl-PL" sz="2000" kern="0" dirty="0" smtClean="0"/>
              <a:t> formuláře pro kurzy oboru Všeobecné lékařství</a:t>
            </a:r>
            <a:endParaRPr lang="pl-PL" sz="2000" kern="0" dirty="0"/>
          </a:p>
        </p:txBody>
      </p:sp>
    </p:spTree>
    <p:extLst>
      <p:ext uri="{BB962C8B-B14F-4D97-AF65-F5344CB8AC3E}">
        <p14:creationId xmlns:p14="http://schemas.microsoft.com/office/powerpoint/2010/main" val="78388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  <p:bldP spid="14" grpId="0" uiExpand="1" build="p" animBg="1"/>
      <p:bldP spid="15" grpId="0" uiExpand="1" build="p" animBg="1"/>
      <p:bldP spid="16" grpId="0" uiExpand="1" build="p" animBg="1"/>
      <p:bldP spid="17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Skupina 1"/>
          <p:cNvGrpSpPr/>
          <p:nvPr/>
        </p:nvGrpSpPr>
        <p:grpSpPr>
          <a:xfrm>
            <a:off x="3301550" y="1893534"/>
            <a:ext cx="2703482" cy="1921860"/>
            <a:chOff x="3285366" y="1893534"/>
            <a:chExt cx="2703482" cy="1921860"/>
          </a:xfrm>
        </p:grpSpPr>
        <p:sp>
          <p:nvSpPr>
            <p:cNvPr id="6" name="Obdélník 5"/>
            <p:cNvSpPr/>
            <p:nvPr/>
          </p:nvSpPr>
          <p:spPr bwMode="auto">
            <a:xfrm>
              <a:off x="3288848" y="1893534"/>
              <a:ext cx="2700000" cy="1921860"/>
            </a:xfrm>
            <a:prstGeom prst="rect">
              <a:avLst/>
            </a:prstGeom>
            <a:solidFill>
              <a:srgbClr val="55ACE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2012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61" b="7143"/>
            <a:stretch/>
          </p:blipFill>
          <p:spPr bwMode="auto">
            <a:xfrm>
              <a:off x="3285366" y="2362874"/>
              <a:ext cx="2703482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Skupina 2"/>
          <p:cNvGrpSpPr/>
          <p:nvPr/>
        </p:nvGrpSpPr>
        <p:grpSpPr>
          <a:xfrm>
            <a:off x="6099090" y="1893534"/>
            <a:ext cx="2700000" cy="1921860"/>
            <a:chOff x="6082906" y="1893534"/>
            <a:chExt cx="2700000" cy="1921860"/>
          </a:xfrm>
        </p:grpSpPr>
        <p:sp>
          <p:nvSpPr>
            <p:cNvPr id="8" name="Obdélník 7"/>
            <p:cNvSpPr/>
            <p:nvPr/>
          </p:nvSpPr>
          <p:spPr bwMode="auto">
            <a:xfrm>
              <a:off x="6082906" y="1893534"/>
              <a:ext cx="2700000" cy="1921860"/>
            </a:xfrm>
            <a:prstGeom prst="rect">
              <a:avLst/>
            </a:prstGeom>
            <a:solidFill>
              <a:srgbClr val="DE4B3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2013</a:t>
              </a: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" r="14601" b="45406"/>
            <a:stretch/>
          </p:blipFill>
          <p:spPr bwMode="auto">
            <a:xfrm>
              <a:off x="6082906" y="2362874"/>
              <a:ext cx="2700000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6172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2013: </a:t>
            </a:r>
            <a:r>
              <a:rPr lang="cs-CZ" dirty="0" smtClean="0">
                <a:solidFill>
                  <a:srgbClr val="F01928"/>
                </a:solidFill>
              </a:rPr>
              <a:t>Online popis výuky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8" b="44676"/>
          <a:stretch/>
        </p:blipFill>
        <p:spPr bwMode="auto">
          <a:xfrm>
            <a:off x="0" y="1952625"/>
            <a:ext cx="9152313" cy="49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ástupný symbol pro obsah 2" hidden="1"/>
          <p:cNvSpPr txBox="1">
            <a:spLocks/>
          </p:cNvSpPr>
          <p:nvPr/>
        </p:nvSpPr>
        <p:spPr bwMode="auto">
          <a:xfrm>
            <a:off x="323850" y="2217218"/>
            <a:ext cx="4068763" cy="1302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cs-CZ" sz="2000" b="1" kern="0" smtClean="0"/>
              <a:t>Zajistit</a:t>
            </a:r>
            <a:r>
              <a:rPr lang="cs-CZ" sz="2000" kern="0" smtClean="0"/>
              <a:t> vzájemnou přístupnost/prostupnost výukových plánů a obsahu výuky</a:t>
            </a:r>
            <a:endParaRPr lang="cs-CZ" sz="2000" kern="0" dirty="0" smtClean="0"/>
          </a:p>
        </p:txBody>
      </p:sp>
      <p:sp>
        <p:nvSpPr>
          <p:cNvPr id="14" name="Zástupný symbol pro obsah 2" hidden="1"/>
          <p:cNvSpPr txBox="1">
            <a:spLocks/>
          </p:cNvSpPr>
          <p:nvPr/>
        </p:nvSpPr>
        <p:spPr bwMode="auto">
          <a:xfrm>
            <a:off x="4751388" y="2217218"/>
            <a:ext cx="4068762" cy="13028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b="1" kern="0" dirty="0"/>
              <a:t>Optimalizovat</a:t>
            </a:r>
            <a:r>
              <a:rPr lang="en-US" sz="2000" kern="0" dirty="0"/>
              <a:t> </a:t>
            </a:r>
            <a:r>
              <a:rPr lang="en-US" sz="2000" kern="0" dirty="0" err="1"/>
              <a:t>obsah</a:t>
            </a:r>
            <a:r>
              <a:rPr lang="en-US" sz="2000" kern="0" dirty="0"/>
              <a:t> </a:t>
            </a:r>
            <a:r>
              <a:rPr lang="cs-CZ" sz="2000" kern="0" dirty="0" smtClean="0"/>
              <a:t>výuky na LF MU </a:t>
            </a:r>
            <a:r>
              <a:rPr lang="en-US" sz="2000" kern="0" dirty="0" smtClean="0"/>
              <a:t>v </a:t>
            </a:r>
            <a:r>
              <a:rPr lang="en-US" sz="2000" kern="0" dirty="0" err="1"/>
              <a:t>mezioborových</a:t>
            </a:r>
            <a:r>
              <a:rPr lang="en-US" sz="2000" kern="0" dirty="0"/>
              <a:t> </a:t>
            </a:r>
            <a:r>
              <a:rPr lang="en-US" sz="2000" kern="0" dirty="0" err="1"/>
              <a:t>souvislostech</a:t>
            </a:r>
            <a:endParaRPr lang="cs-CZ" sz="2000" kern="0" dirty="0" smtClean="0"/>
          </a:p>
        </p:txBody>
      </p:sp>
      <p:sp>
        <p:nvSpPr>
          <p:cNvPr id="15" name="Zástupný symbol pro obsah 2" hidden="1"/>
          <p:cNvSpPr txBox="1">
            <a:spLocks/>
          </p:cNvSpPr>
          <p:nvPr/>
        </p:nvSpPr>
        <p:spPr bwMode="auto">
          <a:xfrm>
            <a:off x="323850" y="3839615"/>
            <a:ext cx="8496300" cy="70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Popsat</a:t>
            </a:r>
            <a:r>
              <a:rPr lang="pl-PL" sz="2000" kern="0" dirty="0" smtClean="0"/>
              <a:t> výuku do </a:t>
            </a:r>
            <a:r>
              <a:rPr lang="pl-PL" sz="2000" kern="0" dirty="0"/>
              <a:t>řízené a strukturované podoby</a:t>
            </a:r>
            <a:endParaRPr lang="cs-CZ" sz="2000" kern="0" dirty="0" smtClean="0"/>
          </a:p>
        </p:txBody>
      </p:sp>
      <p:sp>
        <p:nvSpPr>
          <p:cNvPr id="16" name="Zástupný symbol pro obsah 2" hidden="1"/>
          <p:cNvSpPr txBox="1">
            <a:spLocks/>
          </p:cNvSpPr>
          <p:nvPr/>
        </p:nvSpPr>
        <p:spPr bwMode="auto">
          <a:xfrm>
            <a:off x="323850" y="4875943"/>
            <a:ext cx="4068763" cy="12254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Nenarušit</a:t>
            </a:r>
            <a:r>
              <a:rPr lang="pl-PL" sz="2000" kern="0" dirty="0" smtClean="0"/>
              <a:t> restrukturalizací platnou </a:t>
            </a:r>
            <a:r>
              <a:rPr lang="pl-PL" sz="2000" kern="0" dirty="0"/>
              <a:t>akreditaci</a:t>
            </a:r>
          </a:p>
        </p:txBody>
      </p:sp>
      <p:sp>
        <p:nvSpPr>
          <p:cNvPr id="17" name="Zástupný symbol pro obsah 2" hidden="1"/>
          <p:cNvSpPr txBox="1">
            <a:spLocks/>
          </p:cNvSpPr>
          <p:nvPr/>
        </p:nvSpPr>
        <p:spPr bwMode="auto">
          <a:xfrm>
            <a:off x="4751388" y="4931646"/>
            <a:ext cx="4068762" cy="11140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Navhrnout</a:t>
            </a:r>
            <a:r>
              <a:rPr lang="pl-PL" sz="2000" kern="0" dirty="0" smtClean="0"/>
              <a:t> zabezpečenou </a:t>
            </a:r>
          </a:p>
          <a:p>
            <a:pPr marL="0" indent="0" algn="ctr">
              <a:buNone/>
            </a:pPr>
            <a:r>
              <a:rPr lang="pl-PL" sz="2000" kern="0" dirty="0" smtClean="0"/>
              <a:t>online </a:t>
            </a:r>
            <a:r>
              <a:rPr lang="pl-PL" sz="2000" kern="0" dirty="0"/>
              <a:t>platformu</a:t>
            </a:r>
          </a:p>
        </p:txBody>
      </p:sp>
      <p:grpSp>
        <p:nvGrpSpPr>
          <p:cNvPr id="5" name="Skupina 4"/>
          <p:cNvGrpSpPr/>
          <p:nvPr/>
        </p:nvGrpSpPr>
        <p:grpSpPr>
          <a:xfrm>
            <a:off x="178025" y="2110698"/>
            <a:ext cx="3228722" cy="3172078"/>
            <a:chOff x="1060057" y="2306230"/>
            <a:chExt cx="2824120" cy="2735108"/>
          </a:xfrm>
        </p:grpSpPr>
        <p:sp>
          <p:nvSpPr>
            <p:cNvPr id="18" name="Zástupný symbol pro obsah 2"/>
            <p:cNvSpPr txBox="1">
              <a:spLocks/>
            </p:cNvSpPr>
            <p:nvPr/>
          </p:nvSpPr>
          <p:spPr bwMode="auto">
            <a:xfrm>
              <a:off x="1060057" y="2306230"/>
              <a:ext cx="2824120" cy="27351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3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3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endParaRPr lang="cs-CZ" sz="2000" kern="0" dirty="0" smtClean="0"/>
            </a:p>
          </p:txBody>
        </p:sp>
        <p:pic>
          <p:nvPicPr>
            <p:cNvPr id="4" name="Obrázek 3"/>
            <p:cNvPicPr>
              <a:picLocks noChangeAspect="1"/>
            </p:cNvPicPr>
            <p:nvPr/>
          </p:nvPicPr>
          <p:blipFill rotWithShape="1">
            <a:blip r:embed="rId4"/>
            <a:srcRect l="24610" t="7652" r="24610" b="7808"/>
            <a:stretch/>
          </p:blipFill>
          <p:spPr>
            <a:xfrm>
              <a:off x="1148749" y="2369618"/>
              <a:ext cx="2628869" cy="2593082"/>
            </a:xfrm>
            <a:prstGeom prst="rect">
              <a:avLst/>
            </a:prstGeom>
          </p:spPr>
        </p:pic>
      </p:grpSp>
      <p:grpSp>
        <p:nvGrpSpPr>
          <p:cNvPr id="8" name="Skupina 7"/>
          <p:cNvGrpSpPr/>
          <p:nvPr/>
        </p:nvGrpSpPr>
        <p:grpSpPr>
          <a:xfrm>
            <a:off x="3633324" y="2110698"/>
            <a:ext cx="5312173" cy="3172078"/>
            <a:chOff x="3633324" y="2160573"/>
            <a:chExt cx="5312173" cy="3172078"/>
          </a:xfrm>
        </p:grpSpPr>
        <p:sp>
          <p:nvSpPr>
            <p:cNvPr id="24" name="Zástupný symbol pro obsah 2"/>
            <p:cNvSpPr txBox="1">
              <a:spLocks/>
            </p:cNvSpPr>
            <p:nvPr/>
          </p:nvSpPr>
          <p:spPr bwMode="auto">
            <a:xfrm>
              <a:off x="3633324" y="2160573"/>
              <a:ext cx="5312173" cy="31720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3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3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3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endParaRPr lang="cs-CZ" sz="2000" kern="0" dirty="0" smtClean="0"/>
            </a:p>
          </p:txBody>
        </p:sp>
        <p:pic>
          <p:nvPicPr>
            <p:cNvPr id="6" name="Obrázek 5" descr="2013-01-vedeni-optimed-dalsi-vyvoj.pptx - PowerPoint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82" t="44681" r="13009" b="29253"/>
            <a:stretch/>
          </p:blipFill>
          <p:spPr>
            <a:xfrm>
              <a:off x="3741444" y="2234088"/>
              <a:ext cx="5082937" cy="1569856"/>
            </a:xfrm>
            <a:prstGeom prst="rect">
              <a:avLst/>
            </a:prstGeom>
          </p:spPr>
        </p:pic>
        <p:pic>
          <p:nvPicPr>
            <p:cNvPr id="7" name="Obrázek 6"/>
            <p:cNvPicPr>
              <a:picLocks noChangeAspect="1"/>
            </p:cNvPicPr>
            <p:nvPr/>
          </p:nvPicPr>
          <p:blipFill rotWithShape="1">
            <a:blip r:embed="rId6"/>
            <a:srcRect r="14061"/>
            <a:stretch/>
          </p:blipFill>
          <p:spPr>
            <a:xfrm>
              <a:off x="3684204" y="3911189"/>
              <a:ext cx="5148490" cy="1014276"/>
            </a:xfrm>
            <a:prstGeom prst="rect">
              <a:avLst/>
            </a:prstGeom>
          </p:spPr>
        </p:pic>
      </p:grpSp>
      <p:sp>
        <p:nvSpPr>
          <p:cNvPr id="26" name="Zástupný symbol pro obsah 2"/>
          <p:cNvSpPr txBox="1">
            <a:spLocks/>
          </p:cNvSpPr>
          <p:nvPr/>
        </p:nvSpPr>
        <p:spPr bwMode="auto">
          <a:xfrm>
            <a:off x="169170" y="5461056"/>
            <a:ext cx="8767472" cy="531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Zprovoznění </a:t>
            </a:r>
            <a:r>
              <a:rPr lang="pl-PL" sz="2000" kern="0" dirty="0" smtClean="0"/>
              <a:t>prohlížeče OPTIMED</a:t>
            </a:r>
            <a:endParaRPr lang="cs-CZ" sz="2000" kern="0" dirty="0" smtClean="0"/>
          </a:p>
        </p:txBody>
      </p:sp>
      <p:sp>
        <p:nvSpPr>
          <p:cNvPr id="29" name="Zástupný symbol pro obsah 2"/>
          <p:cNvSpPr txBox="1">
            <a:spLocks/>
          </p:cNvSpPr>
          <p:nvPr/>
        </p:nvSpPr>
        <p:spPr bwMode="auto">
          <a:xfrm>
            <a:off x="169170" y="6170627"/>
            <a:ext cx="8767472" cy="531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287D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pl-PL" sz="2000" b="1" kern="0" dirty="0" smtClean="0"/>
              <a:t>Zahájení </a:t>
            </a:r>
            <a:r>
              <a:rPr lang="pl-PL" sz="2000" kern="0" dirty="0" smtClean="0"/>
              <a:t>spolupráce se studenty – kritické zhodnocení dostupného obsahu </a:t>
            </a:r>
            <a:endParaRPr lang="cs-CZ" sz="2000" kern="0" dirty="0" smtClean="0"/>
          </a:p>
        </p:txBody>
      </p:sp>
    </p:spTree>
    <p:extLst>
      <p:ext uri="{BB962C8B-B14F-4D97-AF65-F5344CB8AC3E}">
        <p14:creationId xmlns:p14="http://schemas.microsoft.com/office/powerpoint/2010/main" val="3419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  <p:bldP spid="14" grpId="0" uiExpand="1" build="p" animBg="1"/>
      <p:bldP spid="15" grpId="0" uiExpand="1" build="p" animBg="1"/>
      <p:bldP spid="16" grpId="0" uiExpand="1" build="p" animBg="1"/>
      <p:bldP spid="17" grpId="0" uiExpand="1" build="p" animBg="1"/>
      <p:bldP spid="26" grpId="0" uiExpand="1" build="p" animBg="1"/>
      <p:bldP spid="29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510974" y="1893534"/>
            <a:ext cx="2701806" cy="1921860"/>
            <a:chOff x="494790" y="1213803"/>
            <a:chExt cx="2701806" cy="1921860"/>
          </a:xfrm>
        </p:grpSpPr>
        <p:sp>
          <p:nvSpPr>
            <p:cNvPr id="5" name="Obdélník 4"/>
            <p:cNvSpPr/>
            <p:nvPr/>
          </p:nvSpPr>
          <p:spPr bwMode="auto">
            <a:xfrm>
              <a:off x="494790" y="1213803"/>
              <a:ext cx="2700000" cy="1921860"/>
            </a:xfrm>
            <a:prstGeom prst="rect">
              <a:avLst/>
            </a:prstGeom>
            <a:solidFill>
              <a:srgbClr val="12558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2011</a:t>
              </a:r>
            </a:p>
          </p:txBody>
        </p:sp>
        <p:pic>
          <p:nvPicPr>
            <p:cNvPr id="13" name="Picture 2" descr="Výsledek obrázku pro cíl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3"/>
            <a:stretch/>
          </p:blipFill>
          <p:spPr bwMode="auto">
            <a:xfrm>
              <a:off x="494790" y="1683143"/>
              <a:ext cx="2701806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Skupina 1"/>
          <p:cNvGrpSpPr/>
          <p:nvPr/>
        </p:nvGrpSpPr>
        <p:grpSpPr>
          <a:xfrm>
            <a:off x="3301550" y="1893534"/>
            <a:ext cx="2703482" cy="1921860"/>
            <a:chOff x="3285366" y="1893534"/>
            <a:chExt cx="2703482" cy="1921860"/>
          </a:xfrm>
        </p:grpSpPr>
        <p:sp>
          <p:nvSpPr>
            <p:cNvPr id="6" name="Obdélník 5"/>
            <p:cNvSpPr/>
            <p:nvPr/>
          </p:nvSpPr>
          <p:spPr bwMode="auto">
            <a:xfrm>
              <a:off x="3288848" y="1893534"/>
              <a:ext cx="2700000" cy="1921860"/>
            </a:xfrm>
            <a:prstGeom prst="rect">
              <a:avLst/>
            </a:prstGeom>
            <a:solidFill>
              <a:srgbClr val="55ACE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2012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61" b="7143"/>
            <a:stretch/>
          </p:blipFill>
          <p:spPr bwMode="auto">
            <a:xfrm>
              <a:off x="3285366" y="2362874"/>
              <a:ext cx="2703482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Skupina 2"/>
          <p:cNvGrpSpPr/>
          <p:nvPr/>
        </p:nvGrpSpPr>
        <p:grpSpPr>
          <a:xfrm>
            <a:off x="6099090" y="1893534"/>
            <a:ext cx="2700000" cy="1921860"/>
            <a:chOff x="6082906" y="1893534"/>
            <a:chExt cx="2700000" cy="1921860"/>
          </a:xfrm>
        </p:grpSpPr>
        <p:sp>
          <p:nvSpPr>
            <p:cNvPr id="8" name="Obdélník 7"/>
            <p:cNvSpPr/>
            <p:nvPr/>
          </p:nvSpPr>
          <p:spPr bwMode="auto">
            <a:xfrm>
              <a:off x="6082906" y="1893534"/>
              <a:ext cx="2700000" cy="1921860"/>
            </a:xfrm>
            <a:prstGeom prst="rect">
              <a:avLst/>
            </a:prstGeom>
            <a:solidFill>
              <a:srgbClr val="DE4B39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2013</a:t>
              </a: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" r="14601" b="45406"/>
            <a:stretch/>
          </p:blipFill>
          <p:spPr bwMode="auto">
            <a:xfrm>
              <a:off x="6082906" y="2362874"/>
              <a:ext cx="2700000" cy="1452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Skupina 3"/>
          <p:cNvGrpSpPr/>
          <p:nvPr/>
        </p:nvGrpSpPr>
        <p:grpSpPr>
          <a:xfrm>
            <a:off x="507492" y="3916162"/>
            <a:ext cx="2700000" cy="1925275"/>
            <a:chOff x="491308" y="3916162"/>
            <a:chExt cx="2700000" cy="1925275"/>
          </a:xfrm>
        </p:grpSpPr>
        <p:sp>
          <p:nvSpPr>
            <p:cNvPr id="7" name="Obdélník 6"/>
            <p:cNvSpPr/>
            <p:nvPr/>
          </p:nvSpPr>
          <p:spPr bwMode="auto">
            <a:xfrm>
              <a:off x="491308" y="3916162"/>
              <a:ext cx="2700000" cy="1922400"/>
            </a:xfrm>
            <a:prstGeom prst="rect">
              <a:avLst/>
            </a:prstGeom>
            <a:solidFill>
              <a:srgbClr val="BC0001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Roboto" pitchFamily="2" charset="0"/>
                  <a:ea typeface="Roboto" pitchFamily="2" charset="0"/>
                </a:rPr>
                <a:t>2014</a:t>
              </a: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4" t="23251"/>
            <a:stretch/>
          </p:blipFill>
          <p:spPr bwMode="auto">
            <a:xfrm>
              <a:off x="491308" y="4413035"/>
              <a:ext cx="2695390" cy="1428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14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883"/>
          <a:stretch/>
        </p:blipFill>
        <p:spPr bwMode="auto">
          <a:xfrm>
            <a:off x="0" y="1950181"/>
            <a:ext cx="9144000" cy="490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589" y="1125539"/>
            <a:ext cx="8634411" cy="647700"/>
          </a:xfrm>
        </p:spPr>
        <p:txBody>
          <a:bodyPr/>
          <a:lstStyle/>
          <a:p>
            <a:r>
              <a:rPr lang="cs-CZ" dirty="0"/>
              <a:t>OPTIMED v roce </a:t>
            </a:r>
            <a:r>
              <a:rPr lang="cs-CZ" dirty="0" smtClean="0"/>
              <a:t>2014: </a:t>
            </a:r>
            <a:r>
              <a:rPr lang="cs-CZ" dirty="0" smtClean="0">
                <a:solidFill>
                  <a:srgbClr val="F01928"/>
                </a:solidFill>
              </a:rPr>
              <a:t>Spuštění portálu napříč LF MU</a:t>
            </a:r>
            <a:endParaRPr lang="cs-CZ" dirty="0">
              <a:solidFill>
                <a:srgbClr val="F01928"/>
              </a:solidFill>
            </a:endParaRPr>
          </a:p>
        </p:txBody>
      </p:sp>
      <p:grpSp>
        <p:nvGrpSpPr>
          <p:cNvPr id="35" name="Skupina 34"/>
          <p:cNvGrpSpPr/>
          <p:nvPr/>
        </p:nvGrpSpPr>
        <p:grpSpPr>
          <a:xfrm>
            <a:off x="323848" y="4797229"/>
            <a:ext cx="8496301" cy="1908371"/>
            <a:chOff x="323848" y="4797229"/>
            <a:chExt cx="8496301" cy="1908371"/>
          </a:xfrm>
        </p:grpSpPr>
        <p:sp>
          <p:nvSpPr>
            <p:cNvPr id="33" name="Zástupný symbol pro obsah 2"/>
            <p:cNvSpPr txBox="1">
              <a:spLocks/>
            </p:cNvSpPr>
            <p:nvPr/>
          </p:nvSpPr>
          <p:spPr bwMode="auto">
            <a:xfrm>
              <a:off x="323848" y="4797229"/>
              <a:ext cx="8496301" cy="19083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10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00287D"/>
                </a:buClr>
                <a:buSzPct val="80000"/>
                <a:buFont typeface="Wingdings" pitchFamily="2" charset="2"/>
                <a:buChar char="§"/>
                <a:defRPr sz="24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itchFamily="2" charset="2"/>
                <a:buBlip>
                  <a:blip r:embed="rId4"/>
                </a:buBlip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itchFamily="2" charset="2"/>
                <a:buBlip>
                  <a:blip r:embed="rId4"/>
                </a:buBlip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Blip>
                  <a:blip r:embed="rId4"/>
                </a:buBlip>
                <a:defRPr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None/>
              </a:pPr>
              <a:endParaRPr lang="cs-CZ" sz="2000" kern="0" dirty="0" smtClean="0"/>
            </a:p>
          </p:txBody>
        </p:sp>
        <p:pic>
          <p:nvPicPr>
            <p:cNvPr id="34" name="Obrázek 3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l="13092" t="47489" r="38003" b="40660"/>
            <a:stretch/>
          </p:blipFill>
          <p:spPr>
            <a:xfrm>
              <a:off x="431655" y="5203264"/>
              <a:ext cx="8272376" cy="1096300"/>
            </a:xfrm>
            <a:prstGeom prst="rect">
              <a:avLst/>
            </a:prstGeom>
          </p:spPr>
        </p:pic>
      </p:grpSp>
      <p:grpSp>
        <p:nvGrpSpPr>
          <p:cNvPr id="37" name="Skupina 36"/>
          <p:cNvGrpSpPr/>
          <p:nvPr/>
        </p:nvGrpSpPr>
        <p:grpSpPr>
          <a:xfrm>
            <a:off x="323850" y="2217218"/>
            <a:ext cx="4068763" cy="2427610"/>
            <a:chOff x="323850" y="2217218"/>
            <a:chExt cx="4068763" cy="2427610"/>
          </a:xfrm>
        </p:grpSpPr>
        <p:grpSp>
          <p:nvGrpSpPr>
            <p:cNvPr id="5" name="Skupina 4"/>
            <p:cNvGrpSpPr/>
            <p:nvPr/>
          </p:nvGrpSpPr>
          <p:grpSpPr>
            <a:xfrm>
              <a:off x="323850" y="2217218"/>
              <a:ext cx="4068763" cy="2427610"/>
              <a:chOff x="323850" y="2217218"/>
              <a:chExt cx="4068763" cy="2427610"/>
            </a:xfrm>
          </p:grpSpPr>
          <p:sp>
            <p:nvSpPr>
              <p:cNvPr id="13" name="Zástupný symbol pro obsah 2"/>
              <p:cNvSpPr txBox="1">
                <a:spLocks/>
              </p:cNvSpPr>
              <p:nvPr/>
            </p:nvSpPr>
            <p:spPr bwMode="auto">
              <a:xfrm>
                <a:off x="323850" y="2217218"/>
                <a:ext cx="4068763" cy="24276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10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8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90000"/>
                  <a:buFont typeface="Wingdings" pitchFamily="2" charset="2"/>
                  <a:buBlip>
                    <a:blip r:embed="rId4"/>
                  </a:buBlip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 algn="ctr">
                  <a:buFont typeface="Wingdings" pitchFamily="2" charset="2"/>
                  <a:buNone/>
                </a:pPr>
                <a:endParaRPr lang="cs-CZ" sz="2000" kern="0" dirty="0" smtClean="0"/>
              </a:p>
            </p:txBody>
          </p:sp>
          <p:pic>
            <p:nvPicPr>
              <p:cNvPr id="4" name="Obrázek 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4496" y="2300512"/>
                <a:ext cx="2887469" cy="2261021"/>
              </a:xfrm>
              <a:prstGeom prst="rect">
                <a:avLst/>
              </a:prstGeom>
            </p:spPr>
          </p:pic>
        </p:grpSp>
        <p:sp>
          <p:nvSpPr>
            <p:cNvPr id="36" name="Obdélník 35"/>
            <p:cNvSpPr/>
            <p:nvPr/>
          </p:nvSpPr>
          <p:spPr>
            <a:xfrm>
              <a:off x="1672868" y="3323543"/>
              <a:ext cx="137072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1400" dirty="0">
                  <a:solidFill>
                    <a:srgbClr val="C00000"/>
                  </a:solidFill>
                </a:rPr>
                <a:t>1. dubna 2014</a:t>
              </a:r>
            </a:p>
          </p:txBody>
        </p:sp>
      </p:grpSp>
      <p:grpSp>
        <p:nvGrpSpPr>
          <p:cNvPr id="39" name="Skupina 38"/>
          <p:cNvGrpSpPr/>
          <p:nvPr/>
        </p:nvGrpSpPr>
        <p:grpSpPr>
          <a:xfrm>
            <a:off x="4751388" y="2217218"/>
            <a:ext cx="4068762" cy="2427610"/>
            <a:chOff x="4751388" y="2217218"/>
            <a:chExt cx="4068762" cy="2427610"/>
          </a:xfrm>
        </p:grpSpPr>
        <p:grpSp>
          <p:nvGrpSpPr>
            <p:cNvPr id="8" name="Skupina 7"/>
            <p:cNvGrpSpPr/>
            <p:nvPr/>
          </p:nvGrpSpPr>
          <p:grpSpPr>
            <a:xfrm>
              <a:off x="4751388" y="2217218"/>
              <a:ext cx="4068762" cy="2427610"/>
              <a:chOff x="4751388" y="2217218"/>
              <a:chExt cx="4068762" cy="2427610"/>
            </a:xfrm>
          </p:grpSpPr>
          <p:sp>
            <p:nvSpPr>
              <p:cNvPr id="15" name="Zástupný symbol pro obsah 2"/>
              <p:cNvSpPr txBox="1">
                <a:spLocks/>
              </p:cNvSpPr>
              <p:nvPr/>
            </p:nvSpPr>
            <p:spPr bwMode="auto">
              <a:xfrm>
                <a:off x="4751388" y="2217218"/>
                <a:ext cx="4068762" cy="24276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10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00287D"/>
                  </a:buClr>
                  <a:buSzPct val="8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90000"/>
                  <a:buFont typeface="Wingdings" pitchFamily="2" charset="2"/>
                  <a:buBlip>
                    <a:blip r:embed="rId4"/>
                  </a:buBlip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itchFamily="2" charset="2"/>
                  <a:buBlip>
                    <a:blip r:embed="rId4"/>
                  </a:buBlip>
                  <a:defRPr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 algn="ctr">
                  <a:buNone/>
                </a:pPr>
                <a:endParaRPr lang="cs-CZ" sz="2000" kern="0" dirty="0" smtClean="0"/>
              </a:p>
            </p:txBody>
          </p:sp>
          <p:pic>
            <p:nvPicPr>
              <p:cNvPr id="7" name="Obrázek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94390" y="2605636"/>
                <a:ext cx="3784734" cy="1743592"/>
              </a:xfrm>
              <a:prstGeom prst="rect">
                <a:avLst/>
              </a:prstGeom>
            </p:spPr>
          </p:pic>
        </p:grpSp>
        <p:sp>
          <p:nvSpPr>
            <p:cNvPr id="38" name="Obdélník 37"/>
            <p:cNvSpPr/>
            <p:nvPr/>
          </p:nvSpPr>
          <p:spPr>
            <a:xfrm>
              <a:off x="4810716" y="3875387"/>
              <a:ext cx="243877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1100" dirty="0">
                  <a:solidFill>
                    <a:srgbClr val="C00000"/>
                  </a:solidFill>
                  <a:latin typeface="+mj-lt"/>
                </a:rPr>
                <a:t>Kdo</a:t>
              </a:r>
              <a:r>
                <a:rPr lang="cs-CZ" sz="1100" dirty="0">
                  <a:latin typeface="+mj-lt"/>
                </a:rPr>
                <a:t> (uživatel)</a:t>
              </a:r>
            </a:p>
            <a:p>
              <a:r>
                <a:rPr lang="cs-CZ" sz="1100" dirty="0">
                  <a:solidFill>
                    <a:srgbClr val="C00000"/>
                  </a:solidFill>
                  <a:latin typeface="+mj-lt"/>
                </a:rPr>
                <a:t>Co</a:t>
              </a:r>
              <a:r>
                <a:rPr lang="cs-CZ" sz="1100" dirty="0">
                  <a:latin typeface="+mj-lt"/>
                </a:rPr>
                <a:t> (dotaz = hledaný výraz)</a:t>
              </a:r>
            </a:p>
            <a:p>
              <a:r>
                <a:rPr lang="cs-CZ" sz="1100" dirty="0">
                  <a:solidFill>
                    <a:srgbClr val="C00000"/>
                  </a:solidFill>
                  <a:latin typeface="+mj-lt"/>
                </a:rPr>
                <a:t>Kdy </a:t>
              </a:r>
              <a:r>
                <a:rPr lang="cs-CZ" sz="1100" dirty="0">
                  <a:latin typeface="+mj-lt"/>
                </a:rPr>
                <a:t>(datum)</a:t>
              </a:r>
            </a:p>
            <a:p>
              <a:r>
                <a:rPr lang="cs-CZ" sz="1100" dirty="0">
                  <a:solidFill>
                    <a:srgbClr val="C00000"/>
                  </a:solidFill>
                  <a:latin typeface="+mj-lt"/>
                </a:rPr>
                <a:t>Jak</a:t>
              </a:r>
              <a:r>
                <a:rPr lang="cs-CZ" sz="1100" dirty="0">
                  <a:latin typeface="+mj-lt"/>
                </a:rPr>
                <a:t> (vyhledávací režim)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313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_PERSONNUM" val="100"/>
  <p:tag name="ARS_PPT_DBNAME" val="a708e27e-c18b-4a88-bf48-6edba1991f28.md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OINTWIDTH" val="0.5"/>
  <p:tag name="ARS_CHARTSHOWITEMTEXT" val="0"/>
</p:tagLst>
</file>

<file path=ppt/theme/theme1.xml><?xml version="1.0" encoding="utf-8"?>
<a:theme xmlns:a="http://schemas.openxmlformats.org/drawingml/2006/main" name="Prezentace_MU_CZ">
  <a:themeElements>
    <a:clrScheme name="Směsi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měsi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med_sablona_4×3_cz</Template>
  <TotalTime>395</TotalTime>
  <Words>349</Words>
  <Application>Microsoft Office PowerPoint</Application>
  <PresentationFormat>Předvádění na obrazovce (4:3)</PresentationFormat>
  <Paragraphs>86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Prezentace_MU_CZ</vt:lpstr>
      <vt:lpstr>Portál OPTIMED  pod analytickým drobnohledem</vt:lpstr>
      <vt:lpstr>Prezentace aplikace PowerPoint</vt:lpstr>
      <vt:lpstr>OPTIMED v roce 2011: Jak začít </vt:lpstr>
      <vt:lpstr>Prezentace aplikace PowerPoint</vt:lpstr>
      <vt:lpstr>OPTIMED v roce 2012: Plánování, návrh a implementace</vt:lpstr>
      <vt:lpstr>Prezentace aplikace PowerPoint</vt:lpstr>
      <vt:lpstr>OPTIMED v roce 2013: Online popis výuky</vt:lpstr>
      <vt:lpstr>Prezentace aplikace PowerPoint</vt:lpstr>
      <vt:lpstr>OPTIMED v roce 2014: Spuštění portálu napříč LF MU</vt:lpstr>
      <vt:lpstr>Prezentace aplikace PowerPoint</vt:lpstr>
      <vt:lpstr>OPTIMED v roce 2015: Kritická evaluace</vt:lpstr>
      <vt:lpstr>OPTIMED v roce 2015: Navazující projekty</vt:lpstr>
      <vt:lpstr>Prezentace aplikace PowerPoint</vt:lpstr>
      <vt:lpstr>OPTIMED v roce 2016: Nekončící proces</vt:lpstr>
      <vt:lpstr>OPTIMED v roce 2016: Nekončící proces</vt:lpstr>
      <vt:lpstr>Prezentace aplikace PowerPoint</vt:lpstr>
      <vt:lpstr>Závěrem…</vt:lpstr>
    </vt:vector>
  </TitlesOfParts>
  <Company>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Martin Komenda</dc:creator>
  <cp:lastModifiedBy>LF Lektor</cp:lastModifiedBy>
  <cp:revision>43</cp:revision>
  <cp:lastPrinted>1601-01-01T00:00:00Z</cp:lastPrinted>
  <dcterms:created xsi:type="dcterms:W3CDTF">2016-09-16T07:24:09Z</dcterms:created>
  <dcterms:modified xsi:type="dcterms:W3CDTF">2016-10-04T11:33:20Z</dcterms:modified>
</cp:coreProperties>
</file>