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312" r:id="rId5"/>
    <p:sldId id="277" r:id="rId6"/>
    <p:sldId id="352" r:id="rId7"/>
    <p:sldId id="360" r:id="rId8"/>
    <p:sldId id="356" r:id="rId9"/>
    <p:sldId id="306" r:id="rId10"/>
    <p:sldId id="282" r:id="rId11"/>
    <p:sldId id="284" r:id="rId12"/>
    <p:sldId id="273" r:id="rId13"/>
    <p:sldId id="361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25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AFB4"/>
    <a:srgbClr val="F11727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578"/>
      </p:cViewPr>
      <p:guideLst>
        <p:guide orient="horz" pos="1120"/>
        <p:guide orient="horz" pos="1272"/>
        <p:guide orient="horz" pos="715"/>
        <p:guide orient="horz" pos="3861"/>
        <p:guide orient="horz" pos="4020"/>
        <p:guide pos="325"/>
        <p:guide pos="7224"/>
        <p:guide pos="2615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ajerová" userId="185f7af0-4ebe-4925-9945-241f37b16aa1" providerId="ADAL" clId="{8393A168-79C2-49CD-9D3F-C414EED53719}"/>
    <pc:docChg chg="undo custSel addSld modSld">
      <pc:chgData name="Jana Majerová" userId="185f7af0-4ebe-4925-9945-241f37b16aa1" providerId="ADAL" clId="{8393A168-79C2-49CD-9D3F-C414EED53719}" dt="2022-06-09T14:29:36.286" v="118" actId="20577"/>
      <pc:docMkLst>
        <pc:docMk/>
      </pc:docMkLst>
      <pc:sldChg chg="modSp mod">
        <pc:chgData name="Jana Majerová" userId="185f7af0-4ebe-4925-9945-241f37b16aa1" providerId="ADAL" clId="{8393A168-79C2-49CD-9D3F-C414EED53719}" dt="2022-06-09T14:29:36.286" v="118" actId="20577"/>
        <pc:sldMkLst>
          <pc:docMk/>
          <pc:sldMk cId="430560683" sldId="273"/>
        </pc:sldMkLst>
        <pc:spChg chg="mod">
          <ac:chgData name="Jana Majerová" userId="185f7af0-4ebe-4925-9945-241f37b16aa1" providerId="ADAL" clId="{8393A168-79C2-49CD-9D3F-C414EED53719}" dt="2022-06-09T14:29:36.286" v="118" actId="20577"/>
          <ac:spMkLst>
            <pc:docMk/>
            <pc:sldMk cId="430560683" sldId="273"/>
            <ac:spMk id="2" creationId="{C5799F69-0E06-42AB-B893-681C8F1F468C}"/>
          </ac:spMkLst>
        </pc:spChg>
      </pc:sldChg>
      <pc:sldChg chg="modSp mod">
        <pc:chgData name="Jana Majerová" userId="185f7af0-4ebe-4925-9945-241f37b16aa1" providerId="ADAL" clId="{8393A168-79C2-49CD-9D3F-C414EED53719}" dt="2022-06-09T10:55:59.817" v="10" actId="20577"/>
        <pc:sldMkLst>
          <pc:docMk/>
          <pc:sldMk cId="2117434847" sldId="277"/>
        </pc:sldMkLst>
        <pc:spChg chg="mod">
          <ac:chgData name="Jana Majerová" userId="185f7af0-4ebe-4925-9945-241f37b16aa1" providerId="ADAL" clId="{8393A168-79C2-49CD-9D3F-C414EED53719}" dt="2022-06-09T10:55:59.817" v="10" actId="20577"/>
          <ac:spMkLst>
            <pc:docMk/>
            <pc:sldMk cId="2117434847" sldId="277"/>
            <ac:spMk id="19" creationId="{B777BF5A-4127-1747-9BF1-03C64B42E444}"/>
          </ac:spMkLst>
        </pc:spChg>
      </pc:sldChg>
      <pc:sldChg chg="modSp mod">
        <pc:chgData name="Jana Majerová" userId="185f7af0-4ebe-4925-9945-241f37b16aa1" providerId="ADAL" clId="{8393A168-79C2-49CD-9D3F-C414EED53719}" dt="2022-06-09T10:56:05.490" v="13" actId="20577"/>
        <pc:sldMkLst>
          <pc:docMk/>
          <pc:sldMk cId="743914508" sldId="280"/>
        </pc:sldMkLst>
        <pc:spChg chg="mod">
          <ac:chgData name="Jana Majerová" userId="185f7af0-4ebe-4925-9945-241f37b16aa1" providerId="ADAL" clId="{8393A168-79C2-49CD-9D3F-C414EED53719}" dt="2022-06-09T10:56:05.490" v="13" actId="20577"/>
          <ac:spMkLst>
            <pc:docMk/>
            <pc:sldMk cId="743914508" sldId="280"/>
            <ac:spMk id="19" creationId="{B777BF5A-4127-1747-9BF1-03C64B42E444}"/>
          </ac:spMkLst>
        </pc:spChg>
      </pc:sldChg>
      <pc:sldChg chg="addSp delSp modSp mod setBg">
        <pc:chgData name="Jana Majerová" userId="185f7af0-4ebe-4925-9945-241f37b16aa1" providerId="ADAL" clId="{8393A168-79C2-49CD-9D3F-C414EED53719}" dt="2022-06-09T13:32:54.852" v="52" actId="255"/>
        <pc:sldMkLst>
          <pc:docMk/>
          <pc:sldMk cId="894304783" sldId="305"/>
        </pc:sldMkLst>
        <pc:spChg chg="mod">
          <ac:chgData name="Jana Majerová" userId="185f7af0-4ebe-4925-9945-241f37b16aa1" providerId="ADAL" clId="{8393A168-79C2-49CD-9D3F-C414EED53719}" dt="2022-06-09T13:32:54.852" v="52" actId="255"/>
          <ac:spMkLst>
            <pc:docMk/>
            <pc:sldMk cId="894304783" sldId="305"/>
            <ac:spMk id="6" creationId="{3FEAF6C4-0DB5-0D44-805E-EEAF3A02F2EF}"/>
          </ac:spMkLst>
        </pc:spChg>
        <pc:spChg chg="add del mod">
          <ac:chgData name="Jana Majerová" userId="185f7af0-4ebe-4925-9945-241f37b16aa1" providerId="ADAL" clId="{8393A168-79C2-49CD-9D3F-C414EED53719}" dt="2022-06-09T13:30:37.421" v="20" actId="478"/>
          <ac:spMkLst>
            <pc:docMk/>
            <pc:sldMk cId="894304783" sldId="305"/>
            <ac:spMk id="8" creationId="{EC13AB18-DA95-4553-B2BE-5184227EDE7E}"/>
          </ac:spMkLst>
        </pc:spChg>
        <pc:spChg chg="add mod">
          <ac:chgData name="Jana Majerová" userId="185f7af0-4ebe-4925-9945-241f37b16aa1" providerId="ADAL" clId="{8393A168-79C2-49CD-9D3F-C414EED53719}" dt="2022-06-09T13:30:38.299" v="21"/>
          <ac:spMkLst>
            <pc:docMk/>
            <pc:sldMk cId="894304783" sldId="305"/>
            <ac:spMk id="9" creationId="{84FA94C8-61E8-4B8A-ACAE-65B4454CADD9}"/>
          </ac:spMkLst>
        </pc:spChg>
        <pc:picChg chg="del">
          <ac:chgData name="Jana Majerová" userId="185f7af0-4ebe-4925-9945-241f37b16aa1" providerId="ADAL" clId="{8393A168-79C2-49CD-9D3F-C414EED53719}" dt="2022-06-09T13:27:10.139" v="18" actId="478"/>
          <ac:picMkLst>
            <pc:docMk/>
            <pc:sldMk cId="894304783" sldId="305"/>
            <ac:picMk id="4" creationId="{4598DD34-32F5-4431-BE7D-417C4AD340DC}"/>
          </ac:picMkLst>
        </pc:picChg>
        <pc:picChg chg="add mod ord">
          <ac:chgData name="Jana Majerová" userId="185f7af0-4ebe-4925-9945-241f37b16aa1" providerId="ADAL" clId="{8393A168-79C2-49CD-9D3F-C414EED53719}" dt="2022-06-09T13:31:11.598" v="30" actId="1076"/>
          <ac:picMkLst>
            <pc:docMk/>
            <pc:sldMk cId="894304783" sldId="305"/>
            <ac:picMk id="5" creationId="{9768FE71-1F8B-46E1-BE27-B1FB7990FF58}"/>
          </ac:picMkLst>
        </pc:picChg>
      </pc:sldChg>
      <pc:sldChg chg="modSp mod">
        <pc:chgData name="Jana Majerová" userId="185f7af0-4ebe-4925-9945-241f37b16aa1" providerId="ADAL" clId="{8393A168-79C2-49CD-9D3F-C414EED53719}" dt="2022-06-09T10:56:26.244" v="14" actId="1076"/>
        <pc:sldMkLst>
          <pc:docMk/>
          <pc:sldMk cId="4279664530" sldId="307"/>
        </pc:sldMkLst>
        <pc:spChg chg="mod">
          <ac:chgData name="Jana Majerová" userId="185f7af0-4ebe-4925-9945-241f37b16aa1" providerId="ADAL" clId="{8393A168-79C2-49CD-9D3F-C414EED53719}" dt="2022-06-09T10:56:26.244" v="14" actId="1076"/>
          <ac:spMkLst>
            <pc:docMk/>
            <pc:sldMk cId="4279664530" sldId="307"/>
            <ac:spMk id="19" creationId="{B777BF5A-4127-1747-9BF1-03C64B42E444}"/>
          </ac:spMkLst>
        </pc:spChg>
      </pc:sldChg>
      <pc:sldChg chg="modSp mod">
        <pc:chgData name="Jana Majerová" userId="185f7af0-4ebe-4925-9945-241f37b16aa1" providerId="ADAL" clId="{8393A168-79C2-49CD-9D3F-C414EED53719}" dt="2022-06-09T13:34:34.936" v="100" actId="20577"/>
        <pc:sldMkLst>
          <pc:docMk/>
          <pc:sldMk cId="2790350201" sldId="309"/>
        </pc:sldMkLst>
        <pc:spChg chg="mod">
          <ac:chgData name="Jana Majerová" userId="185f7af0-4ebe-4925-9945-241f37b16aa1" providerId="ADAL" clId="{8393A168-79C2-49CD-9D3F-C414EED53719}" dt="2022-06-09T13:34:34.936" v="100" actId="20577"/>
          <ac:spMkLst>
            <pc:docMk/>
            <pc:sldMk cId="2790350201" sldId="309"/>
            <ac:spMk id="19" creationId="{B777BF5A-4127-1747-9BF1-03C64B42E444}"/>
          </ac:spMkLst>
        </pc:spChg>
      </pc:sldChg>
      <pc:sldChg chg="addSp delSp modSp add mod">
        <pc:chgData name="Jana Majerová" userId="185f7af0-4ebe-4925-9945-241f37b16aa1" providerId="ADAL" clId="{8393A168-79C2-49CD-9D3F-C414EED53719}" dt="2022-06-09T13:32:46.372" v="51" actId="255"/>
        <pc:sldMkLst>
          <pc:docMk/>
          <pc:sldMk cId="327296470" sldId="310"/>
        </pc:sldMkLst>
        <pc:spChg chg="mod">
          <ac:chgData name="Jana Majerová" userId="185f7af0-4ebe-4925-9945-241f37b16aa1" providerId="ADAL" clId="{8393A168-79C2-49CD-9D3F-C414EED53719}" dt="2022-06-09T13:32:46.372" v="51" actId="255"/>
          <ac:spMkLst>
            <pc:docMk/>
            <pc:sldMk cId="327296470" sldId="310"/>
            <ac:spMk id="6" creationId="{3FEAF6C4-0DB5-0D44-805E-EEAF3A02F2EF}"/>
          </ac:spMkLst>
        </pc:spChg>
        <pc:spChg chg="mod">
          <ac:chgData name="Jana Majerová" userId="185f7af0-4ebe-4925-9945-241f37b16aa1" providerId="ADAL" clId="{8393A168-79C2-49CD-9D3F-C414EED53719}" dt="2022-06-09T13:32:07.500" v="46" actId="207"/>
          <ac:spMkLst>
            <pc:docMk/>
            <pc:sldMk cId="327296470" sldId="310"/>
            <ac:spMk id="7" creationId="{31A2C9E3-B9EE-4A6D-8939-A6EAF10E2642}"/>
          </ac:spMkLst>
        </pc:spChg>
        <pc:picChg chg="del">
          <ac:chgData name="Jana Majerová" userId="185f7af0-4ebe-4925-9945-241f37b16aa1" providerId="ADAL" clId="{8393A168-79C2-49CD-9D3F-C414EED53719}" dt="2022-06-09T13:31:45.371" v="39" actId="478"/>
          <ac:picMkLst>
            <pc:docMk/>
            <pc:sldMk cId="327296470" sldId="310"/>
            <ac:picMk id="3" creationId="{81CAADC3-9E0B-4507-AD61-5C8D83C9AC90}"/>
          </ac:picMkLst>
        </pc:picChg>
        <pc:picChg chg="add mod">
          <ac:chgData name="Jana Majerová" userId="185f7af0-4ebe-4925-9945-241f37b16aa1" providerId="ADAL" clId="{8393A168-79C2-49CD-9D3F-C414EED53719}" dt="2022-06-09T13:32:02.115" v="44" actId="1076"/>
          <ac:picMkLst>
            <pc:docMk/>
            <pc:sldMk cId="327296470" sldId="310"/>
            <ac:picMk id="4" creationId="{797CD481-302A-46CE-8A0D-FE5B3C4E8C4A}"/>
          </ac:picMkLst>
        </pc:picChg>
        <pc:picChg chg="mod">
          <ac:chgData name="Jana Majerová" userId="185f7af0-4ebe-4925-9945-241f37b16aa1" providerId="ADAL" clId="{8393A168-79C2-49CD-9D3F-C414EED53719}" dt="2022-06-09T13:32:36.644" v="50" actId="1076"/>
          <ac:picMkLst>
            <pc:docMk/>
            <pc:sldMk cId="327296470" sldId="310"/>
            <ac:picMk id="5" creationId="{9768FE71-1F8B-46E1-BE27-B1FB7990FF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1" name="Zástupný obsah 9">
            <a:extLst>
              <a:ext uri="{FF2B5EF4-FFF2-40B4-BE49-F238E27FC236}">
                <a16:creationId xmlns:a16="http://schemas.microsoft.com/office/drawing/2014/main" id="{77C753B5-49B8-A142-A08C-99AD16176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6" t="-122" r="4826"/>
          <a:stretch/>
        </p:blipFill>
        <p:spPr>
          <a:xfrm rot="-240000">
            <a:off x="-2502755" y="-480571"/>
            <a:ext cx="15117605" cy="725267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2B6577-120A-A648-8647-0563FA0C8A1C}"/>
              </a:ext>
            </a:extLst>
          </p:cNvPr>
          <p:cNvSpPr/>
          <p:nvPr userDrawn="1"/>
        </p:nvSpPr>
        <p:spPr bwMode="auto">
          <a:xfrm>
            <a:off x="0" y="5842001"/>
            <a:ext cx="12192000" cy="1015998"/>
          </a:xfrm>
          <a:prstGeom prst="rect">
            <a:avLst/>
          </a:prstGeom>
          <a:solidFill>
            <a:srgbClr val="F0192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7879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6876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5" r:id="rId3"/>
    <p:sldLayoutId id="2147483684" r:id="rId4"/>
    <p:sldLayoutId id="2147483685" r:id="rId5"/>
    <p:sldLayoutId id="2147483688" r:id="rId6"/>
    <p:sldLayoutId id="2147483674" r:id="rId7"/>
    <p:sldLayoutId id="2147483673" r:id="rId8"/>
    <p:sldLayoutId id="2147483676" r:id="rId9"/>
    <p:sldLayoutId id="2147483675" r:id="rId10"/>
    <p:sldLayoutId id="2147483677" r:id="rId11"/>
    <p:sldLayoutId id="2147483686" r:id="rId12"/>
    <p:sldLayoutId id="2147483694" r:id="rId13"/>
    <p:sldLayoutId id="2147483696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in-cas.cz/velke.php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485CC56-6C20-D429-C2BF-7D312137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90" y="2449378"/>
            <a:ext cx="6229864" cy="19364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CC"/>
                </a:solidFill>
              </a:rPr>
              <a:t>Hodně štěstí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u přijímacích zkoušek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na LF MU!</a:t>
            </a:r>
          </a:p>
        </p:txBody>
      </p:sp>
    </p:spTree>
    <p:extLst>
      <p:ext uri="{BB962C8B-B14F-4D97-AF65-F5344CB8AC3E}">
        <p14:creationId xmlns:p14="http://schemas.microsoft.com/office/powerpoint/2010/main" val="38188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dirty="0">
                <a:latin typeface="+mj-lt"/>
              </a:rPr>
              <a:t>Hodiny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07" y="1542292"/>
            <a:ext cx="8993877" cy="35073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+mj-lt"/>
                <a:hlinkClick r:id="rId2"/>
              </a:rPr>
              <a:t>http://www.in-cas.cz/velke.php</a:t>
            </a:r>
            <a:endParaRPr lang="cs-CZ" sz="24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400" b="1" dirty="0">
              <a:latin typeface="+mj-lt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Připravte si k prezenci na přijímací zkoušku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5" y="2952023"/>
            <a:ext cx="10234350" cy="2524851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endParaRPr lang="cs-CZ" sz="2400" dirty="0"/>
          </a:p>
          <a:p>
            <a:pPr marL="251460" indent="-179705"/>
            <a:r>
              <a:rPr lang="cs-CZ" sz="2400" dirty="0"/>
              <a:t>základní psací potřeby, list papíru na pomocné výpočty</a:t>
            </a:r>
            <a:r>
              <a:rPr lang="cs-CZ" sz="2400" kern="0" dirty="0"/>
              <a:t>,</a:t>
            </a:r>
          </a:p>
          <a:p>
            <a:pPr marL="251460" indent="-179705"/>
            <a:r>
              <a:rPr lang="cs-CZ" sz="2400" dirty="0"/>
              <a:t>černou propisovací tužku; běžnou kalkulačku; cennosti</a:t>
            </a:r>
          </a:p>
          <a:p>
            <a:pPr marL="251460" indent="-179705"/>
            <a:r>
              <a:rPr lang="cs-CZ" sz="2400" dirty="0"/>
              <a:t>ostatní věci si odložte na vyhrazené místo v posluchárně</a:t>
            </a:r>
            <a:endParaRPr lang="cs-CZ" sz="2400" dirty="0">
              <a:cs typeface="Arial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B4CEC175-B4B8-460E-BCEA-D79CEBD553B3}"/>
              </a:ext>
            </a:extLst>
          </p:cNvPr>
          <p:cNvSpPr txBox="1">
            <a:spLocks/>
          </p:cNvSpPr>
          <p:nvPr/>
        </p:nvSpPr>
        <p:spPr>
          <a:xfrm>
            <a:off x="719400" y="1463829"/>
            <a:ext cx="10753200" cy="12382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/>
            <a:r>
              <a:rPr lang="cs-CZ" sz="2400" b="1" kern="0" dirty="0"/>
              <a:t>pozvánku</a:t>
            </a:r>
            <a:r>
              <a:rPr lang="cs-CZ" sz="2400" kern="0" dirty="0"/>
              <a:t>, ve které je uvedeno Vaše </a:t>
            </a:r>
            <a:r>
              <a:rPr lang="cs-CZ" sz="2400" b="1" kern="0" dirty="0"/>
              <a:t>číslo přihlášky</a:t>
            </a:r>
            <a:r>
              <a:rPr lang="cs-CZ" sz="2400" kern="0" dirty="0"/>
              <a:t>,</a:t>
            </a:r>
          </a:p>
          <a:p>
            <a:pPr marL="251460" indent="-179705"/>
            <a:r>
              <a:rPr lang="cs-CZ" sz="2400" b="1" kern="0" dirty="0"/>
              <a:t>platný pas</a:t>
            </a:r>
            <a:endParaRPr lang="cs-CZ" sz="2400" kern="0" dirty="0">
              <a:cs typeface="Arial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EF4A211-1458-4578-993C-E180D8F700CC}"/>
              </a:ext>
            </a:extLst>
          </p:cNvPr>
          <p:cNvSpPr txBox="1">
            <a:spLocks/>
          </p:cNvSpPr>
          <p:nvPr/>
        </p:nvSpPr>
        <p:spPr>
          <a:xfrm>
            <a:off x="633675" y="29520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71755">
              <a:lnSpc>
                <a:spcPts val="4400"/>
              </a:lnSpc>
              <a:spcBef>
                <a:spcPts val="0"/>
              </a:spcBef>
            </a:pPr>
            <a:r>
              <a:rPr lang="cs-CZ" sz="3400" kern="0" dirty="0">
                <a:ea typeface="+mj-lt"/>
                <a:cs typeface="+mj-lt"/>
              </a:rPr>
              <a:t>Na své místo si </a:t>
            </a:r>
            <a:r>
              <a:rPr lang="cs-CZ" sz="3400" dirty="0"/>
              <a:t>vezměte</a:t>
            </a:r>
            <a:r>
              <a:rPr lang="cs-CZ" sz="3400" kern="0" dirty="0">
                <a:ea typeface="+mj-lt"/>
                <a:cs typeface="+mj-lt"/>
              </a:rPr>
              <a:t> </a:t>
            </a:r>
            <a:r>
              <a:rPr lang="cs-CZ" sz="3400" dirty="0"/>
              <a:t>pouze</a:t>
            </a:r>
            <a:r>
              <a:rPr lang="cs-CZ" sz="3400" kern="0" dirty="0">
                <a:ea typeface="+mj-lt"/>
                <a:cs typeface="+mj-lt"/>
              </a:rPr>
              <a:t>:</a:t>
            </a:r>
            <a:endParaRPr lang="cs-CZ" sz="3400" kern="0" dirty="0"/>
          </a:p>
        </p:txBody>
      </p:sp>
    </p:spTree>
    <p:extLst>
      <p:ext uri="{BB962C8B-B14F-4D97-AF65-F5344CB8AC3E}">
        <p14:creationId xmlns:p14="http://schemas.microsoft.com/office/powerpoint/2010/main" val="21174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7151" y="304285"/>
            <a:ext cx="11357698" cy="45157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800" dirty="0">
                <a:latin typeface="+mj-lt"/>
              </a:rPr>
              <a:t>Časový rozvrh přijímací zkoušky</a:t>
            </a:r>
            <a:br>
              <a:rPr lang="cs-CZ" dirty="0">
                <a:latin typeface="+mj-lt"/>
              </a:rPr>
            </a:br>
            <a:r>
              <a:rPr lang="cs-CZ" sz="2800" dirty="0"/>
              <a:t>17</a:t>
            </a:r>
            <a:r>
              <a:rPr lang="cs-CZ" sz="2800" dirty="0">
                <a:latin typeface="+mj-lt"/>
              </a:rPr>
              <a:t>. června 2022</a:t>
            </a:r>
            <a:endParaRPr lang="en-GB" sz="2800" dirty="0">
              <a:latin typeface="+mj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2832" y="1678674"/>
            <a:ext cx="8820973" cy="4205099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magisterské a bakalářské studijní programy </a:t>
            </a:r>
          </a:p>
          <a:p>
            <a:endParaRPr lang="en-GB" sz="15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14:30 – 15:00 hod. 	prezence, organizační úvod, pokyny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15:00 – 15:50 hod. 	písemný test: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biologie</a:t>
            </a:r>
            <a:r>
              <a:rPr lang="cs-CZ" sz="2400" dirty="0">
                <a:latin typeface="+mj-lt"/>
              </a:rPr>
              <a:t>	50 minut    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15:50 – 16:05 hod.	přestávka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16:05 – 16:55 hod.	písemný test: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chemie</a:t>
            </a:r>
            <a:r>
              <a:rPr lang="cs-CZ" sz="2400" dirty="0">
                <a:latin typeface="+mj-lt"/>
              </a:rPr>
              <a:t>	50 minut              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16:55 – 17:10 hod.	přestávka   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17:10 – 18:00 hod.	písemný test: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fyzika</a:t>
            </a:r>
            <a:r>
              <a:rPr lang="cs-CZ" sz="2400" dirty="0">
                <a:latin typeface="+mj-lt"/>
              </a:rPr>
              <a:t>	50 minut</a:t>
            </a:r>
            <a:endParaRPr lang="en-GB" sz="2400" dirty="0">
              <a:latin typeface="+mj-lt"/>
            </a:endParaRPr>
          </a:p>
          <a:p>
            <a:pPr marL="467993" lvl="1" indent="0">
              <a:buNone/>
            </a:pPr>
            <a:endParaRPr lang="cs-CZ" sz="1500" dirty="0">
              <a:latin typeface="+mj-lt"/>
            </a:endParaRPr>
          </a:p>
          <a:p>
            <a:pPr marL="450850" lvl="1" indent="-250825"/>
            <a:r>
              <a:rPr lang="cs-CZ" sz="2400" dirty="0">
                <a:latin typeface="+mj-lt"/>
                <a:ea typeface="+mn-ea"/>
              </a:rPr>
              <a:t>mezi jednotlivými testy je 15 minut přestávka</a:t>
            </a:r>
          </a:p>
          <a:p>
            <a:pPr marL="467993" lvl="1" indent="0">
              <a:buNone/>
            </a:pPr>
            <a:endParaRPr lang="en-GB" sz="24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18B1C2-ACE9-490D-82CA-E7309DEF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525" y="293290"/>
            <a:ext cx="10753200" cy="451576"/>
          </a:xfrm>
        </p:spPr>
        <p:txBody>
          <a:bodyPr>
            <a:noAutofit/>
          </a:bodyPr>
          <a:lstStyle/>
          <a:p>
            <a:pPr algn="ctr"/>
            <a:r>
              <a:rPr lang="cs-CZ" sz="3400" dirty="0">
                <a:latin typeface="+mj-lt"/>
              </a:rPr>
              <a:t>Během přijímacích zkoušek není dovoleno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27" y="904875"/>
            <a:ext cx="10849545" cy="580271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cs-CZ" sz="2200" dirty="0"/>
              <a:t>Zakázána je jakákoliv forma podvádění a napovídání.</a:t>
            </a:r>
          </a:p>
          <a:p>
            <a:pPr>
              <a:lnSpc>
                <a:spcPts val="4400"/>
              </a:lnSpc>
            </a:pPr>
            <a:r>
              <a:rPr lang="cs-CZ" sz="2200" dirty="0"/>
              <a:t>Zákaz použití učebnice, tabulek, výpisky z literatury či jakékoliv studijní texty a pomůcky, naslouchadla apod. </a:t>
            </a:r>
          </a:p>
          <a:p>
            <a:pPr>
              <a:lnSpc>
                <a:spcPts val="4400"/>
              </a:lnSpc>
            </a:pPr>
            <a:r>
              <a:rPr lang="cs-CZ" sz="2200" dirty="0"/>
              <a:t>Zákaz používání jiných, než běžných vědeckých kalkulaček.</a:t>
            </a:r>
          </a:p>
          <a:p>
            <a:pPr>
              <a:lnSpc>
                <a:spcPts val="4400"/>
              </a:lnSpc>
            </a:pPr>
            <a:r>
              <a:rPr lang="cs-CZ" sz="2200" dirty="0"/>
              <a:t>Není možné pořizovat zadání kopií zadání testů.</a:t>
            </a:r>
          </a:p>
          <a:p>
            <a:pPr>
              <a:lnSpc>
                <a:spcPts val="4400"/>
              </a:lnSpc>
            </a:pPr>
            <a:r>
              <a:rPr lang="cs-CZ" sz="2200" dirty="0"/>
              <a:t>Zcela si vypněte se mobilní telefon.</a:t>
            </a:r>
          </a:p>
          <a:p>
            <a:pPr>
              <a:lnSpc>
                <a:spcPts val="4400"/>
              </a:lnSpc>
            </a:pPr>
            <a:r>
              <a:rPr lang="cs-CZ" sz="2200" dirty="0"/>
              <a:t>Začínat a končit test budou všichni uchazeči současně – není možné odcházet dříve!</a:t>
            </a:r>
          </a:p>
          <a:p>
            <a:pPr>
              <a:lnSpc>
                <a:spcPts val="4400"/>
              </a:lnSpc>
            </a:pPr>
            <a:r>
              <a:rPr lang="cs-CZ" sz="2200" dirty="0"/>
              <a:t>Pokud se rozhodnete ukončit zkoušku dříve (během přestávky), oznamte to některému z členů komise.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050" dirty="0"/>
          </a:p>
          <a:p>
            <a:pPr marL="72000" indent="0">
              <a:lnSpc>
                <a:spcPts val="4400"/>
              </a:lnSpc>
              <a:buNone/>
            </a:pPr>
            <a:r>
              <a:rPr lang="cs-CZ" sz="2000" b="1" dirty="0">
                <a:solidFill>
                  <a:schemeClr val="tx2"/>
                </a:solidFill>
              </a:rPr>
              <a:t>Při nedodržení pokynů bude uchazeč vyloučen z přijímacího řízení.</a:t>
            </a:r>
          </a:p>
        </p:txBody>
      </p:sp>
    </p:spTree>
    <p:extLst>
      <p:ext uri="{BB962C8B-B14F-4D97-AF65-F5344CB8AC3E}">
        <p14:creationId xmlns:p14="http://schemas.microsoft.com/office/powerpoint/2010/main" val="11331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BFA0E55-B213-438B-8565-67457269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566" y="294935"/>
            <a:ext cx="6099320" cy="451576"/>
          </a:xfrm>
        </p:spPr>
        <p:txBody>
          <a:bodyPr>
            <a:noAutofit/>
          </a:bodyPr>
          <a:lstStyle/>
          <a:p>
            <a:pPr algn="ctr"/>
            <a:r>
              <a:rPr lang="cs-CZ" sz="3400" dirty="0" err="1">
                <a:latin typeface="+mj-lt"/>
              </a:rPr>
              <a:t>Odpovědník</a:t>
            </a:r>
            <a:endParaRPr lang="cs-CZ" sz="3400" dirty="0">
              <a:latin typeface="+mj-lt"/>
            </a:endParaRPr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AD9F62AB-D21A-4484-9835-BB11E31A7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74" y="14688"/>
            <a:ext cx="4858603" cy="6875534"/>
          </a:xfrm>
        </p:spPr>
      </p:pic>
      <p:sp>
        <p:nvSpPr>
          <p:cNvPr id="8" name="Zástupný obsah 18">
            <a:extLst>
              <a:ext uri="{FF2B5EF4-FFF2-40B4-BE49-F238E27FC236}">
                <a16:creationId xmlns:a16="http://schemas.microsoft.com/office/drawing/2014/main" id="{A1C503E1-7A02-4A8F-AD0C-8C91999D910F}"/>
              </a:ext>
            </a:extLst>
          </p:cNvPr>
          <p:cNvSpPr txBox="1">
            <a:spLocks/>
          </p:cNvSpPr>
          <p:nvPr/>
        </p:nvSpPr>
        <p:spPr>
          <a:xfrm>
            <a:off x="535305" y="1090964"/>
            <a:ext cx="6647969" cy="472298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23997" indent="-25199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19991" indent="-25199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79987" indent="-25199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80000"/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59986" indent="-17144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90000"/>
              <a:buFont typeface="Wingdings" panose="05000000000000000000" pitchFamily="2" charset="2"/>
              <a:buChar char="§"/>
              <a:defRPr sz="1001" b="0">
                <a:solidFill>
                  <a:schemeClr val="tx1"/>
                </a:solidFill>
                <a:latin typeface="+mn-lt"/>
              </a:defRPr>
            </a:lvl4pPr>
            <a:lvl5pPr marL="1828777" indent="0" algn="l" rtl="0" eaLnBrk="1" fontAlgn="base" hangingPunct="1">
              <a:lnSpc>
                <a:spcPts val="1801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568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165" indent="0" algn="l" rtl="0" eaLnBrk="1" fontAlgn="base" hangingPunct="1">
              <a:lnSpc>
                <a:spcPts val="1801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360" indent="0" algn="l" rtl="0" eaLnBrk="1" fontAlgn="base" hangingPunct="1">
              <a:lnSpc>
                <a:spcPts val="1801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555" indent="0" algn="l" rtl="0" eaLnBrk="1" fontAlgn="base" hangingPunct="1">
              <a:lnSpc>
                <a:spcPts val="1801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40 otázek</a:t>
            </a:r>
          </a:p>
          <a:p>
            <a:pPr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Vybranou odpověď (</a:t>
            </a:r>
            <a:r>
              <a:rPr lang="cs-CZ" sz="2200" kern="0" dirty="0" err="1">
                <a:latin typeface="+mj-lt"/>
              </a:rPr>
              <a:t>a,b,c,d,e</a:t>
            </a:r>
            <a:r>
              <a:rPr lang="cs-CZ" sz="2200" kern="0" dirty="0">
                <a:latin typeface="+mj-lt"/>
              </a:rPr>
              <a:t>) zakřížkujte (X)</a:t>
            </a:r>
            <a:endParaRPr lang="en-US" sz="2200" kern="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Pouze JEDNA odpověď je správná</a:t>
            </a:r>
          </a:p>
          <a:p>
            <a:pPr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Body za špatné odpovědi se NEODEČÍTAJÍ</a:t>
            </a:r>
          </a:p>
          <a:p>
            <a:pPr>
              <a:spcBef>
                <a:spcPts val="600"/>
              </a:spcBef>
            </a:pPr>
            <a:endParaRPr lang="cs-CZ" sz="2600" b="1" kern="0" dirty="0">
              <a:latin typeface="+mj-lt"/>
            </a:endParaRPr>
          </a:p>
          <a:p>
            <a:pPr marL="251460" indent="-179705">
              <a:lnSpc>
                <a:spcPct val="120000"/>
              </a:lnSpc>
              <a:spcBef>
                <a:spcPts val="600"/>
              </a:spcBef>
            </a:pPr>
            <a:r>
              <a:rPr lang="cs-CZ" sz="2400" b="1" dirty="0">
                <a:ea typeface="+mn-lt"/>
                <a:cs typeface="+mn-lt"/>
              </a:rPr>
              <a:t>Do odpovědních listů vyplňte: </a:t>
            </a:r>
          </a:p>
          <a:p>
            <a:pPr marL="251460" indent="-179705">
              <a:lnSpc>
                <a:spcPct val="120000"/>
              </a:lnSpc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číslo komise  (888 nebo 999 pro Bc. obory)</a:t>
            </a:r>
          </a:p>
          <a:p>
            <a:pPr marL="251460" indent="-179705">
              <a:lnSpc>
                <a:spcPct val="120000"/>
              </a:lnSpc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číslo přihlášky</a:t>
            </a:r>
          </a:p>
          <a:p>
            <a:pPr marL="251460" indent="-179705">
              <a:lnSpc>
                <a:spcPct val="120000"/>
              </a:lnSpc>
              <a:spcBef>
                <a:spcPts val="600"/>
              </a:spcBef>
            </a:pPr>
            <a:r>
              <a:rPr lang="cs-CZ" sz="2200" kern="0" dirty="0">
                <a:latin typeface="+mj-lt"/>
              </a:rPr>
              <a:t>variantu testu 01</a:t>
            </a:r>
            <a:endParaRPr lang="en-US" sz="2200" kern="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cs-CZ" sz="2600" kern="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400" b="1" dirty="0">
                <a:ea typeface="+mn-lt"/>
                <a:cs typeface="+mn-lt"/>
              </a:rPr>
              <a:t>Opravy a jejich počet</a:t>
            </a:r>
          </a:p>
          <a:p>
            <a:pPr>
              <a:spcBef>
                <a:spcPts val="600"/>
              </a:spcBef>
            </a:pPr>
            <a:endParaRPr lang="cs-CZ" sz="2400" kern="0" dirty="0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72025B0-E0E0-4D0D-BED3-53AEEB38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" y="6091523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Potřebujete opravit odpověď?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5289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ts val="4400"/>
              </a:lnSpc>
            </a:pPr>
            <a:r>
              <a:rPr lang="cs-CZ" dirty="0">
                <a:cs typeface="Arial"/>
              </a:rPr>
              <a:t>Nic neškrtejte!</a:t>
            </a:r>
          </a:p>
          <a:p>
            <a:pPr marL="251460" indent="-179705">
              <a:lnSpc>
                <a:spcPts val="4400"/>
              </a:lnSpc>
            </a:pPr>
            <a:r>
              <a:rPr lang="cs-CZ" dirty="0">
                <a:cs typeface="Arial"/>
              </a:rPr>
              <a:t>Opravu</a:t>
            </a:r>
            <a:r>
              <a:rPr lang="cs-CZ" b="1" dirty="0">
                <a:cs typeface="Arial"/>
              </a:rPr>
              <a:t> proveďte VÝHRADNĚ ve spodní části listu.</a:t>
            </a:r>
          </a:p>
          <a:p>
            <a:pPr marL="251460" indent="-179705">
              <a:lnSpc>
                <a:spcPts val="4400"/>
              </a:lnSpc>
            </a:pPr>
            <a:r>
              <a:rPr lang="cs-CZ" dirty="0">
                <a:cs typeface="Arial"/>
              </a:rPr>
              <a:t>Uveďte číslo otázky a zakřížkujte vybranou odpověď.</a:t>
            </a:r>
          </a:p>
          <a:p>
            <a:pPr marL="251460" indent="-179705">
              <a:lnSpc>
                <a:spcPts val="4400"/>
              </a:lnSpc>
            </a:pPr>
            <a:r>
              <a:rPr lang="cs-CZ" dirty="0">
                <a:cs typeface="Arial"/>
              </a:rPr>
              <a:t>Před odevzdáním listu </a:t>
            </a:r>
            <a:r>
              <a:rPr lang="cs-CZ" b="1" dirty="0">
                <a:cs typeface="Arial"/>
              </a:rPr>
              <a:t>vyplňte počet oprav!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Kdy budou výsledky a zápisy?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FD633-E96D-6847-B4B9-9C3108AE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8F85B1A-F421-42B2-9F4B-97F8A047C5EF}"/>
              </a:ext>
            </a:extLst>
          </p:cNvPr>
          <p:cNvSpPr txBox="1">
            <a:spLocks/>
          </p:cNvSpPr>
          <p:nvPr/>
        </p:nvSpPr>
        <p:spPr>
          <a:xfrm>
            <a:off x="720000" y="1171967"/>
            <a:ext cx="10992432" cy="41134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/>
            <a:r>
              <a:rPr lang="cs-CZ" b="1" kern="0" dirty="0"/>
              <a:t>Přijímací komise </a:t>
            </a:r>
          </a:p>
          <a:p>
            <a:pPr marL="503460" lvl="1" indent="-179705"/>
            <a:r>
              <a:rPr lang="cs-CZ" sz="2400" kern="0" dirty="0">
                <a:ea typeface="+mn-lt"/>
                <a:cs typeface="+mn-lt"/>
              </a:rPr>
              <a:t>pro dlouhé MGR programy VL a ZL zasedá 22. června 2022</a:t>
            </a:r>
          </a:p>
          <a:p>
            <a:pPr marL="503460" lvl="1" indent="-179705"/>
            <a:r>
              <a:rPr lang="cs-CZ" sz="2400" kern="0" dirty="0">
                <a:ea typeface="+mn-lt"/>
                <a:cs typeface="+mn-lt"/>
              </a:rPr>
              <a:t>pro Bc. programy a Embryologa zasedá 29. června 2022</a:t>
            </a:r>
          </a:p>
          <a:p>
            <a:pPr marL="323755" lvl="1" indent="0">
              <a:buFont typeface="Arial" panose="020B0604020202020204" pitchFamily="34" charset="0"/>
              <a:buNone/>
            </a:pPr>
            <a:endParaRPr lang="cs-CZ" sz="2400" kern="0" dirty="0">
              <a:cs typeface="Arial"/>
            </a:endParaRPr>
          </a:p>
          <a:p>
            <a:pPr marL="251460" indent="-179705"/>
            <a:r>
              <a:rPr lang="cs-CZ" b="1" kern="0" dirty="0"/>
              <a:t>Zápisy</a:t>
            </a:r>
            <a:r>
              <a:rPr lang="cs-CZ" kern="0" dirty="0"/>
              <a:t> </a:t>
            </a:r>
          </a:p>
          <a:p>
            <a:pPr marL="503460" lvl="1" indent="-179705"/>
            <a:r>
              <a:rPr lang="cs-CZ" sz="2400" kern="0" dirty="0">
                <a:ea typeface="+mn-lt"/>
                <a:cs typeface="+mn-lt"/>
              </a:rPr>
              <a:t>11. a 12. července 2022 MGR a BC programy</a:t>
            </a:r>
          </a:p>
          <a:p>
            <a:pPr marL="71755" indent="0">
              <a:buNone/>
            </a:pPr>
            <a:endParaRPr lang="cs-CZ" kern="0" dirty="0">
              <a:cs typeface="Arial"/>
            </a:endParaRPr>
          </a:p>
          <a:p>
            <a:pPr marL="71755" indent="0">
              <a:buFont typeface="Arial" panose="020B0604020202020204" pitchFamily="34" charset="0"/>
              <a:buNone/>
            </a:pPr>
            <a:endParaRPr lang="cs-CZ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8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Nebyli jste přijati?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sz="2600" dirty="0"/>
              <a:t>Pokud se nezapíše dostatečný počet uchazečů a kapacita nebude zaplněna, obnovuje se řízení a dobírá se automaticky v pořadí dle dosaženého počtu bodů z přijímacích zkoušek.</a:t>
            </a:r>
          </a:p>
          <a:p>
            <a:r>
              <a:rPr lang="cs-CZ" sz="2600" dirty="0"/>
              <a:t>Chcete-li si podat odvolání, je nutné uvést řádný důvod, který lze přezkoumat.</a:t>
            </a:r>
          </a:p>
          <a:p>
            <a:r>
              <a:rPr lang="cs-CZ" sz="2600" dirty="0"/>
              <a:t>V případě nepřijetí, máte možnost zápisu do kurzu českého jazyka, současně nabídneme přípravný kurz, status studenta a stipendium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39576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Přejeme </a:t>
            </a:r>
            <a:r>
              <a:rPr lang="cs-CZ"/>
              <a:t>úspěšné složení přijímacích zkoušek.</a:t>
            </a:r>
            <a:br>
              <a:rPr lang="cs-CZ" dirty="0"/>
            </a:br>
            <a:br>
              <a:rPr lang="cs-CZ" dirty="0"/>
            </a:br>
            <a:r>
              <a:rPr lang="cs-CZ" sz="1800" b="0" dirty="0"/>
              <a:t>prof. MUDr. Martin Repko, Ph.D.</a:t>
            </a:r>
            <a:br>
              <a:rPr lang="cs-CZ" sz="1800" b="0" dirty="0"/>
            </a:br>
            <a:r>
              <a:rPr lang="cs-CZ" sz="1800" b="0" dirty="0"/>
              <a:t>děkan Lékařské fakulty Masarykovy univerzity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07477D4-EADD-413C-8E60-A405E0CBD0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</p:spTree>
    <p:extLst>
      <p:ext uri="{BB962C8B-B14F-4D97-AF65-F5344CB8AC3E}">
        <p14:creationId xmlns:p14="http://schemas.microsoft.com/office/powerpoint/2010/main" val="4305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_x00e1_hled xmlns="a7fc80d3-a565-459b-b40e-344650585e37" xsi:nil="true"/>
    <lcf76f155ced4ddcb4097134ff3c332f xmlns="a7fc80d3-a565-459b-b40e-344650585e37">
      <Terms xmlns="http://schemas.microsoft.com/office/infopath/2007/PartnerControls"/>
    </lcf76f155ced4ddcb4097134ff3c332f>
    <TaxCatchAll xmlns="7e735d79-d1de-470a-8ba8-8681eaca82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5FB8CDB7DB9A4AB0E6183181B9FEBC" ma:contentTypeVersion="17" ma:contentTypeDescription="Vytvoří nový dokument" ma:contentTypeScope="" ma:versionID="fdf219421db88bf9bf83d7e39adff874">
  <xsd:schema xmlns:xsd="http://www.w3.org/2001/XMLSchema" xmlns:xs="http://www.w3.org/2001/XMLSchema" xmlns:p="http://schemas.microsoft.com/office/2006/metadata/properties" xmlns:ns2="a7fc80d3-a565-459b-b40e-344650585e37" xmlns:ns3="7e735d79-d1de-470a-8ba8-8681eaca826a" targetNamespace="http://schemas.microsoft.com/office/2006/metadata/properties" ma:root="true" ma:fieldsID="feee21b0505a0a71d058084f7eac5e19" ns2:_="" ns3:_="">
    <xsd:import namespace="a7fc80d3-a565-459b-b40e-344650585e37"/>
    <xsd:import namespace="7e735d79-d1de-470a-8ba8-8681eaca8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N_x00e1_hl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c80d3-a565-459b-b40e-344650585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_x00e1_hled" ma:index="21" nillable="true" ma:displayName="Náhled" ma:format="Thumbnail" ma:internalName="N_x00e1_hled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35d79-d1de-470a-8ba8-8681eaca8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03d0729-1ba7-4f97-9f12-13d9d715fdbb}" ma:internalName="TaxCatchAll" ma:showField="CatchAllData" ma:web="7e735d79-d1de-470a-8ba8-8681eaca8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E080F6-1AB6-4B53-A300-544CDF57F349}">
  <ds:schemaRefs>
    <ds:schemaRef ds:uri="7e735d79-d1de-470a-8ba8-8681eaca826a"/>
    <ds:schemaRef ds:uri="a7fc80d3-a565-459b-b40e-344650585e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152797-2477-491F-996E-A7C5882AC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0287E-2A39-494E-A914-CED6A78E9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c80d3-a565-459b-b40e-344650585e37"/>
    <ds:schemaRef ds:uri="7e735d79-d1de-470a-8ba8-8681eaca8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 (1)</Template>
  <TotalTime>55</TotalTime>
  <Words>487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Prezentace_MU_CZ</vt:lpstr>
      <vt:lpstr>Hodně štěstí u přijímacích zkoušek na LF MU!</vt:lpstr>
      <vt:lpstr>Připravte si k prezenci na přijímací zkoušku</vt:lpstr>
      <vt:lpstr>Časový rozvrh přijímací zkoušky 17. června 2022</vt:lpstr>
      <vt:lpstr>Během přijímacích zkoušek není dovoleno</vt:lpstr>
      <vt:lpstr>Odpovědník</vt:lpstr>
      <vt:lpstr>Potřebujete opravit odpověď?</vt:lpstr>
      <vt:lpstr>Kdy budou výsledky a zápisy?</vt:lpstr>
      <vt:lpstr>Nebyli jste přijati? </vt:lpstr>
      <vt:lpstr>Přejeme úspěšné složení přijímacích zkoušek.  prof. MUDr. Martin Repko, Ph.D. děkan Lékařské fakulty Masarykovy univerzity     </vt:lpstr>
      <vt:lpstr>Hodiny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PŘIJÍMACÍ ZKOUŠCE K MAGISTERSKÉMU STUDIJNÍMU PROGRAMU LÉKAŘSKÉ FAKULTY MASARYKOVY UNIVERZITY</dc:title>
  <dc:creator>Jana Majerová</dc:creator>
  <cp:lastModifiedBy>Jana Šlancarová</cp:lastModifiedBy>
  <cp:revision>13</cp:revision>
  <cp:lastPrinted>1601-01-01T00:00:00Z</cp:lastPrinted>
  <dcterms:created xsi:type="dcterms:W3CDTF">2020-06-07T19:54:35Z</dcterms:created>
  <dcterms:modified xsi:type="dcterms:W3CDTF">2022-06-17T11:17:19Z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0x010100295FB8CDB7DB9A4AB0E6183181B9FEBC</vt:lpwstr>
  </property>
  <property fmtid="{D5CDD505-2E9C-101B-9397-08002B2CF9AE}" pid="3" name="MediaServiceImageTags">
    <vt:lpwstr/>
  </property>
</Properties>
</file>