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  <p:sldMasterId id="2147483689" r:id="rId3"/>
  </p:sldMasterIdLst>
  <p:notesMasterIdLst>
    <p:notesMasterId r:id="rId50"/>
  </p:notesMasterIdLst>
  <p:sldIdLst>
    <p:sldId id="257" r:id="rId4"/>
    <p:sldId id="33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7" r:id="rId20"/>
    <p:sldId id="278" r:id="rId21"/>
    <p:sldId id="279" r:id="rId22"/>
    <p:sldId id="282" r:id="rId23"/>
    <p:sldId id="280" r:id="rId24"/>
    <p:sldId id="281" r:id="rId25"/>
    <p:sldId id="284" r:id="rId26"/>
    <p:sldId id="300" r:id="rId27"/>
    <p:sldId id="297" r:id="rId28"/>
    <p:sldId id="298" r:id="rId29"/>
    <p:sldId id="299" r:id="rId30"/>
    <p:sldId id="285" r:id="rId31"/>
    <p:sldId id="286" r:id="rId32"/>
    <p:sldId id="287" r:id="rId33"/>
    <p:sldId id="291" r:id="rId34"/>
    <p:sldId id="292" r:id="rId35"/>
    <p:sldId id="293" r:id="rId36"/>
    <p:sldId id="294" r:id="rId37"/>
    <p:sldId id="295" r:id="rId38"/>
    <p:sldId id="301" r:id="rId39"/>
    <p:sldId id="312" r:id="rId40"/>
    <p:sldId id="313" r:id="rId41"/>
    <p:sldId id="314" r:id="rId42"/>
    <p:sldId id="317" r:id="rId43"/>
    <p:sldId id="318" r:id="rId44"/>
    <p:sldId id="324" r:id="rId45"/>
    <p:sldId id="320" r:id="rId46"/>
    <p:sldId id="331" r:id="rId47"/>
    <p:sldId id="332" r:id="rId48"/>
    <p:sldId id="333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ojtu" initials="F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98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6E666-3796-D44F-B8C9-630C72B3CAFC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6B856-0017-BC47-8FE3-D154188A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5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2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cs-CZ">
              <a:latin typeface="Times New Roman" charset="0"/>
            </a:endParaRPr>
          </a:p>
        </p:txBody>
      </p:sp>
      <p:sp>
        <p:nvSpPr>
          <p:cNvPr id="46083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690C995-7DA1-7847-9E09-6AEFC4B7559A}" type="slidenum">
              <a:rPr lang="cs-CZ" sz="1200">
                <a:solidFill>
                  <a:srgbClr val="000000"/>
                </a:solidFill>
                <a:latin typeface="Times New Roman" charset="0"/>
                <a:cs typeface="Lucida Sans Unicode" charset="0"/>
              </a:rPr>
              <a:pPr eaLnBrk="1" hangingPunct="1"/>
              <a:t>14</a:t>
            </a:fld>
            <a:endParaRPr lang="cs-CZ" sz="1200">
              <a:solidFill>
                <a:srgbClr val="000000"/>
              </a:solidFill>
              <a:latin typeface="Times New Roman" charset="0"/>
              <a:cs typeface="Lucida Sans Unicode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59394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cs-CZ">
              <a:latin typeface="Times New Roman" charset="0"/>
            </a:endParaRPr>
          </a:p>
        </p:txBody>
      </p:sp>
      <p:sp>
        <p:nvSpPr>
          <p:cNvPr id="59395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3B1DE02-0BEE-E44B-82C6-E42385DEFE08}" type="slidenum">
              <a:rPr lang="cs-CZ" sz="1200">
                <a:solidFill>
                  <a:srgbClr val="000000"/>
                </a:solidFill>
                <a:latin typeface="Times New Roman" charset="0"/>
                <a:cs typeface="Lucida Sans Unicode" charset="0"/>
              </a:rPr>
              <a:pPr eaLnBrk="1" hangingPunct="1"/>
              <a:t>22</a:t>
            </a:fld>
            <a:endParaRPr lang="cs-CZ" sz="1200">
              <a:solidFill>
                <a:srgbClr val="000000"/>
              </a:solidFill>
              <a:latin typeface="Times New Roman" charset="0"/>
              <a:cs typeface="Lucida Sans Unicode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>
                <a:cs typeface="+mn-cs"/>
              </a:rPr>
              <a:t>- navigace v areálu, informování vrátných a ostatního personálu, informace o parkování, případně dostupnosti prostřednictvím MHD </a:t>
            </a:r>
          </a:p>
          <a:p>
            <a:pPr marL="171450" indent="-171450">
              <a:buFontTx/>
              <a:buChar char="-"/>
              <a:defRPr/>
            </a:pPr>
            <a:r>
              <a:rPr lang="cs-CZ" dirty="0" smtClean="0">
                <a:cs typeface="+mn-cs"/>
              </a:rPr>
              <a:t>tak co Vám můžeme nabídnout?  „Zajímavé informace“, </a:t>
            </a:r>
          </a:p>
          <a:p>
            <a:pPr marL="171450" indent="-171450">
              <a:buFontTx/>
              <a:buChar char="-"/>
              <a:defRPr/>
            </a:pPr>
            <a:r>
              <a:rPr lang="cs-CZ" dirty="0" smtClean="0">
                <a:cs typeface="+mn-cs"/>
              </a:rPr>
              <a:t>novinář v pohybu  přiměřenost občerstvení</a:t>
            </a:r>
            <a:endParaRPr lang="en-US" dirty="0" smtClean="0">
              <a:cs typeface="+mn-cs"/>
            </a:endParaRPr>
          </a:p>
          <a:p>
            <a:pPr marL="171450" indent="-171450">
              <a:buFontTx/>
              <a:buChar char="-"/>
              <a:defRPr/>
            </a:pPr>
            <a:endParaRPr lang="en-US" dirty="0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cs-CZ">
                <a:solidFill>
                  <a:prstClr val="white"/>
                </a:solidFill>
              </a:rPr>
              <a:t>Tiskový odbor Masarykovy univerzity</a:t>
            </a:r>
          </a:p>
        </p:txBody>
      </p:sp>
      <p:sp>
        <p:nvSpPr>
          <p:cNvPr id="98308" name="Slide Number Placeholder 4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3E6DF5-842E-FC46-AFDC-5E39C7652041}" type="slidenum">
              <a:rPr lang="cs-CZ" sz="1200">
                <a:solidFill>
                  <a:srgbClr val="000000"/>
                </a:solidFill>
                <a:latin typeface="Times New Roman" charset="0"/>
              </a:rPr>
              <a:pPr eaLnBrk="1" hangingPunct="1"/>
              <a:t>39</a:t>
            </a:fld>
            <a:endParaRPr lang="cs-CZ" sz="120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8546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cs-CZ">
              <a:latin typeface="Times New Roman" charset="0"/>
            </a:endParaRPr>
          </a:p>
        </p:txBody>
      </p:sp>
      <p:sp>
        <p:nvSpPr>
          <p:cNvPr id="108547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CF01542-48CE-1D47-B65A-AA298EC50B9E}" type="slidenum">
              <a:rPr lang="cs-CZ" sz="1200">
                <a:solidFill>
                  <a:srgbClr val="000000"/>
                </a:solidFill>
                <a:latin typeface="Times New Roman" charset="0"/>
                <a:cs typeface="Lucida Sans Unicode" charset="0"/>
              </a:rPr>
              <a:pPr eaLnBrk="1" hangingPunct="1"/>
              <a:t>44</a:t>
            </a:fld>
            <a:endParaRPr lang="cs-CZ" sz="1200">
              <a:solidFill>
                <a:srgbClr val="000000"/>
              </a:solidFill>
              <a:latin typeface="Times New Roman" charset="0"/>
              <a:cs typeface="Lucida Sans Unicode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10594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cs-CZ">
              <a:latin typeface="Times New Roman" charset="0"/>
            </a:endParaRPr>
          </a:p>
        </p:txBody>
      </p:sp>
      <p:sp>
        <p:nvSpPr>
          <p:cNvPr id="110595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259550-C28B-3743-A549-FE7E98D41DFF}" type="slidenum">
              <a:rPr lang="cs-CZ" sz="1200">
                <a:solidFill>
                  <a:srgbClr val="000000"/>
                </a:solidFill>
                <a:latin typeface="Times New Roman" charset="0"/>
                <a:cs typeface="Lucida Sans Unicode" charset="0"/>
              </a:rPr>
              <a:pPr eaLnBrk="1" hangingPunct="1"/>
              <a:t>45</a:t>
            </a:fld>
            <a:endParaRPr lang="cs-CZ" sz="1200">
              <a:solidFill>
                <a:srgbClr val="000000"/>
              </a:solidFill>
              <a:latin typeface="Times New Roman" charset="0"/>
              <a:cs typeface="Lucida Sans Unicode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2642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cs-CZ">
              <a:latin typeface="Times New Roman" charset="0"/>
            </a:endParaRPr>
          </a:p>
        </p:txBody>
      </p:sp>
      <p:sp>
        <p:nvSpPr>
          <p:cNvPr id="112643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E9C1CF8-3993-904E-88AF-2938638905EB}" type="slidenum">
              <a:rPr lang="cs-CZ" sz="1200">
                <a:solidFill>
                  <a:srgbClr val="000000"/>
                </a:solidFill>
                <a:latin typeface="Times New Roman" charset="0"/>
                <a:cs typeface="Lucida Sans Unicode" charset="0"/>
              </a:rPr>
              <a:pPr eaLnBrk="1" hangingPunct="1"/>
              <a:t>46</a:t>
            </a:fld>
            <a:endParaRPr lang="cs-CZ" sz="1200">
              <a:solidFill>
                <a:srgbClr val="000000"/>
              </a:solidFill>
              <a:latin typeface="Times New Roman" charset="0"/>
              <a:cs typeface="Lucida Sans Unicode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4E170-2B3A-034D-BA73-7014113DB4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1758459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AF3B0-2A7B-244F-94A9-051AEBF469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49560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5D3B9-88BD-7E42-80B2-1B83B3E06E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107966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06663" y="2565400"/>
            <a:ext cx="5686425" cy="26622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CF2BE-EA11-D443-9730-9EA1B60EE5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81973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9144000" cy="2344738"/>
          </a:xfrm>
          <a:prstGeom prst="rect">
            <a:avLst/>
          </a:prstGeom>
          <a:gradFill rotWithShape="1">
            <a:gsLst>
              <a:gs pos="0">
                <a:srgbClr val="00287D"/>
              </a:gs>
              <a:gs pos="100000">
                <a:srgbClr val="001E5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cs-CZ" sz="240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10" descr="titl C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OPVK_MU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5248275"/>
            <a:ext cx="4205288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7775" y="2728913"/>
            <a:ext cx="5688013" cy="2157412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Název prezentace v zápatí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88143-C7FE-4644-AA61-408DCB983C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174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04D65-AB10-5446-868E-878B3581BA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634104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A9298-2028-E542-84A3-2536D1E857D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480403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07965-BD39-B240-BA74-44AC5E298F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061563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0725" y="2017713"/>
            <a:ext cx="40401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3313" y="2017713"/>
            <a:ext cx="4040187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21979-CF89-4442-8DA6-104CC1806E1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0965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03A28-732E-474E-81E8-F35DC4B276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398132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9A9C7-AA15-0042-8462-AE4042001FA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94350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38AB3-42A5-1B47-A834-6D96B70DCC2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5348921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1051A-02D2-3B4B-AEB7-3EEBB20E52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25864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81314-0871-E142-97C9-4CEE6545F5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4021659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581B1-EE97-0E4B-8115-F38EA8F543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830862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8E593-A632-ED44-BD97-230580A184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819095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6100" y="1125538"/>
            <a:ext cx="2057400" cy="5005387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720725" y="1125538"/>
            <a:ext cx="6022975" cy="500538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AD01E-8031-5A43-9B6E-4D15F7972F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40523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725" y="1125538"/>
            <a:ext cx="7826375" cy="64611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720725" y="2017713"/>
            <a:ext cx="4040188" cy="4113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913313" y="2017713"/>
            <a:ext cx="4040187" cy="19796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913313" y="4149725"/>
            <a:ext cx="4040187" cy="1981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F6FE4-633A-1C40-822C-FCDDE8CDB5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84985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725" y="1125538"/>
            <a:ext cx="7826375" cy="64611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720725" y="2017713"/>
            <a:ext cx="4040188" cy="4113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3313" y="2017713"/>
            <a:ext cx="4040187" cy="4113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FDF5E-EEFA-EC4A-AC4F-6C788E8E57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38277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Nadpis a obsah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0725" y="1125538"/>
            <a:ext cx="8232775" cy="24257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20725" y="3703638"/>
            <a:ext cx="8232775" cy="24272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defRPr>
                <a:latin typeface="Tahoma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r>
              <a:rPr lang="cs-CZ">
                <a:cs typeface="Lucida Sans Unicode"/>
              </a:rPr>
              <a:t>Tiskový odbor Masarykovy univerzity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E2A2C-F37E-0C41-8D99-6B884B99E3A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846184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992A6-D33F-0048-B3CD-508CCA9F699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85436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9FA1B-C263-0E48-BFAA-B8AA838271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04407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DAE96-7392-C74A-91BE-13CECECB50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8511393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8961D-C597-0344-9AFB-B797070E87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023899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0725" y="2017713"/>
            <a:ext cx="40401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3313" y="2017713"/>
            <a:ext cx="4040187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49E2C-8CFE-2240-8DEA-31A44B8CBB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554313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52752-2770-DD41-B775-2D302EAE65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35710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E044F-67DC-474B-B38D-1CA29ACA2F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9945798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2D5DB-1001-C041-8214-DD652DB7DE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989282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5CB1-A3A1-DD49-BF1F-2CA85238E6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1567366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C44CD-3B28-244B-92A2-F27893EA72C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16248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B3940-8ECF-A147-8128-0143A40EBF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768881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6100" y="1125538"/>
            <a:ext cx="2057400" cy="5005387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720725" y="1125538"/>
            <a:ext cx="6022975" cy="500538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FF57B-A912-204C-BDD4-CE9CEABFAB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261267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725" y="1125538"/>
            <a:ext cx="7826375" cy="64611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720725" y="2017713"/>
            <a:ext cx="4040188" cy="4113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913313" y="2017713"/>
            <a:ext cx="4040187" cy="19796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913313" y="4149725"/>
            <a:ext cx="4040187" cy="1981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8461C-883E-D140-979F-9BB4EC53F85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712874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BACA7-5ADE-B245-AEC0-9E3BC5674C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5369900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0725" y="1125538"/>
            <a:ext cx="7826375" cy="64611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720725" y="2017713"/>
            <a:ext cx="4040188" cy="4113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3313" y="2017713"/>
            <a:ext cx="4040187" cy="4113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496C6-C591-594D-A758-B668567383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302597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Nadpis a obsah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0725" y="1125538"/>
            <a:ext cx="8232775" cy="24257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20725" y="3703638"/>
            <a:ext cx="8232775" cy="24272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defRPr>
                <a:latin typeface="Tahoma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r>
              <a:rPr lang="cs-CZ">
                <a:cs typeface="Lucida Sans Unicode"/>
              </a:rPr>
              <a:t>Tiskový odbor Masarykovy univerzity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06663-6922-EB44-A288-DBF8B37A4E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60708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D45A6-1752-9445-BA7A-30F1614B73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37851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8C009-4D82-CA4B-B634-992A72E2D8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495088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FC560-1BF3-3542-B562-11A02DD715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95099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DB09B-C224-EF4D-B152-8F91C6D8146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874181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Tereza Fojtová, tisková mluvčí MU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50578-E4B4-5F4D-983C-280F0316B9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477015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0">
              <a:gsLst>
                <a:gs pos="0">
                  <a:srgbClr val="DFDFDF"/>
                </a:gs>
                <a:gs pos="100000">
                  <a:srgbClr val="FFFFFF"/>
                </a:gs>
              </a:gsLst>
              <a:lin ang="135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cs-CZ" sz="2400">
                <a:solidFill>
                  <a:srgbClr val="FFFFFF"/>
                </a:solidFill>
                <a:latin typeface="Arial" charset="0"/>
                <a:ea typeface="ＭＳ Ｐゴシック" charset="0"/>
                <a:cs typeface="Lucida Sans Unicode" charset="0"/>
              </a:endParaRPr>
            </a:p>
          </p:txBody>
        </p:sp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1477"/>
            </a:xfrm>
            <a:prstGeom prst="rect">
              <a:avLst/>
            </a:prstGeom>
            <a:gradFill rotWithShape="0">
              <a:gsLst>
                <a:gs pos="0">
                  <a:srgbClr val="001E5E"/>
                </a:gs>
                <a:gs pos="100000">
                  <a:srgbClr val="00287D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cs-CZ" sz="2400">
                <a:solidFill>
                  <a:srgbClr val="FFFFFF"/>
                </a:solidFill>
                <a:latin typeface="Arial" charset="0"/>
                <a:ea typeface="ＭＳ Ｐゴシック" charset="0"/>
                <a:cs typeface="Lucida Sans Unicode" charset="0"/>
              </a:endParaRPr>
            </a:p>
          </p:txBody>
        </p:sp>
        <p:pic>
          <p:nvPicPr>
            <p:cNvPr id="2057" name="Picture 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58" cy="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06663" y="2565400"/>
            <a:ext cx="5686425" cy="266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titulního textu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2555875" y="6248400"/>
            <a:ext cx="403066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200">
                <a:solidFill>
                  <a:srgbClr val="969696"/>
                </a:solidFill>
                <a:latin typeface="Tahoma" charset="0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cs-CZ">
                <a:ea typeface="ＭＳ Ｐゴシック" charset="0"/>
              </a:rPr>
              <a:t>Tereza Fojtová, tisková mluvčí MU 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8580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200">
                <a:solidFill>
                  <a:srgbClr val="969696"/>
                </a:solidFill>
                <a:latin typeface="Tahoma" charset="0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fld id="{5A5E3645-D44B-4743-8355-B9F5787C76F4}" type="slidenum">
              <a:rPr lang="cs-CZ">
                <a:ea typeface="ＭＳ Ｐゴシック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t>‹#›</a:t>
            </a:fld>
            <a:endParaRPr lang="cs-CZ">
              <a:ea typeface="ＭＳ Ｐゴシック" charset="0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textu osnovy</a:t>
            </a:r>
          </a:p>
          <a:p>
            <a:pPr lvl="1"/>
            <a:r>
              <a:rPr lang="en-GB"/>
              <a:t>Druhá úroveň</a:t>
            </a:r>
          </a:p>
          <a:p>
            <a:pPr lvl="2"/>
            <a:r>
              <a:rPr lang="en-GB"/>
              <a:t>Třetí úroveň</a:t>
            </a:r>
          </a:p>
          <a:p>
            <a:pPr lvl="3"/>
            <a:r>
              <a:rPr lang="en-GB"/>
              <a:t>Čtvrtá úroveň osnovy</a:t>
            </a:r>
          </a:p>
          <a:p>
            <a:pPr lvl="4"/>
            <a:r>
              <a:rPr lang="en-GB"/>
              <a:t>Pátá úroveň osnovy</a:t>
            </a:r>
          </a:p>
          <a:p>
            <a:pPr lvl="4"/>
            <a:r>
              <a:rPr lang="en-GB"/>
              <a:t>Šestá úroveň</a:t>
            </a:r>
          </a:p>
          <a:p>
            <a:pPr lvl="4"/>
            <a:r>
              <a:rPr lang="en-GB"/>
              <a:t>Sedmá úroveň</a:t>
            </a:r>
          </a:p>
          <a:p>
            <a:pPr lvl="4"/>
            <a:r>
              <a:rPr lang="en-GB"/>
              <a:t>Osmá úroveň textu</a:t>
            </a:r>
          </a:p>
          <a:p>
            <a:pPr lvl="4"/>
            <a:r>
              <a:rPr lang="en-GB"/>
              <a:t>Devátá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29374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6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+mj-lt"/>
          <a:ea typeface="ＭＳ Ｐゴシック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0">
              <a:gsLst>
                <a:gs pos="0">
                  <a:srgbClr val="DFDFDF"/>
                </a:gs>
                <a:gs pos="100000">
                  <a:srgbClr val="FFFFFF"/>
                </a:gs>
              </a:gsLst>
              <a:lin ang="135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cs-CZ" sz="2400">
                <a:solidFill>
                  <a:srgbClr val="FFFFFF"/>
                </a:solidFill>
                <a:latin typeface="Arial" charset="0"/>
                <a:ea typeface="ＭＳ Ｐゴシック" charset="0"/>
                <a:cs typeface="Lucida Sans Unicode" charset="0"/>
              </a:endParaRPr>
            </a:p>
          </p:txBody>
        </p:sp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510"/>
            </a:xfrm>
            <a:prstGeom prst="rect">
              <a:avLst/>
            </a:prstGeom>
            <a:gradFill rotWithShape="0">
              <a:gsLst>
                <a:gs pos="0">
                  <a:srgbClr val="001E5E"/>
                </a:gs>
                <a:gs pos="100000">
                  <a:srgbClr val="00287D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cs-CZ" sz="2400">
                <a:solidFill>
                  <a:srgbClr val="FFFFFF"/>
                </a:solidFill>
                <a:latin typeface="Arial" charset="0"/>
                <a:ea typeface="ＭＳ Ｐゴシック" charset="0"/>
                <a:cs typeface="Lucida Sans Unicode" charset="0"/>
              </a:endParaRPr>
            </a:p>
          </p:txBody>
        </p:sp>
        <p:pic>
          <p:nvPicPr>
            <p:cNvPr id="1033" name="Picture 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"/>
              <a:ext cx="5758" cy="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1125538"/>
            <a:ext cx="78263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6800" rIns="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titulního textu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2017713"/>
            <a:ext cx="8232775" cy="41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textu osnovy</a:t>
            </a:r>
          </a:p>
          <a:p>
            <a:pPr lvl="1"/>
            <a:r>
              <a:rPr lang="en-GB"/>
              <a:t>Druhá úroveň</a:t>
            </a:r>
          </a:p>
          <a:p>
            <a:pPr lvl="2"/>
            <a:r>
              <a:rPr lang="en-GB"/>
              <a:t>Třetí úroveň</a:t>
            </a:r>
          </a:p>
          <a:p>
            <a:pPr lvl="3"/>
            <a:r>
              <a:rPr lang="en-GB"/>
              <a:t>Čtvrtá úroveň osnovy</a:t>
            </a:r>
          </a:p>
          <a:p>
            <a:pPr lvl="4"/>
            <a:r>
              <a:rPr lang="en-GB"/>
              <a:t>Pátá úroveň osnovy</a:t>
            </a:r>
          </a:p>
          <a:p>
            <a:pPr lvl="4"/>
            <a:r>
              <a:rPr lang="en-GB"/>
              <a:t>Šestá úroveň</a:t>
            </a:r>
          </a:p>
          <a:p>
            <a:pPr lvl="4"/>
            <a:r>
              <a:rPr lang="en-GB"/>
              <a:t>Sedmá úroveň</a:t>
            </a:r>
          </a:p>
          <a:p>
            <a:pPr lvl="4"/>
            <a:r>
              <a:rPr lang="en-GB"/>
              <a:t>Osmá úroveň textu</a:t>
            </a:r>
          </a:p>
          <a:p>
            <a:pPr lvl="4"/>
            <a:r>
              <a:rPr lang="en-GB"/>
              <a:t>Devátá úroveň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2555875" y="6248400"/>
            <a:ext cx="403066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969696"/>
                </a:solidFill>
                <a:latin typeface="Tahoma" charset="0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cs-CZ">
                <a:ea typeface="ＭＳ Ｐゴシック" charset="0"/>
              </a:rPr>
              <a:t>Tereza Fojtová, tisková mluvčí MU 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8580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969696"/>
                </a:solidFill>
                <a:latin typeface="Tahoma" charset="0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fld id="{277433B0-18FE-AF4D-8124-2613F3C73761}" type="slidenum">
              <a:rPr lang="cs-CZ">
                <a:ea typeface="ＭＳ Ｐゴシック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t>‹#›</a:t>
            </a:fld>
            <a:endParaRPr lang="cs-CZ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01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  <p:bldP spid="1030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+mj-lt"/>
          <a:ea typeface="ＭＳ Ｐゴシック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0">
              <a:gsLst>
                <a:gs pos="0">
                  <a:srgbClr val="DFDFDF"/>
                </a:gs>
                <a:gs pos="100000">
                  <a:srgbClr val="FFFFFF"/>
                </a:gs>
              </a:gsLst>
              <a:lin ang="135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cs-CZ" sz="2400">
                <a:solidFill>
                  <a:srgbClr val="FFFFFF"/>
                </a:solidFill>
                <a:latin typeface="Arial" charset="0"/>
                <a:ea typeface="ＭＳ Ｐゴシック" charset="0"/>
                <a:cs typeface="Lucida Sans Unicode" charset="0"/>
              </a:endParaRPr>
            </a:p>
          </p:txBody>
        </p:sp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510"/>
            </a:xfrm>
            <a:prstGeom prst="rect">
              <a:avLst/>
            </a:prstGeom>
            <a:gradFill rotWithShape="0">
              <a:gsLst>
                <a:gs pos="0">
                  <a:srgbClr val="001E5E"/>
                </a:gs>
                <a:gs pos="100000">
                  <a:srgbClr val="00287D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cs-CZ" sz="2400">
                <a:solidFill>
                  <a:srgbClr val="FFFFFF"/>
                </a:solidFill>
                <a:latin typeface="Arial" charset="0"/>
                <a:ea typeface="ＭＳ Ｐゴシック" charset="0"/>
                <a:cs typeface="Lucida Sans Unicode" charset="0"/>
              </a:endParaRPr>
            </a:p>
          </p:txBody>
        </p:sp>
        <p:pic>
          <p:nvPicPr>
            <p:cNvPr id="1033" name="Picture 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"/>
              <a:ext cx="5758" cy="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1125538"/>
            <a:ext cx="78263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6800" rIns="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titulního textu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2017713"/>
            <a:ext cx="8232775" cy="41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textu osnovy</a:t>
            </a:r>
          </a:p>
          <a:p>
            <a:pPr lvl="1"/>
            <a:r>
              <a:rPr lang="en-GB"/>
              <a:t>Druhá úroveň</a:t>
            </a:r>
          </a:p>
          <a:p>
            <a:pPr lvl="2"/>
            <a:r>
              <a:rPr lang="en-GB"/>
              <a:t>Třetí úroveň</a:t>
            </a:r>
          </a:p>
          <a:p>
            <a:pPr lvl="3"/>
            <a:r>
              <a:rPr lang="en-GB"/>
              <a:t>Čtvrtá úroveň osnovy</a:t>
            </a:r>
          </a:p>
          <a:p>
            <a:pPr lvl="4"/>
            <a:r>
              <a:rPr lang="en-GB"/>
              <a:t>Pátá úroveň osnovy</a:t>
            </a:r>
          </a:p>
          <a:p>
            <a:pPr lvl="4"/>
            <a:r>
              <a:rPr lang="en-GB"/>
              <a:t>Šestá úroveň</a:t>
            </a:r>
          </a:p>
          <a:p>
            <a:pPr lvl="4"/>
            <a:r>
              <a:rPr lang="en-GB"/>
              <a:t>Sedmá úroveň</a:t>
            </a:r>
          </a:p>
          <a:p>
            <a:pPr lvl="4"/>
            <a:r>
              <a:rPr lang="en-GB"/>
              <a:t>Osmá úroveň textu</a:t>
            </a:r>
          </a:p>
          <a:p>
            <a:pPr lvl="4"/>
            <a:r>
              <a:rPr lang="en-GB"/>
              <a:t>Devátá úroveň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2555875" y="6248400"/>
            <a:ext cx="403066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969696"/>
                </a:solidFill>
                <a:latin typeface="Tahoma" charset="0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cs-CZ">
                <a:ea typeface="ＭＳ Ｐゴシック" charset="0"/>
              </a:rPr>
              <a:t>Tereza Fojtová, tisková mluvčí MU 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8580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969696"/>
                </a:solidFill>
                <a:latin typeface="Tahoma" charset="0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fld id="{A095DD7E-96E5-2448-8992-F613B269D580}" type="slidenum">
              <a:rPr lang="cs-CZ">
                <a:ea typeface="ＭＳ Ｐゴシック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t>‹#›</a:t>
            </a:fld>
            <a:endParaRPr lang="cs-CZ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2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  <p:bldP spid="1030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+mj-lt"/>
          <a:ea typeface="ＭＳ Ｐゴシック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287D"/>
          </a:solidFill>
          <a:latin typeface="Tahoma" pitchFamily="34" charset="0"/>
          <a:ea typeface="ＭＳ Ｐゴシック" charset="0"/>
          <a:cs typeface="Lucida Sans Unicode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287D"/>
          </a:solidFill>
          <a:latin typeface="Tahoma" pitchFamily="34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emf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5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8303AAE-8A6F-E74E-BEA6-3221BDC676C8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1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5" name="Rectangle 1"/>
          <p:cNvSpPr txBox="1"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287D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5pPr>
            <a:lvl6pPr marL="25146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6pPr>
            <a:lvl7pPr marL="29718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7pPr>
            <a:lvl8pPr marL="3429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8pPr>
            <a:lvl9pPr marL="3886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287D"/>
                </a:solidFill>
                <a:latin typeface="Tahoma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cs-CZ" sz="4000" b="0" dirty="0">
                <a:latin typeface="Lucida Sans Unicode" charset="0"/>
              </a:rPr>
              <a:t>Jak komunikovat s </a:t>
            </a:r>
            <a:r>
              <a:rPr lang="cs-CZ" sz="4000" b="0" dirty="0" smtClean="0">
                <a:latin typeface="Lucida Sans Unicode" charset="0"/>
              </a:rPr>
              <a:t>novináři</a:t>
            </a:r>
            <a:endParaRPr lang="cs-CZ" sz="4000" b="0" dirty="0" smtClean="0">
              <a:latin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74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Proč?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 smtClean="0"/>
              <a:t>média jsou dosud jediný účinný nástroj komunikace s širokou veřejností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když s nimi nebudeme komunikovat neznamená to, že oni nebudou informovat o nás, našich aktivitách a činnosti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ztratíme alespoň částečnou možnost ovlivnit obsah sdělení a veřejné mínění  </a:t>
            </a:r>
          </a:p>
          <a:p>
            <a:pPr>
              <a:buFont typeface="Arial"/>
              <a:buChar char="•"/>
              <a:defRPr/>
            </a:pPr>
            <a:endParaRPr lang="cs-CZ" dirty="0" smtClean="0"/>
          </a:p>
        </p:txBody>
      </p:sp>
      <p:sp>
        <p:nvSpPr>
          <p:cNvPr id="4096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  <a:endParaRPr lang="cs-CZ" sz="1200" dirty="0">
              <a:solidFill>
                <a:srgbClr val="969696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76042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2800" dirty="0" smtClean="0"/>
              <a:t>K čemu jsou média dobrá a co neumí?  </a:t>
            </a:r>
            <a:endParaRPr lang="cs-CZ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cs-CZ" sz="2400" b="1" dirty="0" smtClean="0">
                <a:latin typeface="Tahoma" charset="0"/>
              </a:rPr>
              <a:t>Co mohou? 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 smtClean="0">
                <a:latin typeface="Tahoma" charset="0"/>
              </a:rPr>
              <a:t> vzbudit zájem o naše aktivity 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 smtClean="0">
                <a:latin typeface="Tahoma" charset="0"/>
              </a:rPr>
              <a:t> postupně vytvářet dlouhodobý mediální obraz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 smtClean="0">
                <a:latin typeface="Tahoma" charset="0"/>
              </a:rPr>
              <a:t> během několika málo hodin (minut) poškodit vše na čem, jsme léta pracovali</a:t>
            </a:r>
            <a:endParaRPr lang="cs-CZ" sz="2000" dirty="0">
              <a:latin typeface="Tahoma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defRPr/>
            </a:pPr>
            <a:r>
              <a:rPr lang="cs-CZ" sz="2400" b="1" dirty="0" smtClean="0">
                <a:latin typeface="Tahoma" charset="0"/>
              </a:rPr>
              <a:t>Co neumí? 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 smtClean="0">
                <a:latin typeface="Tahoma" charset="0"/>
              </a:rPr>
              <a:t> ve 30 řádcích (30 sec) objasnit detailní podstatu našeho výzkumu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 smtClean="0">
                <a:latin typeface="Tahoma" charset="0"/>
              </a:rPr>
              <a:t> v krátkém čase změnit úroveň vzdělanosti svých čtenářů a odstranit vžité předsudky  </a:t>
            </a:r>
            <a:endParaRPr lang="cs-CZ" sz="2000" dirty="0">
              <a:latin typeface="Tahoma" charset="0"/>
            </a:endParaRP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40061376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cs-CZ" sz="2800" dirty="0" smtClean="0">
                <a:latin typeface="Tahoma" charset="0"/>
                <a:cs typeface="Lucida Sans Unicode" charset="0"/>
              </a:rPr>
              <a:t>Není tedy jednoduší si zaplatit inzerát?  </a:t>
            </a:r>
            <a:endParaRPr lang="cs-CZ" sz="2800" dirty="0">
              <a:latin typeface="Tahoma" charset="0"/>
              <a:cs typeface="Lucida Sans Unicode" charset="0"/>
            </a:endParaRPr>
          </a:p>
        </p:txBody>
      </p:sp>
      <p:sp>
        <p:nvSpPr>
          <p:cNvPr id="8195" name="Zástupný symbol pro text 5"/>
          <p:cNvSpPr>
            <a:spLocks noGrp="1"/>
          </p:cNvSpPr>
          <p:nvPr>
            <p:ph type="body" idx="1"/>
          </p:nvPr>
        </p:nvSpPr>
        <p:spPr>
          <a:xfrm>
            <a:off x="684213" y="1700213"/>
            <a:ext cx="4040187" cy="639762"/>
          </a:xfrm>
        </p:spPr>
        <p:txBody>
          <a:bodyPr anchor="ctr"/>
          <a:lstStyle/>
          <a:p>
            <a:pPr>
              <a:defRPr/>
            </a:pPr>
            <a:r>
              <a:rPr lang="cs-CZ" dirty="0">
                <a:latin typeface="Tahoma" charset="0"/>
                <a:cs typeface="Lucida Sans Unicode" charset="0"/>
              </a:rPr>
              <a:t>Reklama</a:t>
            </a:r>
          </a:p>
        </p:txBody>
      </p:sp>
      <p:sp>
        <p:nvSpPr>
          <p:cNvPr id="8196" name="Zástupný symbol pro obsah 2"/>
          <p:cNvSpPr>
            <a:spLocks noGrp="1"/>
          </p:cNvSpPr>
          <p:nvPr>
            <p:ph sz="half" idx="2"/>
          </p:nvPr>
        </p:nvSpPr>
        <p:spPr>
          <a:xfrm>
            <a:off x="684213" y="2339975"/>
            <a:ext cx="4040187" cy="3951288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 </a:t>
            </a:r>
            <a:r>
              <a:rPr lang="cs-CZ" sz="2000" dirty="0">
                <a:latin typeface="Tahoma" charset="0"/>
                <a:cs typeface="Lucida Sans Unicode" charset="0"/>
              </a:rPr>
              <a:t>placený mediální prostor 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 přesné otištění toho, co chceme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 nízká důvěryhodnost, intenzita, </a:t>
            </a:r>
            <a:br>
              <a:rPr lang="cs-CZ" sz="2000" dirty="0">
                <a:latin typeface="Tahoma" charset="0"/>
                <a:cs typeface="Lucida Sans Unicode" charset="0"/>
              </a:rPr>
            </a:br>
            <a:r>
              <a:rPr lang="cs-CZ" sz="2000" dirty="0">
                <a:latin typeface="Tahoma" charset="0"/>
                <a:cs typeface="Lucida Sans Unicode" charset="0"/>
              </a:rPr>
              <a:t>  agresivita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 vyšší náklady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 krátkodobý účinek      </a:t>
            </a:r>
          </a:p>
        </p:txBody>
      </p:sp>
      <p:sp>
        <p:nvSpPr>
          <p:cNvPr id="8197" name="Zástupný symbol pro text 6"/>
          <p:cNvSpPr>
            <a:spLocks noGrp="1"/>
          </p:cNvSpPr>
          <p:nvPr>
            <p:ph type="body" sz="quarter" idx="3"/>
          </p:nvPr>
        </p:nvSpPr>
        <p:spPr>
          <a:xfrm>
            <a:off x="4872038" y="1700213"/>
            <a:ext cx="4041775" cy="639762"/>
          </a:xfrm>
        </p:spPr>
        <p:txBody>
          <a:bodyPr anchor="ctr"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Publicita </a:t>
            </a:r>
          </a:p>
        </p:txBody>
      </p:sp>
      <p:sp>
        <p:nvSpPr>
          <p:cNvPr id="8198" name="Zástupný symbol pro obsah 3"/>
          <p:cNvSpPr>
            <a:spLocks noGrp="1"/>
          </p:cNvSpPr>
          <p:nvPr>
            <p:ph sz="quarter" idx="4"/>
          </p:nvPr>
        </p:nvSpPr>
        <p:spPr>
          <a:xfrm>
            <a:off x="4872038" y="2339975"/>
            <a:ext cx="4041775" cy="3951288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>
                <a:latin typeface="Tahoma" charset="0"/>
                <a:cs typeface="Lucida Sans Unicode" charset="0"/>
              </a:rPr>
              <a:t> neplacený mediální prostor na základě aktivit media relations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>
                <a:latin typeface="Tahoma" charset="0"/>
                <a:cs typeface="Lucida Sans Unicode" charset="0"/>
              </a:rPr>
              <a:t> nelze odhadnout, co přesně bude </a:t>
            </a:r>
            <a:br>
              <a:rPr lang="cs-CZ" sz="2000">
                <a:latin typeface="Tahoma" charset="0"/>
                <a:cs typeface="Lucida Sans Unicode" charset="0"/>
              </a:rPr>
            </a:br>
            <a:r>
              <a:rPr lang="cs-CZ" sz="2000">
                <a:latin typeface="Tahoma" charset="0"/>
                <a:cs typeface="Lucida Sans Unicode" charset="0"/>
              </a:rPr>
              <a:t>  otištěno, odvysíláno 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>
                <a:latin typeface="Tahoma" charset="0"/>
                <a:cs typeface="Lucida Sans Unicode" charset="0"/>
              </a:rPr>
              <a:t> vyšší důvěryhodnost 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>
                <a:latin typeface="Tahoma" charset="0"/>
                <a:cs typeface="Lucida Sans Unicode" charset="0"/>
              </a:rPr>
              <a:t> nižší náklady</a:t>
            </a:r>
          </a:p>
          <a:p>
            <a:pPr marL="0" indent="0"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2000">
                <a:latin typeface="Tahoma" charset="0"/>
                <a:cs typeface="Lucida Sans Unicode" charset="0"/>
              </a:rPr>
              <a:t> dlouhodobější účinek      </a:t>
            </a:r>
          </a:p>
        </p:txBody>
      </p:sp>
      <p:sp>
        <p:nvSpPr>
          <p:cNvPr id="43014" name="Zástupný symbol pro zápatí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132280468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2800" dirty="0" smtClean="0"/>
              <a:t>Řešením je kompromis</a:t>
            </a:r>
            <a:endParaRPr lang="cs-CZ" sz="28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 smtClean="0"/>
              <a:t>komunikaci s novináři potřebujeme a oni tak trochu potřebují nás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formulujme vyjádření a stanoviska tak, abychom dosáhli svých cílů a přitom respektovali: </a:t>
            </a:r>
          </a:p>
          <a:p>
            <a:pPr lvl="1">
              <a:buFont typeface="Arial"/>
              <a:buChar char="•"/>
              <a:defRPr/>
            </a:pPr>
            <a:r>
              <a:rPr lang="cs-CZ" dirty="0" smtClean="0"/>
              <a:t>specifika fungování jednotlivých médií</a:t>
            </a:r>
          </a:p>
          <a:p>
            <a:pPr lvl="1">
              <a:buFont typeface="Arial"/>
              <a:buChar char="•"/>
              <a:defRPr/>
            </a:pPr>
            <a:r>
              <a:rPr lang="cs-CZ" dirty="0" smtClean="0"/>
              <a:t>zájem ze strany cílových skupin jednotlivých typů médií a jejich schopnost porozumět obsahu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dřív, než se pustíme do komunikace s novináři, zkusme se zamyslet nad tím: co, komu, jak a kdy   </a:t>
            </a:r>
            <a:endParaRPr lang="cs-CZ" dirty="0"/>
          </a:p>
        </p:txBody>
      </p:sp>
      <p:sp>
        <p:nvSpPr>
          <p:cNvPr id="44035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938129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smtClean="0"/>
              <a:t>Nástroje komunikace s novináři a co pro Vás může udělat tiskový odbor MU?  </a:t>
            </a:r>
          </a:p>
        </p:txBody>
      </p:sp>
      <p:sp>
        <p:nvSpPr>
          <p:cNvPr id="6758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dirty="0" smtClean="0"/>
              <a:t>tiskové zprávy</a:t>
            </a:r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dirty="0" smtClean="0"/>
              <a:t>tiskové konference</a:t>
            </a:r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dirty="0" smtClean="0"/>
              <a:t>vlastní tištěná média</a:t>
            </a:r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dirty="0" smtClean="0"/>
              <a:t>elektronická média: www.muni.cz, </a:t>
            </a:r>
            <a:r>
              <a:rPr lang="cs-CZ" sz="2200" dirty="0" err="1" smtClean="0"/>
              <a:t>online.muni.cz,věda.muni.cz</a:t>
            </a:r>
            <a:r>
              <a:rPr lang="cs-CZ" sz="2200" dirty="0" smtClean="0"/>
              <a:t> </a:t>
            </a:r>
            <a:br>
              <a:rPr lang="cs-CZ" sz="2200" dirty="0" smtClean="0"/>
            </a:br>
            <a:r>
              <a:rPr lang="cs-CZ" sz="2200" dirty="0" smtClean="0"/>
              <a:t>sociální sítě, </a:t>
            </a:r>
            <a:r>
              <a:rPr lang="cs-CZ" sz="2200" dirty="0" err="1" smtClean="0"/>
              <a:t>newslettery</a:t>
            </a:r>
            <a:endParaRPr lang="cs-CZ" sz="2200" dirty="0" smtClean="0"/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dirty="0" smtClean="0"/>
              <a:t>odpovědi na konkrétní dotazy novinářů</a:t>
            </a:r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dirty="0" smtClean="0"/>
              <a:t>další mediální servis  /krizová komunikace/  </a:t>
            </a:r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endParaRPr lang="cs-CZ" sz="2200" dirty="0"/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b="1" dirty="0" smtClean="0"/>
              <a:t>nabízíme </a:t>
            </a:r>
            <a:r>
              <a:rPr lang="cs-CZ" sz="2200" b="1" dirty="0"/>
              <a:t>témata konkrétním novinářům</a:t>
            </a:r>
          </a:p>
          <a:p>
            <a:pPr marL="800100" lvl="1" indent="-342900" eaLnBrk="1" hangingPunct="1">
              <a:buFont typeface="Wingdings" charset="2"/>
              <a:buChar char="Ø"/>
              <a:defRPr/>
            </a:pPr>
            <a:r>
              <a:rPr lang="cs-CZ" sz="2200" b="1" dirty="0" smtClean="0"/>
              <a:t>zprostředkováváme </a:t>
            </a:r>
            <a:r>
              <a:rPr lang="cs-CZ" sz="2200" b="1" dirty="0"/>
              <a:t>kontakt s vědci a odborníky </a:t>
            </a:r>
            <a:r>
              <a:rPr lang="cs-CZ" sz="2200" dirty="0" smtClean="0"/>
              <a:t>     </a:t>
            </a:r>
          </a:p>
          <a:p>
            <a:pPr marL="457200" lvl="1" indent="0" eaLnBrk="1" hangingPunct="1">
              <a:defRPr/>
            </a:pPr>
            <a:endParaRPr lang="cs-CZ" sz="2200" dirty="0" smtClean="0"/>
          </a:p>
        </p:txBody>
      </p:sp>
      <p:sp>
        <p:nvSpPr>
          <p:cNvPr id="45059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45060" name="Zástupný symbol pro číslo snímku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602B0FD-2893-4048-A40B-93464326CACA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14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4735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Proč by měl i vědec umět komunikovat s médii?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  <a:defRPr/>
            </a:pPr>
            <a:r>
              <a:rPr lang="cs-CZ" dirty="0" smtClean="0"/>
              <a:t>Pouze vy umíte nejlépe vysvětlit podstatu problému, který zkoumáte</a:t>
            </a:r>
          </a:p>
          <a:p>
            <a:pPr>
              <a:buFont typeface="Wingdings" charset="2"/>
              <a:buChar char="Ø"/>
              <a:defRPr/>
            </a:pPr>
            <a:r>
              <a:rPr lang="cs-CZ" dirty="0" smtClean="0"/>
              <a:t>Novináři chtějí citovat vědce, odborníky a experty na danou problematiku, ne tiskové mluvčí</a:t>
            </a:r>
          </a:p>
          <a:p>
            <a:pPr>
              <a:buFont typeface="Wingdings" charset="2"/>
              <a:buChar char="Ø"/>
              <a:defRPr/>
            </a:pPr>
            <a:r>
              <a:rPr lang="cs-CZ" dirty="0" smtClean="0"/>
              <a:t>Pouze vy tedy můžete </a:t>
            </a:r>
            <a:r>
              <a:rPr lang="cs-CZ" dirty="0"/>
              <a:t>poskytnout </a:t>
            </a:r>
            <a:r>
              <a:rPr lang="cs-CZ" dirty="0" smtClean="0"/>
              <a:t>konkrétní rozhovor novináři</a:t>
            </a:r>
          </a:p>
          <a:p>
            <a:pPr>
              <a:buFont typeface="Wingdings" charset="2"/>
              <a:buChar char="Ø"/>
              <a:defRPr/>
            </a:pPr>
            <a:r>
              <a:rPr lang="cs-CZ" dirty="0" smtClean="0"/>
              <a:t>Výsledný článek, reportáž či příspěvek bude hodně záviset na tom, jak právě Vám daří komunikovat s novináři </a:t>
            </a:r>
          </a:p>
          <a:p>
            <a:pPr>
              <a:defRPr/>
            </a:pPr>
            <a:r>
              <a:rPr lang="cs-CZ" i="1" dirty="0" smtClean="0"/>
              <a:t>a to je cílem dnešního kurzu 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710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471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E29E98-4016-4647-BFA1-9DA591AE4678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15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8589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Reakce na dotazy novinářů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251" y="2017713"/>
            <a:ext cx="8232775" cy="4113212"/>
          </a:xfrm>
        </p:spPr>
        <p:txBody>
          <a:bodyPr/>
          <a:lstStyle/>
          <a:p>
            <a:pPr marL="0" indent="0">
              <a:defRPr/>
            </a:pPr>
            <a:r>
              <a:rPr lang="cs-CZ" dirty="0" smtClean="0"/>
              <a:t>Pasivní: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nevyhledáváme témata, pouze reagujeme na dotazy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možnost ovlivnit veřejné mínění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třetí role univerzit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těsnější spolupráce s vybranou skupinou novinářů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pozor na syndrom “odborníka na všechno” </a:t>
            </a:r>
          </a:p>
          <a:p>
            <a:pPr>
              <a:buFont typeface="Arial"/>
              <a:buChar char="•"/>
              <a:defRPr/>
            </a:pPr>
            <a:endParaRPr lang="cs-CZ" dirty="0" smtClean="0"/>
          </a:p>
          <a:p>
            <a:pPr marL="0" indent="0">
              <a:defRPr/>
            </a:pPr>
            <a:r>
              <a:rPr lang="cs-CZ" dirty="0" smtClean="0"/>
              <a:t>Aktivní: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sledování aktuálních témat, o čem média píší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nabízení vyjádření na základě vlastní iniciativy   </a:t>
            </a:r>
            <a:endParaRPr lang="cs-CZ" dirty="0"/>
          </a:p>
        </p:txBody>
      </p:sp>
      <p:sp>
        <p:nvSpPr>
          <p:cNvPr id="13414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688041064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>
                <a:latin typeface="Tahoma" charset="0"/>
                <a:cs typeface="Lucida Sans Unicode" charset="0"/>
              </a:rPr>
              <a:t>Než začne odpovídat, zjistěte si:  </a:t>
            </a:r>
          </a:p>
        </p:txBody>
      </p:sp>
      <p:sp>
        <p:nvSpPr>
          <p:cNvPr id="5123" name="Zástupný symbol pro zápatí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 sz="2000" dirty="0" smtClean="0">
                <a:latin typeface="Tahoma" charset="0"/>
                <a:cs typeface="Lucida Sans Unicode" charset="0"/>
              </a:rPr>
              <a:t>jméno </a:t>
            </a:r>
            <a:r>
              <a:rPr lang="cs-CZ" sz="2000" dirty="0">
                <a:latin typeface="Tahoma" charset="0"/>
                <a:cs typeface="Lucida Sans Unicode" charset="0"/>
              </a:rPr>
              <a:t>redaktora včetně kontaktu 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jméno redakce, ale i titulu, pro který připravuje článek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formu výstupu: </a:t>
            </a:r>
          </a:p>
          <a:p>
            <a:pPr lvl="2"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vyjádření pro článek s více </a:t>
            </a:r>
            <a:r>
              <a:rPr lang="cs-CZ" sz="2000" dirty="0" smtClean="0">
                <a:latin typeface="Tahoma" charset="0"/>
                <a:cs typeface="Lucida Sans Unicode" charset="0"/>
              </a:rPr>
              <a:t>hlasy </a:t>
            </a:r>
            <a:endParaRPr lang="cs-CZ" sz="2000" dirty="0">
              <a:latin typeface="Tahoma" charset="0"/>
              <a:cs typeface="Lucida Sans Unicode" charset="0"/>
            </a:endParaRPr>
          </a:p>
          <a:p>
            <a:pPr lvl="2"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samostatný </a:t>
            </a:r>
            <a:r>
              <a:rPr lang="cs-CZ" sz="2000" dirty="0" smtClean="0">
                <a:latin typeface="Tahoma" charset="0"/>
                <a:cs typeface="Lucida Sans Unicode" charset="0"/>
              </a:rPr>
              <a:t>rozhovor </a:t>
            </a:r>
            <a:endParaRPr lang="cs-CZ" sz="2000" dirty="0">
              <a:latin typeface="Tahoma" charset="0"/>
              <a:cs typeface="Lucida Sans Unicode" charset="0"/>
            </a:endParaRPr>
          </a:p>
          <a:p>
            <a:pPr lvl="2"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příspěvek do </a:t>
            </a:r>
            <a:r>
              <a:rPr lang="cs-CZ" sz="2000" dirty="0" smtClean="0">
                <a:latin typeface="Tahoma" charset="0"/>
                <a:cs typeface="Lucida Sans Unicode" charset="0"/>
              </a:rPr>
              <a:t>zpravodajství </a:t>
            </a:r>
            <a:endParaRPr lang="cs-CZ" sz="2000" dirty="0">
              <a:latin typeface="Tahoma" charset="0"/>
              <a:cs typeface="Lucida Sans Unicode" charset="0"/>
            </a:endParaRPr>
          </a:p>
          <a:p>
            <a:pPr lvl="2"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delší publicistický pořad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otázky, tematické okruhy  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termín  </a:t>
            </a:r>
          </a:p>
          <a:p>
            <a:pPr>
              <a:buFont typeface="Arial" charset="0"/>
              <a:buChar char="•"/>
              <a:defRPr/>
            </a:pPr>
            <a:endParaRPr lang="cs-CZ" sz="2000" dirty="0">
              <a:latin typeface="Tahoma" charset="0"/>
              <a:cs typeface="Lucida Sans Unicode" charset="0"/>
            </a:endParaRPr>
          </a:p>
          <a:p>
            <a:pPr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440925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539750" y="1125538"/>
            <a:ext cx="7826375" cy="644525"/>
          </a:xfrm>
        </p:spPr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Zásady komunikace s novináři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755650" y="1916113"/>
            <a:ext cx="8232775" cy="4113212"/>
          </a:xfrm>
        </p:spPr>
        <p:txBody>
          <a:bodyPr/>
          <a:lstStyle/>
          <a:p>
            <a:pPr marL="457200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Přeskládejte si strukturu otázek tak, jak vám vyhovují </a:t>
            </a:r>
          </a:p>
          <a:p>
            <a:pPr marL="457200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Při odpovědi si vždy zkuste najít cestu, jak zmínit klíčová témata </a:t>
            </a:r>
          </a:p>
          <a:p>
            <a:pPr marL="457200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Pozitivní informace dokládejte daty</a:t>
            </a:r>
          </a:p>
          <a:p>
            <a:pPr marL="457200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V odpovědích dodržujte strukturu priorit </a:t>
            </a:r>
            <a:endParaRPr lang="cs-CZ" dirty="0" smtClean="0">
              <a:latin typeface="Tahoma" charset="0"/>
              <a:cs typeface="Lucida Sans Unicode" charset="0"/>
            </a:endParaRPr>
          </a:p>
          <a:p>
            <a:pPr marL="457200">
              <a:buFont typeface="Arial" charset="0"/>
              <a:buChar char="•"/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Informace</a:t>
            </a:r>
            <a:r>
              <a:rPr lang="cs-CZ" dirty="0">
                <a:latin typeface="Tahoma" charset="0"/>
                <a:cs typeface="Lucida Sans Unicode" charset="0"/>
              </a:rPr>
              <a:t>, které aktuálně nemáte k dispozici, dodejte novináři později            </a:t>
            </a:r>
          </a:p>
          <a:p>
            <a:pPr lvl="2">
              <a:defRPr/>
            </a:pPr>
            <a:endParaRPr lang="cs-CZ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Zástupný symbol pro zápatí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</a:p>
        </p:txBody>
      </p:sp>
    </p:spTree>
    <p:extLst>
      <p:ext uri="{BB962C8B-B14F-4D97-AF65-F5344CB8AC3E}">
        <p14:creationId xmlns:p14="http://schemas.microsoft.com/office/powerpoint/2010/main" val="537786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Zásady komunikace s novináři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buďte sami sebou, nepředstírejte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buďte připravení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omezte se na tři hlavní sdělení/argumenty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mluvte srozumitelně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držte se tématu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odpovídejte na to, na co se vás novinář ptá – nedávejte více informací, než je třeba   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nevymýšlejte si, když nevíte   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použijte přirovnání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pozorně naslouchejte 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buďte v klidu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buďte pravdomluvní, nelžete 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nenechte novináře vkládat vám do úst jeho slova </a:t>
            </a:r>
          </a:p>
          <a:p>
            <a:pPr>
              <a:buFont typeface="Arial" charset="0"/>
              <a:buChar char="•"/>
              <a:defRPr/>
            </a:pPr>
            <a:r>
              <a:rPr lang="cs-CZ" sz="1600" dirty="0">
                <a:latin typeface="Tahoma" charset="0"/>
                <a:cs typeface="Lucida Sans Unicode" charset="0"/>
              </a:rPr>
              <a:t>důležité opakujte vícekrát           </a:t>
            </a:r>
          </a:p>
        </p:txBody>
      </p:sp>
      <p:sp>
        <p:nvSpPr>
          <p:cNvPr id="6148" name="Zástupný symbol pro zápatí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</a:p>
        </p:txBody>
      </p:sp>
    </p:spTree>
    <p:extLst>
      <p:ext uri="{BB962C8B-B14F-4D97-AF65-F5344CB8AC3E}">
        <p14:creationId xmlns:p14="http://schemas.microsoft.com/office/powerpoint/2010/main" val="4126994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394" y="3467418"/>
            <a:ext cx="6135624" cy="117348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Tiskový odbor MU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2800122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Čeho se vyvarovat?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188" y="2017713"/>
            <a:ext cx="8232775" cy="4113212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sarkastické poznámky: Přesně tuhle otázku jsme čekal….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nehádejte se s novinářem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když už novináře opravujte, dělejte to taktně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pokud to jde, neskákejte do řeči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nepoužívejte frázi: „bez komentáře“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pokud to jde, neodpovídejte jen „ano“ a „ne“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pozor na lehký start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odmítejte hypotézy a sugestivní otázky typu: Pokud by se stalo, že …, tak … 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neučte se odpovědi nazpaměť, mějte jasno, co chcete říct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poskytněte sdělení, ne osobní názory</a:t>
            </a:r>
          </a:p>
          <a:p>
            <a:pPr>
              <a:buFont typeface="Arial" charset="0"/>
              <a:buChar char="•"/>
              <a:defRPr/>
            </a:pPr>
            <a:r>
              <a:rPr lang="cs-CZ" sz="1800">
                <a:latin typeface="Tahoma" charset="0"/>
                <a:cs typeface="Lucida Sans Unicode" charset="0"/>
              </a:rPr>
              <a:t>nebuďte defenzivní 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b="1">
                <a:latin typeface="Tahoma" charset="0"/>
                <a:cs typeface="Lucida Sans Unicode" charset="0"/>
              </a:rPr>
              <a:t>AUTORIZACE</a:t>
            </a:r>
            <a:r>
              <a:rPr lang="cs-CZ" sz="1800">
                <a:latin typeface="Tahoma" charset="0"/>
                <a:cs typeface="Lucida Sans Unicode" charset="0"/>
              </a:rPr>
              <a:t>  </a:t>
            </a:r>
          </a:p>
        </p:txBody>
      </p:sp>
      <p:sp>
        <p:nvSpPr>
          <p:cNvPr id="9220" name="Zástupný symbol pro zápatí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</a:p>
        </p:txBody>
      </p:sp>
    </p:spTree>
    <p:extLst>
      <p:ext uri="{BB962C8B-B14F-4D97-AF65-F5344CB8AC3E}">
        <p14:creationId xmlns:p14="http://schemas.microsoft.com/office/powerpoint/2010/main" val="3485514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Úkol 1: Jak </a:t>
            </a:r>
            <a:r>
              <a:rPr lang="cs-CZ" dirty="0">
                <a:latin typeface="Tahoma" charset="0"/>
                <a:cs typeface="Lucida Sans Unicode" charset="0"/>
              </a:rPr>
              <a:t>odpovídat?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>
                <a:latin typeface="Tahoma" charset="0"/>
                <a:cs typeface="Lucida Sans Unicode" charset="0"/>
              </a:rPr>
              <a:t>Otázka: 		Jak se Vám daří?  </a:t>
            </a:r>
          </a:p>
          <a:p>
            <a:pPr>
              <a:defRPr/>
            </a:pPr>
            <a:r>
              <a:rPr lang="cs-CZ" dirty="0">
                <a:latin typeface="Tahoma" charset="0"/>
                <a:cs typeface="Lucida Sans Unicode" charset="0"/>
              </a:rPr>
              <a:t>Odpověď: </a:t>
            </a:r>
          </a:p>
          <a:p>
            <a:pPr lvl="3">
              <a:defRPr/>
            </a:pPr>
            <a:r>
              <a:rPr lang="cs-CZ" dirty="0">
                <a:latin typeface="Tahoma" charset="0"/>
                <a:cs typeface="Lucida Sans Unicode" charset="0"/>
              </a:rPr>
              <a:t>	A: Daří se mi dobře, děkuji.     </a:t>
            </a:r>
          </a:p>
          <a:p>
            <a:pPr lvl="3">
              <a:defRPr/>
            </a:pPr>
            <a:r>
              <a:rPr lang="cs-CZ" dirty="0">
                <a:latin typeface="Tahoma" charset="0"/>
                <a:cs typeface="Lucida Sans Unicode" charset="0"/>
              </a:rPr>
              <a:t>	B: Daří se mi dobře, děkuji, ale protože se mění počasí, tak mne asi zítra bude bolet hlava. </a:t>
            </a:r>
          </a:p>
          <a:p>
            <a:pPr lvl="3">
              <a:defRPr/>
            </a:pPr>
            <a:r>
              <a:rPr lang="cs-CZ" dirty="0">
                <a:latin typeface="Tahoma" charset="0"/>
                <a:cs typeface="Lucida Sans Unicode" charset="0"/>
              </a:rPr>
              <a:t>	C: Vzhledem k tomu, že se bude podle předpovědi měnit počasí, tak mě asi bude bolet hlava, ale dnes je mi zatím dobře.        </a:t>
            </a:r>
          </a:p>
        </p:txBody>
      </p:sp>
      <p:sp>
        <p:nvSpPr>
          <p:cNvPr id="8196" name="Zástupný symbol pro zápatí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</a:p>
        </p:txBody>
      </p:sp>
    </p:spTree>
    <p:extLst>
      <p:ext uri="{BB962C8B-B14F-4D97-AF65-F5344CB8AC3E}">
        <p14:creationId xmlns:p14="http://schemas.microsoft.com/office/powerpoint/2010/main" val="3167558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2600" dirty="0"/>
              <a:t>D</a:t>
            </a:r>
            <a:r>
              <a:rPr lang="cs-CZ" sz="2600" dirty="0" smtClean="0"/>
              <a:t>atabáze </a:t>
            </a:r>
            <a:r>
              <a:rPr lang="cs-CZ" sz="2600" dirty="0" smtClean="0"/>
              <a:t>expertů Masarykovy univerzity </a:t>
            </a:r>
            <a:endParaRPr lang="cs-CZ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Clr>
                <a:srgbClr val="969696"/>
              </a:buClr>
              <a:buSzPct val="80000"/>
              <a:buFont typeface="Arial"/>
              <a:buChar char="•"/>
            </a:pPr>
            <a:r>
              <a:rPr lang="cs-CZ" dirty="0" smtClean="0">
                <a:latin typeface="Tahoma" charset="0"/>
                <a:cs typeface="Lucida Sans Unicode" charset="0"/>
              </a:rPr>
              <a:t>propojení </a:t>
            </a:r>
            <a:r>
              <a:rPr lang="cs-CZ" dirty="0">
                <a:latin typeface="Tahoma" charset="0"/>
                <a:cs typeface="Lucida Sans Unicode" charset="0"/>
              </a:rPr>
              <a:t>databáze se </a:t>
            </a:r>
            <a:r>
              <a:rPr lang="cs-CZ" dirty="0" smtClean="0">
                <a:latin typeface="Tahoma" charset="0"/>
                <a:cs typeface="Lucida Sans Unicode" charset="0"/>
              </a:rPr>
              <a:t>zpravodajským a vědecko-popularizačním </a:t>
            </a:r>
            <a:r>
              <a:rPr lang="cs-CZ" dirty="0">
                <a:latin typeface="Tahoma" charset="0"/>
                <a:cs typeface="Lucida Sans Unicode" charset="0"/>
              </a:rPr>
              <a:t>portálem </a:t>
            </a:r>
            <a:r>
              <a:rPr lang="cs-CZ" dirty="0" smtClean="0">
                <a:latin typeface="Tahoma" charset="0"/>
                <a:cs typeface="Lucida Sans Unicode" charset="0"/>
              </a:rPr>
              <a:t>MU:</a:t>
            </a:r>
          </a:p>
          <a:p>
            <a:pPr marL="400050" lvl="1" indent="0" eaLnBrk="1" hangingPunct="1">
              <a:spcBef>
                <a:spcPct val="20000"/>
              </a:spcBef>
              <a:buClr>
                <a:srgbClr val="969696"/>
              </a:buClr>
              <a:buSzPct val="80000"/>
            </a:pPr>
            <a:r>
              <a:rPr lang="cs-CZ" dirty="0" err="1" smtClean="0">
                <a:latin typeface="Tahoma" charset="0"/>
                <a:cs typeface="Lucida Sans Unicode" charset="0"/>
              </a:rPr>
              <a:t>online.muni.cz</a:t>
            </a:r>
            <a:r>
              <a:rPr lang="cs-CZ" dirty="0" smtClean="0">
                <a:latin typeface="Tahoma" charset="0"/>
                <a:cs typeface="Lucida Sans Unicode" charset="0"/>
              </a:rPr>
              <a:t> a </a:t>
            </a:r>
            <a:r>
              <a:rPr lang="cs-CZ" dirty="0" err="1" smtClean="0">
                <a:latin typeface="Tahoma" charset="0"/>
                <a:cs typeface="Lucida Sans Unicode" charset="0"/>
              </a:rPr>
              <a:t>věda.muni.cz</a:t>
            </a:r>
            <a:endParaRPr lang="cs-CZ" dirty="0">
              <a:latin typeface="Tahoma" charset="0"/>
              <a:cs typeface="Lucida Sans Unicode" charset="0"/>
            </a:endParaRPr>
          </a:p>
          <a:p>
            <a:pPr eaLnBrk="1" hangingPunct="1">
              <a:spcBef>
                <a:spcPct val="20000"/>
              </a:spcBef>
              <a:buClr>
                <a:srgbClr val="969696"/>
              </a:buClr>
              <a:buSzPct val="80000"/>
              <a:buFont typeface="Arial"/>
              <a:buChar char="•"/>
            </a:pPr>
            <a:r>
              <a:rPr lang="cs-CZ" dirty="0" smtClean="0">
                <a:latin typeface="Tahoma" charset="0"/>
                <a:cs typeface="Lucida Sans Unicode" charset="0"/>
              </a:rPr>
              <a:t>snadné </a:t>
            </a:r>
            <a:r>
              <a:rPr lang="cs-CZ" dirty="0">
                <a:latin typeface="Tahoma" charset="0"/>
                <a:cs typeface="Lucida Sans Unicode" charset="0"/>
              </a:rPr>
              <a:t>vyhledávání podle zaměření konkrétního odborníka</a:t>
            </a:r>
          </a:p>
          <a:p>
            <a:pPr eaLnBrk="1" hangingPunct="1">
              <a:spcBef>
                <a:spcPct val="20000"/>
              </a:spcBef>
              <a:buClr>
                <a:srgbClr val="969696"/>
              </a:buClr>
              <a:buSzPct val="80000"/>
              <a:buFont typeface="Arial"/>
              <a:buChar char="•"/>
            </a:pPr>
            <a:r>
              <a:rPr lang="cs-CZ" dirty="0" smtClean="0">
                <a:latin typeface="Tahoma" charset="0"/>
                <a:cs typeface="Lucida Sans Unicode" charset="0"/>
              </a:rPr>
              <a:t>interní </a:t>
            </a:r>
            <a:r>
              <a:rPr lang="cs-CZ" dirty="0">
                <a:latin typeface="Tahoma" charset="0"/>
                <a:cs typeface="Lucida Sans Unicode" charset="0"/>
              </a:rPr>
              <a:t>databáze tiskového odboru s dalšími kontakty a </a:t>
            </a:r>
            <a:r>
              <a:rPr lang="cs-CZ" dirty="0" smtClean="0">
                <a:latin typeface="Tahoma" charset="0"/>
                <a:cs typeface="Lucida Sans Unicode" charset="0"/>
              </a:rPr>
              <a:t>údaji</a:t>
            </a:r>
          </a:p>
          <a:p>
            <a:pPr marL="0" indent="0" eaLnBrk="1" hangingPunct="1">
              <a:spcBef>
                <a:spcPct val="20000"/>
              </a:spcBef>
              <a:buClr>
                <a:srgbClr val="969696"/>
              </a:buClr>
              <a:buSzPct val="80000"/>
            </a:pPr>
            <a:endParaRPr lang="cs-CZ" dirty="0">
              <a:latin typeface="Tahoma" charset="0"/>
              <a:cs typeface="Lucida Sans Unicode" charset="0"/>
            </a:endParaRPr>
          </a:p>
          <a:p>
            <a:pPr>
              <a:defRPr/>
            </a:pPr>
            <a:r>
              <a:rPr lang="cs-CZ" dirty="0"/>
              <a:t>http://</a:t>
            </a:r>
            <a:r>
              <a:rPr lang="cs-CZ" dirty="0" err="1"/>
              <a:t>www.online.muni.cz</a:t>
            </a:r>
            <a:r>
              <a:rPr lang="cs-CZ" dirty="0"/>
              <a:t>/</a:t>
            </a:r>
            <a:r>
              <a:rPr lang="cs-CZ" dirty="0" err="1"/>
              <a:t>experti?pid</a:t>
            </a:r>
            <a:r>
              <a:rPr lang="cs-CZ" dirty="0"/>
              <a:t>=155&amp;sid=188:Doc-PhDr-David-Smahel-PhD</a:t>
            </a:r>
            <a:endParaRPr lang="en-US" dirty="0"/>
          </a:p>
        </p:txBody>
      </p:sp>
      <p:sp>
        <p:nvSpPr>
          <p:cNvPr id="58371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58372" name="Zástupný symbol pro číslo snímku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49EE1A2-7948-954C-B6D4-969EE29040C5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22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3590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Prosazování </a:t>
            </a:r>
            <a:r>
              <a:rPr lang="cs-CZ" dirty="0" smtClean="0"/>
              <a:t>vlastních témat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/>
              <a:t>c</a:t>
            </a:r>
            <a:r>
              <a:rPr lang="cs-CZ" dirty="0" smtClean="0"/>
              <a:t>ílené nabízení témat</a:t>
            </a:r>
          </a:p>
          <a:p>
            <a:pPr>
              <a:buFont typeface="Arial"/>
              <a:buChar char="•"/>
              <a:defRPr/>
            </a:pPr>
            <a:r>
              <a:rPr lang="cs-CZ" dirty="0"/>
              <a:t>o</a:t>
            </a:r>
            <a:r>
              <a:rPr lang="cs-CZ" dirty="0" smtClean="0"/>
              <a:t>slovování médií </a:t>
            </a:r>
          </a:p>
          <a:p>
            <a:pPr>
              <a:buFont typeface="Arial"/>
              <a:buChar char="•"/>
              <a:defRPr/>
            </a:pPr>
            <a:r>
              <a:rPr lang="cs-CZ" dirty="0"/>
              <a:t>n</a:t>
            </a:r>
            <a:r>
              <a:rPr lang="cs-CZ" dirty="0" smtClean="0"/>
              <a:t>utná koordinace s tiskovým odborem </a:t>
            </a:r>
          </a:p>
          <a:p>
            <a:pPr>
              <a:buFont typeface="Arial"/>
              <a:buChar char="•"/>
              <a:defRPr/>
            </a:pPr>
            <a:r>
              <a:rPr lang="cs-CZ" dirty="0"/>
              <a:t>v</a:t>
            </a:r>
            <a:r>
              <a:rPr lang="cs-CZ" dirty="0" smtClean="0"/>
              <a:t>yužití standardních nástrojů PR</a:t>
            </a:r>
          </a:p>
          <a:p>
            <a:pPr>
              <a:buFont typeface="Arial"/>
              <a:buChar char="•"/>
              <a:defRPr/>
            </a:pPr>
            <a:r>
              <a:rPr lang="cs-CZ" dirty="0"/>
              <a:t>s</a:t>
            </a:r>
            <a:r>
              <a:rPr lang="cs-CZ" dirty="0" smtClean="0"/>
              <a:t>trategie co, jak, komu a kdy </a:t>
            </a:r>
          </a:p>
          <a:p>
            <a:pPr>
              <a:buFont typeface="Arial"/>
              <a:buChar char="•"/>
              <a:defRPr/>
            </a:pPr>
            <a:endParaRPr lang="cs-CZ" dirty="0" smtClean="0"/>
          </a:p>
          <a:p>
            <a:pPr marL="0" indent="0">
              <a:defRPr/>
            </a:pPr>
            <a:r>
              <a:rPr lang="cs-CZ" dirty="0" smtClean="0"/>
              <a:t>…Ani tohle nezvládneme bez Vás</a:t>
            </a:r>
            <a:endParaRPr lang="cs-CZ" dirty="0"/>
          </a:p>
        </p:txBody>
      </p:sp>
      <p:sp>
        <p:nvSpPr>
          <p:cNvPr id="13721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677016330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Hra: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989138"/>
            <a:ext cx="8232775" cy="411321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Jste redaktor a máte o víkendovou službu. V regionu se v jeden čas odehrává současně několik událostí. Zpravodajsky musíte pokrýt všechny, ale účastnit se můžete jen jedné z nich. </a:t>
            </a:r>
          </a:p>
          <a:p>
            <a:pPr marL="0" indent="0">
              <a:defRPr/>
            </a:pPr>
            <a:r>
              <a:rPr lang="cs-CZ" dirty="0" smtClean="0"/>
              <a:t>Zvolte postup a zdůvodněte jej v případě že, pracujete jako redaktor: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cs-CZ" dirty="0" smtClean="0"/>
              <a:t>pro TV,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cs-CZ" dirty="0" smtClean="0"/>
              <a:t>rozhlas.</a:t>
            </a:r>
          </a:p>
          <a:p>
            <a:pPr marL="0" indent="0">
              <a:defRPr/>
            </a:pPr>
            <a:r>
              <a:rPr lang="en-US" dirty="0" smtClean="0"/>
              <a:t>  </a:t>
            </a:r>
            <a:endParaRPr lang="en-US" dirty="0"/>
          </a:p>
          <a:p>
            <a:pPr marL="0" indent="0">
              <a:defRPr/>
            </a:pPr>
            <a:endParaRPr lang="en-US" dirty="0" smtClean="0"/>
          </a:p>
        </p:txBody>
      </p:sp>
      <p:sp>
        <p:nvSpPr>
          <p:cNvPr id="11366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1136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513F72D-48EE-B54C-80BB-E155C4BC53E8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24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158391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3767"/>
            <a:ext cx="4040188" cy="63976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Přehled akcí: </a:t>
            </a:r>
            <a:endParaRPr lang="cs-C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Times New Roman" charset="0"/>
              <a:buAutoNum type="alphaLcPeriod"/>
              <a:defRPr/>
            </a:pPr>
            <a:r>
              <a:rPr lang="cs-CZ" dirty="0" smtClean="0"/>
              <a:t>v oblasti Praha-Západ  hoří sklad paliva</a:t>
            </a:r>
          </a:p>
          <a:p>
            <a:pPr marL="457200" indent="-457200">
              <a:buFont typeface="Times New Roman" charset="0"/>
              <a:buAutoNum type="alphaLcPeriod"/>
              <a:defRPr/>
            </a:pPr>
            <a:r>
              <a:rPr lang="cs-CZ" dirty="0" smtClean="0"/>
              <a:t>TK po skončení jednání vládní koalice</a:t>
            </a:r>
          </a:p>
          <a:p>
            <a:pPr marL="457200" indent="-457200">
              <a:buFont typeface="Times New Roman" charset="0"/>
              <a:buAutoNum type="alphaLcPeriod"/>
              <a:defRPr/>
            </a:pPr>
            <a:r>
              <a:rPr lang="cs-CZ" dirty="0" smtClean="0"/>
              <a:t>dětský den na Letenské pláni</a:t>
            </a:r>
          </a:p>
          <a:p>
            <a:pPr marL="457200" indent="-457200">
              <a:buFont typeface="Times New Roman" charset="0"/>
              <a:buAutoNum type="alphaLcPeriod"/>
              <a:defRPr/>
            </a:pPr>
            <a:r>
              <a:rPr lang="cs-CZ" dirty="0" smtClean="0"/>
              <a:t>poklidná demonstrace Mladí konzervativci </a:t>
            </a:r>
          </a:p>
          <a:p>
            <a:pPr marL="457200" indent="-457200">
              <a:buFont typeface="Times New Roman" charset="0"/>
              <a:buAutoNum type="alphaLcPeriod"/>
              <a:defRPr/>
            </a:pPr>
            <a:r>
              <a:rPr lang="cs-CZ" dirty="0" smtClean="0"/>
              <a:t>zábavný </a:t>
            </a:r>
            <a:r>
              <a:rPr lang="cs-CZ" dirty="0" err="1" smtClean="0"/>
              <a:t>event</a:t>
            </a:r>
            <a:r>
              <a:rPr lang="cs-CZ" dirty="0" smtClean="0"/>
              <a:t> k novému produkt 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8" y="1031418"/>
            <a:ext cx="4041775" cy="63976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Možný postup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Times New Roman" charset="0"/>
              <a:buAutoNum type="arabicParenR"/>
              <a:defRPr/>
            </a:pPr>
            <a:r>
              <a:rPr lang="cs-CZ" dirty="0" smtClean="0"/>
              <a:t>Kam pojedete osobně? </a:t>
            </a:r>
          </a:p>
          <a:p>
            <a:pPr marL="457200" indent="-457200">
              <a:buFont typeface="Times New Roman" charset="0"/>
              <a:buAutoNum type="arabicParenR"/>
              <a:defRPr/>
            </a:pPr>
            <a:r>
              <a:rPr lang="cs-CZ" dirty="0" smtClean="0"/>
              <a:t>Kterou věc vytelefonujte? </a:t>
            </a:r>
          </a:p>
          <a:p>
            <a:pPr marL="457200" indent="-457200">
              <a:buFont typeface="Times New Roman" charset="0"/>
              <a:buAutoNum type="arabicParenR"/>
              <a:defRPr/>
            </a:pPr>
            <a:r>
              <a:rPr lang="cs-CZ" dirty="0" smtClean="0"/>
              <a:t>Co zjistíte od kolegů nebo z ČTK? </a:t>
            </a:r>
          </a:p>
          <a:p>
            <a:pPr marL="457200" indent="-457200">
              <a:buFont typeface="Times New Roman" charset="0"/>
              <a:buAutoNum type="arabicParenR"/>
              <a:defRPr/>
            </a:pPr>
            <a:r>
              <a:rPr lang="cs-CZ" dirty="0" smtClean="0"/>
              <a:t>Co necháte plavat? 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64518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64519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FA67DE-AFF0-9C45-B12B-B26256CD7BB8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25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6204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Výsledky pro TV reportéra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Lucida Sans Unicode"/>
                <a:cs typeface="Lucida Sans Unicode"/>
              </a:rPr>
              <a:t>1a </a:t>
            </a:r>
            <a:r>
              <a:rPr lang="cs-CZ" dirty="0" smtClean="0">
                <a:latin typeface="Lucida Sans Unicode"/>
                <a:cs typeface="Lucida Sans Unicode"/>
              </a:rPr>
              <a:t>Tam musíte osobně, šlehající plameny se budou v kameře krásně vyjímat</a:t>
            </a:r>
          </a:p>
          <a:p>
            <a:pPr>
              <a:defRPr/>
            </a:pPr>
            <a:r>
              <a:rPr lang="cs-CZ" dirty="0" smtClean="0">
                <a:latin typeface="Lucida Sans Unicode"/>
                <a:cs typeface="Lucida Sans Unicode"/>
              </a:rPr>
              <a:t>2b Každý politik </a:t>
            </a:r>
            <a:r>
              <a:rPr lang="cs-CZ" dirty="0">
                <a:latin typeface="Lucida Sans Unicode"/>
                <a:cs typeface="Lucida Sans Unicode"/>
              </a:rPr>
              <a:t>v</a:t>
            </a:r>
            <a:r>
              <a:rPr lang="cs-CZ" dirty="0" smtClean="0">
                <a:latin typeface="Lucida Sans Unicode"/>
                <a:cs typeface="Lucida Sans Unicode"/>
              </a:rPr>
              <a:t>ám mile rád zopakuje svá tvrzení, stačí jim později zavolat </a:t>
            </a:r>
          </a:p>
          <a:p>
            <a:pPr>
              <a:defRPr/>
            </a:pPr>
            <a:r>
              <a:rPr lang="cs-CZ" dirty="0" smtClean="0">
                <a:latin typeface="Lucida Sans Unicode"/>
                <a:cs typeface="Lucida Sans Unicode"/>
              </a:rPr>
              <a:t>3c Děti fajn, ale stejně nikdy neříkají to, co chcete slyšet, snad později, po cestě z požáru</a:t>
            </a:r>
          </a:p>
          <a:p>
            <a:pPr>
              <a:defRPr/>
            </a:pPr>
            <a:r>
              <a:rPr lang="cs-CZ" dirty="0" smtClean="0">
                <a:latin typeface="Lucida Sans Unicode"/>
                <a:cs typeface="Lucida Sans Unicode"/>
              </a:rPr>
              <a:t>4e Kdo jsou to Mladí konzervativci?  </a:t>
            </a:r>
          </a:p>
          <a:p>
            <a:pPr>
              <a:defRPr/>
            </a:pPr>
            <a:r>
              <a:rPr lang="cs-CZ" dirty="0" smtClean="0">
                <a:latin typeface="Lucida Sans Unicode"/>
                <a:cs typeface="Lucida Sans Unicode"/>
              </a:rPr>
              <a:t>5e Ne, koho to zajímá?</a:t>
            </a:r>
          </a:p>
          <a:p>
            <a:pPr>
              <a:defRPr/>
            </a:pPr>
            <a:r>
              <a:rPr lang="en-US" dirty="0" smtClean="0">
                <a:latin typeface="Lucida Sans Unicode"/>
                <a:cs typeface="Lucida Sans Unicode"/>
              </a:rPr>
              <a:t>  </a:t>
            </a:r>
            <a:endParaRPr lang="en-US" dirty="0">
              <a:latin typeface="Lucida Sans Unicode"/>
              <a:cs typeface="Lucida Sans Unicode"/>
            </a:endParaRPr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B289B85-E4DB-3C47-A4E8-70DFBB200ADD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26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905264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Výsledky pro rozhlasového redaktora</a:t>
            </a:r>
            <a:endParaRPr lang="cs-C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>
              <a:defRPr/>
            </a:pPr>
            <a:r>
              <a:rPr lang="cs-CZ" dirty="0" smtClean="0"/>
              <a:t>1c výborně, spousta hlasů, hned si tam udělám anketu, jak děti čtou</a:t>
            </a:r>
          </a:p>
          <a:p>
            <a:pPr>
              <a:defRPr/>
            </a:pPr>
            <a:r>
              <a:rPr lang="cs-CZ" dirty="0" smtClean="0"/>
              <a:t>2a pro informace si zavolám hasičům a zvuk praskajícího ohně vytáhnu z databanky</a:t>
            </a:r>
          </a:p>
          <a:p>
            <a:pPr>
              <a:defRPr/>
            </a:pPr>
            <a:r>
              <a:rPr lang="cs-CZ" dirty="0" smtClean="0"/>
              <a:t>3b to je pořád dokola, přečteme to z ČTK</a:t>
            </a:r>
          </a:p>
          <a:p>
            <a:pPr>
              <a:defRPr/>
            </a:pPr>
            <a:r>
              <a:rPr lang="cs-CZ" dirty="0" smtClean="0"/>
              <a:t>4d poklidná – žádné střety, to nenatočím, leda by si nacvičili písničku   </a:t>
            </a:r>
            <a:endParaRPr lang="cs-CZ" dirty="0"/>
          </a:p>
        </p:txBody>
      </p:sp>
      <p:sp>
        <p:nvSpPr>
          <p:cNvPr id="6656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665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2CBAE23-C46B-C748-B51D-AEEE379948BC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27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127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Co komunikovat přes média?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To, co je z pohledu novinářů atraktivní:</a:t>
            </a:r>
          </a:p>
          <a:p>
            <a:pPr lvl="2">
              <a:buFont typeface="Arial" charset="0"/>
              <a:buChar char="•"/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novost </a:t>
            </a:r>
            <a:endParaRPr lang="cs-CZ" dirty="0">
              <a:latin typeface="Tahoma" charset="0"/>
              <a:cs typeface="Lucida Sans Unicode" charset="0"/>
            </a:endParaRPr>
          </a:p>
          <a:p>
            <a:pPr lvl="2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a</a:t>
            </a:r>
            <a:r>
              <a:rPr lang="cs-CZ" dirty="0" smtClean="0">
                <a:latin typeface="Tahoma" charset="0"/>
                <a:cs typeface="Lucida Sans Unicode" charset="0"/>
              </a:rPr>
              <a:t>ktuálnost</a:t>
            </a:r>
            <a:endParaRPr lang="cs-CZ" dirty="0">
              <a:latin typeface="Tahoma" charset="0"/>
              <a:cs typeface="Lucida Sans Unicode" charset="0"/>
            </a:endParaRPr>
          </a:p>
          <a:p>
            <a:pPr lvl="2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s</a:t>
            </a:r>
            <a:r>
              <a:rPr lang="cs-CZ" dirty="0" smtClean="0">
                <a:latin typeface="Tahoma" charset="0"/>
                <a:cs typeface="Lucida Sans Unicode" charset="0"/>
              </a:rPr>
              <a:t>ouvislost /</a:t>
            </a:r>
            <a:r>
              <a:rPr lang="cs-CZ" dirty="0">
                <a:latin typeface="Tahoma" charset="0"/>
                <a:cs typeface="Lucida Sans Unicode" charset="0"/>
              </a:rPr>
              <a:t>geografická, s cílovou skupinou s jejími zájmy, potřebami, společenská, kulturní…/</a:t>
            </a:r>
          </a:p>
          <a:p>
            <a:pPr lvl="2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srozumitelnost </a:t>
            </a:r>
          </a:p>
          <a:p>
            <a:pPr lvl="2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jednoznačnost</a:t>
            </a:r>
          </a:p>
          <a:p>
            <a:pPr lvl="2"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konflikt a kontroverze </a:t>
            </a:r>
            <a:endParaRPr lang="cs-CZ" dirty="0" smtClean="0">
              <a:latin typeface="Tahoma" charset="0"/>
              <a:cs typeface="Lucida Sans Unicode" charset="0"/>
            </a:endParaRPr>
          </a:p>
          <a:p>
            <a:pPr marL="0" indent="0">
              <a:defRPr/>
            </a:pPr>
            <a:r>
              <a:rPr lang="cs-CZ" dirty="0" smtClean="0"/>
              <a:t>Sledujte</a:t>
            </a:r>
            <a:r>
              <a:rPr lang="cs-CZ" dirty="0"/>
              <a:t>, o co mají média zájem</a:t>
            </a:r>
            <a:endParaRPr lang="cs-CZ" dirty="0">
              <a:latin typeface="Tahoma" charset="0"/>
              <a:cs typeface="Lucida Sans Unicode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6246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491970841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Úkol 2: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  <a:defRPr/>
            </a:pPr>
            <a:r>
              <a:rPr lang="cs-CZ" dirty="0" smtClean="0"/>
              <a:t>Vymyslete ze svého oboru, profese, projektu sdělení, které byste chtěli komunikovat přes média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cs-CZ" dirty="0" smtClean="0"/>
              <a:t>Představte ho ve třech větách tak, abyste vzbudili zájem novináře o Vaše sdělení </a:t>
            </a:r>
            <a:endParaRPr lang="cs-CZ" dirty="0"/>
          </a:p>
        </p:txBody>
      </p:sp>
      <p:sp>
        <p:nvSpPr>
          <p:cNvPr id="634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14445951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O co nám jde?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b="1" dirty="0" smtClean="0"/>
              <a:t>Cíl: </a:t>
            </a:r>
          </a:p>
          <a:p>
            <a:pPr lvl="1">
              <a:buFont typeface="Wingdings" charset="2"/>
              <a:buChar char="Ø"/>
              <a:defRPr/>
            </a:pPr>
            <a:r>
              <a:rPr lang="cs-CZ" dirty="0" smtClean="0"/>
              <a:t>Zviditelnit výsledky vědy a výzkumu realizovaného na MU a informovat o dění na univerzitě v médiích.</a:t>
            </a:r>
          </a:p>
          <a:p>
            <a:pPr>
              <a:defRPr/>
            </a:pPr>
            <a:r>
              <a:rPr lang="cs-CZ" b="1" dirty="0" smtClean="0"/>
              <a:t>Proč? </a:t>
            </a:r>
          </a:p>
          <a:p>
            <a:pPr marL="1257300" lvl="2" indent="-342900">
              <a:buFont typeface="Wingdings" charset="2"/>
              <a:buChar char="§"/>
              <a:defRPr/>
            </a:pPr>
            <a:r>
              <a:rPr lang="cs-CZ" dirty="0" smtClean="0"/>
              <a:t>Zvýšit prestiž MU u široké veřejnosti </a:t>
            </a:r>
          </a:p>
          <a:p>
            <a:pPr marL="1257300" lvl="2" indent="-342900">
              <a:buFont typeface="Wingdings" charset="2"/>
              <a:buChar char="§"/>
              <a:defRPr/>
            </a:pPr>
            <a:r>
              <a:rPr lang="cs-CZ" dirty="0" smtClean="0"/>
              <a:t>Přilákat talentované uchazeče o studium</a:t>
            </a:r>
          </a:p>
          <a:p>
            <a:pPr marL="1257300" lvl="2" indent="-342900">
              <a:buFont typeface="Wingdings" charset="2"/>
              <a:buChar char="§"/>
              <a:defRPr/>
            </a:pPr>
            <a:r>
              <a:rPr lang="cs-CZ" dirty="0" smtClean="0"/>
              <a:t>Stát se atraktivní institucí pro mladé vědce</a:t>
            </a:r>
          </a:p>
          <a:p>
            <a:pPr marL="1257300" lvl="2" indent="-342900">
              <a:buFont typeface="Wingdings" charset="2"/>
              <a:buChar char="§"/>
              <a:defRPr/>
            </a:pPr>
            <a:r>
              <a:rPr lang="cs-CZ" dirty="0" smtClean="0"/>
              <a:t>Usnadnit přístup k finančním zdrojům</a:t>
            </a:r>
          </a:p>
          <a:p>
            <a:pPr marL="1257300" lvl="2" indent="-342900">
              <a:buFont typeface="Wingdings" charset="2"/>
              <a:buChar char="§"/>
              <a:defRPr/>
            </a:pPr>
            <a:r>
              <a:rPr lang="cs-CZ" dirty="0" smtClean="0"/>
              <a:t>Získat partnery pro spolupráci 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292E9A-131F-5C40-A381-65F20F3959C4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3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2457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Výběr komunikačního nástroje: 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Hromadné oslovení: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tiskové  zprávy - TZ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tiskové konference -TK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pozvánky na akce s přizváním tisku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a další </a:t>
            </a:r>
          </a:p>
          <a:p>
            <a:pPr>
              <a:defRPr/>
            </a:pPr>
            <a:r>
              <a:rPr lang="cs-CZ" dirty="0" smtClean="0"/>
              <a:t>Individuální oslovení: 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exkluzivita</a:t>
            </a:r>
          </a:p>
          <a:p>
            <a:pPr>
              <a:defRPr/>
            </a:pPr>
            <a:r>
              <a:rPr lang="en-US" dirty="0" smtClean="0"/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3824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3191857545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539750" y="1125538"/>
            <a:ext cx="7826375" cy="644525"/>
          </a:xfrm>
        </p:spPr>
        <p:txBody>
          <a:bodyPr/>
          <a:lstStyle/>
          <a:p>
            <a:pPr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Tisková zpráva</a:t>
            </a: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oficiální informace o aktuálních a zajímavých událostech či produktech firmy či instituce, které jsou určeny ke zveřejnění</a:t>
            </a:r>
          </a:p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 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nejčastější nástroj pro komunikaci s novináři</a:t>
            </a:r>
          </a:p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 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rozesílána zpravidla elektronicky </a:t>
            </a:r>
          </a:p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 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o využití obsahu rozhodují redakce</a:t>
            </a:r>
          </a:p>
          <a:p>
            <a:pPr>
              <a:defRPr/>
            </a:pPr>
            <a:endParaRPr lang="cs-CZ">
              <a:latin typeface="Tahoma" charset="0"/>
              <a:cs typeface="Lucida Sans Unicode" charset="0"/>
            </a:endParaRPr>
          </a:p>
        </p:txBody>
      </p:sp>
      <p:sp>
        <p:nvSpPr>
          <p:cNvPr id="67587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16594352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Tisková zpráva</a:t>
            </a: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6147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cs-CZ">
                <a:latin typeface="Tahoma" charset="0"/>
                <a:cs typeface="Lucida Sans Unicode" charset="0"/>
              </a:rPr>
              <a:t>Výhody: 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minimální výrobní náklady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snadná a rychlá tvorba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zacílení na konkrétní skupinu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připravené a promyšlené sdělení</a:t>
            </a:r>
          </a:p>
          <a:p>
            <a:pPr marL="0" indent="0">
              <a:defRPr/>
            </a:pPr>
            <a:endParaRPr lang="cs-CZ">
              <a:latin typeface="Tahoma" charset="0"/>
              <a:cs typeface="Lucida Sans Unicode" charset="0"/>
            </a:endParaRPr>
          </a:p>
        </p:txBody>
      </p:sp>
      <p:sp>
        <p:nvSpPr>
          <p:cNvPr id="6148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defRPr/>
            </a:pPr>
            <a:r>
              <a:rPr lang="cs-CZ">
                <a:latin typeface="Tahoma" charset="0"/>
                <a:cs typeface="Lucida Sans Unicode" charset="0"/>
              </a:rPr>
              <a:t>Nevýhody: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konkurence obrovského počtu TZ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nulová exkluzivita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stručnost – nejsou schopny zprostředkovat složitější sdělení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>
                <a:latin typeface="Tahoma" charset="0"/>
                <a:cs typeface="Lucida Sans Unicode" charset="0"/>
              </a:rPr>
              <a:t>omezená zpětná vazba</a:t>
            </a:r>
            <a:endParaRPr lang="cs-CZ">
              <a:latin typeface="Tahoma" charset="0"/>
              <a:cs typeface="Lucida Sans Unicode" charset="0"/>
            </a:endParaRPr>
          </a:p>
        </p:txBody>
      </p:sp>
      <p:sp>
        <p:nvSpPr>
          <p:cNvPr id="68612" name="Zástupný symbol pro zápatí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47945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Zásady pro psaní tiskových zpráv</a:t>
            </a:r>
          </a:p>
        </p:txBody>
      </p:sp>
      <p:sp>
        <p:nvSpPr>
          <p:cNvPr id="819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>
                <a:latin typeface="Tahoma" charset="0"/>
                <a:cs typeface="Lucida Sans Unicode" charset="0"/>
              </a:rPr>
              <a:t>Povinné prvky: 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hlavička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datum 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titulek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domicil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 err="1">
                <a:latin typeface="Tahoma" charset="0"/>
                <a:cs typeface="Lucida Sans Unicode" charset="0"/>
              </a:rPr>
              <a:t>l</a:t>
            </a:r>
            <a:r>
              <a:rPr lang="cs-CZ" sz="1800" dirty="0" err="1" smtClean="0">
                <a:latin typeface="Tahoma" charset="0"/>
                <a:cs typeface="Lucida Sans Unicode" charset="0"/>
              </a:rPr>
              <a:t>ead</a:t>
            </a:r>
            <a:r>
              <a:rPr lang="cs-CZ" sz="1800" dirty="0" smtClean="0">
                <a:latin typeface="Tahoma" charset="0"/>
                <a:cs typeface="Lucida Sans Unicode" charset="0"/>
              </a:rPr>
              <a:t> </a:t>
            </a:r>
            <a:r>
              <a:rPr lang="cs-CZ" sz="1800" dirty="0">
                <a:latin typeface="Tahoma" charset="0"/>
                <a:cs typeface="Lucida Sans Unicode" charset="0"/>
              </a:rPr>
              <a:t>/</a:t>
            </a:r>
            <a:r>
              <a:rPr lang="cs-CZ" sz="1800" dirty="0" err="1">
                <a:latin typeface="Tahoma" charset="0"/>
                <a:cs typeface="Lucida Sans Unicode" charset="0"/>
              </a:rPr>
              <a:t>introduction</a:t>
            </a:r>
            <a:r>
              <a:rPr lang="cs-CZ" sz="1800" dirty="0">
                <a:latin typeface="Tahoma" charset="0"/>
                <a:cs typeface="Lucida Sans Unicode" charset="0"/>
              </a:rPr>
              <a:t>, </a:t>
            </a:r>
            <a:r>
              <a:rPr lang="cs-CZ" sz="1800" dirty="0" err="1">
                <a:latin typeface="Tahoma" charset="0"/>
                <a:cs typeface="Lucida Sans Unicode" charset="0"/>
              </a:rPr>
              <a:t>perex</a:t>
            </a:r>
            <a:r>
              <a:rPr lang="cs-CZ" sz="1800" dirty="0">
                <a:latin typeface="Tahoma" charset="0"/>
                <a:cs typeface="Lucida Sans Unicode" charset="0"/>
              </a:rPr>
              <a:t>/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tělo zprávy:</a:t>
            </a:r>
          </a:p>
          <a:p>
            <a:pPr lvl="4">
              <a:buFont typeface="Arial" charset="0"/>
              <a:buChar char="•"/>
              <a:defRPr/>
            </a:pPr>
            <a:r>
              <a:rPr lang="cs-CZ" sz="1200" dirty="0">
                <a:latin typeface="Tahoma" charset="0"/>
                <a:cs typeface="Lucida Sans Unicode" charset="0"/>
              </a:rPr>
              <a:t>hlavní sdělení, </a:t>
            </a:r>
          </a:p>
          <a:p>
            <a:pPr lvl="4">
              <a:buFont typeface="Arial" charset="0"/>
              <a:buChar char="•"/>
              <a:defRPr/>
            </a:pPr>
            <a:r>
              <a:rPr lang="cs-CZ" sz="1200" dirty="0">
                <a:latin typeface="Tahoma" charset="0"/>
                <a:cs typeface="Lucida Sans Unicode" charset="0"/>
              </a:rPr>
              <a:t>druhý odstavec - informace nutné k tomu, aby čtenář porozuměl hlavnímu sdělení, </a:t>
            </a:r>
          </a:p>
          <a:p>
            <a:pPr lvl="4">
              <a:buFont typeface="Arial" charset="0"/>
              <a:buChar char="•"/>
              <a:defRPr/>
            </a:pPr>
            <a:r>
              <a:rPr lang="cs-CZ" sz="1200" dirty="0">
                <a:latin typeface="Tahoma" charset="0"/>
                <a:cs typeface="Lucida Sans Unicode" charset="0"/>
              </a:rPr>
              <a:t>přímá řeč, </a:t>
            </a:r>
          </a:p>
          <a:p>
            <a:pPr lvl="4">
              <a:buFont typeface="Arial" charset="0"/>
              <a:buChar char="•"/>
              <a:defRPr/>
            </a:pPr>
            <a:r>
              <a:rPr lang="cs-CZ" sz="1200" dirty="0">
                <a:latin typeface="Tahoma" charset="0"/>
                <a:cs typeface="Lucida Sans Unicode" charset="0"/>
              </a:rPr>
              <a:t>zbývající novinky  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background</a:t>
            </a:r>
          </a:p>
          <a:p>
            <a:pPr>
              <a:buFont typeface="Arial" charset="0"/>
              <a:buChar char="•"/>
              <a:defRPr/>
            </a:pPr>
            <a:r>
              <a:rPr lang="cs-CZ" sz="1800" dirty="0">
                <a:latin typeface="Tahoma" charset="0"/>
                <a:cs typeface="Lucida Sans Unicode" charset="0"/>
              </a:rPr>
              <a:t>podpis, kontaktní informace  </a:t>
            </a:r>
          </a:p>
        </p:txBody>
      </p:sp>
      <p:sp>
        <p:nvSpPr>
          <p:cNvPr id="70659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979817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755650" y="1125538"/>
            <a:ext cx="7826375" cy="644525"/>
          </a:xfrm>
        </p:spPr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Zásady pro psaní tiskových zpráv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>
          <a:xfrm>
            <a:off x="684213" y="1989138"/>
            <a:ext cx="8232775" cy="4113212"/>
          </a:xfrm>
        </p:spPr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Obrácená pyramida</a:t>
            </a:r>
          </a:p>
        </p:txBody>
      </p:sp>
      <p:sp>
        <p:nvSpPr>
          <p:cNvPr id="71683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  <p:cxnSp>
        <p:nvCxnSpPr>
          <p:cNvPr id="24" name="Přímá spojnice 23"/>
          <p:cNvCxnSpPr/>
          <p:nvPr/>
        </p:nvCxnSpPr>
        <p:spPr bwMode="auto">
          <a:xfrm>
            <a:off x="2051050" y="2625725"/>
            <a:ext cx="1657350" cy="316865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 bwMode="auto">
          <a:xfrm flipH="1">
            <a:off x="4932363" y="2636838"/>
            <a:ext cx="1943100" cy="316865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Přímá spojnice 29"/>
          <p:cNvCxnSpPr/>
          <p:nvPr/>
        </p:nvCxnSpPr>
        <p:spPr bwMode="auto">
          <a:xfrm>
            <a:off x="2051050" y="2636838"/>
            <a:ext cx="4824413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Přímá spojnice 31"/>
          <p:cNvCxnSpPr/>
          <p:nvPr/>
        </p:nvCxnSpPr>
        <p:spPr bwMode="auto">
          <a:xfrm>
            <a:off x="3708400" y="5805488"/>
            <a:ext cx="1223963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 bwMode="auto">
          <a:xfrm>
            <a:off x="2484438" y="3429000"/>
            <a:ext cx="3887787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Přímá spojnice 35"/>
          <p:cNvCxnSpPr/>
          <p:nvPr/>
        </p:nvCxnSpPr>
        <p:spPr bwMode="auto">
          <a:xfrm>
            <a:off x="2879725" y="4210050"/>
            <a:ext cx="3024188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 bwMode="auto">
          <a:xfrm>
            <a:off x="3348038" y="5013325"/>
            <a:ext cx="2016125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691" name="TextovéPole 38"/>
          <p:cNvSpPr txBox="1">
            <a:spLocks noChangeArrowheads="1"/>
          </p:cNvSpPr>
          <p:nvPr/>
        </p:nvSpPr>
        <p:spPr bwMode="auto">
          <a:xfrm>
            <a:off x="2555875" y="2852738"/>
            <a:ext cx="3941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cs-CZ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Kdo? Co? Kdy? Kde? Proč? Jak?     </a:t>
            </a:r>
          </a:p>
        </p:txBody>
      </p:sp>
      <p:sp>
        <p:nvSpPr>
          <p:cNvPr id="71692" name="TextovéPole 40"/>
          <p:cNvSpPr txBox="1">
            <a:spLocks noChangeArrowheads="1"/>
          </p:cNvSpPr>
          <p:nvPr/>
        </p:nvSpPr>
        <p:spPr bwMode="auto">
          <a:xfrm>
            <a:off x="3151188" y="3668713"/>
            <a:ext cx="2338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cs-CZ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Rozšiřující informace</a:t>
            </a:r>
          </a:p>
        </p:txBody>
      </p:sp>
      <p:sp>
        <p:nvSpPr>
          <p:cNvPr id="71693" name="TextovéPole 41"/>
          <p:cNvSpPr txBox="1">
            <a:spLocks noChangeArrowheads="1"/>
          </p:cNvSpPr>
          <p:nvPr/>
        </p:nvSpPr>
        <p:spPr bwMode="auto">
          <a:xfrm>
            <a:off x="3255963" y="4376738"/>
            <a:ext cx="2300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cs-CZ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Souvislost a kontext </a:t>
            </a:r>
          </a:p>
        </p:txBody>
      </p:sp>
      <p:sp>
        <p:nvSpPr>
          <p:cNvPr id="71694" name="TextovéPole 42"/>
          <p:cNvSpPr txBox="1">
            <a:spLocks noChangeArrowheads="1"/>
          </p:cNvSpPr>
          <p:nvPr/>
        </p:nvSpPr>
        <p:spPr bwMode="auto">
          <a:xfrm>
            <a:off x="3579813" y="5246688"/>
            <a:ext cx="147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cs-CZ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Podrobnosti </a:t>
            </a:r>
          </a:p>
        </p:txBody>
      </p:sp>
    </p:spTree>
    <p:extLst>
      <p:ext uri="{BB962C8B-B14F-4D97-AF65-F5344CB8AC3E}">
        <p14:creationId xmlns:p14="http://schemas.microsoft.com/office/powerpoint/2010/main" val="2903886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Zásady pro psaní tiskových zpráv</a:t>
            </a:r>
          </a:p>
        </p:txBody>
      </p:sp>
      <p:sp>
        <p:nvSpPr>
          <p:cNvPr id="10243" name="Zástupný symbol pro obsah 2"/>
          <p:cNvSpPr>
            <a:spLocks noGrp="1"/>
          </p:cNvSpPr>
          <p:nvPr>
            <p:ph idx="1"/>
          </p:nvPr>
        </p:nvSpPr>
        <p:spPr>
          <a:xfrm>
            <a:off x="755650" y="1989138"/>
            <a:ext cx="8232775" cy="4113212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od nejdůležitějšího k méně podstatnému </a:t>
            </a:r>
          </a:p>
          <a:p>
            <a:pPr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tematicky i logicky navazující věty a odstavce</a:t>
            </a:r>
          </a:p>
          <a:p>
            <a:pPr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neodbočovat od hlavního tématu</a:t>
            </a:r>
          </a:p>
          <a:p>
            <a:pPr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neuvádějte nic, co odporuje jádru sdělení</a:t>
            </a:r>
          </a:p>
          <a:p>
            <a:pPr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pište stručně a jasně </a:t>
            </a:r>
          </a:p>
          <a:p>
            <a:pPr>
              <a:buFont typeface="Arial" charset="0"/>
              <a:buChar char="•"/>
              <a:defRPr/>
            </a:pPr>
            <a:r>
              <a:rPr lang="cs-CZ" b="1" dirty="0">
                <a:latin typeface="Tahoma" charset="0"/>
                <a:cs typeface="Lucida Sans Unicode" charset="0"/>
              </a:rPr>
              <a:t>dopad a význam pro veřejnost, cílovou skupinu</a:t>
            </a:r>
          </a:p>
        </p:txBody>
      </p:sp>
      <p:sp>
        <p:nvSpPr>
          <p:cNvPr id="72707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32564147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>
                <a:latin typeface="Tahoma" charset="0"/>
                <a:cs typeface="Lucida Sans Unicode" charset="0"/>
              </a:rPr>
              <a:t>Grafické zpracování</a:t>
            </a:r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jednotná grafická úprava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střídmost 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rozsah na standardní formát A4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tučné titulky a první odstavec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přímou řeč je možné zvýraznit kurzívou 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fotografie a obrázky zvlášť</a:t>
            </a:r>
          </a:p>
          <a:p>
            <a:pPr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novinář není zákazník </a:t>
            </a:r>
          </a:p>
          <a:p>
            <a:pPr>
              <a:defRPr/>
            </a:pPr>
            <a:endParaRPr lang="cs-CZ">
              <a:latin typeface="Tahoma" charset="0"/>
              <a:cs typeface="Lucida Sans Unicode" charset="0"/>
            </a:endParaRPr>
          </a:p>
        </p:txBody>
      </p:sp>
      <p:sp>
        <p:nvSpPr>
          <p:cNvPr id="75779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1687681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Tisková konference</a:t>
            </a: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0725" y="1916113"/>
            <a:ext cx="4040188" cy="4113212"/>
          </a:xfrm>
        </p:spPr>
        <p:txBody>
          <a:bodyPr/>
          <a:lstStyle/>
          <a:p>
            <a:pPr marL="0" indent="0">
              <a:defRPr/>
            </a:pPr>
            <a:r>
              <a:rPr lang="cs-CZ" dirty="0">
                <a:latin typeface="Tahoma" charset="0"/>
                <a:cs typeface="Lucida Sans Unicode" charset="0"/>
              </a:rPr>
              <a:t>Výhody: </a:t>
            </a:r>
          </a:p>
          <a:p>
            <a:pPr>
              <a:buFont typeface="Arial"/>
              <a:buChar char="•"/>
              <a:defRPr/>
            </a:pPr>
            <a:r>
              <a:rPr lang="cs-CZ" sz="2400" dirty="0" smtClean="0"/>
              <a:t>vyjádření </a:t>
            </a:r>
            <a:r>
              <a:rPr lang="cs-CZ" sz="2400" dirty="0"/>
              <a:t>více </a:t>
            </a:r>
            <a:r>
              <a:rPr lang="cs-CZ" sz="2400" dirty="0" smtClean="0"/>
              <a:t>mluvčích</a:t>
            </a:r>
          </a:p>
          <a:p>
            <a:pPr>
              <a:buFont typeface="Arial"/>
              <a:buChar char="•"/>
              <a:defRPr/>
            </a:pPr>
            <a:r>
              <a:rPr lang="cs-CZ" sz="2400" dirty="0"/>
              <a:t>a</a:t>
            </a:r>
            <a:r>
              <a:rPr lang="cs-CZ" sz="2400" dirty="0" smtClean="0"/>
              <a:t>udio nebo videozáznam</a:t>
            </a:r>
            <a:r>
              <a:rPr lang="cs-CZ" sz="2400" dirty="0"/>
              <a:t>, fotografie</a:t>
            </a:r>
            <a:endParaRPr lang="en-US" sz="2400" dirty="0"/>
          </a:p>
          <a:p>
            <a:pPr>
              <a:buFont typeface="Arial"/>
              <a:buChar char="•"/>
              <a:defRPr/>
            </a:pPr>
            <a:r>
              <a:rPr lang="cs-CZ" sz="2400" dirty="0"/>
              <a:t>o</a:t>
            </a:r>
            <a:r>
              <a:rPr lang="cs-CZ" sz="2400" dirty="0" smtClean="0"/>
              <a:t>sobní vztahy</a:t>
            </a:r>
          </a:p>
          <a:p>
            <a:pPr>
              <a:buFont typeface="Arial"/>
              <a:buChar char="•"/>
              <a:defRPr/>
            </a:pPr>
            <a:r>
              <a:rPr lang="cs-CZ" sz="2400" dirty="0" smtClean="0"/>
              <a:t>zásah většího počtu novinářů současně </a:t>
            </a: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defRPr/>
            </a:pPr>
            <a:r>
              <a:rPr lang="cs-CZ" dirty="0">
                <a:latin typeface="Tahoma" charset="0"/>
                <a:cs typeface="Lucida Sans Unicode" charset="0"/>
              </a:rPr>
              <a:t>Nevýhody: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 dirty="0" smtClean="0">
                <a:latin typeface="Tahoma" charset="0"/>
                <a:cs typeface="Lucida Sans Unicode" charset="0"/>
              </a:rPr>
              <a:t> </a:t>
            </a:r>
            <a:r>
              <a:rPr lang="cs-CZ" sz="2400" dirty="0"/>
              <a:t>n</a:t>
            </a:r>
            <a:r>
              <a:rPr lang="cs-CZ" sz="2400" dirty="0" smtClean="0"/>
              <a:t>ákladná</a:t>
            </a:r>
            <a:r>
              <a:rPr lang="cs-CZ" sz="2400" dirty="0"/>
              <a:t>, organizačně náročná </a:t>
            </a:r>
            <a:endParaRPr lang="cs-CZ" sz="2400" dirty="0" smtClean="0">
              <a:latin typeface="Tahoma" charset="0"/>
              <a:cs typeface="Lucida Sans Unicode" charset="0"/>
            </a:endParaRPr>
          </a:p>
          <a:p>
            <a:pPr marL="0" indent="0">
              <a:buFont typeface="Arial" charset="0"/>
              <a:buChar char="•"/>
              <a:defRPr/>
            </a:pPr>
            <a:r>
              <a:rPr lang="cs-CZ" sz="2400" dirty="0" smtClean="0">
                <a:latin typeface="Tahoma" charset="0"/>
                <a:cs typeface="Lucida Sans Unicode" charset="0"/>
              </a:rPr>
              <a:t> vysoký počet TK </a:t>
            </a:r>
            <a:endParaRPr lang="cs-CZ" sz="2400" dirty="0">
              <a:latin typeface="Tahoma" charset="0"/>
              <a:cs typeface="Lucida Sans Unicode" charset="0"/>
            </a:endParaRPr>
          </a:p>
          <a:p>
            <a:pPr marL="0" indent="0">
              <a:buFont typeface="Arial" charset="0"/>
              <a:buChar char="•"/>
              <a:defRPr/>
            </a:pPr>
            <a:r>
              <a:rPr lang="cs-CZ" sz="2400" dirty="0">
                <a:latin typeface="Tahoma" charset="0"/>
                <a:cs typeface="Lucida Sans Unicode" charset="0"/>
              </a:rPr>
              <a:t> </a:t>
            </a:r>
            <a:r>
              <a:rPr lang="cs-CZ" sz="2400" dirty="0" smtClean="0">
                <a:latin typeface="Tahoma" charset="0"/>
                <a:cs typeface="Lucida Sans Unicode" charset="0"/>
              </a:rPr>
              <a:t>časová náročnost </a:t>
            </a:r>
          </a:p>
          <a:p>
            <a:pPr marL="0" indent="0">
              <a:buFont typeface="Arial" charset="0"/>
              <a:buChar char="•"/>
              <a:defRPr/>
            </a:pPr>
            <a:r>
              <a:rPr lang="cs-CZ" sz="2400" dirty="0" smtClean="0"/>
              <a:t>prostor pro nepříjemné otázky</a:t>
            </a:r>
            <a:endParaRPr lang="cs-CZ" sz="2400" dirty="0" smtClean="0">
              <a:latin typeface="Tahoma" charset="0"/>
              <a:cs typeface="Lucida Sans Unicode" charset="0"/>
            </a:endParaRPr>
          </a:p>
          <a:p>
            <a:pPr marL="0" indent="0">
              <a:buFont typeface="Arial" charset="0"/>
              <a:buChar char="•"/>
              <a:defRPr/>
            </a:pPr>
            <a:r>
              <a:rPr lang="cs-CZ" sz="2400" dirty="0" smtClean="0"/>
              <a:t> nezvládnutá TK </a:t>
            </a:r>
            <a:r>
              <a:rPr lang="cs-CZ" sz="2400" dirty="0"/>
              <a:t>může </a:t>
            </a:r>
            <a:r>
              <a:rPr lang="cs-CZ" sz="2400" dirty="0" smtClean="0"/>
              <a:t>zhoršit celkovou </a:t>
            </a:r>
            <a:r>
              <a:rPr lang="cs-CZ" sz="2400" dirty="0"/>
              <a:t>image</a:t>
            </a:r>
            <a:endParaRPr lang="cs-CZ" sz="2400" dirty="0">
              <a:latin typeface="Tahoma" charset="0"/>
              <a:cs typeface="Lucida Sans Unicode" charset="0"/>
            </a:endParaRPr>
          </a:p>
        </p:txBody>
      </p:sp>
      <p:sp>
        <p:nvSpPr>
          <p:cNvPr id="89092" name="Zástupný symbol pro zápatí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512649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539750" y="1125538"/>
            <a:ext cx="7826375" cy="644525"/>
          </a:xfrm>
        </p:spPr>
        <p:txBody>
          <a:bodyPr/>
          <a:lstStyle/>
          <a:p>
            <a:pPr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Tisková konference</a:t>
            </a: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755650" y="1916113"/>
            <a:ext cx="8232775" cy="4113212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osobní kontakt představitelů organizace s větším počtem novinářů najednou </a:t>
            </a:r>
            <a:r>
              <a:rPr lang="cs-CZ" dirty="0">
                <a:latin typeface="Tahoma" charset="0"/>
                <a:cs typeface="Lucida Sans Unicode" charset="0"/>
              </a:rPr>
              <a:t> </a:t>
            </a:r>
          </a:p>
          <a:p>
            <a:pPr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o</a:t>
            </a:r>
            <a:r>
              <a:rPr lang="cs-CZ" dirty="0" smtClean="0">
                <a:latin typeface="Tahoma" charset="0"/>
                <a:cs typeface="Lucida Sans Unicode" charset="0"/>
              </a:rPr>
              <a:t>sobní zkušenost novináře s návštěvou organizace, firmy</a:t>
            </a:r>
          </a:p>
          <a:p>
            <a:pPr>
              <a:buFont typeface="Arial" charset="0"/>
              <a:buChar char="•"/>
              <a:defRPr/>
            </a:pPr>
            <a:r>
              <a:rPr lang="cs-CZ" dirty="0" smtClean="0">
                <a:latin typeface="Tahoma" charset="0"/>
                <a:cs typeface="Lucida Sans Unicode" charset="0"/>
              </a:rPr>
              <a:t>atraktivnější z pohledu určité exkluzivity</a:t>
            </a:r>
          </a:p>
          <a:p>
            <a:pPr>
              <a:buFont typeface="Arial" charset="0"/>
              <a:buChar char="•"/>
              <a:defRPr/>
            </a:pPr>
            <a:r>
              <a:rPr lang="cs-CZ" dirty="0">
                <a:latin typeface="Tahoma" charset="0"/>
                <a:cs typeface="Lucida Sans Unicode" charset="0"/>
              </a:rPr>
              <a:t>v</a:t>
            </a:r>
            <a:r>
              <a:rPr lang="cs-CZ" dirty="0" smtClean="0">
                <a:latin typeface="Tahoma" charset="0"/>
                <a:cs typeface="Lucida Sans Unicode" charset="0"/>
              </a:rPr>
              <a:t>ysoké nároky na čas novináře i na čas účastníků TK</a:t>
            </a:r>
          </a:p>
          <a:p>
            <a:pPr>
              <a:buFont typeface="Arial" charset="0"/>
              <a:buChar char="•"/>
              <a:defRPr/>
            </a:pPr>
            <a:endParaRPr lang="cs-CZ" dirty="0" smtClean="0">
              <a:latin typeface="Tahoma" charset="0"/>
              <a:cs typeface="Lucida Sans Unicode" charset="0"/>
            </a:endParaRPr>
          </a:p>
          <a:p>
            <a:pPr marL="0" indent="0">
              <a:defRPr/>
            </a:pPr>
            <a:r>
              <a:rPr lang="cs-CZ" sz="2800" i="1" dirty="0" smtClean="0">
                <a:latin typeface="Tahoma" charset="0"/>
                <a:cs typeface="Lucida Sans Unicode" charset="0"/>
              </a:rPr>
              <a:t>Nic nerozladí novináře tolik, jako čas strávený na tiskové konferenci, ze které nemá co napsat nebo natočit   </a:t>
            </a:r>
            <a:endParaRPr lang="cs-CZ" sz="2800" i="1" dirty="0">
              <a:latin typeface="Tahoma" charset="0"/>
              <a:cs typeface="Lucida Sans Unicode" charset="0"/>
            </a:endParaRPr>
          </a:p>
          <a:p>
            <a:pPr>
              <a:defRPr/>
            </a:pPr>
            <a:endParaRPr lang="cs-CZ" dirty="0">
              <a:latin typeface="Tahoma" charset="0"/>
              <a:cs typeface="Lucida Sans Unicode" charset="0"/>
            </a:endParaRPr>
          </a:p>
          <a:p>
            <a:pPr>
              <a:defRPr/>
            </a:pP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90115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40115167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981075"/>
            <a:ext cx="7826375" cy="646113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Organizace tiskové konference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2017713"/>
            <a:ext cx="8197850" cy="4113212"/>
          </a:xfrm>
        </p:spPr>
        <p:txBody>
          <a:bodyPr/>
          <a:lstStyle/>
          <a:p>
            <a:pPr marL="0" indent="0">
              <a:defRPr/>
            </a:pPr>
            <a:r>
              <a:rPr lang="cs-CZ" sz="2800" dirty="0" smtClean="0"/>
              <a:t>Vždy ve spolupráci s tiskovým odborem RMU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cs-CZ" sz="2800" dirty="0" smtClean="0"/>
              <a:t>místo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cs-CZ" sz="2800" dirty="0" smtClean="0"/>
              <a:t>termín a čas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cs-CZ" sz="2800" dirty="0" smtClean="0"/>
              <a:t>účastníci 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cs-CZ" sz="2800" dirty="0"/>
              <a:t>o</a:t>
            </a:r>
            <a:r>
              <a:rPr lang="cs-CZ" sz="2800" dirty="0" smtClean="0"/>
              <a:t>bsah a scénář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cs-CZ" sz="2800" dirty="0" smtClean="0"/>
              <a:t>materiály pro novináře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cs-CZ" sz="2800" dirty="0" smtClean="0"/>
              <a:t>ohlas </a:t>
            </a:r>
          </a:p>
          <a:p>
            <a:pPr marL="457200" indent="-457200">
              <a:buFont typeface="Arial"/>
              <a:buChar char="•"/>
              <a:defRPr/>
            </a:pPr>
            <a:endParaRPr lang="cs-CZ" sz="2800" dirty="0" smtClean="0"/>
          </a:p>
          <a:p>
            <a:pPr marL="0" indent="0">
              <a:defRPr/>
            </a:pPr>
            <a:r>
              <a:rPr lang="cs-CZ" dirty="0" smtClean="0"/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728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56473043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>
              <a:defRPr/>
            </a:pPr>
            <a:r>
              <a:rPr lang="cs-CZ" sz="2800" dirty="0" smtClean="0">
                <a:latin typeface="Tahoma" charset="0"/>
                <a:cs typeface="Lucida Sans Unicode" charset="0"/>
              </a:rPr>
              <a:t>Pro vnější svět je Masarykova univerzita jedna instituce</a:t>
            </a:r>
            <a:endParaRPr lang="cs-CZ" sz="2800" dirty="0">
              <a:latin typeface="Tahoma" charset="0"/>
              <a:cs typeface="Lucida Sans Unicode" charset="0"/>
            </a:endParaRPr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cs-CZ" sz="2000" b="1" dirty="0" smtClean="0">
                <a:latin typeface="Tahoma" charset="0"/>
                <a:cs typeface="Lucida Sans Unicode" charset="0"/>
              </a:rPr>
              <a:t>Cíl public </a:t>
            </a:r>
            <a:r>
              <a:rPr lang="cs-CZ" sz="2000" b="1" dirty="0">
                <a:latin typeface="Tahoma" charset="0"/>
                <a:cs typeface="Lucida Sans Unicode" charset="0"/>
              </a:rPr>
              <a:t>relations </a:t>
            </a:r>
            <a:r>
              <a:rPr lang="cs-CZ" sz="2000" dirty="0">
                <a:latin typeface="Tahoma" charset="0"/>
                <a:cs typeface="Lucida Sans Unicode" charset="0"/>
              </a:rPr>
              <a:t>– vytváření pozitivních vtahů mezi organizací a veřejností, vytváření kladných postojů, získávání a udržování pozitivní pozornosti ze strany veřejnosti pro organizaci, její záměry, ideje či produkty</a:t>
            </a:r>
          </a:p>
          <a:p>
            <a:pPr>
              <a:lnSpc>
                <a:spcPct val="150000"/>
              </a:lnSpc>
              <a:defRPr/>
            </a:pPr>
            <a:r>
              <a:rPr lang="cs-CZ" sz="2000" b="1" dirty="0" smtClean="0">
                <a:latin typeface="Tahoma" charset="0"/>
                <a:cs typeface="Lucida Sans Unicode" charset="0"/>
              </a:rPr>
              <a:t>Cíl media </a:t>
            </a:r>
            <a:r>
              <a:rPr lang="cs-CZ" sz="2000" b="1" dirty="0">
                <a:latin typeface="Tahoma" charset="0"/>
                <a:cs typeface="Lucida Sans Unicode" charset="0"/>
              </a:rPr>
              <a:t>relations </a:t>
            </a:r>
            <a:r>
              <a:rPr lang="cs-CZ" sz="2000" dirty="0">
                <a:latin typeface="Tahoma" charset="0"/>
                <a:cs typeface="Lucida Sans Unicode" charset="0"/>
              </a:rPr>
              <a:t>– významná složka a současně nástroj PR, poskytování informací, znalostí a postupů prostřednictvím prostoru v médiích k ochraně či prosazení vlastních zájmů</a:t>
            </a:r>
          </a:p>
        </p:txBody>
      </p:sp>
      <p:sp>
        <p:nvSpPr>
          <p:cNvPr id="34819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0936570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Jak má vypadat tisková konference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 smtClean="0"/>
              <a:t>celková délka </a:t>
            </a:r>
            <a:r>
              <a:rPr lang="cs-CZ" dirty="0"/>
              <a:t>trvání cca 45 </a:t>
            </a:r>
            <a:r>
              <a:rPr lang="cs-CZ" dirty="0" smtClean="0"/>
              <a:t>minut (max. 60 minut) </a:t>
            </a:r>
            <a:endParaRPr lang="en-US" dirty="0"/>
          </a:p>
          <a:p>
            <a:pPr>
              <a:buFont typeface="Arial"/>
              <a:buChar char="•"/>
              <a:defRPr/>
            </a:pPr>
            <a:r>
              <a:rPr lang="cs-CZ" dirty="0" smtClean="0"/>
              <a:t>úvodní </a:t>
            </a:r>
            <a:r>
              <a:rPr lang="cs-CZ" dirty="0"/>
              <a:t>blok informací 15 - 30 minut </a:t>
            </a:r>
            <a:endParaRPr lang="en-US" dirty="0"/>
          </a:p>
          <a:p>
            <a:pPr>
              <a:buFont typeface="Arial"/>
              <a:buChar char="•"/>
              <a:defRPr/>
            </a:pPr>
            <a:r>
              <a:rPr lang="cs-CZ" dirty="0" smtClean="0"/>
              <a:t>počet vystupujících </a:t>
            </a:r>
            <a:r>
              <a:rPr lang="cs-CZ" dirty="0"/>
              <a:t>3-5</a:t>
            </a:r>
            <a:endParaRPr lang="en-US" dirty="0"/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  <a:p>
            <a:pPr>
              <a:defRPr/>
            </a:pPr>
            <a:r>
              <a:rPr lang="cs-CZ" dirty="0" smtClean="0"/>
              <a:t>POZOR!!! </a:t>
            </a:r>
          </a:p>
          <a:p>
            <a:pPr>
              <a:defRPr/>
            </a:pPr>
            <a:r>
              <a:rPr lang="cs-CZ" dirty="0" smtClean="0"/>
              <a:t>TK </a:t>
            </a:r>
            <a:r>
              <a:rPr lang="cs-CZ" dirty="0"/>
              <a:t>končí až v okamžiku, kdy </a:t>
            </a:r>
            <a:r>
              <a:rPr lang="cs-CZ" dirty="0" smtClean="0"/>
              <a:t>poslední </a:t>
            </a:r>
            <a:r>
              <a:rPr lang="cs-CZ" dirty="0"/>
              <a:t>novinář opustí </a:t>
            </a:r>
            <a:r>
              <a:rPr lang="cs-CZ" dirty="0" smtClean="0"/>
              <a:t>sál.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10240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1520450470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Pár dobrých rad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/>
              <a:t>TK není </a:t>
            </a:r>
            <a:r>
              <a:rPr lang="cs-CZ" dirty="0" smtClean="0"/>
              <a:t>školení ani přednáška</a:t>
            </a:r>
            <a:r>
              <a:rPr lang="cs-CZ" dirty="0"/>
              <a:t> </a:t>
            </a:r>
            <a:endParaRPr lang="en-US" dirty="0"/>
          </a:p>
          <a:p>
            <a:pPr>
              <a:buFont typeface="Arial"/>
              <a:buChar char="•"/>
              <a:defRPr/>
            </a:pPr>
            <a:r>
              <a:rPr lang="cs-CZ" dirty="0"/>
              <a:t>n</a:t>
            </a:r>
            <a:r>
              <a:rPr lang="cs-CZ" dirty="0" smtClean="0"/>
              <a:t>epoučujte </a:t>
            </a:r>
            <a:r>
              <a:rPr lang="cs-CZ" dirty="0"/>
              <a:t>novináře, neříkejte jim, co a jak mají psát, </a:t>
            </a:r>
            <a:endParaRPr lang="cs-CZ" dirty="0" smtClean="0"/>
          </a:p>
          <a:p>
            <a:pPr>
              <a:buFont typeface="Arial"/>
              <a:buChar char="•"/>
              <a:defRPr/>
            </a:pPr>
            <a:r>
              <a:rPr lang="cs-CZ" dirty="0" smtClean="0"/>
              <a:t>nezačínejte </a:t>
            </a:r>
            <a:r>
              <a:rPr lang="cs-CZ" dirty="0"/>
              <a:t>větou, že novináři píšou jen o </a:t>
            </a:r>
            <a:r>
              <a:rPr lang="cs-CZ" dirty="0" smtClean="0"/>
              <a:t>katastrofách, ale vy teď pro ně máte atraktivní pozitivní téma</a:t>
            </a:r>
            <a:endParaRPr lang="en-US" dirty="0"/>
          </a:p>
          <a:p>
            <a:pPr>
              <a:buFont typeface="Arial"/>
              <a:buChar char="•"/>
              <a:defRPr/>
            </a:pPr>
            <a:r>
              <a:rPr lang="cs-CZ" dirty="0"/>
              <a:t>n</a:t>
            </a:r>
            <a:r>
              <a:rPr lang="cs-CZ" dirty="0" smtClean="0"/>
              <a:t>ečtěte </a:t>
            </a:r>
            <a:r>
              <a:rPr lang="cs-CZ" dirty="0"/>
              <a:t>svůj projev z </a:t>
            </a:r>
            <a:r>
              <a:rPr lang="cs-CZ" dirty="0" smtClean="0"/>
              <a:t>papíru</a:t>
            </a:r>
            <a:endParaRPr lang="cs-CZ" dirty="0"/>
          </a:p>
          <a:p>
            <a:pPr>
              <a:buFont typeface="Arial"/>
              <a:buChar char="•"/>
              <a:defRPr/>
            </a:pPr>
            <a:r>
              <a:rPr lang="cs-CZ" dirty="0"/>
              <a:t>n</a:t>
            </a:r>
            <a:r>
              <a:rPr lang="cs-CZ" dirty="0" smtClean="0"/>
              <a:t>eodkazujte se pouze na to, že všechny informace jsou  ve vytištěných </a:t>
            </a:r>
            <a:r>
              <a:rPr lang="cs-CZ" dirty="0"/>
              <a:t>materiálech, pokud k tomu nemáte, co dodat, pak jste neměli TK </a:t>
            </a:r>
            <a:r>
              <a:rPr lang="cs-CZ" dirty="0" smtClean="0"/>
              <a:t>svolávat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zopakujte </a:t>
            </a:r>
            <a:r>
              <a:rPr lang="cs-CZ" dirty="0"/>
              <a:t>základní a dejte prostor na dotazy </a:t>
            </a:r>
            <a:endParaRPr lang="en-US" dirty="0"/>
          </a:p>
        </p:txBody>
      </p:sp>
      <p:sp>
        <p:nvSpPr>
          <p:cNvPr id="10342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2797841499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>
                <a:latin typeface="Tahoma" charset="0"/>
                <a:cs typeface="Lucida Sans Unicode" charset="0"/>
              </a:rPr>
              <a:t>Další </a:t>
            </a:r>
            <a:r>
              <a:rPr lang="cs-CZ" dirty="0" smtClean="0">
                <a:latin typeface="Tahoma" charset="0"/>
                <a:cs typeface="Lucida Sans Unicode" charset="0"/>
              </a:rPr>
              <a:t>nástroje komunikace s novináři </a:t>
            </a: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b="1">
                <a:latin typeface="Tahoma" charset="0"/>
                <a:cs typeface="Lucida Sans Unicode" charset="0"/>
              </a:rPr>
              <a:t>Exkluzivita </a:t>
            </a:r>
          </a:p>
          <a:p>
            <a:pPr lvl="1"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cílené poskytnutí informace pouze jednomu novináři nebo redakci  </a:t>
            </a:r>
          </a:p>
          <a:p>
            <a:pPr lvl="1"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má smysl v případě, že získaná publicita ve vybraném médiu kompenzuje důsledky „naštvanosti“ ostatních novinářů  </a:t>
            </a:r>
          </a:p>
          <a:p>
            <a:pPr lvl="1">
              <a:buFont typeface="Arial" charset="0"/>
              <a:buChar char="•"/>
              <a:defRPr/>
            </a:pPr>
            <a:r>
              <a:rPr lang="cs-CZ">
                <a:latin typeface="Tahoma" charset="0"/>
                <a:cs typeface="Lucida Sans Unicode" charset="0"/>
              </a:rPr>
              <a:t>„fan klub“ novinářů – výhoda v době krizové komunikace</a:t>
            </a:r>
          </a:p>
        </p:txBody>
      </p:sp>
      <p:sp>
        <p:nvSpPr>
          <p:cNvPr id="8196" name="Zástupný symbol pro zápatí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</a:p>
        </p:txBody>
      </p:sp>
    </p:spTree>
    <p:extLst>
      <p:ext uri="{BB962C8B-B14F-4D97-AF65-F5344CB8AC3E}">
        <p14:creationId xmlns:p14="http://schemas.microsoft.com/office/powerpoint/2010/main" val="3645561993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>
                <a:latin typeface="Tahoma" charset="0"/>
                <a:cs typeface="Lucida Sans Unicode" charset="0"/>
              </a:rPr>
              <a:t>Další nástroje </a:t>
            </a:r>
            <a:r>
              <a:rPr lang="cs-CZ" dirty="0" smtClean="0">
                <a:latin typeface="Tahoma" charset="0"/>
                <a:cs typeface="Lucida Sans Unicode" charset="0"/>
              </a:rPr>
              <a:t>komunikace s novináři </a:t>
            </a: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cs-CZ" sz="2000" dirty="0" err="1">
                <a:latin typeface="Tahoma" charset="0"/>
                <a:cs typeface="Lucida Sans Unicode" charset="0"/>
              </a:rPr>
              <a:t>fotopool</a:t>
            </a:r>
            <a:r>
              <a:rPr lang="cs-CZ" sz="2000" dirty="0">
                <a:latin typeface="Tahoma" charset="0"/>
                <a:cs typeface="Lucida Sans Unicode" charset="0"/>
              </a:rPr>
              <a:t>, </a:t>
            </a:r>
            <a:r>
              <a:rPr lang="cs-CZ" sz="2000" dirty="0" err="1">
                <a:latin typeface="Tahoma" charset="0"/>
                <a:cs typeface="Lucida Sans Unicode" charset="0"/>
              </a:rPr>
              <a:t>fototermín</a:t>
            </a:r>
            <a:r>
              <a:rPr lang="cs-CZ" sz="2000" dirty="0">
                <a:latin typeface="Tahoma" charset="0"/>
                <a:cs typeface="Lucida Sans Unicode" charset="0"/>
              </a:rPr>
              <a:t> 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err="1">
                <a:latin typeface="Tahoma" charset="0"/>
                <a:cs typeface="Lucida Sans Unicode" charset="0"/>
              </a:rPr>
              <a:t>press</a:t>
            </a:r>
            <a:r>
              <a:rPr lang="cs-CZ" sz="2000" dirty="0">
                <a:latin typeface="Tahoma" charset="0"/>
                <a:cs typeface="Lucida Sans Unicode" charset="0"/>
              </a:rPr>
              <a:t> foyer, brífink 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err="1">
                <a:latin typeface="Tahoma" charset="0"/>
                <a:cs typeface="Lucida Sans Unicode" charset="0"/>
              </a:rPr>
              <a:t>press</a:t>
            </a:r>
            <a:r>
              <a:rPr lang="cs-CZ" sz="2000" dirty="0">
                <a:latin typeface="Tahoma" charset="0"/>
                <a:cs typeface="Lucida Sans Unicode" charset="0"/>
              </a:rPr>
              <a:t> </a:t>
            </a:r>
            <a:r>
              <a:rPr lang="cs-CZ" sz="2000" dirty="0" err="1" smtClean="0">
                <a:latin typeface="Tahoma" charset="0"/>
                <a:cs typeface="Lucida Sans Unicode" charset="0"/>
              </a:rPr>
              <a:t>trip</a:t>
            </a:r>
            <a:r>
              <a:rPr lang="cs-CZ" sz="2000" dirty="0" smtClean="0">
                <a:latin typeface="Tahoma" charset="0"/>
                <a:cs typeface="Lucida Sans Unicode" charset="0"/>
              </a:rPr>
              <a:t>, </a:t>
            </a:r>
            <a:r>
              <a:rPr lang="cs-CZ" sz="2000" dirty="0" err="1" smtClean="0">
                <a:latin typeface="Tahoma" charset="0"/>
                <a:cs typeface="Lucida Sans Unicode" charset="0"/>
              </a:rPr>
              <a:t>promo</a:t>
            </a:r>
            <a:r>
              <a:rPr lang="cs-CZ" sz="2000" dirty="0" smtClean="0">
                <a:latin typeface="Tahoma" charset="0"/>
                <a:cs typeface="Lucida Sans Unicode" charset="0"/>
              </a:rPr>
              <a:t> </a:t>
            </a:r>
            <a:r>
              <a:rPr lang="cs-CZ" sz="2000" dirty="0" err="1">
                <a:latin typeface="Tahoma" charset="0"/>
                <a:cs typeface="Lucida Sans Unicode" charset="0"/>
              </a:rPr>
              <a:t>day</a:t>
            </a:r>
            <a:r>
              <a:rPr lang="cs-CZ" sz="2000" dirty="0">
                <a:latin typeface="Tahoma" charset="0"/>
                <a:cs typeface="Lucida Sans Unicode" charset="0"/>
              </a:rPr>
              <a:t> 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>
                <a:latin typeface="Tahoma" charset="0"/>
                <a:cs typeface="Lucida Sans Unicode" charset="0"/>
              </a:rPr>
              <a:t>výstavy a veletrhy </a:t>
            </a:r>
            <a:endParaRPr lang="cs-CZ" sz="2000" dirty="0" smtClean="0">
              <a:latin typeface="Tahoma" charset="0"/>
              <a:cs typeface="Lucida Sans Unicode" charset="0"/>
            </a:endParaRPr>
          </a:p>
          <a:p>
            <a:pPr>
              <a:buFont typeface="Arial"/>
              <a:buChar char="•"/>
              <a:defRPr/>
            </a:pPr>
            <a:r>
              <a:rPr lang="cs-CZ" sz="2000" dirty="0" smtClean="0">
                <a:latin typeface="Tahoma" charset="0"/>
                <a:cs typeface="Lucida Sans Unicode" charset="0"/>
              </a:rPr>
              <a:t>internetové </a:t>
            </a:r>
            <a:r>
              <a:rPr lang="cs-CZ" sz="2000" dirty="0">
                <a:latin typeface="Tahoma" charset="0"/>
                <a:cs typeface="Lucida Sans Unicode" charset="0"/>
              </a:rPr>
              <a:t>stránky</a:t>
            </a:r>
          </a:p>
          <a:p>
            <a:pPr>
              <a:buFont typeface="Arial"/>
              <a:buChar char="•"/>
              <a:defRPr/>
            </a:pPr>
            <a:r>
              <a:rPr lang="cs-CZ" sz="2000" dirty="0" smtClean="0">
                <a:latin typeface="Tahoma" charset="0"/>
                <a:cs typeface="Lucida Sans Unicode" charset="0"/>
              </a:rPr>
              <a:t>blogy</a:t>
            </a:r>
            <a:r>
              <a:rPr lang="cs-CZ" sz="2000" dirty="0" smtClean="0">
                <a:latin typeface="Tahoma" charset="0"/>
                <a:cs typeface="ＭＳ Ｐゴシック" charset="0"/>
              </a:rPr>
              <a:t> </a:t>
            </a:r>
            <a:endParaRPr lang="cs-CZ" sz="2000" dirty="0">
              <a:latin typeface="Tahoma" charset="0"/>
              <a:cs typeface="ＭＳ Ｐゴシック" charset="0"/>
            </a:endParaRPr>
          </a:p>
          <a:p>
            <a:pPr>
              <a:buFont typeface="Arial"/>
              <a:buChar char="•"/>
              <a:defRPr/>
            </a:pPr>
            <a:r>
              <a:rPr lang="cs-CZ" sz="2000" dirty="0" err="1" smtClean="0">
                <a:latin typeface="Tahoma" charset="0"/>
                <a:cs typeface="Lucida Sans Unicode" charset="0"/>
              </a:rPr>
              <a:t>podcast</a:t>
            </a:r>
            <a:r>
              <a:rPr lang="cs-CZ" sz="2000" dirty="0" smtClean="0">
                <a:latin typeface="Tahoma" charset="0"/>
                <a:cs typeface="Lucida Sans Unicode" charset="0"/>
              </a:rPr>
              <a:t> </a:t>
            </a:r>
            <a:endParaRPr lang="cs-CZ" sz="2000" dirty="0">
              <a:latin typeface="Tahoma" charset="0"/>
              <a:cs typeface="Lucida Sans Unicode" charset="0"/>
            </a:endParaRPr>
          </a:p>
          <a:p>
            <a:pPr>
              <a:buFont typeface="Arial"/>
              <a:buChar char="•"/>
              <a:defRPr/>
            </a:pPr>
            <a:r>
              <a:rPr lang="cs-CZ" sz="2000" dirty="0" smtClean="0">
                <a:latin typeface="Tahoma" charset="0"/>
                <a:cs typeface="Lucida Sans Unicode" charset="0"/>
              </a:rPr>
              <a:t>chatové </a:t>
            </a:r>
            <a:r>
              <a:rPr lang="cs-CZ" sz="2000" dirty="0">
                <a:latin typeface="Tahoma" charset="0"/>
                <a:cs typeface="Lucida Sans Unicode" charset="0"/>
              </a:rPr>
              <a:t>místnosti</a:t>
            </a:r>
          </a:p>
          <a:p>
            <a:pPr>
              <a:buFont typeface="Arial"/>
              <a:buChar char="•"/>
              <a:defRPr/>
            </a:pPr>
            <a:r>
              <a:rPr lang="cs-CZ" sz="2000" dirty="0" smtClean="0">
                <a:latin typeface="Tahoma" charset="0"/>
                <a:cs typeface="Lucida Sans Unicode" charset="0"/>
              </a:rPr>
              <a:t>diskusní </a:t>
            </a:r>
            <a:r>
              <a:rPr lang="cs-CZ" sz="2000" dirty="0">
                <a:latin typeface="Tahoma" charset="0"/>
                <a:cs typeface="Lucida Sans Unicode" charset="0"/>
              </a:rPr>
              <a:t>fóra </a:t>
            </a:r>
          </a:p>
          <a:p>
            <a:pPr>
              <a:buFont typeface="Arial"/>
              <a:buChar char="•"/>
              <a:defRPr/>
            </a:pPr>
            <a:r>
              <a:rPr lang="cs-CZ" sz="2000" dirty="0" smtClean="0">
                <a:latin typeface="Tahoma" charset="0"/>
                <a:cs typeface="Lucida Sans Unicode" charset="0"/>
              </a:rPr>
              <a:t>sociální </a:t>
            </a:r>
            <a:r>
              <a:rPr lang="cs-CZ" sz="2000" dirty="0">
                <a:latin typeface="Tahoma" charset="0"/>
                <a:cs typeface="Lucida Sans Unicode" charset="0"/>
              </a:rPr>
              <a:t>sítě </a:t>
            </a:r>
          </a:p>
          <a:p>
            <a:pPr>
              <a:buFont typeface="Arial" charset="0"/>
              <a:buChar char="•"/>
              <a:defRPr/>
            </a:pPr>
            <a:endParaRPr lang="cs-CZ" dirty="0">
              <a:latin typeface="Tahoma" charset="0"/>
              <a:cs typeface="Lucida Sans Unicode" charset="0"/>
            </a:endParaRPr>
          </a:p>
        </p:txBody>
      </p:sp>
      <p:sp>
        <p:nvSpPr>
          <p:cNvPr id="6148" name="Zástupný symbol pro zápatí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MU </a:t>
            </a:r>
          </a:p>
        </p:txBody>
      </p:sp>
    </p:spTree>
    <p:extLst>
      <p:ext uri="{BB962C8B-B14F-4D97-AF65-F5344CB8AC3E}">
        <p14:creationId xmlns:p14="http://schemas.microsoft.com/office/powerpoint/2010/main" val="2118712275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2600" smtClean="0"/>
              <a:t>Měsíčník Muni.cz</a:t>
            </a:r>
          </a:p>
        </p:txBody>
      </p:sp>
      <p:sp>
        <p:nvSpPr>
          <p:cNvPr id="6963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Times New Roman" pitchFamily="18" charset="0"/>
              <a:buChar char="•"/>
              <a:defRPr/>
            </a:pPr>
            <a:endParaRPr lang="cs-CZ" sz="2200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Clr>
                <a:srgbClr val="969696"/>
              </a:buClr>
              <a:buSzPct val="80000"/>
              <a:buFont typeface="Times New Roman" charset="0"/>
              <a:buBlip>
                <a:blip r:embed="rId3"/>
              </a:buBlip>
              <a:defRPr/>
            </a:pPr>
            <a:r>
              <a:rPr lang="cs-CZ" sz="2200" dirty="0" smtClean="0">
                <a:latin typeface="Tahoma" charset="0"/>
              </a:rPr>
              <a:t>zasílán </a:t>
            </a:r>
            <a:r>
              <a:rPr lang="cs-CZ" sz="2200" dirty="0">
                <a:latin typeface="Tahoma" charset="0"/>
              </a:rPr>
              <a:t>do redakcí, na ostatní VŠ i instituce </a:t>
            </a:r>
          </a:p>
          <a:p>
            <a:pPr eaLnBrk="1" hangingPunct="1">
              <a:spcBef>
                <a:spcPct val="20000"/>
              </a:spcBef>
              <a:buClr>
                <a:srgbClr val="969696"/>
              </a:buClr>
              <a:buSzPct val="80000"/>
              <a:buFont typeface="Times New Roman" charset="0"/>
              <a:buBlip>
                <a:blip r:embed="rId3"/>
              </a:buBlip>
              <a:defRPr/>
            </a:pPr>
            <a:r>
              <a:rPr lang="cs-CZ" sz="2200" dirty="0" smtClean="0">
                <a:latin typeface="Tahoma" charset="0"/>
              </a:rPr>
              <a:t>zdrojem </a:t>
            </a:r>
            <a:r>
              <a:rPr lang="cs-CZ" sz="2200" dirty="0">
                <a:latin typeface="Tahoma" charset="0"/>
              </a:rPr>
              <a:t>námětů pro články a reportáže </a:t>
            </a:r>
          </a:p>
          <a:p>
            <a:pPr>
              <a:defRPr/>
            </a:pPr>
            <a:endParaRPr lang="en-US" dirty="0">
              <a:latin typeface="Tahoma" charset="0"/>
            </a:endParaRPr>
          </a:p>
        </p:txBody>
      </p:sp>
      <p:sp>
        <p:nvSpPr>
          <p:cNvPr id="107524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</a:t>
            </a:r>
            <a:r>
              <a:rPr lang="cs-CZ" sz="1200" dirty="0" smtClean="0">
                <a:solidFill>
                  <a:srgbClr val="969696"/>
                </a:solidFill>
                <a:latin typeface="Tahoma" charset="0"/>
                <a:cs typeface="Lucida Sans Unicode" charset="0"/>
              </a:rPr>
              <a:t>MU</a:t>
            </a:r>
            <a:endParaRPr lang="cs-CZ" sz="1200" dirty="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sp>
        <p:nvSpPr>
          <p:cNvPr id="107525" name="Zástupný symbol pro číslo snímku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AAD0B73-68D0-A548-98FB-FFFCE493C239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44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pic>
        <p:nvPicPr>
          <p:cNvPr id="122882" name="Picture 2" descr="C:\Documents and Settings\Povolny\Plocha\cervenMUN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1300" y="1116013"/>
            <a:ext cx="1646238" cy="233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885" name="Picture 5" descr="C:\Documents and Settings\Povolny\Plocha\kvetenMUN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417763"/>
            <a:ext cx="1643063" cy="233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884" name="Picture 4" descr="C:\Documents and Settings\Povolny\Plocha\dubenMUN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91113" y="3822700"/>
            <a:ext cx="1646237" cy="2325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886" name="Picture 6" descr="C:\Documents and Settings\Povolny\Plocha\cervenSTUDE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7138" y="1122363"/>
            <a:ext cx="1649412" cy="2325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887" name="Picture 7" descr="C:\Documents and Settings\Povolny\Plocha\kvetenSTUDEN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5300" y="2417763"/>
            <a:ext cx="1649413" cy="2335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888" name="Picture 8" descr="C:\Documents and Settings\Povolny\Plocha\dubenSTUDENT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13613" y="3822700"/>
            <a:ext cx="1646237" cy="2325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889" name="Picture 9" descr="C:\Documents and Settings\Povolny\Plocha\ProjektyMUN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98763" y="3822700"/>
            <a:ext cx="1636712" cy="2322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07533" name="Zástupný symbol pro obsah 2"/>
          <p:cNvSpPr txBox="1">
            <a:spLocks/>
          </p:cNvSpPr>
          <p:nvPr/>
        </p:nvSpPr>
        <p:spPr bwMode="auto">
          <a:xfrm>
            <a:off x="708025" y="3668713"/>
            <a:ext cx="20066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20000"/>
              </a:spcBef>
              <a:buClr>
                <a:srgbClr val="969696"/>
              </a:buClr>
              <a:buSzPct val="80000"/>
            </a:pPr>
            <a:endParaRPr lang="cs-CZ" sz="2200">
              <a:solidFill>
                <a:schemeClr val="tx1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4677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2600" dirty="0" smtClean="0"/>
              <a:t>Zpravodajský portál</a:t>
            </a:r>
            <a:br>
              <a:rPr lang="cs-CZ" sz="2600" dirty="0" smtClean="0"/>
            </a:br>
            <a:r>
              <a:rPr lang="cs-CZ" sz="2600" dirty="0" smtClean="0"/>
              <a:t>online.muni.cz</a:t>
            </a:r>
            <a:endParaRPr lang="cs-CZ" sz="2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cs-CZ" sz="2000" dirty="0" smtClean="0">
                <a:latin typeface="Tahoma" charset="0"/>
              </a:rPr>
              <a:t>Denní </a:t>
            </a:r>
            <a:r>
              <a:rPr lang="cs-CZ" sz="2000" dirty="0">
                <a:latin typeface="Tahoma" charset="0"/>
              </a:rPr>
              <a:t>zpravodajství o dění na MU </a:t>
            </a:r>
          </a:p>
          <a:p>
            <a:pPr marL="0" indent="0">
              <a:defRPr/>
            </a:pPr>
            <a:r>
              <a:rPr lang="cs-CZ" sz="2000" dirty="0">
                <a:latin typeface="Tahoma" charset="0"/>
              </a:rPr>
              <a:t>Od 18. 2. </a:t>
            </a:r>
            <a:r>
              <a:rPr lang="cs-CZ" sz="2000" dirty="0" smtClean="0">
                <a:latin typeface="Tahoma" charset="0"/>
              </a:rPr>
              <a:t>2013 také </a:t>
            </a:r>
            <a:r>
              <a:rPr lang="cs-CZ" sz="2000" dirty="0">
                <a:latin typeface="Tahoma" charset="0"/>
              </a:rPr>
              <a:t>vědeckopopulární portál věda.muni.cz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defRPr/>
            </a:pPr>
            <a:endParaRPr lang="en-US">
              <a:latin typeface="Tahoma" charset="0"/>
            </a:endParaRPr>
          </a:p>
        </p:txBody>
      </p:sp>
      <p:sp>
        <p:nvSpPr>
          <p:cNvPr id="109572" name="Zástupný symbol pro číslo snímku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FCEDDA9-232B-CB43-A38F-EA94C674402F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45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pic>
        <p:nvPicPr>
          <p:cNvPr id="8" name="Picture 3" descr="C:\Documents and Settings\Povolny\Plocha\veda_mun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275" y="4448175"/>
            <a:ext cx="3402013" cy="240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ástupný symbol pro obsah 2"/>
          <p:cNvSpPr txBox="1">
            <a:spLocks/>
          </p:cNvSpPr>
          <p:nvPr/>
        </p:nvSpPr>
        <p:spPr bwMode="auto">
          <a:xfrm>
            <a:off x="568325" y="4316413"/>
            <a:ext cx="2327275" cy="211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69696"/>
              </a:buClr>
              <a:buSzPct val="8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cs-CZ" sz="2000" dirty="0"/>
              <a:t>Propojení </a:t>
            </a:r>
            <a:r>
              <a:rPr lang="cs-CZ" sz="2000" dirty="0" smtClean="0"/>
              <a:t>se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sociálními sítěmi</a:t>
            </a:r>
          </a:p>
          <a:p>
            <a:pPr>
              <a:defRPr/>
            </a:pPr>
            <a:r>
              <a:rPr lang="cs-CZ" sz="2000" dirty="0"/>
              <a:t>V průměru cca 1000 návštěv denně</a:t>
            </a:r>
          </a:p>
          <a:p>
            <a:pPr>
              <a:defRPr/>
            </a:pPr>
            <a:endParaRPr lang="cs-CZ" sz="2000" dirty="0"/>
          </a:p>
          <a:p>
            <a:pPr>
              <a:defRPr/>
            </a:pPr>
            <a:endParaRPr lang="cs-CZ" sz="2000" kern="0" dirty="0" smtClean="0"/>
          </a:p>
        </p:txBody>
      </p:sp>
      <p:pic>
        <p:nvPicPr>
          <p:cNvPr id="109575" name="Picture 3" descr="C:\Documents and Settings\Povolny\Plocha\online_web_nov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903288"/>
            <a:ext cx="4460875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Documents and Settings\Povolny\Plocha\student_mun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4378325"/>
            <a:ext cx="3402012" cy="2484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200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2600" dirty="0" smtClean="0"/>
              <a:t>Masarykova univerzita </a:t>
            </a:r>
            <a:br>
              <a:rPr lang="cs-CZ" sz="2600" dirty="0" smtClean="0"/>
            </a:br>
            <a:r>
              <a:rPr lang="cs-CZ" sz="2600" dirty="0" smtClean="0"/>
              <a:t>na sociálních sítích</a:t>
            </a:r>
          </a:p>
        </p:txBody>
      </p:sp>
      <p:sp>
        <p:nvSpPr>
          <p:cNvPr id="73730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Times New Roman" charset="0"/>
              <a:buChar char="•"/>
              <a:defRPr/>
            </a:pPr>
            <a:r>
              <a:rPr lang="cs-CZ" sz="2200">
                <a:latin typeface="Tahoma" charset="0"/>
              </a:rPr>
              <a:t>Facebookový profil měsíčníku Muni.cz:</a:t>
            </a:r>
            <a:br>
              <a:rPr lang="cs-CZ" sz="2200">
                <a:latin typeface="Tahoma" charset="0"/>
              </a:rPr>
            </a:br>
            <a:r>
              <a:rPr lang="cs-CZ" sz="2200">
                <a:latin typeface="Tahoma" charset="0"/>
              </a:rPr>
              <a:t>www.facebook.com/municz</a:t>
            </a:r>
          </a:p>
          <a:p>
            <a:pPr marL="0" indent="0" eaLnBrk="1" hangingPunct="1">
              <a:buFont typeface="Times New Roman" charset="0"/>
              <a:buChar char="•"/>
              <a:defRPr/>
            </a:pPr>
            <a:r>
              <a:rPr lang="cs-CZ" sz="2200">
                <a:latin typeface="Tahoma" charset="0"/>
              </a:rPr>
              <a:t>Twitterový profil muni.cz</a:t>
            </a:r>
          </a:p>
          <a:p>
            <a:pPr marL="0" indent="0" eaLnBrk="1" hangingPunct="1">
              <a:buFont typeface="Times New Roman" charset="0"/>
              <a:buChar char="•"/>
              <a:defRPr/>
            </a:pPr>
            <a:r>
              <a:rPr lang="cs-CZ" sz="2200">
                <a:latin typeface="Tahoma" charset="0"/>
              </a:rPr>
              <a:t>Pravidelný obsah pro facebookové profily Absolventi MU a Studuj na MUNI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defRPr/>
            </a:pPr>
            <a:endParaRPr lang="en-US">
              <a:latin typeface="Tahoma" charset="0"/>
            </a:endParaRPr>
          </a:p>
        </p:txBody>
      </p:sp>
      <p:sp>
        <p:nvSpPr>
          <p:cNvPr id="111620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t>Tiskový odbor Masarykovy univerzity</a:t>
            </a:r>
          </a:p>
        </p:txBody>
      </p:sp>
      <p:sp>
        <p:nvSpPr>
          <p:cNvPr id="111621" name="Zástupný symbol pro číslo snímku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3897D25-57E8-A74A-A7C2-CBDEC1C0B3EB}" type="slidenum">
              <a:rPr lang="cs-CZ" sz="1200">
                <a:solidFill>
                  <a:srgbClr val="969696"/>
                </a:solidFill>
                <a:latin typeface="Tahoma" charset="0"/>
                <a:cs typeface="Lucida Sans Unicode" charset="0"/>
              </a:rPr>
              <a:pPr eaLnBrk="1" hangingPunct="1"/>
              <a:t>46</a:t>
            </a:fld>
            <a:endParaRPr lang="cs-CZ" sz="1200">
              <a:solidFill>
                <a:srgbClr val="969696"/>
              </a:solidFill>
              <a:latin typeface="Tahoma" charset="0"/>
              <a:cs typeface="Lucida Sans Unicode" charset="0"/>
            </a:endParaRPr>
          </a:p>
        </p:txBody>
      </p:sp>
      <p:pic>
        <p:nvPicPr>
          <p:cNvPr id="10" name="Picture 2" descr="C:\Documents and Settings\Povolny\Plocha\fb_municz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4"/>
          <a:stretch/>
        </p:blipFill>
        <p:spPr bwMode="auto">
          <a:xfrm>
            <a:off x="4657726" y="1026518"/>
            <a:ext cx="4320845" cy="2702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Picture 3" descr="C:\Documents and Settings\Povolny\Plocha\absolvent_fb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59"/>
          <a:stretch/>
        </p:blipFill>
        <p:spPr bwMode="auto">
          <a:xfrm>
            <a:off x="4432101" y="4409833"/>
            <a:ext cx="2700528" cy="160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" name="Picture 4" descr="C:\Documents and Settings\Povolny\Plocha\studuj_na_mun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202" y="4846443"/>
            <a:ext cx="2643188" cy="1566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175488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755650" y="1844675"/>
            <a:ext cx="8232775" cy="4113213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1900" dirty="0">
                <a:latin typeface="Tahoma" charset="0"/>
                <a:cs typeface="Lucida Sans Unicode" charset="0"/>
              </a:rPr>
              <a:t>p</a:t>
            </a:r>
            <a:r>
              <a:rPr lang="cs-CZ" sz="1900" dirty="0" smtClean="0">
                <a:latin typeface="Tahoma" charset="0"/>
                <a:cs typeface="Lucida Sans Unicode" charset="0"/>
              </a:rPr>
              <a:t>řesycená a zahlcená informacemi </a:t>
            </a:r>
          </a:p>
          <a:p>
            <a:pPr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1900" dirty="0">
                <a:latin typeface="Tahoma" charset="0"/>
                <a:cs typeface="Lucida Sans Unicode" charset="0"/>
              </a:rPr>
              <a:t>p</a:t>
            </a:r>
            <a:r>
              <a:rPr lang="cs-CZ" sz="1900" dirty="0" smtClean="0">
                <a:latin typeface="Tahoma" charset="0"/>
                <a:cs typeface="Lucida Sans Unicode" charset="0"/>
              </a:rPr>
              <a:t>od tlakem rychle se rozvíjejících nových komunikačních nástrojů – internet, sociální sítě </a:t>
            </a:r>
          </a:p>
          <a:p>
            <a:pPr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1900" dirty="0">
                <a:latin typeface="Tahoma" charset="0"/>
                <a:cs typeface="Lucida Sans Unicode" charset="0"/>
              </a:rPr>
              <a:t>d</a:t>
            </a:r>
            <a:r>
              <a:rPr lang="cs-CZ" sz="1900" dirty="0" smtClean="0">
                <a:latin typeface="Tahoma" charset="0"/>
                <a:cs typeface="Lucida Sans Unicode" charset="0"/>
              </a:rPr>
              <a:t>ůraz je kladen na rychlost </a:t>
            </a:r>
          </a:p>
          <a:p>
            <a:pPr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1900" dirty="0" smtClean="0">
                <a:latin typeface="Tahoma" charset="0"/>
                <a:cs typeface="Lucida Sans Unicode" charset="0"/>
              </a:rPr>
              <a:t>převažuje obraz na textem</a:t>
            </a:r>
          </a:p>
          <a:p>
            <a:pPr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1900" dirty="0">
                <a:latin typeface="Tahoma" charset="0"/>
                <a:cs typeface="Lucida Sans Unicode" charset="0"/>
              </a:rPr>
              <a:t>b</a:t>
            </a:r>
            <a:r>
              <a:rPr lang="cs-CZ" sz="1900" dirty="0" smtClean="0">
                <a:latin typeface="Tahoma" charset="0"/>
                <a:cs typeface="Lucida Sans Unicode" charset="0"/>
              </a:rPr>
              <a:t>oj o pozornost diváka, posluchače, čtenáře, </a:t>
            </a:r>
          </a:p>
          <a:p>
            <a:pPr>
              <a:lnSpc>
                <a:spcPct val="150000"/>
              </a:lnSpc>
              <a:buFont typeface="Arial" charset="0"/>
              <a:buChar char="•"/>
              <a:defRPr/>
            </a:pPr>
            <a:r>
              <a:rPr lang="cs-CZ" sz="1900" dirty="0">
                <a:latin typeface="Tahoma" charset="0"/>
                <a:cs typeface="Lucida Sans Unicode" charset="0"/>
              </a:rPr>
              <a:t>e</a:t>
            </a:r>
            <a:r>
              <a:rPr lang="cs-CZ" sz="1900" dirty="0" smtClean="0">
                <a:latin typeface="Tahoma" charset="0"/>
                <a:cs typeface="Lucida Sans Unicode" charset="0"/>
              </a:rPr>
              <a:t>konomická náročnost, personální </a:t>
            </a:r>
            <a:r>
              <a:rPr lang="cs-CZ" sz="1900" dirty="0" err="1" smtClean="0">
                <a:latin typeface="Tahoma" charset="0"/>
                <a:cs typeface="Lucida Sans Unicode" charset="0"/>
              </a:rPr>
              <a:t>poddimenzovanost</a:t>
            </a:r>
            <a:r>
              <a:rPr lang="cs-CZ" sz="1900" dirty="0" smtClean="0">
                <a:latin typeface="Tahoma" charset="0"/>
                <a:cs typeface="Lucida Sans Unicode" charset="0"/>
              </a:rPr>
              <a:t>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cs-CZ" sz="1900" dirty="0" smtClean="0">
                <a:latin typeface="Tahoma" charset="0"/>
                <a:cs typeface="Lucida Sans Unicode" charset="0"/>
              </a:rPr>
              <a:t>úkol: zkuste odhadnout počty zaměstnanců v redakcích v Brně</a:t>
            </a:r>
            <a:endParaRPr lang="cs-CZ" sz="1900" b="1" dirty="0" smtClean="0">
              <a:latin typeface="Tahoma" charset="0"/>
              <a:cs typeface="Lucida Sans Unicode" charset="0"/>
            </a:endParaRPr>
          </a:p>
          <a:p>
            <a:pPr>
              <a:lnSpc>
                <a:spcPct val="150000"/>
              </a:lnSpc>
              <a:defRPr/>
            </a:pPr>
            <a:endParaRPr lang="cs-CZ" sz="1900" dirty="0" smtClean="0">
              <a:latin typeface="Tahoma" charset="0"/>
              <a:cs typeface="Lucida Sans Unicode" charset="0"/>
            </a:endParaRPr>
          </a:p>
          <a:p>
            <a:pPr>
              <a:lnSpc>
                <a:spcPct val="150000"/>
              </a:lnSpc>
              <a:defRPr/>
            </a:pPr>
            <a:r>
              <a:rPr lang="cs-CZ" sz="1900" dirty="0">
                <a:latin typeface="Tahoma" charset="0"/>
                <a:cs typeface="Lucida Sans Unicode" charset="0"/>
              </a:rPr>
              <a:t>	</a:t>
            </a:r>
          </a:p>
        </p:txBody>
      </p:sp>
      <p:sp>
        <p:nvSpPr>
          <p:cNvPr id="35842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2800" dirty="0">
                <a:latin typeface="Tahoma" charset="0"/>
                <a:cs typeface="Lucida Sans Unicode" charset="0"/>
              </a:rPr>
              <a:t>Jaká </a:t>
            </a:r>
            <a:r>
              <a:rPr lang="cs-CZ" sz="2800" dirty="0" smtClean="0">
                <a:latin typeface="Tahoma" charset="0"/>
                <a:cs typeface="Lucida Sans Unicode" charset="0"/>
              </a:rPr>
              <a:t>jsou </a:t>
            </a:r>
            <a:r>
              <a:rPr lang="cs-CZ" sz="2800" dirty="0">
                <a:latin typeface="Tahoma" charset="0"/>
                <a:cs typeface="Lucida Sans Unicode" charset="0"/>
              </a:rPr>
              <a:t>média?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5378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2800" dirty="0" smtClean="0"/>
              <a:t>Jací jsou dnešní novináři?  </a:t>
            </a:r>
            <a:endParaRPr lang="cs-C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 smtClean="0"/>
              <a:t>neprofesionální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nezkušení </a:t>
            </a:r>
          </a:p>
          <a:p>
            <a:pPr marL="400050" lvl="1" indent="0">
              <a:defRPr/>
            </a:pPr>
            <a:r>
              <a:rPr lang="cs-CZ" dirty="0" smtClean="0"/>
              <a:t>(průměrná délka působení v dané redakci cca 1 rok)  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povrchní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neznalí oboru, o němž píší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neznalí souvislostí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pod neustálým časovým tlakem  </a:t>
            </a:r>
            <a:endParaRPr lang="cs-CZ" dirty="0"/>
          </a:p>
        </p:txBody>
      </p:sp>
      <p:sp>
        <p:nvSpPr>
          <p:cNvPr id="3686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155280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Jak novináři pracují a jak vypadá jejich pracovní den?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 smtClean="0"/>
              <a:t>musí neustále reagovat na aktuální dění, </a:t>
            </a:r>
            <a:r>
              <a:rPr lang="cs-CZ" dirty="0"/>
              <a:t>nejsou pány svého </a:t>
            </a:r>
            <a:r>
              <a:rPr lang="cs-CZ" dirty="0" smtClean="0"/>
              <a:t>času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práci si nemohou naplánovat, plány se několikrát denně mění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věnují se více tématům najednou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začínají pracovat ráno a pracují dlouho do večera, mnozí 365 dnů v roce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svou práci musí vždy odevzdat včas – v novinách nemůže vyjít bílé místo, zpravodajská relace nemůže začít později   </a:t>
            </a:r>
            <a:endParaRPr lang="cs-CZ" dirty="0"/>
          </a:p>
        </p:txBody>
      </p:sp>
      <p:sp>
        <p:nvSpPr>
          <p:cNvPr id="378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364976394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Má vůbec smysl bavit se za této situace s médii?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b="1" dirty="0" smtClean="0"/>
              <a:t>Prezident ČR Miloš Zeman v inauguračním projevu o novinářích </a:t>
            </a:r>
          </a:p>
          <a:p>
            <a:pPr>
              <a:defRPr/>
            </a:pPr>
            <a:r>
              <a:rPr lang="cs-CZ" dirty="0" smtClean="0"/>
              <a:t>“Za třetí ostrov negativní deviace pak pokládám podstatnou část českých médií. Tu část, která se zaměřuje na vymývání mozků, na mediální masáž a na manipulaci veřejným míněním. Tu část, jejíž představitelé vynikají pozoruhodnou kombinací minimálních znalostí a maximálního sebevědomí. Upovídaní komentátoři, kteří píší o všem a nerozumějí ničemu,….”</a:t>
            </a:r>
          </a:p>
          <a:p>
            <a:pPr>
              <a:defRPr/>
            </a:pPr>
            <a:r>
              <a:rPr lang="cs-CZ" sz="1600" dirty="0" smtClean="0"/>
              <a:t>Zdroj: </a:t>
            </a:r>
            <a:r>
              <a:rPr lang="cs-CZ" sz="1600" u="sng" dirty="0" smtClean="0"/>
              <a:t>http://</a:t>
            </a:r>
            <a:r>
              <a:rPr lang="cs-CZ" sz="1600" u="sng" dirty="0" err="1" smtClean="0"/>
              <a:t>zpravy.idnes.cz</a:t>
            </a:r>
            <a:r>
              <a:rPr lang="cs-CZ" sz="1600" u="sng" dirty="0" smtClean="0"/>
              <a:t>/inauguracni-projev-milose-zemana-dq6-/</a:t>
            </a:r>
            <a:r>
              <a:rPr lang="cs-CZ" sz="1600" u="sng" dirty="0" err="1" smtClean="0"/>
              <a:t>domaci.aspx?c</a:t>
            </a:r>
            <a:r>
              <a:rPr lang="cs-CZ" sz="1600" u="sng" dirty="0" smtClean="0"/>
              <a:t>=A130308_114547_domaci_jpl</a:t>
            </a:r>
            <a:endParaRPr lang="cs-CZ" sz="1600" dirty="0"/>
          </a:p>
        </p:txBody>
      </p:sp>
      <p:sp>
        <p:nvSpPr>
          <p:cNvPr id="3891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375165149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A přesto… pan prezident bude: 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  <a:defRPr/>
            </a:pPr>
            <a:r>
              <a:rPr lang="cs-CZ" dirty="0" smtClean="0"/>
              <a:t>nadále poskytovat rozhovory pro média 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vystupovat v diskuzních pořadech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komentovat aktuální politické dění prostřednictvím svých vyjádření v médiích</a:t>
            </a:r>
          </a:p>
          <a:p>
            <a:pPr>
              <a:buFont typeface="Arial"/>
              <a:buChar char="•"/>
              <a:defRPr/>
            </a:pPr>
            <a:r>
              <a:rPr lang="cs-CZ" dirty="0" smtClean="0"/>
              <a:t>ovlivňovat skrze média veřejné mínění  </a:t>
            </a:r>
          </a:p>
          <a:p>
            <a:pPr>
              <a:buFont typeface="Arial"/>
              <a:buChar char="•"/>
              <a:defRPr/>
            </a:pPr>
            <a:endParaRPr lang="en-US" dirty="0" smtClean="0"/>
          </a:p>
          <a:p>
            <a:pPr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3993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cs-CZ" sz="1200" dirty="0" smtClean="0">
                <a:solidFill>
                  <a:srgbClr val="969696"/>
                </a:solidFill>
                <a:latin typeface="Tahoma" charset="0"/>
              </a:rPr>
              <a:t>Tiskový odbor </a:t>
            </a:r>
            <a:r>
              <a:rPr lang="cs-CZ" sz="1200" dirty="0">
                <a:solidFill>
                  <a:srgbClr val="969696"/>
                </a:solidFill>
                <a:latin typeface="Tahoma" charset="0"/>
              </a:rPr>
              <a:t>MU </a:t>
            </a:r>
          </a:p>
        </p:txBody>
      </p:sp>
    </p:spTree>
    <p:extLst>
      <p:ext uri="{BB962C8B-B14F-4D97-AF65-F5344CB8AC3E}">
        <p14:creationId xmlns:p14="http://schemas.microsoft.com/office/powerpoint/2010/main" val="323018067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ýchozí návrh">
      <a:majorFont>
        <a:latin typeface="Tahoma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zentaceMedialniStrategie">
  <a:themeElements>
    <a:clrScheme name="PrezentaceMedialniStrateg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zentaceMedialniStrategie">
      <a:majorFont>
        <a:latin typeface="Tahoma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PrezentaceMedialniStrateg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MedialniStrateg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rezentaceMedialniStrategie">
  <a:themeElements>
    <a:clrScheme name="PrezentaceMedialniStrateg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zentaceMedialniStrategie">
      <a:majorFont>
        <a:latin typeface="Tahoma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PrezentaceMedialniStrateg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MedialniStrateg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MedialniStrateg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1932</Words>
  <Application>Microsoft Office PowerPoint</Application>
  <PresentationFormat>Předvádění na obrazovce (4:3)</PresentationFormat>
  <Paragraphs>413</Paragraphs>
  <Slides>46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46</vt:i4>
      </vt:variant>
    </vt:vector>
  </HeadingPairs>
  <TitlesOfParts>
    <vt:vector size="49" baseType="lpstr">
      <vt:lpstr>Výchozí návrh</vt:lpstr>
      <vt:lpstr>PrezentaceMedialniStrategie</vt:lpstr>
      <vt:lpstr>1_PrezentaceMedialniStrategie</vt:lpstr>
      <vt:lpstr>Jak komunikovat s novináři</vt:lpstr>
      <vt:lpstr>Prezentace aplikace PowerPoint</vt:lpstr>
      <vt:lpstr>O co nám jde? </vt:lpstr>
      <vt:lpstr>Pro vnější svět je Masarykova univerzita jedna instituce</vt:lpstr>
      <vt:lpstr>Jaká jsou média? </vt:lpstr>
      <vt:lpstr>Jací jsou dnešní novináři?  </vt:lpstr>
      <vt:lpstr>Jak novináři pracují a jak vypadá jejich pracovní den? </vt:lpstr>
      <vt:lpstr>Má vůbec smysl bavit se za této situace s médii? </vt:lpstr>
      <vt:lpstr>A přesto… pan prezident bude: </vt:lpstr>
      <vt:lpstr>Proč? </vt:lpstr>
      <vt:lpstr>K čemu jsou média dobrá a co neumí?  </vt:lpstr>
      <vt:lpstr>Není tedy jednoduší si zaplatit inzerát?  </vt:lpstr>
      <vt:lpstr>Řešením je kompromis</vt:lpstr>
      <vt:lpstr>Nástroje komunikace s novináři a co pro Vás může udělat tiskový odbor MU?  </vt:lpstr>
      <vt:lpstr>Proč by měl i vědec umět komunikovat s médii? </vt:lpstr>
      <vt:lpstr>Reakce na dotazy novinářů</vt:lpstr>
      <vt:lpstr>Než začne odpovídat, zjistěte si:  </vt:lpstr>
      <vt:lpstr>Zásady komunikace s novináři</vt:lpstr>
      <vt:lpstr>Zásady komunikace s novináři  </vt:lpstr>
      <vt:lpstr>Čeho se vyvarovat?  </vt:lpstr>
      <vt:lpstr>Úkol 1: Jak odpovídat?  </vt:lpstr>
      <vt:lpstr>Databáze expertů Masarykovy univerzity </vt:lpstr>
      <vt:lpstr>Prosazování vlastních témat </vt:lpstr>
      <vt:lpstr>Hra:</vt:lpstr>
      <vt:lpstr>Prezentace aplikace PowerPoint</vt:lpstr>
      <vt:lpstr>Výsledky pro TV reportéra</vt:lpstr>
      <vt:lpstr>Výsledky pro rozhlasového redaktora</vt:lpstr>
      <vt:lpstr>Co komunikovat přes média? </vt:lpstr>
      <vt:lpstr>Úkol 2: </vt:lpstr>
      <vt:lpstr>Výběr komunikačního nástroje: </vt:lpstr>
      <vt:lpstr>Tisková zpráva</vt:lpstr>
      <vt:lpstr>Tisková zpráva</vt:lpstr>
      <vt:lpstr>Zásady pro psaní tiskových zpráv</vt:lpstr>
      <vt:lpstr>Zásady pro psaní tiskových zpráv</vt:lpstr>
      <vt:lpstr>Zásady pro psaní tiskových zpráv</vt:lpstr>
      <vt:lpstr>Grafické zpracování</vt:lpstr>
      <vt:lpstr>Tisková konference</vt:lpstr>
      <vt:lpstr>Tisková konference</vt:lpstr>
      <vt:lpstr>Organizace tiskové konference</vt:lpstr>
      <vt:lpstr>Jak má vypadat tisková konference</vt:lpstr>
      <vt:lpstr>Pár dobrých rad</vt:lpstr>
      <vt:lpstr>Další nástroje komunikace s novináři </vt:lpstr>
      <vt:lpstr>Další nástroje komunikace s novináři </vt:lpstr>
      <vt:lpstr>Měsíčník Muni.cz</vt:lpstr>
      <vt:lpstr>Zpravodajský portál online.muni.cz</vt:lpstr>
      <vt:lpstr>Masarykova univerzita  na sociálních sítích</vt:lpstr>
    </vt:vector>
  </TitlesOfParts>
  <Company>fojtova@rect.muni.cz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Tereza Fojtová</dc:creator>
  <cp:lastModifiedBy>Fojtu</cp:lastModifiedBy>
  <cp:revision>21</cp:revision>
  <dcterms:created xsi:type="dcterms:W3CDTF">2013-03-14T12:21:33Z</dcterms:created>
  <dcterms:modified xsi:type="dcterms:W3CDTF">2014-04-08T11:36:10Z</dcterms:modified>
</cp:coreProperties>
</file>