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9" r:id="rId2"/>
    <p:sldId id="256" r:id="rId3"/>
    <p:sldId id="257" r:id="rId4"/>
    <p:sldId id="287" r:id="rId5"/>
    <p:sldId id="288" r:id="rId6"/>
    <p:sldId id="290" r:id="rId7"/>
    <p:sldId id="260" r:id="rId8"/>
    <p:sldId id="289" r:id="rId9"/>
    <p:sldId id="274" r:id="rId10"/>
    <p:sldId id="291" r:id="rId11"/>
    <p:sldId id="306" r:id="rId12"/>
    <p:sldId id="285" r:id="rId13"/>
    <p:sldId id="307" r:id="rId14"/>
    <p:sldId id="258" r:id="rId15"/>
    <p:sldId id="292" r:id="rId16"/>
    <p:sldId id="261" r:id="rId17"/>
    <p:sldId id="293" r:id="rId18"/>
    <p:sldId id="296" r:id="rId19"/>
    <p:sldId id="264" r:id="rId20"/>
    <p:sldId id="275" r:id="rId21"/>
    <p:sldId id="299" r:id="rId22"/>
    <p:sldId id="270" r:id="rId23"/>
    <p:sldId id="302" r:id="rId24"/>
    <p:sldId id="309" r:id="rId25"/>
    <p:sldId id="300" r:id="rId26"/>
    <p:sldId id="273" r:id="rId27"/>
    <p:sldId id="303" r:id="rId28"/>
    <p:sldId id="294" r:id="rId29"/>
    <p:sldId id="295" r:id="rId30"/>
    <p:sldId id="310" r:id="rId31"/>
    <p:sldId id="265" r:id="rId32"/>
    <p:sldId id="305" r:id="rId33"/>
    <p:sldId id="266" r:id="rId34"/>
    <p:sldId id="279" r:id="rId35"/>
    <p:sldId id="304" r:id="rId36"/>
    <p:sldId id="268" r:id="rId37"/>
    <p:sldId id="297" r:id="rId38"/>
    <p:sldId id="281" r:id="rId39"/>
    <p:sldId id="271" r:id="rId40"/>
    <p:sldId id="278" r:id="rId41"/>
    <p:sldId id="298" r:id="rId42"/>
    <p:sldId id="269" r:id="rId43"/>
    <p:sldId id="284" r:id="rId44"/>
    <p:sldId id="283" r:id="rId4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94660"/>
  </p:normalViewPr>
  <p:slideViewPr>
    <p:cSldViewPr>
      <p:cViewPr>
        <p:scale>
          <a:sx n="118" d="100"/>
          <a:sy n="118" d="100"/>
        </p:scale>
        <p:origin x="-1434"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ovolny\Downloads\Analytics%20online%20a%20v&#283;da%20dohromady%20Ve&#353;ker&#225;%20n&#225;v&#353;t&#283;vnost%2020140101-20141105%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txPr>
              <a:bodyPr/>
              <a:lstStyle/>
              <a:p>
                <a:pPr>
                  <a:defRPr sz="1800"/>
                </a:pPr>
                <a:endParaRPr lang="cs-CZ"/>
              </a:p>
            </c:txPr>
            <c:showLegendKey val="0"/>
            <c:showVal val="0"/>
            <c:showCatName val="0"/>
            <c:showSerName val="0"/>
            <c:showPercent val="1"/>
            <c:showBubbleSize val="0"/>
            <c:showLeaderLines val="1"/>
          </c:dLbls>
          <c:cat>
            <c:strRef>
              <c:f>'[Analytics online a věda dohromady Veškerá návštěvnost 20140101-20141105 (1).xlsx]Datová sada1'!$A$2:$A$10</c:f>
              <c:strCache>
                <c:ptCount val="9"/>
                <c:pt idx="0">
                  <c:v>Google</c:v>
                </c:pt>
                <c:pt idx="1">
                  <c:v>Facebook Muni</c:v>
                </c:pt>
                <c:pt idx="2">
                  <c:v>Facebook</c:v>
                </c:pt>
                <c:pt idx="3">
                  <c:v>Přímá návštěvnost</c:v>
                </c:pt>
                <c:pt idx="4">
                  <c:v>Facebook MU</c:v>
                </c:pt>
                <c:pt idx="5">
                  <c:v>Facebook Milujeme vědu</c:v>
                </c:pt>
                <c:pt idx="6">
                  <c:v>Seznam.cz</c:v>
                </c:pt>
                <c:pt idx="7">
                  <c:v>www.muni.cz</c:v>
                </c:pt>
                <c:pt idx="8">
                  <c:v>ostatní</c:v>
                </c:pt>
              </c:strCache>
            </c:strRef>
          </c:cat>
          <c:val>
            <c:numRef>
              <c:f>'[Analytics online a věda dohromady Veškerá návštěvnost 20140101-20141105 (1).xlsx]Datová sada1'!$B$2:$B$10</c:f>
              <c:numCache>
                <c:formatCode>General</c:formatCode>
                <c:ptCount val="9"/>
                <c:pt idx="0">
                  <c:v>94734</c:v>
                </c:pt>
                <c:pt idx="1">
                  <c:v>82000</c:v>
                </c:pt>
                <c:pt idx="2">
                  <c:v>52037</c:v>
                </c:pt>
                <c:pt idx="3">
                  <c:v>48655</c:v>
                </c:pt>
                <c:pt idx="4">
                  <c:v>62000</c:v>
                </c:pt>
                <c:pt idx="5">
                  <c:v>19155</c:v>
                </c:pt>
                <c:pt idx="6">
                  <c:v>13732</c:v>
                </c:pt>
                <c:pt idx="7">
                  <c:v>11535</c:v>
                </c:pt>
                <c:pt idx="8">
                  <c:v>71400</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6219177327243539"/>
          <c:y val="7.638040649708959E-2"/>
          <c:w val="0.32730953906352256"/>
          <c:h val="0.88551649419015743"/>
        </c:manualLayout>
      </c:layout>
      <c:overlay val="0"/>
      <c:txPr>
        <a:bodyPr/>
        <a:lstStyle/>
        <a:p>
          <a:pPr>
            <a:defRPr sz="1800" baseline="0"/>
          </a:pPr>
          <a:endParaRPr lang="cs-CZ"/>
        </a:p>
      </c:txPr>
    </c:legend>
    <c:plotVisOnly val="1"/>
    <c:dispBlanksAs val="gap"/>
    <c:showDLblsOverMax val="0"/>
  </c:chart>
  <c:spPr>
    <a:solidFill>
      <a:schemeClr val="bg1"/>
    </a:soli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Zástupný symbol pro záhlaví 1"/>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Calibri"/>
              </a:defRPr>
            </a:lvl1pPr>
          </a:lstStyle>
          <a:p>
            <a:pPr lvl="0"/>
            <a:endParaRPr lang="cs-CZ"/>
          </a:p>
        </p:txBody>
      </p:sp>
      <p:sp>
        <p:nvSpPr>
          <p:cNvPr id="3" name="Zástupný symbol pro datum 2"/>
          <p:cNvSpPr txBox="1">
            <a:spLocks noGrp="1"/>
          </p:cNvSpPr>
          <p:nvPr>
            <p:ph type="dt" idx="1"/>
          </p:nvPr>
        </p:nvSpPr>
        <p:spPr>
          <a:xfrm>
            <a:off x="3884608" y="0"/>
            <a:ext cx="2971800" cy="457200"/>
          </a:xfrm>
          <a:prstGeom prst="rect">
            <a:avLst/>
          </a:prstGeom>
          <a:noFill/>
          <a:ln>
            <a:noFill/>
          </a:ln>
        </p:spPr>
        <p:txBody>
          <a:bodyPr vert="horz" wrap="square" lIns="91440" tIns="45720" rIns="91440" bIns="45720" anchor="t" anchorCtr="0" compatLnSpc="1"/>
          <a:lstStyle>
            <a:lvl1pPr marL="0" marR="0" lvl="0" indent="0" algn="r"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Calibri"/>
              </a:defRPr>
            </a:lvl1pPr>
          </a:lstStyle>
          <a:p>
            <a:pPr lvl="0"/>
            <a:fld id="{38885CB5-485C-4A5C-95DC-088539ECEF70}" type="datetime1">
              <a:rPr lang="cs-CZ"/>
              <a:pPr lvl="0"/>
              <a:t>14.4.2015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1">
            <a:solidFill>
              <a:srgbClr val="000000"/>
            </a:solidFill>
            <a:prstDash val="solid"/>
          </a:ln>
        </p:spPr>
      </p:sp>
      <p:sp>
        <p:nvSpPr>
          <p:cNvPr id="5" name="Zástupný symbol pro poznámky 4"/>
          <p:cNvSpPr txBox="1">
            <a:spLocks noGrp="1"/>
          </p:cNvSpPr>
          <p:nvPr>
            <p:ph type="body" sz="quarter" idx="3"/>
          </p:nvPr>
        </p:nvSpPr>
        <p:spPr>
          <a:xfrm>
            <a:off x="685800" y="4343400"/>
            <a:ext cx="5486400" cy="4114800"/>
          </a:xfrm>
          <a:prstGeom prst="rect">
            <a:avLst/>
          </a:prstGeom>
          <a:noFill/>
          <a:ln>
            <a:noFill/>
          </a:ln>
        </p:spPr>
        <p:txBody>
          <a:bodyPr vert="horz" wrap="square" lIns="91440" tIns="45720" rIns="91440" bIns="45720" anchor="t" anchorCtr="0" compatLnSpc="1"/>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txBox="1">
            <a:spLocks noGrp="1"/>
          </p:cNvSpPr>
          <p:nvPr>
            <p:ph type="ftr" sz="quarter" idx="4"/>
          </p:nvPr>
        </p:nvSpPr>
        <p:spPr>
          <a:xfrm>
            <a:off x="0" y="8685208"/>
            <a:ext cx="2971800" cy="457200"/>
          </a:xfrm>
          <a:prstGeom prst="rect">
            <a:avLst/>
          </a:prstGeom>
          <a:noFill/>
          <a:ln>
            <a:noFill/>
          </a:ln>
        </p:spPr>
        <p:txBody>
          <a:bodyPr vert="horz" wrap="square" lIns="91440" tIns="45720" rIns="91440" bIns="45720" anchor="b" anchorCtr="0" compatLnSpc="1"/>
          <a:lstStyle>
            <a:lvl1pPr marL="0" marR="0" lvl="0" indent="0" algn="l"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Calibri"/>
              </a:defRPr>
            </a:lvl1pPr>
          </a:lstStyle>
          <a:p>
            <a:pPr lvl="0"/>
            <a:endParaRPr lang="cs-CZ"/>
          </a:p>
        </p:txBody>
      </p:sp>
      <p:sp>
        <p:nvSpPr>
          <p:cNvPr id="7" name="Zástupný symbol pro číslo snímku 6"/>
          <p:cNvSpPr txBox="1">
            <a:spLocks noGrp="1"/>
          </p:cNvSpPr>
          <p:nvPr>
            <p:ph type="sldNum" sz="quarter" idx="5"/>
          </p:nvPr>
        </p:nvSpPr>
        <p:spPr>
          <a:xfrm>
            <a:off x="3884608" y="8685208"/>
            <a:ext cx="2971800" cy="457200"/>
          </a:xfrm>
          <a:prstGeom prst="rect">
            <a:avLst/>
          </a:prstGeom>
          <a:noFill/>
          <a:ln>
            <a:noFill/>
          </a:ln>
        </p:spPr>
        <p:txBody>
          <a:bodyPr vert="horz" wrap="square" lIns="91440" tIns="45720" rIns="91440" bIns="45720" anchor="b" anchorCtr="0" compatLnSpc="1"/>
          <a:lstStyle>
            <a:lvl1pPr marL="0" marR="0" lvl="0" indent="0" algn="r"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Calibri"/>
              </a:defRPr>
            </a:lvl1pPr>
          </a:lstStyle>
          <a:p>
            <a:pPr lvl="0"/>
            <a:fld id="{77BA89F5-0003-46C3-9AA9-76E6D89E4F25}" type="slidenum">
              <a:t>‹#›</a:t>
            </a:fld>
            <a:endParaRPr lang="cs-CZ"/>
          </a:p>
        </p:txBody>
      </p:sp>
    </p:spTree>
    <p:extLst>
      <p:ext uri="{BB962C8B-B14F-4D97-AF65-F5344CB8AC3E}">
        <p14:creationId xmlns:p14="http://schemas.microsoft.com/office/powerpoint/2010/main" val="1511918482"/>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cs-CZ"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endParaRPr lang="cs-CZ"/>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4A711E-CAB0-403B-8F56-FD206F4A1FDF}" type="slidenum">
              <a:t>1</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endParaRPr lang="cs-CZ"/>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AAB5A35-11A5-47B9-AAA7-6ACCD80B0D5C}" type="slidenum">
              <a:t>13</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pPr lvl="0"/>
            <a:r>
              <a:rPr lang="cs-CZ"/>
              <a:t>K tomu se dají přidat dva pěkné citáty, </a:t>
            </a:r>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FB37044-9165-41EA-A6DD-5B2199347E50}" type="slidenum">
              <a:t>14</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endParaRPr lang="cs-CZ"/>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41FCB0-1B23-4D27-BF31-764BC022A5D0}" type="slidenum">
              <a:t>15</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pPr lvl="0"/>
            <a:endParaRPr lang="cs-CZ" dirty="0"/>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88FE175-201F-42BA-8432-C1A65B4F7EFC}" type="slidenum">
              <a:t>16</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pPr lvl="0"/>
            <a:r>
              <a:rPr lang="cs-CZ"/>
              <a:t>Nechám trochu promluvit čísla. Ať si můžete udělat představu o jakým impactu se bavíme.</a:t>
            </a:r>
          </a:p>
          <a:p>
            <a:pPr lvl="0"/>
            <a:r>
              <a:rPr lang="cs-CZ"/>
              <a:t>Různé cílové skupiny, Muni tradiční konzervativnější, iPad exkluzivní, online spíše pro studenty, věda pro nadšence z celé ČR, newletter hodně pro VIP</a:t>
            </a:r>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B57028B-9ACE-4D04-8E14-8B347D8D46AA}" type="slidenum">
              <a:t>17</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endParaRPr lang="cs-CZ"/>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3BA4D6-6938-4BA0-AEB0-24B2B63B1F29}" type="slidenum">
              <a:t>18</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pPr lvl="0"/>
            <a:r>
              <a:rPr lang="cs-CZ"/>
              <a:t>Healiny tištěného Muni samozřejmě tvoří velké univerzitní události, úspěchy, objevy, klíčové pro kvantitu a návštěvnost webu jsou ale samozřejmě témata studentská, servisní články, praktické tipy a návody, ale skvěle fungují i zajímavé osobní příběhy, rozhovory s osobnostmi; nově se věnujeme intenzivněji také popularizaci vědy; a vůbec píšeme o čemkoliv, co je aspoň zajímavé a nějakou souvisí s kontextem MU, často stačí i nějaká malá berlička, když je to opravdu hoodně zajímavé</a:t>
            </a:r>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86F854B-7EDD-44A4-982B-3B4D1FBC2CBB}" type="slidenum">
              <a:t>19</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endParaRPr lang="cs-CZ"/>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12F7BA9-D74A-4C27-B2D6-D26B3E0F0DFF}" type="slidenum">
              <a:t>21</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endParaRPr lang="cs-CZ"/>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FB7B7C8-8B82-4DB3-BCA5-5B5A0AE520DB}" type="slidenum">
              <a:t>23</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endParaRPr lang="cs-CZ"/>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3D5F20C-AFBA-4A26-8115-7BCC4D02DEDE}" type="slidenum">
              <a:t>24</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pPr lvl="0"/>
            <a:r>
              <a:rPr lang="cs-CZ"/>
              <a:t>Jsme na půdě katedry mediální studií a žurnalistiky a tak se sluší začít něčím vzletným. Tohle řekl George Orwell. Je to pěkné a určitě pravivé. K PR to ale dává poměrně negativní kontace.</a:t>
            </a:r>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F6B6B17-E91D-4ADC-B859-2AA839829C5F}" type="slidenum">
              <a:t>2</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endParaRPr lang="cs-CZ"/>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1551618-F751-4496-AA96-636F892DC31E}" type="slidenum">
              <a:t>27</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pPr lvl="0"/>
            <a:r>
              <a:rPr lang="cs-CZ" dirty="0" smtClean="0"/>
              <a:t>Průměrný</a:t>
            </a:r>
            <a:r>
              <a:rPr lang="cs-CZ" baseline="0" dirty="0" smtClean="0"/>
              <a:t> denní dosah </a:t>
            </a:r>
            <a:r>
              <a:rPr lang="cs-CZ" baseline="0" dirty="0" err="1" smtClean="0"/>
              <a:t>Muni</a:t>
            </a:r>
            <a:r>
              <a:rPr lang="cs-CZ" baseline="0" dirty="0" smtClean="0"/>
              <a:t> 2900, Milujeme vědu 2000, MU 4000</a:t>
            </a:r>
            <a:endParaRPr lang="cs-CZ" dirty="0"/>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9DD63B-6E35-4B88-A3F3-811F5597D834}" type="slidenum">
              <a:t>28</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pPr lvl="0"/>
            <a:r>
              <a:rPr lang="cs-CZ" dirty="0"/>
              <a:t>Nechám trochu promluvit čísla. Ať si můžete udělat představu o jakým </a:t>
            </a:r>
            <a:r>
              <a:rPr lang="cs-CZ" dirty="0" err="1"/>
              <a:t>impactu</a:t>
            </a:r>
            <a:r>
              <a:rPr lang="cs-CZ" dirty="0"/>
              <a:t> se bavíme.</a:t>
            </a:r>
          </a:p>
          <a:p>
            <a:pPr lvl="0"/>
            <a:r>
              <a:rPr lang="cs-CZ" dirty="0"/>
              <a:t>Různé cílové skupiny, </a:t>
            </a:r>
            <a:r>
              <a:rPr lang="cs-CZ" dirty="0" err="1"/>
              <a:t>Muni</a:t>
            </a:r>
            <a:r>
              <a:rPr lang="cs-CZ" dirty="0"/>
              <a:t> tradiční konzervativnější, </a:t>
            </a:r>
            <a:r>
              <a:rPr lang="cs-CZ" dirty="0" err="1"/>
              <a:t>iPad</a:t>
            </a:r>
            <a:r>
              <a:rPr lang="cs-CZ" dirty="0"/>
              <a:t> exkluzivní, online spíše pro studenty, věda pro nadšence z celé ČR, </a:t>
            </a:r>
            <a:r>
              <a:rPr lang="cs-CZ" dirty="0" err="1"/>
              <a:t>newletter</a:t>
            </a:r>
            <a:r>
              <a:rPr lang="cs-CZ" dirty="0"/>
              <a:t> hodně pro VIP</a:t>
            </a:r>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A00AE64-78E1-4BCF-AC5E-EF3830E2DC0B}" type="slidenum">
              <a:t>29</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endParaRPr lang="cs-CZ"/>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1551618-F751-4496-AA96-636F892DC31E}" type="slidenum">
              <a:t>30</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pPr lvl="0"/>
            <a:r>
              <a:rPr lang="cs-CZ"/>
              <a:t>Můžeme si dovolit i to vypouštět informace skrze online a sociální sítě, ne přímo médiím, přijdou sami</a:t>
            </a:r>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8DC2376-BB70-48F8-B674-1B2BF98F3C92}" type="slidenum">
              <a:t>31</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endParaRPr lang="cs-CZ"/>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30C705A-C5FB-4480-8090-0ED17A0948E3}" type="slidenum">
              <a:t>32</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endParaRPr lang="cs-CZ"/>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E5A5F4E-2A0D-4E13-9841-29F73C3CAEF6}" type="slidenum">
              <a:t>35</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pPr lvl="0"/>
            <a:r>
              <a:rPr lang="cs-CZ"/>
              <a:t>Logicky je tam převaha starších textů, protože některé generují stablní návštěvnost: jako třeba červený dipom, soustředění, cestování; sdílíme některé i opakovaně jako třeba není doktor jako doktor. Ale vyšvihl se třeba i text, který je starý je měsíc s Michalem Kašpárkem.</a:t>
            </a:r>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AC41928-696E-4627-AB5B-67FEECE3F712}" type="slidenum">
              <a:t>36</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endParaRPr lang="cs-CZ"/>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246D811-F2E4-440A-96AB-633FC1A323EC}" type="slidenum">
              <a:t>37</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pPr lvl="0"/>
            <a:r>
              <a:rPr lang="cs-CZ"/>
              <a:t>Kde se nám ta návštěvnost bere? Sociální sítě a tím myslím hlavně Facebook hrají prim. Díky optimalizacím na kterým pracuje pravidělně náš Iťák se nám daří zvyšovat přichody z vyhledávačů, tedy hlavně z googlu, přímá návštěvnost není dle našeho názoru vůbec marná. Ten newsletter je spíše pro dokreslení, abyste viděli kvantitivní efektivitu toho nástroje. Jde o pravdu spíše o to, jaké lidi tím zasahujeme, ty, kteří by třeba přes FB nebo přímo sami od sebe nepřišli.</a:t>
            </a:r>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A5EEB8-57F5-4C5D-B7D5-0AA9F3FA24D0}" type="slidenum">
              <a:t>38</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pPr lvl="0"/>
            <a:r>
              <a:rPr lang="cs-CZ"/>
              <a:t>Proto k tomu dodávám, že…</a:t>
            </a:r>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63B9C6C-08F6-4983-B5A7-8AC0E9C03BE7}" type="slidenum">
              <a:t>3</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pPr lvl="0"/>
            <a:r>
              <a:rPr lang="cs-CZ"/>
              <a:t>Dopad naši komunikačních kanálů je skvěle vidět na loňském komunikaci konfliktu MU s Hradem. Samozřejmě jsme používali klasickou cestu, že se stanovisko rektora komunikovalo přímo médiím ale další rychlý vývoj a reakce jsme už netlačili do médií přímo, ale využvali jsme pro ně online.muni.cz a sociální sítě a motivovali jsem také rektora, aby používal svůj twitter účet. Výsledkem bylo, že jsme mohli reagovat velmi pružně na dění ve velkých médíích, samo média či novinářské osobnosti nás sledovala a brala od nás informace a z rektora se „přes noc“ stala Twitterová persona. A situace se v menším měřítku vlastně opakovala i letos, kdy jsme připomínal stanoviska z loňska a správnou verzi příběhu. </a:t>
            </a:r>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9F5689A-2020-4971-A990-47A663996A46}" type="slidenum">
              <a:t>39</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pPr lvl="0"/>
            <a:r>
              <a:rPr lang="cs-CZ" dirty="0"/>
              <a:t>Ta nálad vybudovaná kolem Beka je možná kontroverzní, každopádně vyvolává dost pocitů hrdosti mezi studenty i zaměstnanci. Nicméně je to polarizace, kterou jsme se letos snažili už trochu tupit a </a:t>
            </a:r>
            <a:r>
              <a:rPr lang="cs-CZ" dirty="0" err="1"/>
              <a:t>odsobňovat</a:t>
            </a:r>
            <a:r>
              <a:rPr lang="cs-CZ" dirty="0"/>
              <a:t>, aby z toho byl víc sport MU a prezident než rektor a prezident, ale ono to moc nejde. Média a lidi rádi personalizují.</a:t>
            </a:r>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1826DED-CE78-4F3F-B729-FCB4173CC0FE}" type="slidenum">
              <a:t>40</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endParaRPr lang="cs-CZ"/>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552F52-7F8A-4D57-8DD5-2882404B6184}" type="slidenum">
              <a:t>41</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pPr lvl="0"/>
            <a:r>
              <a:rPr lang="cs-CZ"/>
              <a:t>Asi jste si všiml, že míst pro novináře dost ubylo, klasické velké mediální domy se stále zmenšují, nedá se říct, že by bylo těžké se do médií dostat, ale nečte je už tolik lidí, jejich dopad se zmenšuje a člověk se musí klást otázku, jestli je vůbec efektivní vynakládat velké prostředky na to, aby v nich člověk byl. Zvlášť, když dnes už není tak těžké dostat se k lidem přímo. Kdy už se dostanu k tomu Muni… začnu troch oklikou</a:t>
            </a:r>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62AB735-9E3B-4B3A-AFC2-4720B31E9883}" type="slidenum">
              <a:t>4</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endParaRPr lang="cs-CZ"/>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1A5052-400A-4756-A1FC-4BCB5BF1BFBA}" type="slidenum">
              <a:t>6</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pPr lvl="0"/>
            <a:r>
              <a:rPr lang="cs-CZ"/>
              <a:t>Je rok 2005 a čerstvý rektor Fiala má ideu sjednocovat roztříštěnou univerzitu. Muni vzniká jako jeden z nástrojů této ideje…</a:t>
            </a:r>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4675034-A0A0-4A44-AAC3-3D490434426E}" type="slidenum">
              <a:t>7</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pPr lvl="0"/>
            <a:r>
              <a:rPr lang="cs-CZ"/>
              <a:t>Takhle vypadalo první číslo. Ze součásného týmu, který Muni dělá u jeho přípravy nebyl tuším nikdo, i když někteří z nás se přidali už poměrně záhy…</a:t>
            </a:r>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48580E-9E02-4181-969C-701E4B03725C}" type="slidenum">
              <a:t>9</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endParaRPr lang="cs-CZ"/>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D6D4ECA-8B8C-4A01-8EE7-C9A45C9B729D}" type="slidenum">
              <a:t>10</a:t>
            </a:fld>
            <a:endParaRPr lang="cs-CZ"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txBox="1">
            <a:spLocks noGrp="1"/>
          </p:cNvSpPr>
          <p:nvPr>
            <p:ph type="body" sz="quarter" idx="1"/>
          </p:nvPr>
        </p:nvSpPr>
        <p:spPr/>
        <p:txBody>
          <a:bodyPr/>
          <a:lstStyle/>
          <a:p>
            <a:pPr lvl="0"/>
            <a:r>
              <a:rPr lang="cs-CZ" dirty="0"/>
              <a:t>Kdo jsme dnes (po té ideové stránce), co jsou naše hlavní atributy. Fungujeme v podstatě dost podobně jako jakékoliv jiné médium. Máme redakci, vymýšlíme témata, píšeme si sami, až na názorové útvary a výjimky. Máme vybudovanou pozici, stojí za námi dlouhá řada úspěšných čísel bez výraznějších přešlapů a lidé jsou s podobou spokojení, respektují nás a naše ne. Jsme </a:t>
            </a:r>
            <a:r>
              <a:rPr lang="cs-CZ" dirty="0" err="1"/>
              <a:t>good</a:t>
            </a:r>
            <a:r>
              <a:rPr lang="cs-CZ" dirty="0"/>
              <a:t> </a:t>
            </a:r>
            <a:r>
              <a:rPr lang="cs-CZ" dirty="0" err="1"/>
              <a:t>news</a:t>
            </a:r>
            <a:r>
              <a:rPr lang="cs-CZ" dirty="0"/>
              <a:t> </a:t>
            </a:r>
            <a:r>
              <a:rPr lang="cs-CZ" dirty="0" err="1"/>
              <a:t>journal</a:t>
            </a:r>
            <a:r>
              <a:rPr lang="cs-CZ" dirty="0"/>
              <a:t>, 95 procent toho, co si u nás přečtete budou důležité informace, které potřebujete vědět ať už jako student nebo jako zaměstnanec. </a:t>
            </a:r>
            <a:r>
              <a:rPr lang="cs-CZ" dirty="0" err="1"/>
              <a:t>Přečete</a:t>
            </a:r>
            <a:r>
              <a:rPr lang="cs-CZ" dirty="0"/>
              <a:t> si na co se přišlo, co se inovovalo. Neznamená to, že byste si u nás nepřečetli negativní zprávu (příklad za všechny, špatné trubky v kampusu), ale nikdy z ní nebude </a:t>
            </a:r>
            <a:r>
              <a:rPr lang="cs-CZ" dirty="0" err="1"/>
              <a:t>headline</a:t>
            </a:r>
            <a:r>
              <a:rPr lang="cs-CZ" dirty="0"/>
              <a:t> a vždycky to bude směřovat k pozitivnímu konci. Rozhodně ale nejsme investigativní, nebudeme ti, kteří vyšťárají z pod koberce nějaký zametený problém, neotevřeme skříň s kostlivcem.</a:t>
            </a:r>
          </a:p>
        </p:txBody>
      </p:sp>
      <p:sp>
        <p:nvSpPr>
          <p:cNvPr id="4" name="Zástupný symbol pro číslo snímku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F44BF82-98F2-4B0E-968E-B8B6D5C14B02}" type="slidenum">
              <a:t>12</a:t>
            </a:fld>
            <a:endParaRPr lang="cs-CZ"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txBox="1">
            <a:spLocks noGrp="1"/>
          </p:cNvSpPr>
          <p:nvPr>
            <p:ph type="ctrTitle"/>
          </p:nvPr>
        </p:nvSpPr>
        <p:spPr>
          <a:xfrm>
            <a:off x="685800" y="2130423"/>
            <a:ext cx="7772400" cy="1470026"/>
          </a:xfrm>
        </p:spPr>
        <p:txBody>
          <a:bodyPr/>
          <a:lstStyle>
            <a:lvl1pPr>
              <a:defRPr/>
            </a:lvl1pPr>
          </a:lstStyle>
          <a:p>
            <a:pPr lvl="0"/>
            <a:r>
              <a:rPr lang="cs-CZ"/>
              <a:t>Kliknutím lze upravit styl.</a:t>
            </a:r>
          </a:p>
        </p:txBody>
      </p:sp>
      <p:sp>
        <p:nvSpPr>
          <p:cNvPr id="3" name="Podnadpis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cs-CZ"/>
              <a:t>Kliknutím lze upravit styl předlohy.</a:t>
            </a:r>
          </a:p>
        </p:txBody>
      </p:sp>
      <p:sp>
        <p:nvSpPr>
          <p:cNvPr id="4" name="Zástupný symbol pro datum 3"/>
          <p:cNvSpPr txBox="1">
            <a:spLocks noGrp="1"/>
          </p:cNvSpPr>
          <p:nvPr>
            <p:ph type="dt" sz="half" idx="7"/>
          </p:nvPr>
        </p:nvSpPr>
        <p:spPr/>
        <p:txBody>
          <a:bodyPr/>
          <a:lstStyle>
            <a:lvl1pPr>
              <a:defRPr/>
            </a:lvl1pPr>
          </a:lstStyle>
          <a:p>
            <a:pPr lvl="0"/>
            <a:fld id="{21F2B261-DBE6-43EB-A66B-AB2C3839FCF0}" type="datetime1">
              <a:rPr lang="cs-CZ"/>
              <a:pPr lvl="0"/>
              <a:t>14.4.2015</a:t>
            </a:fld>
            <a:endParaRPr lang="cs-CZ"/>
          </a:p>
        </p:txBody>
      </p:sp>
      <p:sp>
        <p:nvSpPr>
          <p:cNvPr id="5" name="Zástupný symbol pro zápatí 4"/>
          <p:cNvSpPr txBox="1">
            <a:spLocks noGrp="1"/>
          </p:cNvSpPr>
          <p:nvPr>
            <p:ph type="ftr" sz="quarter" idx="9"/>
          </p:nvPr>
        </p:nvSpPr>
        <p:spPr/>
        <p:txBody>
          <a:bodyPr/>
          <a:lstStyle>
            <a:lvl1pPr>
              <a:defRPr/>
            </a:lvl1pPr>
          </a:lstStyle>
          <a:p>
            <a:pPr lvl="0"/>
            <a:endParaRPr lang="cs-CZ"/>
          </a:p>
        </p:txBody>
      </p:sp>
      <p:sp>
        <p:nvSpPr>
          <p:cNvPr id="6" name="Zástupný symbol pro číslo snímku 5"/>
          <p:cNvSpPr txBox="1">
            <a:spLocks noGrp="1"/>
          </p:cNvSpPr>
          <p:nvPr>
            <p:ph type="sldNum" sz="quarter" idx="8"/>
          </p:nvPr>
        </p:nvSpPr>
        <p:spPr/>
        <p:txBody>
          <a:bodyPr/>
          <a:lstStyle>
            <a:lvl1pPr>
              <a:defRPr/>
            </a:lvl1pPr>
          </a:lstStyle>
          <a:p>
            <a:pPr lvl="0"/>
            <a:fld id="{DD85B766-1D6D-4E6C-9766-5E2D35C078F6}" type="slidenum">
              <a:t>‹#›</a:t>
            </a:fld>
            <a:endParaRPr lang="cs-CZ"/>
          </a:p>
        </p:txBody>
      </p:sp>
    </p:spTree>
    <p:extLst>
      <p:ext uri="{BB962C8B-B14F-4D97-AF65-F5344CB8AC3E}">
        <p14:creationId xmlns:p14="http://schemas.microsoft.com/office/powerpoint/2010/main" val="1339488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lvl1pPr>
              <a:defRPr/>
            </a:lvl1pPr>
          </a:lstStyle>
          <a:p>
            <a:pPr lvl="0"/>
            <a:r>
              <a:rPr lang="cs-CZ"/>
              <a:t>Kliknutím lze upravit styl.</a:t>
            </a:r>
          </a:p>
        </p:txBody>
      </p:sp>
      <p:sp>
        <p:nvSpPr>
          <p:cNvPr id="3" name="Zástupný symbol pro svislý text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txBox="1">
            <a:spLocks noGrp="1"/>
          </p:cNvSpPr>
          <p:nvPr>
            <p:ph type="dt" sz="half" idx="7"/>
          </p:nvPr>
        </p:nvSpPr>
        <p:spPr/>
        <p:txBody>
          <a:bodyPr/>
          <a:lstStyle>
            <a:lvl1pPr>
              <a:defRPr/>
            </a:lvl1pPr>
          </a:lstStyle>
          <a:p>
            <a:pPr lvl="0"/>
            <a:fld id="{BD1A98EB-C9A9-41CC-8CF0-ED01F01EEF5A}" type="datetime1">
              <a:rPr lang="cs-CZ"/>
              <a:pPr lvl="0"/>
              <a:t>14.4.2015</a:t>
            </a:fld>
            <a:endParaRPr lang="cs-CZ"/>
          </a:p>
        </p:txBody>
      </p:sp>
      <p:sp>
        <p:nvSpPr>
          <p:cNvPr id="5" name="Zástupný symbol pro zápatí 4"/>
          <p:cNvSpPr txBox="1">
            <a:spLocks noGrp="1"/>
          </p:cNvSpPr>
          <p:nvPr>
            <p:ph type="ftr" sz="quarter" idx="9"/>
          </p:nvPr>
        </p:nvSpPr>
        <p:spPr/>
        <p:txBody>
          <a:bodyPr/>
          <a:lstStyle>
            <a:lvl1pPr>
              <a:defRPr/>
            </a:lvl1pPr>
          </a:lstStyle>
          <a:p>
            <a:pPr lvl="0"/>
            <a:endParaRPr lang="cs-CZ"/>
          </a:p>
        </p:txBody>
      </p:sp>
      <p:sp>
        <p:nvSpPr>
          <p:cNvPr id="6" name="Zástupný symbol pro číslo snímku 5"/>
          <p:cNvSpPr txBox="1">
            <a:spLocks noGrp="1"/>
          </p:cNvSpPr>
          <p:nvPr>
            <p:ph type="sldNum" sz="quarter" idx="8"/>
          </p:nvPr>
        </p:nvSpPr>
        <p:spPr/>
        <p:txBody>
          <a:bodyPr/>
          <a:lstStyle>
            <a:lvl1pPr>
              <a:defRPr/>
            </a:lvl1pPr>
          </a:lstStyle>
          <a:p>
            <a:pPr lvl="0"/>
            <a:fld id="{AE3B2973-FC4B-4E33-9422-D1A09CA08266}" type="slidenum">
              <a:t>‹#›</a:t>
            </a:fld>
            <a:endParaRPr lang="cs-CZ"/>
          </a:p>
        </p:txBody>
      </p:sp>
    </p:spTree>
    <p:extLst>
      <p:ext uri="{BB962C8B-B14F-4D97-AF65-F5344CB8AC3E}">
        <p14:creationId xmlns:p14="http://schemas.microsoft.com/office/powerpoint/2010/main" val="4097166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txBox="1">
            <a:spLocks noGrp="1"/>
          </p:cNvSpPr>
          <p:nvPr>
            <p:ph type="title" orient="vert"/>
          </p:nvPr>
        </p:nvSpPr>
        <p:spPr>
          <a:xfrm>
            <a:off x="6629400" y="274640"/>
            <a:ext cx="2057400" cy="5851529"/>
          </a:xfrm>
        </p:spPr>
        <p:txBody>
          <a:bodyPr vert="eaVert"/>
          <a:lstStyle>
            <a:lvl1pPr>
              <a:defRPr/>
            </a:lvl1pPr>
          </a:lstStyle>
          <a:p>
            <a:pPr lvl="0"/>
            <a:r>
              <a:rPr lang="cs-CZ"/>
              <a:t>Kliknutím lze upravit styl.</a:t>
            </a:r>
          </a:p>
        </p:txBody>
      </p:sp>
      <p:sp>
        <p:nvSpPr>
          <p:cNvPr id="3" name="Zástupný symbol pro svislý text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txBox="1">
            <a:spLocks noGrp="1"/>
          </p:cNvSpPr>
          <p:nvPr>
            <p:ph type="dt" sz="half" idx="7"/>
          </p:nvPr>
        </p:nvSpPr>
        <p:spPr/>
        <p:txBody>
          <a:bodyPr/>
          <a:lstStyle>
            <a:lvl1pPr>
              <a:defRPr/>
            </a:lvl1pPr>
          </a:lstStyle>
          <a:p>
            <a:pPr lvl="0"/>
            <a:fld id="{A04424B2-A4BF-4800-80D0-5014749276D8}" type="datetime1">
              <a:rPr lang="cs-CZ"/>
              <a:pPr lvl="0"/>
              <a:t>14.4.2015</a:t>
            </a:fld>
            <a:endParaRPr lang="cs-CZ"/>
          </a:p>
        </p:txBody>
      </p:sp>
      <p:sp>
        <p:nvSpPr>
          <p:cNvPr id="5" name="Zástupný symbol pro zápatí 4"/>
          <p:cNvSpPr txBox="1">
            <a:spLocks noGrp="1"/>
          </p:cNvSpPr>
          <p:nvPr>
            <p:ph type="ftr" sz="quarter" idx="9"/>
          </p:nvPr>
        </p:nvSpPr>
        <p:spPr/>
        <p:txBody>
          <a:bodyPr/>
          <a:lstStyle>
            <a:lvl1pPr>
              <a:defRPr/>
            </a:lvl1pPr>
          </a:lstStyle>
          <a:p>
            <a:pPr lvl="0"/>
            <a:endParaRPr lang="cs-CZ"/>
          </a:p>
        </p:txBody>
      </p:sp>
      <p:sp>
        <p:nvSpPr>
          <p:cNvPr id="6" name="Zástupný symbol pro číslo snímku 5"/>
          <p:cNvSpPr txBox="1">
            <a:spLocks noGrp="1"/>
          </p:cNvSpPr>
          <p:nvPr>
            <p:ph type="sldNum" sz="quarter" idx="8"/>
          </p:nvPr>
        </p:nvSpPr>
        <p:spPr/>
        <p:txBody>
          <a:bodyPr/>
          <a:lstStyle>
            <a:lvl1pPr>
              <a:defRPr/>
            </a:lvl1pPr>
          </a:lstStyle>
          <a:p>
            <a:pPr lvl="0"/>
            <a:fld id="{8C07323A-4ABF-4CEB-9A4E-D4E002CB1F67}" type="slidenum">
              <a:t>‹#›</a:t>
            </a:fld>
            <a:endParaRPr lang="cs-CZ"/>
          </a:p>
        </p:txBody>
      </p:sp>
    </p:spTree>
    <p:extLst>
      <p:ext uri="{BB962C8B-B14F-4D97-AF65-F5344CB8AC3E}">
        <p14:creationId xmlns:p14="http://schemas.microsoft.com/office/powerpoint/2010/main" val="3618389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lvl1pPr>
              <a:defRPr/>
            </a:lvl1pPr>
          </a:lstStyle>
          <a:p>
            <a:pPr lvl="0"/>
            <a:r>
              <a:rPr lang="cs-CZ"/>
              <a:t>Kliknutím lze upravit styl.</a:t>
            </a:r>
          </a:p>
        </p:txBody>
      </p:sp>
      <p:sp>
        <p:nvSpPr>
          <p:cNvPr id="3" name="Zástupný symbol pro obsah 2"/>
          <p:cNvSpPr txBox="1">
            <a:spLocks noGrp="1"/>
          </p:cNvSpPr>
          <p:nvPr>
            <p:ph idx="1"/>
          </p:nvPr>
        </p:nvSpPr>
        <p:spPr/>
        <p:txBody>
          <a:bodyPr/>
          <a:lstStyle>
            <a:lvl1pPr>
              <a:defRPr/>
            </a:lvl1pPr>
            <a:lvl2pPr>
              <a:defRPr/>
            </a:lvl2pPr>
            <a:lvl3pPr>
              <a:defRPr/>
            </a:lvl3pPr>
            <a:lvl4pPr>
              <a:defRPr/>
            </a:lvl4pPr>
            <a:lvl5pP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txBox="1">
            <a:spLocks noGrp="1"/>
          </p:cNvSpPr>
          <p:nvPr>
            <p:ph type="dt" sz="half" idx="7"/>
          </p:nvPr>
        </p:nvSpPr>
        <p:spPr/>
        <p:txBody>
          <a:bodyPr/>
          <a:lstStyle>
            <a:lvl1pPr>
              <a:defRPr/>
            </a:lvl1pPr>
          </a:lstStyle>
          <a:p>
            <a:pPr lvl="0"/>
            <a:fld id="{5F8A58A5-82EF-40BB-8F9A-578443E18C81}" type="datetime1">
              <a:rPr lang="cs-CZ"/>
              <a:pPr lvl="0"/>
              <a:t>14.4.2015</a:t>
            </a:fld>
            <a:endParaRPr lang="cs-CZ"/>
          </a:p>
        </p:txBody>
      </p:sp>
      <p:sp>
        <p:nvSpPr>
          <p:cNvPr id="5" name="Zástupný symbol pro zápatí 4"/>
          <p:cNvSpPr txBox="1">
            <a:spLocks noGrp="1"/>
          </p:cNvSpPr>
          <p:nvPr>
            <p:ph type="ftr" sz="quarter" idx="9"/>
          </p:nvPr>
        </p:nvSpPr>
        <p:spPr/>
        <p:txBody>
          <a:bodyPr/>
          <a:lstStyle>
            <a:lvl1pPr>
              <a:defRPr/>
            </a:lvl1pPr>
          </a:lstStyle>
          <a:p>
            <a:pPr lvl="0"/>
            <a:endParaRPr lang="cs-CZ"/>
          </a:p>
        </p:txBody>
      </p:sp>
      <p:sp>
        <p:nvSpPr>
          <p:cNvPr id="6" name="Zástupný symbol pro číslo snímku 5"/>
          <p:cNvSpPr txBox="1">
            <a:spLocks noGrp="1"/>
          </p:cNvSpPr>
          <p:nvPr>
            <p:ph type="sldNum" sz="quarter" idx="8"/>
          </p:nvPr>
        </p:nvSpPr>
        <p:spPr/>
        <p:txBody>
          <a:bodyPr/>
          <a:lstStyle>
            <a:lvl1pPr>
              <a:defRPr/>
            </a:lvl1pPr>
          </a:lstStyle>
          <a:p>
            <a:pPr lvl="0"/>
            <a:fld id="{7B0471B4-5E28-44F9-92B9-B950C19D71D1}" type="slidenum">
              <a:t>‹#›</a:t>
            </a:fld>
            <a:endParaRPr lang="cs-CZ"/>
          </a:p>
        </p:txBody>
      </p:sp>
    </p:spTree>
    <p:extLst>
      <p:ext uri="{BB962C8B-B14F-4D97-AF65-F5344CB8AC3E}">
        <p14:creationId xmlns:p14="http://schemas.microsoft.com/office/powerpoint/2010/main" val="4149804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txBox="1">
            <a:spLocks noGrp="1"/>
          </p:cNvSpPr>
          <p:nvPr>
            <p:ph type="title"/>
          </p:nvPr>
        </p:nvSpPr>
        <p:spPr>
          <a:xfrm>
            <a:off x="722311" y="4406895"/>
            <a:ext cx="7772400" cy="1362071"/>
          </a:xfrm>
        </p:spPr>
        <p:txBody>
          <a:bodyPr anchor="t" anchorCtr="0"/>
          <a:lstStyle>
            <a:lvl1pPr algn="l">
              <a:defRPr sz="4000" b="1" cap="all"/>
            </a:lvl1pPr>
          </a:lstStyle>
          <a:p>
            <a:pPr lvl="0"/>
            <a:r>
              <a:rPr lang="cs-CZ"/>
              <a:t>Kliknutím lze upravit styl.</a:t>
            </a:r>
          </a:p>
        </p:txBody>
      </p:sp>
      <p:sp>
        <p:nvSpPr>
          <p:cNvPr id="3" name="Zástupný symbol pro text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cs-CZ"/>
              <a:t>Kliknutím lze upravit styly předlohy textu.</a:t>
            </a:r>
          </a:p>
        </p:txBody>
      </p:sp>
      <p:sp>
        <p:nvSpPr>
          <p:cNvPr id="4" name="Zástupný symbol pro datum 3"/>
          <p:cNvSpPr txBox="1">
            <a:spLocks noGrp="1"/>
          </p:cNvSpPr>
          <p:nvPr>
            <p:ph type="dt" sz="half" idx="7"/>
          </p:nvPr>
        </p:nvSpPr>
        <p:spPr/>
        <p:txBody>
          <a:bodyPr/>
          <a:lstStyle>
            <a:lvl1pPr>
              <a:defRPr/>
            </a:lvl1pPr>
          </a:lstStyle>
          <a:p>
            <a:pPr lvl="0"/>
            <a:fld id="{897EFB17-4D2F-4CE6-A52F-A04142F81C65}" type="datetime1">
              <a:rPr lang="cs-CZ"/>
              <a:pPr lvl="0"/>
              <a:t>14.4.2015</a:t>
            </a:fld>
            <a:endParaRPr lang="cs-CZ"/>
          </a:p>
        </p:txBody>
      </p:sp>
      <p:sp>
        <p:nvSpPr>
          <p:cNvPr id="5" name="Zástupný symbol pro zápatí 4"/>
          <p:cNvSpPr txBox="1">
            <a:spLocks noGrp="1"/>
          </p:cNvSpPr>
          <p:nvPr>
            <p:ph type="ftr" sz="quarter" idx="9"/>
          </p:nvPr>
        </p:nvSpPr>
        <p:spPr/>
        <p:txBody>
          <a:bodyPr/>
          <a:lstStyle>
            <a:lvl1pPr>
              <a:defRPr/>
            </a:lvl1pPr>
          </a:lstStyle>
          <a:p>
            <a:pPr lvl="0"/>
            <a:endParaRPr lang="cs-CZ"/>
          </a:p>
        </p:txBody>
      </p:sp>
      <p:sp>
        <p:nvSpPr>
          <p:cNvPr id="6" name="Zástupný symbol pro číslo snímku 5"/>
          <p:cNvSpPr txBox="1">
            <a:spLocks noGrp="1"/>
          </p:cNvSpPr>
          <p:nvPr>
            <p:ph type="sldNum" sz="quarter" idx="8"/>
          </p:nvPr>
        </p:nvSpPr>
        <p:spPr/>
        <p:txBody>
          <a:bodyPr/>
          <a:lstStyle>
            <a:lvl1pPr>
              <a:defRPr/>
            </a:lvl1pPr>
          </a:lstStyle>
          <a:p>
            <a:pPr lvl="0"/>
            <a:fld id="{1DC5BB35-D51D-4945-9C4F-E6D8407D06B8}" type="slidenum">
              <a:t>‹#›</a:t>
            </a:fld>
            <a:endParaRPr lang="cs-CZ"/>
          </a:p>
        </p:txBody>
      </p:sp>
    </p:spTree>
    <p:extLst>
      <p:ext uri="{BB962C8B-B14F-4D97-AF65-F5344CB8AC3E}">
        <p14:creationId xmlns:p14="http://schemas.microsoft.com/office/powerpoint/2010/main" val="950159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lvl1pPr>
              <a:defRPr/>
            </a:lvl1pPr>
          </a:lstStyle>
          <a:p>
            <a:pPr lvl="0"/>
            <a:r>
              <a:rPr lang="cs-CZ"/>
              <a:t>Kliknutím lze upravit styl.</a:t>
            </a:r>
          </a:p>
        </p:txBody>
      </p:sp>
      <p:sp>
        <p:nvSpPr>
          <p:cNvPr id="3" name="Zástupný symbol pro obsah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txBox="1">
            <a:spLocks noGrp="1"/>
          </p:cNvSpPr>
          <p:nvPr>
            <p:ph type="dt" sz="half" idx="7"/>
          </p:nvPr>
        </p:nvSpPr>
        <p:spPr/>
        <p:txBody>
          <a:bodyPr/>
          <a:lstStyle>
            <a:lvl1pPr>
              <a:defRPr/>
            </a:lvl1pPr>
          </a:lstStyle>
          <a:p>
            <a:pPr lvl="0"/>
            <a:fld id="{2A5DB6C8-3C7A-4BD9-B390-FA727A8B6D60}" type="datetime1">
              <a:rPr lang="cs-CZ"/>
              <a:pPr lvl="0"/>
              <a:t>14.4.2015</a:t>
            </a:fld>
            <a:endParaRPr lang="cs-CZ"/>
          </a:p>
        </p:txBody>
      </p:sp>
      <p:sp>
        <p:nvSpPr>
          <p:cNvPr id="6" name="Zástupný symbol pro zápatí 5"/>
          <p:cNvSpPr txBox="1">
            <a:spLocks noGrp="1"/>
          </p:cNvSpPr>
          <p:nvPr>
            <p:ph type="ftr" sz="quarter" idx="9"/>
          </p:nvPr>
        </p:nvSpPr>
        <p:spPr/>
        <p:txBody>
          <a:bodyPr/>
          <a:lstStyle>
            <a:lvl1pPr>
              <a:defRPr/>
            </a:lvl1pPr>
          </a:lstStyle>
          <a:p>
            <a:pPr lvl="0"/>
            <a:endParaRPr lang="cs-CZ"/>
          </a:p>
        </p:txBody>
      </p:sp>
      <p:sp>
        <p:nvSpPr>
          <p:cNvPr id="7" name="Zástupný symbol pro číslo snímku 6"/>
          <p:cNvSpPr txBox="1">
            <a:spLocks noGrp="1"/>
          </p:cNvSpPr>
          <p:nvPr>
            <p:ph type="sldNum" sz="quarter" idx="8"/>
          </p:nvPr>
        </p:nvSpPr>
        <p:spPr/>
        <p:txBody>
          <a:bodyPr/>
          <a:lstStyle>
            <a:lvl1pPr>
              <a:defRPr/>
            </a:lvl1pPr>
          </a:lstStyle>
          <a:p>
            <a:pPr lvl="0"/>
            <a:fld id="{45A94787-7F3A-4EEB-9BD3-CDFE3711D778}" type="slidenum">
              <a:t>‹#›</a:t>
            </a:fld>
            <a:endParaRPr lang="cs-CZ"/>
          </a:p>
        </p:txBody>
      </p:sp>
    </p:spTree>
    <p:extLst>
      <p:ext uri="{BB962C8B-B14F-4D97-AF65-F5344CB8AC3E}">
        <p14:creationId xmlns:p14="http://schemas.microsoft.com/office/powerpoint/2010/main" val="3524325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lvl1pPr>
              <a:defRPr/>
            </a:lvl1pPr>
          </a:lstStyle>
          <a:p>
            <a:pPr lvl="0"/>
            <a:r>
              <a:rPr lang="cs-CZ"/>
              <a:t>Kliknutím lze upravit styl.</a:t>
            </a:r>
          </a:p>
        </p:txBody>
      </p:sp>
      <p:sp>
        <p:nvSpPr>
          <p:cNvPr id="3" name="Zástupný symbol pro text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cs-CZ"/>
              <a:t>Kliknutím lze upravit styly předlohy textu.</a:t>
            </a:r>
          </a:p>
        </p:txBody>
      </p:sp>
      <p:sp>
        <p:nvSpPr>
          <p:cNvPr id="4" name="Zástupný symbol pro obsah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cs-CZ"/>
              <a:t>Kliknutím lze upravit styly předlohy textu.</a:t>
            </a:r>
          </a:p>
        </p:txBody>
      </p:sp>
      <p:sp>
        <p:nvSpPr>
          <p:cNvPr id="6" name="Zástupný symbol pro obsah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txBox="1">
            <a:spLocks noGrp="1"/>
          </p:cNvSpPr>
          <p:nvPr>
            <p:ph type="dt" sz="half" idx="7"/>
          </p:nvPr>
        </p:nvSpPr>
        <p:spPr/>
        <p:txBody>
          <a:bodyPr/>
          <a:lstStyle>
            <a:lvl1pPr>
              <a:defRPr/>
            </a:lvl1pPr>
          </a:lstStyle>
          <a:p>
            <a:pPr lvl="0"/>
            <a:fld id="{1C6DD846-4C08-4FC6-9B5A-85AF19224294}" type="datetime1">
              <a:rPr lang="cs-CZ"/>
              <a:pPr lvl="0"/>
              <a:t>14.4.2015</a:t>
            </a:fld>
            <a:endParaRPr lang="cs-CZ"/>
          </a:p>
        </p:txBody>
      </p:sp>
      <p:sp>
        <p:nvSpPr>
          <p:cNvPr id="8" name="Zástupný symbol pro zápatí 7"/>
          <p:cNvSpPr txBox="1">
            <a:spLocks noGrp="1"/>
          </p:cNvSpPr>
          <p:nvPr>
            <p:ph type="ftr" sz="quarter" idx="9"/>
          </p:nvPr>
        </p:nvSpPr>
        <p:spPr/>
        <p:txBody>
          <a:bodyPr/>
          <a:lstStyle>
            <a:lvl1pPr>
              <a:defRPr/>
            </a:lvl1pPr>
          </a:lstStyle>
          <a:p>
            <a:pPr lvl="0"/>
            <a:endParaRPr lang="cs-CZ"/>
          </a:p>
        </p:txBody>
      </p:sp>
      <p:sp>
        <p:nvSpPr>
          <p:cNvPr id="9" name="Zástupný symbol pro číslo snímku 8"/>
          <p:cNvSpPr txBox="1">
            <a:spLocks noGrp="1"/>
          </p:cNvSpPr>
          <p:nvPr>
            <p:ph type="sldNum" sz="quarter" idx="8"/>
          </p:nvPr>
        </p:nvSpPr>
        <p:spPr/>
        <p:txBody>
          <a:bodyPr/>
          <a:lstStyle>
            <a:lvl1pPr>
              <a:defRPr/>
            </a:lvl1pPr>
          </a:lstStyle>
          <a:p>
            <a:pPr lvl="0"/>
            <a:fld id="{0B702BA6-2391-44C8-810A-DF3154DC5BDB}" type="slidenum">
              <a:t>‹#›</a:t>
            </a:fld>
            <a:endParaRPr lang="cs-CZ"/>
          </a:p>
        </p:txBody>
      </p:sp>
    </p:spTree>
    <p:extLst>
      <p:ext uri="{BB962C8B-B14F-4D97-AF65-F5344CB8AC3E}">
        <p14:creationId xmlns:p14="http://schemas.microsoft.com/office/powerpoint/2010/main" val="759690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lstStyle>
            <a:lvl1pPr>
              <a:defRPr/>
            </a:lvl1pPr>
          </a:lstStyle>
          <a:p>
            <a:pPr lvl="0"/>
            <a:r>
              <a:rPr lang="cs-CZ"/>
              <a:t>Kliknutím lze upravit styl.</a:t>
            </a:r>
          </a:p>
        </p:txBody>
      </p:sp>
      <p:sp>
        <p:nvSpPr>
          <p:cNvPr id="3" name="Zástupný symbol pro datum 2"/>
          <p:cNvSpPr txBox="1">
            <a:spLocks noGrp="1"/>
          </p:cNvSpPr>
          <p:nvPr>
            <p:ph type="dt" sz="half" idx="7"/>
          </p:nvPr>
        </p:nvSpPr>
        <p:spPr/>
        <p:txBody>
          <a:bodyPr/>
          <a:lstStyle>
            <a:lvl1pPr>
              <a:defRPr/>
            </a:lvl1pPr>
          </a:lstStyle>
          <a:p>
            <a:pPr lvl="0"/>
            <a:fld id="{20B3F964-9C06-4FA9-BF7F-272480C4198A}" type="datetime1">
              <a:rPr lang="cs-CZ"/>
              <a:pPr lvl="0"/>
              <a:t>14.4.2015</a:t>
            </a:fld>
            <a:endParaRPr lang="cs-CZ"/>
          </a:p>
        </p:txBody>
      </p:sp>
      <p:sp>
        <p:nvSpPr>
          <p:cNvPr id="4" name="Zástupný symbol pro zápatí 3"/>
          <p:cNvSpPr txBox="1">
            <a:spLocks noGrp="1"/>
          </p:cNvSpPr>
          <p:nvPr>
            <p:ph type="ftr" sz="quarter" idx="9"/>
          </p:nvPr>
        </p:nvSpPr>
        <p:spPr/>
        <p:txBody>
          <a:bodyPr/>
          <a:lstStyle>
            <a:lvl1pPr>
              <a:defRPr/>
            </a:lvl1pPr>
          </a:lstStyle>
          <a:p>
            <a:pPr lvl="0"/>
            <a:endParaRPr lang="cs-CZ"/>
          </a:p>
        </p:txBody>
      </p:sp>
      <p:sp>
        <p:nvSpPr>
          <p:cNvPr id="5" name="Zástupný symbol pro číslo snímku 4"/>
          <p:cNvSpPr txBox="1">
            <a:spLocks noGrp="1"/>
          </p:cNvSpPr>
          <p:nvPr>
            <p:ph type="sldNum" sz="quarter" idx="8"/>
          </p:nvPr>
        </p:nvSpPr>
        <p:spPr/>
        <p:txBody>
          <a:bodyPr/>
          <a:lstStyle>
            <a:lvl1pPr>
              <a:defRPr/>
            </a:lvl1pPr>
          </a:lstStyle>
          <a:p>
            <a:pPr lvl="0"/>
            <a:fld id="{22C7F282-A495-4E30-A326-831F457913E3}" type="slidenum">
              <a:t>‹#›</a:t>
            </a:fld>
            <a:endParaRPr lang="cs-CZ"/>
          </a:p>
        </p:txBody>
      </p:sp>
    </p:spTree>
    <p:extLst>
      <p:ext uri="{BB962C8B-B14F-4D97-AF65-F5344CB8AC3E}">
        <p14:creationId xmlns:p14="http://schemas.microsoft.com/office/powerpoint/2010/main" val="3662378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txBox="1">
            <a:spLocks noGrp="1"/>
          </p:cNvSpPr>
          <p:nvPr>
            <p:ph type="dt" sz="half" idx="7"/>
          </p:nvPr>
        </p:nvSpPr>
        <p:spPr/>
        <p:txBody>
          <a:bodyPr/>
          <a:lstStyle>
            <a:lvl1pPr>
              <a:defRPr/>
            </a:lvl1pPr>
          </a:lstStyle>
          <a:p>
            <a:pPr lvl="0"/>
            <a:fld id="{E70F3051-F81C-48C2-8340-67F81354DC79}" type="datetime1">
              <a:rPr lang="cs-CZ"/>
              <a:pPr lvl="0"/>
              <a:t>14.4.2015</a:t>
            </a:fld>
            <a:endParaRPr lang="cs-CZ"/>
          </a:p>
        </p:txBody>
      </p:sp>
      <p:sp>
        <p:nvSpPr>
          <p:cNvPr id="3" name="Zástupný symbol pro zápatí 2"/>
          <p:cNvSpPr txBox="1">
            <a:spLocks noGrp="1"/>
          </p:cNvSpPr>
          <p:nvPr>
            <p:ph type="ftr" sz="quarter" idx="9"/>
          </p:nvPr>
        </p:nvSpPr>
        <p:spPr/>
        <p:txBody>
          <a:bodyPr/>
          <a:lstStyle>
            <a:lvl1pPr>
              <a:defRPr/>
            </a:lvl1pPr>
          </a:lstStyle>
          <a:p>
            <a:pPr lvl="0"/>
            <a:endParaRPr lang="cs-CZ"/>
          </a:p>
        </p:txBody>
      </p:sp>
      <p:sp>
        <p:nvSpPr>
          <p:cNvPr id="4" name="Zástupný symbol pro číslo snímku 3"/>
          <p:cNvSpPr txBox="1">
            <a:spLocks noGrp="1"/>
          </p:cNvSpPr>
          <p:nvPr>
            <p:ph type="sldNum" sz="quarter" idx="8"/>
          </p:nvPr>
        </p:nvSpPr>
        <p:spPr/>
        <p:txBody>
          <a:bodyPr/>
          <a:lstStyle>
            <a:lvl1pPr>
              <a:defRPr/>
            </a:lvl1pPr>
          </a:lstStyle>
          <a:p>
            <a:pPr lvl="0"/>
            <a:fld id="{6FFE633F-72B1-4AFE-A16F-814852796023}" type="slidenum">
              <a:t>‹#›</a:t>
            </a:fld>
            <a:endParaRPr lang="cs-CZ"/>
          </a:p>
        </p:txBody>
      </p:sp>
    </p:spTree>
    <p:extLst>
      <p:ext uri="{BB962C8B-B14F-4D97-AF65-F5344CB8AC3E}">
        <p14:creationId xmlns:p14="http://schemas.microsoft.com/office/powerpoint/2010/main" val="297738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txBox="1">
            <a:spLocks noGrp="1"/>
          </p:cNvSpPr>
          <p:nvPr>
            <p:ph type="title"/>
          </p:nvPr>
        </p:nvSpPr>
        <p:spPr>
          <a:xfrm>
            <a:off x="457200" y="273048"/>
            <a:ext cx="3008311" cy="1162046"/>
          </a:xfrm>
        </p:spPr>
        <p:txBody>
          <a:bodyPr anchor="b" anchorCtr="0"/>
          <a:lstStyle>
            <a:lvl1pPr algn="l">
              <a:defRPr sz="2000" b="1"/>
            </a:lvl1pPr>
          </a:lstStyle>
          <a:p>
            <a:pPr lvl="0"/>
            <a:r>
              <a:rPr lang="cs-CZ"/>
              <a:t>Kliknutím lze upravit styl.</a:t>
            </a:r>
          </a:p>
        </p:txBody>
      </p:sp>
      <p:sp>
        <p:nvSpPr>
          <p:cNvPr id="3" name="Zástupný symbol pro obsah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cs-CZ"/>
              <a:t>Kliknutím lze upravit styly předlohy textu.</a:t>
            </a:r>
          </a:p>
        </p:txBody>
      </p:sp>
      <p:sp>
        <p:nvSpPr>
          <p:cNvPr id="5" name="Zástupný symbol pro datum 4"/>
          <p:cNvSpPr txBox="1">
            <a:spLocks noGrp="1"/>
          </p:cNvSpPr>
          <p:nvPr>
            <p:ph type="dt" sz="half" idx="7"/>
          </p:nvPr>
        </p:nvSpPr>
        <p:spPr/>
        <p:txBody>
          <a:bodyPr/>
          <a:lstStyle>
            <a:lvl1pPr>
              <a:defRPr/>
            </a:lvl1pPr>
          </a:lstStyle>
          <a:p>
            <a:pPr lvl="0"/>
            <a:fld id="{3263C3F0-43FB-4851-B18C-EB4E9869ADB3}" type="datetime1">
              <a:rPr lang="cs-CZ"/>
              <a:pPr lvl="0"/>
              <a:t>14.4.2015</a:t>
            </a:fld>
            <a:endParaRPr lang="cs-CZ"/>
          </a:p>
        </p:txBody>
      </p:sp>
      <p:sp>
        <p:nvSpPr>
          <p:cNvPr id="6" name="Zástupný symbol pro zápatí 5"/>
          <p:cNvSpPr txBox="1">
            <a:spLocks noGrp="1"/>
          </p:cNvSpPr>
          <p:nvPr>
            <p:ph type="ftr" sz="quarter" idx="9"/>
          </p:nvPr>
        </p:nvSpPr>
        <p:spPr/>
        <p:txBody>
          <a:bodyPr/>
          <a:lstStyle>
            <a:lvl1pPr>
              <a:defRPr/>
            </a:lvl1pPr>
          </a:lstStyle>
          <a:p>
            <a:pPr lvl="0"/>
            <a:endParaRPr lang="cs-CZ"/>
          </a:p>
        </p:txBody>
      </p:sp>
      <p:sp>
        <p:nvSpPr>
          <p:cNvPr id="7" name="Zástupný symbol pro číslo snímku 6"/>
          <p:cNvSpPr txBox="1">
            <a:spLocks noGrp="1"/>
          </p:cNvSpPr>
          <p:nvPr>
            <p:ph type="sldNum" sz="quarter" idx="8"/>
          </p:nvPr>
        </p:nvSpPr>
        <p:spPr/>
        <p:txBody>
          <a:bodyPr/>
          <a:lstStyle>
            <a:lvl1pPr>
              <a:defRPr/>
            </a:lvl1pPr>
          </a:lstStyle>
          <a:p>
            <a:pPr lvl="0"/>
            <a:fld id="{74D5DFEA-4E08-40B7-8595-E8DF050B7C61}" type="slidenum">
              <a:t>‹#›</a:t>
            </a:fld>
            <a:endParaRPr lang="cs-CZ"/>
          </a:p>
        </p:txBody>
      </p:sp>
    </p:spTree>
    <p:extLst>
      <p:ext uri="{BB962C8B-B14F-4D97-AF65-F5344CB8AC3E}">
        <p14:creationId xmlns:p14="http://schemas.microsoft.com/office/powerpoint/2010/main" val="951076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txBox="1">
            <a:spLocks noGrp="1"/>
          </p:cNvSpPr>
          <p:nvPr>
            <p:ph type="title"/>
          </p:nvPr>
        </p:nvSpPr>
        <p:spPr>
          <a:xfrm>
            <a:off x="1792288" y="4800600"/>
            <a:ext cx="5486400" cy="566735"/>
          </a:xfrm>
        </p:spPr>
        <p:txBody>
          <a:bodyPr anchor="b" anchorCtr="0"/>
          <a:lstStyle>
            <a:lvl1pPr algn="l">
              <a:defRPr sz="2000" b="1"/>
            </a:lvl1pPr>
          </a:lstStyle>
          <a:p>
            <a:pPr lvl="0"/>
            <a:r>
              <a:rPr lang="cs-CZ"/>
              <a:t>Kliknutím lze upravit styl.</a:t>
            </a:r>
          </a:p>
        </p:txBody>
      </p:sp>
      <p:sp>
        <p:nvSpPr>
          <p:cNvPr id="3" name="Zástupný symbol pro obrázek 2"/>
          <p:cNvSpPr txBox="1">
            <a:spLocks noGrp="1"/>
          </p:cNvSpPr>
          <p:nvPr>
            <p:ph type="pic" idx="1"/>
          </p:nvPr>
        </p:nvSpPr>
        <p:spPr>
          <a:xfrm>
            <a:off x="1792288" y="612776"/>
            <a:ext cx="5486400" cy="4114800"/>
          </a:xfrm>
        </p:spPr>
        <p:txBody>
          <a:bodyPr/>
          <a:lstStyle>
            <a:lvl1pPr marL="0" indent="0">
              <a:buNone/>
              <a:defRPr/>
            </a:lvl1pPr>
          </a:lstStyle>
          <a:p>
            <a:pPr lvl="0"/>
            <a:endParaRPr lang="cs-CZ"/>
          </a:p>
        </p:txBody>
      </p:sp>
      <p:sp>
        <p:nvSpPr>
          <p:cNvPr id="4" name="Zástupný symbol pro text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cs-CZ"/>
              <a:t>Kliknutím lze upravit styly předlohy textu.</a:t>
            </a:r>
          </a:p>
        </p:txBody>
      </p:sp>
      <p:sp>
        <p:nvSpPr>
          <p:cNvPr id="5" name="Zástupný symbol pro datum 4"/>
          <p:cNvSpPr txBox="1">
            <a:spLocks noGrp="1"/>
          </p:cNvSpPr>
          <p:nvPr>
            <p:ph type="dt" sz="half" idx="7"/>
          </p:nvPr>
        </p:nvSpPr>
        <p:spPr/>
        <p:txBody>
          <a:bodyPr/>
          <a:lstStyle>
            <a:lvl1pPr>
              <a:defRPr/>
            </a:lvl1pPr>
          </a:lstStyle>
          <a:p>
            <a:pPr lvl="0"/>
            <a:fld id="{B846394A-FE1F-43C4-B7BC-CF41ACED6E02}" type="datetime1">
              <a:rPr lang="cs-CZ"/>
              <a:pPr lvl="0"/>
              <a:t>14.4.2015</a:t>
            </a:fld>
            <a:endParaRPr lang="cs-CZ"/>
          </a:p>
        </p:txBody>
      </p:sp>
      <p:sp>
        <p:nvSpPr>
          <p:cNvPr id="6" name="Zástupný symbol pro zápatí 5"/>
          <p:cNvSpPr txBox="1">
            <a:spLocks noGrp="1"/>
          </p:cNvSpPr>
          <p:nvPr>
            <p:ph type="ftr" sz="quarter" idx="9"/>
          </p:nvPr>
        </p:nvSpPr>
        <p:spPr/>
        <p:txBody>
          <a:bodyPr/>
          <a:lstStyle>
            <a:lvl1pPr>
              <a:defRPr/>
            </a:lvl1pPr>
          </a:lstStyle>
          <a:p>
            <a:pPr lvl="0"/>
            <a:endParaRPr lang="cs-CZ"/>
          </a:p>
        </p:txBody>
      </p:sp>
      <p:sp>
        <p:nvSpPr>
          <p:cNvPr id="7" name="Zástupný symbol pro číslo snímku 6"/>
          <p:cNvSpPr txBox="1">
            <a:spLocks noGrp="1"/>
          </p:cNvSpPr>
          <p:nvPr>
            <p:ph type="sldNum" sz="quarter" idx="8"/>
          </p:nvPr>
        </p:nvSpPr>
        <p:spPr/>
        <p:txBody>
          <a:bodyPr/>
          <a:lstStyle>
            <a:lvl1pPr>
              <a:defRPr/>
            </a:lvl1pPr>
          </a:lstStyle>
          <a:p>
            <a:pPr lvl="0"/>
            <a:fld id="{05D6F008-55D7-4A63-88B9-21005E1610A9}" type="slidenum">
              <a:t>‹#›</a:t>
            </a:fld>
            <a:endParaRPr lang="cs-CZ"/>
          </a:p>
        </p:txBody>
      </p:sp>
    </p:spTree>
    <p:extLst>
      <p:ext uri="{BB962C8B-B14F-4D97-AF65-F5344CB8AC3E}">
        <p14:creationId xmlns:p14="http://schemas.microsoft.com/office/powerpoint/2010/main" val="1195002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Zástupný symbol pro nadpis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cs-CZ"/>
              <a:t>Kliknutím lze upravit styl.</a:t>
            </a:r>
          </a:p>
        </p:txBody>
      </p:sp>
      <p:sp>
        <p:nvSpPr>
          <p:cNvPr id="3" name="Zástupný symbol pro text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cs-CZ" sz="1200" b="0" i="0" u="none" strike="noStrike" kern="1200" cap="none" spc="0" baseline="0">
                <a:solidFill>
                  <a:srgbClr val="898989"/>
                </a:solidFill>
                <a:uFillTx/>
                <a:latin typeface="Calibri"/>
              </a:defRPr>
            </a:lvl1pPr>
          </a:lstStyle>
          <a:p>
            <a:pPr lvl="0"/>
            <a:fld id="{FC87A9F4-3C31-48F2-8B83-E1E7795EA9FB}" type="datetime1">
              <a:rPr lang="cs-CZ"/>
              <a:pPr lvl="0"/>
              <a:t>14.4.2015</a:t>
            </a:fld>
            <a:endParaRPr lang="cs-CZ"/>
          </a:p>
        </p:txBody>
      </p:sp>
      <p:sp>
        <p:nvSpPr>
          <p:cNvPr id="5" name="Zástupný symbol pro zápatí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cs-CZ" sz="1200" b="0" i="0" u="none" strike="noStrike" kern="1200" cap="none" spc="0" baseline="0">
                <a:solidFill>
                  <a:srgbClr val="898989"/>
                </a:solidFill>
                <a:uFillTx/>
                <a:latin typeface="Calibri"/>
              </a:defRPr>
            </a:lvl1pPr>
          </a:lstStyle>
          <a:p>
            <a:pPr lvl="0"/>
            <a:endParaRPr lang="cs-CZ"/>
          </a:p>
        </p:txBody>
      </p:sp>
      <p:sp>
        <p:nvSpPr>
          <p:cNvPr id="6" name="Zástupný symbol pro číslo snímku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cs-CZ" sz="1200" b="0" i="0" u="none" strike="noStrike" kern="1200" cap="none" spc="0" baseline="0">
                <a:solidFill>
                  <a:srgbClr val="898989"/>
                </a:solidFill>
                <a:uFillTx/>
                <a:latin typeface="Calibri"/>
              </a:defRPr>
            </a:lvl1pPr>
          </a:lstStyle>
          <a:p>
            <a:pPr lvl="0"/>
            <a:fld id="{DC76F302-0379-46A0-964D-46FDC503DB23}" type="slidenum">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cs-CZ"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cs-CZ"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cs-CZ"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cs-CZ"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cs-CZ"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cs-CZ" sz="2000" b="0" i="0" u="none" strike="noStrike" kern="1200" cap="none" spc="0" baseline="0">
          <a:solidFill>
            <a:srgbClr val="000000"/>
          </a:solidFill>
          <a:uFillTx/>
          <a:latin typeface="Calibri"/>
        </a:defRPr>
      </a:lvl5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name="Slide4">
    <p:bg>
      <p:bgPr>
        <a:solidFill>
          <a:srgbClr val="1F497D"/>
        </a:soli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395532" y="980730"/>
            <a:ext cx="8229600" cy="4320475"/>
          </a:xfrm>
        </p:spPr>
        <p:txBody>
          <a:bodyPr/>
          <a:lstStyle/>
          <a:p>
            <a:pPr lvl="0"/>
            <a:r>
              <a:rPr lang="cs-CZ" sz="27000" b="1">
                <a:solidFill>
                  <a:srgbClr val="FFFFFF"/>
                </a:solidFill>
              </a:rPr>
              <a:t>Muni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36">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827586" y="2132856"/>
            <a:ext cx="7992889" cy="2304260"/>
          </a:xfrm>
        </p:spPr>
        <p:txBody>
          <a:bodyPr/>
          <a:lstStyle/>
          <a:p>
            <a:pPr marL="0" lvl="0" indent="0">
              <a:lnSpc>
                <a:spcPct val="90000"/>
              </a:lnSpc>
              <a:spcBef>
                <a:spcPts val="3600"/>
              </a:spcBef>
              <a:buNone/>
            </a:pPr>
            <a:r>
              <a:rPr lang="cs-CZ" sz="15000" b="1">
                <a:solidFill>
                  <a:srgbClr val="FFFFFF"/>
                </a:solidFill>
              </a:rPr>
              <a:t>Kdo jsme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51">
    <p:bg>
      <p:bgPr>
        <a:solidFill>
          <a:schemeClr val="tx2"/>
        </a:solidFill>
        <a:effectLst/>
      </p:bgPr>
    </p:bg>
    <p:spTree>
      <p:nvGrpSpPr>
        <p:cNvPr id="1" name=""/>
        <p:cNvGrpSpPr/>
        <p:nvPr/>
      </p:nvGrpSpPr>
      <p:grpSpPr>
        <a:xfrm>
          <a:off x="0" y="0"/>
          <a:ext cx="0" cy="0"/>
          <a:chOff x="0" y="0"/>
          <a:chExt cx="0" cy="0"/>
        </a:xfrm>
      </p:grpSpPr>
      <p:pic>
        <p:nvPicPr>
          <p:cNvPr id="1026" name="Picture 2" descr="C:\Users\Povolny\Desktop\redak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620688"/>
            <a:ext cx="9073008" cy="55044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30">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395532" y="620685"/>
            <a:ext cx="8568952" cy="5904655"/>
          </a:xfrm>
        </p:spPr>
        <p:txBody>
          <a:bodyPr/>
          <a:lstStyle/>
          <a:p>
            <a:pPr lvl="0">
              <a:spcBef>
                <a:spcPts val="900"/>
              </a:spcBef>
              <a:spcAft>
                <a:spcPts val="2400"/>
              </a:spcAft>
            </a:pPr>
            <a:r>
              <a:rPr lang="cs-CZ" sz="3800" b="1" dirty="0">
                <a:solidFill>
                  <a:srgbClr val="FFFFFF"/>
                </a:solidFill>
              </a:rPr>
              <a:t>vypadáme jako normální médium</a:t>
            </a:r>
          </a:p>
          <a:p>
            <a:pPr lvl="0">
              <a:spcBef>
                <a:spcPts val="900"/>
              </a:spcBef>
              <a:spcAft>
                <a:spcPts val="2400"/>
              </a:spcAft>
            </a:pPr>
            <a:r>
              <a:rPr lang="cs-CZ" sz="3800" b="1" dirty="0">
                <a:solidFill>
                  <a:srgbClr val="FFFFFF"/>
                </a:solidFill>
              </a:rPr>
              <a:t>…a do velké míry pracujeme podobně</a:t>
            </a:r>
          </a:p>
          <a:p>
            <a:pPr lvl="0">
              <a:spcBef>
                <a:spcPts val="900"/>
              </a:spcBef>
              <a:spcAft>
                <a:spcPts val="2400"/>
              </a:spcAft>
            </a:pPr>
            <a:r>
              <a:rPr lang="cs-CZ" sz="3800" b="1" dirty="0">
                <a:solidFill>
                  <a:srgbClr val="FFFFFF"/>
                </a:solidFill>
              </a:rPr>
              <a:t>desetiletá (už) tradice, můžeme říkat ne</a:t>
            </a:r>
          </a:p>
          <a:p>
            <a:pPr lvl="0">
              <a:spcBef>
                <a:spcPts val="900"/>
              </a:spcBef>
              <a:spcAft>
                <a:spcPts val="2400"/>
              </a:spcAft>
            </a:pPr>
            <a:r>
              <a:rPr lang="cs-CZ" sz="3800" b="1" dirty="0">
                <a:solidFill>
                  <a:srgbClr val="FFFFFF"/>
                </a:solidFill>
              </a:rPr>
              <a:t>jsme </a:t>
            </a:r>
            <a:r>
              <a:rPr lang="cs-CZ" sz="3800" b="1" dirty="0" err="1">
                <a:solidFill>
                  <a:srgbClr val="FFFFFF"/>
                </a:solidFill>
              </a:rPr>
              <a:t>good</a:t>
            </a:r>
            <a:r>
              <a:rPr lang="cs-CZ" sz="3800" b="1" dirty="0">
                <a:solidFill>
                  <a:srgbClr val="FFFFFF"/>
                </a:solidFill>
              </a:rPr>
              <a:t> </a:t>
            </a:r>
            <a:r>
              <a:rPr lang="cs-CZ" sz="3800" b="1" dirty="0" err="1">
                <a:solidFill>
                  <a:srgbClr val="FFFFFF"/>
                </a:solidFill>
              </a:rPr>
              <a:t>news</a:t>
            </a:r>
            <a:r>
              <a:rPr lang="cs-CZ" sz="3800" b="1" dirty="0">
                <a:solidFill>
                  <a:srgbClr val="FFFFFF"/>
                </a:solidFill>
              </a:rPr>
              <a:t> </a:t>
            </a:r>
            <a:r>
              <a:rPr lang="cs-CZ" sz="3800" b="1" dirty="0" err="1">
                <a:solidFill>
                  <a:srgbClr val="FFFFFF"/>
                </a:solidFill>
              </a:rPr>
              <a:t>journal</a:t>
            </a:r>
            <a:endParaRPr lang="cs-CZ" sz="3800" b="1" dirty="0">
              <a:solidFill>
                <a:srgbClr val="FFFFFF"/>
              </a:solidFill>
            </a:endParaRPr>
          </a:p>
          <a:p>
            <a:pPr lvl="0">
              <a:spcBef>
                <a:spcPts val="900"/>
              </a:spcBef>
              <a:spcAft>
                <a:spcPts val="2400"/>
              </a:spcAft>
            </a:pPr>
            <a:r>
              <a:rPr lang="cs-CZ" sz="3800" b="1" dirty="0">
                <a:solidFill>
                  <a:srgbClr val="FFFFFF"/>
                </a:solidFill>
              </a:rPr>
              <a:t>nevyhýbáme se negativnímu, ale nejsme investigativní</a:t>
            </a:r>
          </a:p>
          <a:p>
            <a:pPr lvl="0">
              <a:lnSpc>
                <a:spcPct val="90000"/>
              </a:lnSpc>
              <a:spcBef>
                <a:spcPts val="600"/>
              </a:spcBef>
            </a:pPr>
            <a:endParaRPr lang="cs-CZ" sz="27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52">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1979712" y="2132856"/>
            <a:ext cx="6840763" cy="2304260"/>
          </a:xfrm>
        </p:spPr>
        <p:txBody>
          <a:bodyPr/>
          <a:lstStyle/>
          <a:p>
            <a:pPr marL="0" lvl="0" indent="0">
              <a:lnSpc>
                <a:spcPct val="90000"/>
              </a:lnSpc>
              <a:spcBef>
                <a:spcPts val="3600"/>
              </a:spcBef>
              <a:buNone/>
            </a:pPr>
            <a:r>
              <a:rPr lang="cs-CZ" sz="15000" b="1" dirty="0">
                <a:solidFill>
                  <a:srgbClr val="FFFFFF"/>
                </a:solidFill>
              </a:rPr>
              <a:t>Citáty</a:t>
            </a:r>
          </a:p>
        </p:txBody>
      </p:sp>
      <p:sp>
        <p:nvSpPr>
          <p:cNvPr id="3" name="Obdélník 2"/>
          <p:cNvSpPr/>
          <p:nvPr/>
        </p:nvSpPr>
        <p:spPr>
          <a:xfrm>
            <a:off x="1259632" y="1484784"/>
            <a:ext cx="5472608" cy="707886"/>
          </a:xfrm>
          <a:prstGeom prst="rect">
            <a:avLst/>
          </a:prstGeom>
        </p:spPr>
        <p:txBody>
          <a:bodyPr wrap="square">
            <a:spAutoFit/>
          </a:bodyPr>
          <a:lstStyle/>
          <a:p>
            <a:pPr lvl="0">
              <a:spcBef>
                <a:spcPts val="900"/>
              </a:spcBef>
              <a:spcAft>
                <a:spcPts val="2400"/>
              </a:spcAft>
            </a:pPr>
            <a:r>
              <a:rPr lang="cs-CZ" sz="4000" b="1" dirty="0" smtClean="0">
                <a:solidFill>
                  <a:srgbClr val="FFFFFF"/>
                </a:solidFill>
              </a:rPr>
              <a:t>Nějaký ty</a:t>
            </a:r>
            <a:endParaRPr lang="cs-CZ" sz="4000" b="1"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3">
    <p:bg>
      <p:bgPr>
        <a:solidFill>
          <a:srgbClr val="1F497D"/>
        </a:soli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662875" y="274640"/>
            <a:ext cx="8229600" cy="2506288"/>
          </a:xfrm>
        </p:spPr>
        <p:txBody>
          <a:bodyPr anchorCtr="0"/>
          <a:lstStyle/>
          <a:p>
            <a:pPr lvl="0" algn="r"/>
            <a:r>
              <a:rPr lang="cs-CZ" sz="5400">
                <a:solidFill>
                  <a:srgbClr val="FFFFFF"/>
                </a:solidFill>
              </a:rPr>
              <a:t>Moudrý je ten, </a:t>
            </a:r>
            <a:br>
              <a:rPr lang="cs-CZ" sz="5400">
                <a:solidFill>
                  <a:srgbClr val="FFFFFF"/>
                </a:solidFill>
              </a:rPr>
            </a:br>
            <a:r>
              <a:rPr lang="cs-CZ" sz="5400">
                <a:solidFill>
                  <a:srgbClr val="FFFFFF"/>
                </a:solidFill>
              </a:rPr>
              <a:t>kdo mluví pravdu.</a:t>
            </a:r>
            <a:r>
              <a:rPr lang="cs-CZ" sz="4900">
                <a:solidFill>
                  <a:srgbClr val="FFFFFF"/>
                </a:solidFill>
              </a:rPr>
              <a:t/>
            </a:r>
            <a:br>
              <a:rPr lang="cs-CZ" sz="4900">
                <a:solidFill>
                  <a:srgbClr val="FFFFFF"/>
                </a:solidFill>
              </a:rPr>
            </a:br>
            <a:r>
              <a:rPr lang="cs-CZ" sz="4100">
                <a:solidFill>
                  <a:srgbClr val="FFFFFF"/>
                </a:solidFill>
              </a:rPr>
              <a:t>- William Shakespeare</a:t>
            </a:r>
          </a:p>
        </p:txBody>
      </p:sp>
      <p:sp>
        <p:nvSpPr>
          <p:cNvPr id="3" name="Nadpis 1"/>
          <p:cNvSpPr txBox="1"/>
          <p:nvPr/>
        </p:nvSpPr>
        <p:spPr>
          <a:xfrm>
            <a:off x="251524" y="3717035"/>
            <a:ext cx="7920880" cy="3024332"/>
          </a:xfrm>
          <a:prstGeom prst="rect">
            <a:avLst/>
          </a:prstGeom>
          <a:noFill/>
          <a:ln>
            <a:noFill/>
          </a:ln>
        </p:spPr>
        <p:txBody>
          <a:bodyPr vert="horz" wrap="square" lIns="91440" tIns="45720" rIns="91440" bIns="45720" anchor="ctr" anchorCtr="0" compatLnSpc="1"/>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cs-CZ" sz="5400" b="0" i="0" u="none" strike="noStrike" kern="1200" cap="none" spc="0" baseline="0">
                <a:solidFill>
                  <a:srgbClr val="FFFFFF"/>
                </a:solidFill>
                <a:uFillTx/>
                <a:latin typeface="Calibri"/>
              </a:rPr>
              <a:t>Všechny zamlčované </a:t>
            </a:r>
            <a:br>
              <a:rPr lang="cs-CZ" sz="5400" b="0" i="0" u="none" strike="noStrike" kern="1200" cap="none" spc="0" baseline="0">
                <a:solidFill>
                  <a:srgbClr val="FFFFFF"/>
                </a:solidFill>
                <a:uFillTx/>
                <a:latin typeface="Calibri"/>
              </a:rPr>
            </a:br>
            <a:r>
              <a:rPr lang="cs-CZ" sz="5400" b="0" i="0" u="none" strike="noStrike" kern="1200" cap="none" spc="0" baseline="0">
                <a:solidFill>
                  <a:srgbClr val="FFFFFF"/>
                </a:solidFill>
                <a:uFillTx/>
                <a:latin typeface="Calibri"/>
              </a:rPr>
              <a:t>pravdy se stávají jedovatými.</a:t>
            </a: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cs-CZ" sz="3700" b="0" i="0" u="none" strike="noStrike" kern="1200" cap="none" spc="0" baseline="0">
                <a:solidFill>
                  <a:srgbClr val="FFFFFF"/>
                </a:solidFill>
                <a:uFillTx/>
                <a:latin typeface="Calibri"/>
              </a:rPr>
              <a:t>- Friedrich Nietzsche</a:t>
            </a:r>
          </a:p>
        </p:txBody>
      </p:sp>
      <p:pic>
        <p:nvPicPr>
          <p:cNvPr id="4" name="Picture 2" descr="C:\Users\Povolny\Desktop\shakespeare.png"/>
          <p:cNvPicPr>
            <a:picLocks noChangeAspect="1"/>
          </p:cNvPicPr>
          <p:nvPr/>
        </p:nvPicPr>
        <p:blipFill>
          <a:blip r:embed="rId3"/>
          <a:srcRect/>
          <a:stretch>
            <a:fillRect/>
          </a:stretch>
        </p:blipFill>
        <p:spPr>
          <a:xfrm>
            <a:off x="678877" y="116631"/>
            <a:ext cx="2380951" cy="3371429"/>
          </a:xfrm>
          <a:prstGeom prst="rect">
            <a:avLst/>
          </a:prstGeom>
          <a:noFill/>
          <a:ln>
            <a:noFill/>
          </a:ln>
        </p:spPr>
      </p:pic>
      <p:pic>
        <p:nvPicPr>
          <p:cNvPr id="5" name="Picture 3" descr="C:\Users\Povolny\Desktop\friedrich-nietzsche.jpg"/>
          <p:cNvPicPr>
            <a:picLocks noChangeAspect="1"/>
          </p:cNvPicPr>
          <p:nvPr/>
        </p:nvPicPr>
        <p:blipFill>
          <a:blip r:embed="rId4"/>
          <a:srcRect/>
          <a:stretch>
            <a:fillRect/>
          </a:stretch>
        </p:blipFill>
        <p:spPr>
          <a:xfrm>
            <a:off x="6372197" y="3717035"/>
            <a:ext cx="2171699" cy="2815967"/>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name="Slide37">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827586" y="2132856"/>
            <a:ext cx="7992889" cy="2304260"/>
          </a:xfrm>
        </p:spPr>
        <p:txBody>
          <a:bodyPr/>
          <a:lstStyle/>
          <a:p>
            <a:pPr marL="0" lvl="0" indent="0">
              <a:spcBef>
                <a:spcPts val="3300"/>
              </a:spcBef>
              <a:buNone/>
            </a:pPr>
            <a:r>
              <a:rPr lang="cs-CZ" sz="13900" b="1">
                <a:solidFill>
                  <a:srgbClr val="FFFFFF"/>
                </a:solidFill>
              </a:rPr>
              <a:t>Parametry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6">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590872" y="1628800"/>
            <a:ext cx="8229600" cy="1584179"/>
          </a:xfrm>
        </p:spPr>
        <p:txBody>
          <a:bodyPr/>
          <a:lstStyle/>
          <a:p>
            <a:pPr lvl="0">
              <a:lnSpc>
                <a:spcPct val="80000"/>
              </a:lnSpc>
              <a:spcBef>
                <a:spcPts val="900"/>
              </a:spcBef>
            </a:pPr>
            <a:r>
              <a:rPr lang="cs-CZ" sz="3800" b="1" dirty="0">
                <a:solidFill>
                  <a:srgbClr val="FFFFFF"/>
                </a:solidFill>
              </a:rPr>
              <a:t>měsíčník </a:t>
            </a:r>
            <a:r>
              <a:rPr lang="cs-CZ" sz="3800" b="1" dirty="0" err="1">
                <a:solidFill>
                  <a:srgbClr val="FFFFFF"/>
                </a:solidFill>
              </a:rPr>
              <a:t>Muni</a:t>
            </a:r>
            <a:r>
              <a:rPr lang="cs-CZ" sz="3800" b="1" dirty="0">
                <a:solidFill>
                  <a:srgbClr val="FFFFFF"/>
                </a:solidFill>
              </a:rPr>
              <a:t> (10x ročně)</a:t>
            </a:r>
            <a:br>
              <a:rPr lang="cs-CZ" sz="3800" b="1" dirty="0">
                <a:solidFill>
                  <a:srgbClr val="FFFFFF"/>
                </a:solidFill>
              </a:rPr>
            </a:br>
            <a:r>
              <a:rPr lang="cs-CZ" sz="3800" b="1" dirty="0">
                <a:solidFill>
                  <a:srgbClr val="FFFFFF"/>
                </a:solidFill>
              </a:rPr>
              <a:t>náklad 6000 ks, 20 distribučních míst</a:t>
            </a:r>
          </a:p>
          <a:p>
            <a:pPr marL="0" lvl="0" indent="0">
              <a:lnSpc>
                <a:spcPct val="80000"/>
              </a:lnSpc>
              <a:spcBef>
                <a:spcPts val="900"/>
              </a:spcBef>
              <a:buNone/>
            </a:pPr>
            <a:endParaRPr lang="cs-CZ" sz="3800" b="1" dirty="0">
              <a:solidFill>
                <a:srgbClr val="FFFFFF"/>
              </a:solidFill>
            </a:endParaRPr>
          </a:p>
          <a:p>
            <a:pPr marL="0" lvl="0" indent="0">
              <a:lnSpc>
                <a:spcPct val="80000"/>
              </a:lnSpc>
              <a:spcBef>
                <a:spcPts val="900"/>
              </a:spcBef>
              <a:buNone/>
            </a:pPr>
            <a:endParaRPr lang="cs-CZ" sz="3400" dirty="0"/>
          </a:p>
          <a:p>
            <a:pPr marL="0" lvl="0" indent="0">
              <a:lnSpc>
                <a:spcPct val="80000"/>
              </a:lnSpc>
              <a:spcBef>
                <a:spcPts val="700"/>
              </a:spcBef>
              <a:buNone/>
            </a:pPr>
            <a:endParaRPr lang="cs-CZ" sz="3000" dirty="0"/>
          </a:p>
        </p:txBody>
      </p:sp>
      <p:pic>
        <p:nvPicPr>
          <p:cNvPr id="5122" name="Picture 2" descr="C:\Users\Povolny\Desktop\muni_preh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59" y="2732513"/>
            <a:ext cx="8332788" cy="2352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38">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467541" y="2708920"/>
            <a:ext cx="8229600" cy="1584179"/>
          </a:xfrm>
        </p:spPr>
        <p:txBody>
          <a:bodyPr/>
          <a:lstStyle/>
          <a:p>
            <a:pPr lvl="0">
              <a:lnSpc>
                <a:spcPct val="80000"/>
              </a:lnSpc>
              <a:spcBef>
                <a:spcPts val="900"/>
              </a:spcBef>
            </a:pPr>
            <a:r>
              <a:rPr lang="cs-CZ" sz="3800" b="1" dirty="0">
                <a:solidFill>
                  <a:srgbClr val="FFFFFF"/>
                </a:solidFill>
              </a:rPr>
              <a:t>e-mailové </a:t>
            </a:r>
            <a:r>
              <a:rPr lang="cs-CZ" sz="3800" b="1" dirty="0" err="1">
                <a:solidFill>
                  <a:srgbClr val="FFFFFF"/>
                </a:solidFill>
              </a:rPr>
              <a:t>newslettery</a:t>
            </a:r>
            <a:r>
              <a:rPr lang="cs-CZ" sz="3800" b="1" dirty="0">
                <a:solidFill>
                  <a:srgbClr val="FFFFFF"/>
                </a:solidFill>
              </a:rPr>
              <a:t/>
            </a:r>
            <a:br>
              <a:rPr lang="cs-CZ" sz="3800" b="1" dirty="0">
                <a:solidFill>
                  <a:srgbClr val="FFFFFF"/>
                </a:solidFill>
              </a:rPr>
            </a:br>
            <a:r>
              <a:rPr lang="cs-CZ" sz="3800" b="1" dirty="0">
                <a:solidFill>
                  <a:srgbClr val="FFFFFF"/>
                </a:solidFill>
              </a:rPr>
              <a:t>1x za 14 dní, cca 2000 odběratelů</a:t>
            </a:r>
          </a:p>
          <a:p>
            <a:pPr marL="0" lvl="0" indent="0">
              <a:lnSpc>
                <a:spcPct val="80000"/>
              </a:lnSpc>
              <a:spcBef>
                <a:spcPts val="900"/>
              </a:spcBef>
              <a:buNone/>
            </a:pPr>
            <a:endParaRPr lang="cs-CZ" sz="3800" b="1" dirty="0">
              <a:solidFill>
                <a:srgbClr val="FFFFFF"/>
              </a:solidFill>
            </a:endParaRPr>
          </a:p>
          <a:p>
            <a:pPr marL="0" lvl="0" indent="0">
              <a:lnSpc>
                <a:spcPct val="80000"/>
              </a:lnSpc>
              <a:spcBef>
                <a:spcPts val="900"/>
              </a:spcBef>
              <a:buNone/>
            </a:pPr>
            <a:endParaRPr lang="cs-CZ" sz="3400" dirty="0"/>
          </a:p>
          <a:p>
            <a:pPr lvl="0">
              <a:lnSpc>
                <a:spcPct val="80000"/>
              </a:lnSpc>
              <a:spcBef>
                <a:spcPts val="900"/>
              </a:spcBef>
            </a:pPr>
            <a:endParaRPr lang="cs-CZ" sz="3400" dirty="0"/>
          </a:p>
          <a:p>
            <a:pPr lvl="0">
              <a:lnSpc>
                <a:spcPct val="80000"/>
              </a:lnSpc>
              <a:spcBef>
                <a:spcPts val="700"/>
              </a:spcBef>
            </a:pPr>
            <a:endParaRPr lang="cs-CZ" sz="3000" dirty="0"/>
          </a:p>
        </p:txBody>
      </p:sp>
      <p:sp>
        <p:nvSpPr>
          <p:cNvPr id="3" name="Zástupný symbol pro obsah 2"/>
          <p:cNvSpPr txBox="1"/>
          <p:nvPr/>
        </p:nvSpPr>
        <p:spPr>
          <a:xfrm>
            <a:off x="467544" y="4077075"/>
            <a:ext cx="8229600" cy="1584179"/>
          </a:xfrm>
          <a:prstGeom prst="rect">
            <a:avLst/>
          </a:prstGeom>
          <a:noFill/>
          <a:ln>
            <a:noFill/>
          </a:ln>
        </p:spPr>
        <p:txBody>
          <a:bodyPr vert="horz" wrap="square" lIns="91440" tIns="45720" rIns="91440" bIns="45720" anchor="t" anchorCtr="0" compatLnSpc="1"/>
          <a:lstStyle/>
          <a:p>
            <a:pPr marL="342900" marR="0" lvl="0" indent="-342900" algn="l" defTabSz="914400" rtl="0" fontAlgn="auto" hangingPunct="1">
              <a:lnSpc>
                <a:spcPct val="80000"/>
              </a:lnSpc>
              <a:spcBef>
                <a:spcPts val="900"/>
              </a:spcBef>
              <a:spcAft>
                <a:spcPts val="0"/>
              </a:spcAft>
              <a:buSzPct val="100000"/>
              <a:buFont typeface="Arial" pitchFamily="34"/>
              <a:buChar char="•"/>
              <a:tabLst/>
              <a:defRPr sz="1800" b="0" i="0" u="none" strike="noStrike" kern="0" cap="none" spc="0" baseline="0">
                <a:solidFill>
                  <a:srgbClr val="000000"/>
                </a:solidFill>
                <a:uFillTx/>
              </a:defRPr>
            </a:pPr>
            <a:r>
              <a:rPr lang="cs-CZ" sz="3800" b="1" i="0" u="none" strike="noStrike" kern="1200" cap="none" spc="0" baseline="0" dirty="0">
                <a:solidFill>
                  <a:srgbClr val="FFFFFF"/>
                </a:solidFill>
                <a:uFillTx/>
                <a:latin typeface="Calibri"/>
              </a:rPr>
              <a:t>verze </a:t>
            </a:r>
            <a:r>
              <a:rPr lang="cs-CZ" sz="3800" b="1" i="0" u="none" strike="noStrike" kern="1200" cap="none" spc="0" baseline="0" dirty="0" err="1">
                <a:solidFill>
                  <a:srgbClr val="FFFFFF"/>
                </a:solidFill>
                <a:uFillTx/>
                <a:latin typeface="Calibri"/>
              </a:rPr>
              <a:t>Muni</a:t>
            </a:r>
            <a:r>
              <a:rPr lang="cs-CZ" sz="3800" b="1" i="0" u="none" strike="noStrike" kern="1200" cap="none" spc="0" baseline="0" dirty="0">
                <a:solidFill>
                  <a:srgbClr val="FFFFFF"/>
                </a:solidFill>
                <a:uFillTx/>
                <a:latin typeface="Calibri"/>
              </a:rPr>
              <a:t> pro </a:t>
            </a:r>
            <a:r>
              <a:rPr lang="cs-CZ" sz="3800" b="1" i="0" u="none" strike="noStrike" kern="1200" cap="none" spc="0" baseline="0" dirty="0" err="1">
                <a:solidFill>
                  <a:srgbClr val="FFFFFF"/>
                </a:solidFill>
                <a:uFillTx/>
                <a:latin typeface="Calibri"/>
              </a:rPr>
              <a:t>iPad</a:t>
            </a:r>
            <a:r>
              <a:rPr lang="cs-CZ" sz="3800" b="1" i="0" u="none" strike="noStrike" kern="1200" cap="none" spc="0" baseline="0" dirty="0">
                <a:solidFill>
                  <a:srgbClr val="FFFFFF"/>
                </a:solidFill>
                <a:uFillTx/>
                <a:latin typeface="Calibri"/>
              </a:rPr>
              <a:t/>
            </a:r>
            <a:br>
              <a:rPr lang="cs-CZ" sz="3800" b="1" i="0" u="none" strike="noStrike" kern="1200" cap="none" spc="0" baseline="0" dirty="0">
                <a:solidFill>
                  <a:srgbClr val="FFFFFF"/>
                </a:solidFill>
                <a:uFillTx/>
                <a:latin typeface="Calibri"/>
              </a:rPr>
            </a:br>
            <a:r>
              <a:rPr lang="cs-CZ" sz="3800" b="1" i="0" u="none" strike="noStrike" kern="1200" cap="none" spc="0" baseline="0" dirty="0">
                <a:solidFill>
                  <a:srgbClr val="FFFFFF"/>
                </a:solidFill>
                <a:uFillTx/>
                <a:latin typeface="Calibri"/>
              </a:rPr>
              <a:t>400 odběratelů</a:t>
            </a:r>
          </a:p>
          <a:p>
            <a:pPr marL="0" marR="0" lvl="0" indent="0" algn="l" defTabSz="914400" rtl="0" fontAlgn="auto" hangingPunct="1">
              <a:lnSpc>
                <a:spcPct val="80000"/>
              </a:lnSpc>
              <a:spcBef>
                <a:spcPts val="900"/>
              </a:spcBef>
              <a:spcAft>
                <a:spcPts val="0"/>
              </a:spcAft>
              <a:buNone/>
              <a:tabLst/>
              <a:defRPr sz="1800" b="0" i="0" u="none" strike="noStrike" kern="0" cap="none" spc="0" baseline="0">
                <a:solidFill>
                  <a:srgbClr val="000000"/>
                </a:solidFill>
                <a:uFillTx/>
              </a:defRPr>
            </a:pPr>
            <a:endParaRPr lang="cs-CZ" sz="3400" b="0" i="0" u="none" strike="noStrike" kern="1200" cap="none" spc="0" baseline="0" dirty="0">
              <a:solidFill>
                <a:srgbClr val="000000"/>
              </a:solidFill>
              <a:uFillTx/>
              <a:latin typeface="Calibri"/>
            </a:endParaRPr>
          </a:p>
          <a:p>
            <a:pPr marL="342900" marR="0" lvl="0" indent="-342900" algn="l" defTabSz="914400" rtl="0" fontAlgn="auto" hangingPunct="1">
              <a:lnSpc>
                <a:spcPct val="80000"/>
              </a:lnSpc>
              <a:spcBef>
                <a:spcPts val="900"/>
              </a:spcBef>
              <a:spcAft>
                <a:spcPts val="0"/>
              </a:spcAft>
              <a:buSzPct val="100000"/>
              <a:buFont typeface="Arial" pitchFamily="34"/>
              <a:buChar char="•"/>
              <a:tabLst/>
              <a:defRPr sz="1800" b="0" i="0" u="none" strike="noStrike" kern="0" cap="none" spc="0" baseline="0">
                <a:solidFill>
                  <a:srgbClr val="000000"/>
                </a:solidFill>
                <a:uFillTx/>
              </a:defRPr>
            </a:pPr>
            <a:endParaRPr lang="cs-CZ" sz="3400" b="0" i="0" u="none" strike="noStrike" kern="1200" cap="none" spc="0" baseline="0" dirty="0">
              <a:solidFill>
                <a:srgbClr val="000000"/>
              </a:solidFill>
              <a:uFillTx/>
              <a:latin typeface="Calibri"/>
            </a:endParaRPr>
          </a:p>
          <a:p>
            <a:pPr marL="342900" marR="0" lvl="0" indent="-342900" algn="l" defTabSz="914400" rtl="0" fontAlgn="auto" hangingPunct="1">
              <a:lnSpc>
                <a:spcPct val="8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endParaRPr lang="cs-CZ" sz="3000" b="0" i="0" u="none" strike="noStrike" kern="1200" cap="none" spc="0" baseline="0" dirty="0">
              <a:solidFill>
                <a:srgbClr val="000000"/>
              </a:solidFill>
              <a:uFillTx/>
              <a:latin typeface="Calibri"/>
            </a:endParaRPr>
          </a:p>
        </p:txBody>
      </p:sp>
      <p:sp>
        <p:nvSpPr>
          <p:cNvPr id="6" name="Zástupný symbol pro obsah 2"/>
          <p:cNvSpPr txBox="1"/>
          <p:nvPr/>
        </p:nvSpPr>
        <p:spPr>
          <a:xfrm>
            <a:off x="467544" y="1196752"/>
            <a:ext cx="8229600" cy="1584179"/>
          </a:xfrm>
          <a:prstGeom prst="rect">
            <a:avLst/>
          </a:prstGeom>
          <a:noFill/>
          <a:ln>
            <a:noFill/>
          </a:ln>
        </p:spPr>
        <p:txBody>
          <a:bodyPr vert="horz" wrap="square" lIns="91440" tIns="45720" rIns="91440" bIns="45720" anchor="t" anchorCtr="0" compatLnSpc="1"/>
          <a:lstStyle/>
          <a:p>
            <a:pPr marL="342900" marR="0" lvl="0" indent="-342900" algn="l" defTabSz="914400" rtl="0" fontAlgn="auto" hangingPunct="1">
              <a:lnSpc>
                <a:spcPct val="80000"/>
              </a:lnSpc>
              <a:spcBef>
                <a:spcPts val="900"/>
              </a:spcBef>
              <a:spcAft>
                <a:spcPts val="0"/>
              </a:spcAft>
              <a:buSzPct val="100000"/>
              <a:buFont typeface="Arial" pitchFamily="34"/>
              <a:buChar char="•"/>
              <a:tabLst/>
              <a:defRPr sz="1800" b="0" i="0" u="none" strike="noStrike" kern="0" cap="none" spc="0" baseline="0">
                <a:solidFill>
                  <a:srgbClr val="000000"/>
                </a:solidFill>
                <a:uFillTx/>
              </a:defRPr>
            </a:pPr>
            <a:r>
              <a:rPr lang="cs-CZ" sz="3800" b="1" i="0" u="none" strike="noStrike" kern="1200" cap="none" spc="0" baseline="0" dirty="0">
                <a:solidFill>
                  <a:srgbClr val="FFFFFF"/>
                </a:solidFill>
                <a:uFillTx/>
                <a:latin typeface="Calibri"/>
              </a:rPr>
              <a:t>online.muni.cz a věda.muni.cz </a:t>
            </a:r>
            <a:br>
              <a:rPr lang="cs-CZ" sz="3800" b="1" i="0" u="none" strike="noStrike" kern="1200" cap="none" spc="0" baseline="0" dirty="0">
                <a:solidFill>
                  <a:srgbClr val="FFFFFF"/>
                </a:solidFill>
                <a:uFillTx/>
                <a:latin typeface="Calibri"/>
              </a:rPr>
            </a:br>
            <a:r>
              <a:rPr lang="cs-CZ" sz="3800" b="1" i="0" u="none" strike="noStrike" kern="1200" cap="none" spc="0" baseline="0" dirty="0">
                <a:solidFill>
                  <a:srgbClr val="FFFFFF"/>
                </a:solidFill>
                <a:uFillTx/>
                <a:latin typeface="Calibri"/>
              </a:rPr>
              <a:t>v průměru 10 tisíc návštěv týdně</a:t>
            </a:r>
          </a:p>
          <a:p>
            <a:pPr marL="0" marR="0" lvl="0" indent="0" algn="l" defTabSz="914400" rtl="0" fontAlgn="auto" hangingPunct="1">
              <a:lnSpc>
                <a:spcPct val="80000"/>
              </a:lnSpc>
              <a:spcBef>
                <a:spcPts val="900"/>
              </a:spcBef>
              <a:spcAft>
                <a:spcPts val="0"/>
              </a:spcAft>
              <a:buNone/>
              <a:tabLst/>
              <a:defRPr sz="1800" b="0" i="0" u="none" strike="noStrike" kern="0" cap="none" spc="0" baseline="0">
                <a:solidFill>
                  <a:srgbClr val="000000"/>
                </a:solidFill>
                <a:uFillTx/>
              </a:defRPr>
            </a:pPr>
            <a:endParaRPr lang="cs-CZ" sz="3400" b="0" i="0" u="none" strike="noStrike" kern="1200" cap="none" spc="0" baseline="0" dirty="0">
              <a:solidFill>
                <a:srgbClr val="000000"/>
              </a:solidFill>
              <a:uFillTx/>
              <a:latin typeface="Calibri"/>
            </a:endParaRPr>
          </a:p>
          <a:p>
            <a:pPr marL="342900" marR="0" lvl="0" indent="-342900" algn="l" defTabSz="914400" rtl="0" fontAlgn="auto" hangingPunct="1">
              <a:lnSpc>
                <a:spcPct val="80000"/>
              </a:lnSpc>
              <a:spcBef>
                <a:spcPts val="900"/>
              </a:spcBef>
              <a:spcAft>
                <a:spcPts val="0"/>
              </a:spcAft>
              <a:buSzPct val="100000"/>
              <a:buFont typeface="Arial" pitchFamily="34"/>
              <a:buChar char="•"/>
              <a:tabLst/>
              <a:defRPr sz="1800" b="0" i="0" u="none" strike="noStrike" kern="0" cap="none" spc="0" baseline="0">
                <a:solidFill>
                  <a:srgbClr val="000000"/>
                </a:solidFill>
                <a:uFillTx/>
              </a:defRPr>
            </a:pPr>
            <a:endParaRPr lang="cs-CZ" sz="3400" b="0" i="0" u="none" strike="noStrike" kern="1200" cap="none" spc="0" baseline="0" dirty="0">
              <a:solidFill>
                <a:srgbClr val="000000"/>
              </a:solidFill>
              <a:uFillTx/>
              <a:latin typeface="Calibri"/>
            </a:endParaRPr>
          </a:p>
          <a:p>
            <a:pPr marL="342900" marR="0" lvl="0" indent="-342900" algn="l" defTabSz="914400" rtl="0" fontAlgn="auto" hangingPunct="1">
              <a:lnSpc>
                <a:spcPct val="8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endParaRPr lang="cs-CZ" sz="3000" b="0" i="0" u="none" strike="noStrike" kern="1200" cap="none" spc="0" baseline="0" dirty="0">
              <a:solidFill>
                <a:srgbClr val="000000"/>
              </a:solidFill>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name="Slide41">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467541" y="2564901"/>
            <a:ext cx="8352925" cy="2664296"/>
          </a:xfrm>
        </p:spPr>
        <p:txBody>
          <a:bodyPr/>
          <a:lstStyle/>
          <a:p>
            <a:pPr marL="0" lvl="0" indent="0">
              <a:lnSpc>
                <a:spcPct val="80000"/>
              </a:lnSpc>
              <a:spcBef>
                <a:spcPts val="2500"/>
              </a:spcBef>
              <a:buNone/>
            </a:pPr>
            <a:r>
              <a:rPr lang="cs-CZ" sz="10500" b="1">
                <a:solidFill>
                  <a:srgbClr val="FFFFFF"/>
                </a:solidFill>
              </a:rPr>
              <a:t>O čem píšeme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9">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395532" y="332658"/>
            <a:ext cx="8496943" cy="6264691"/>
          </a:xfrm>
        </p:spPr>
        <p:txBody>
          <a:bodyPr/>
          <a:lstStyle/>
          <a:p>
            <a:pPr lvl="0">
              <a:spcAft>
                <a:spcPts val="1800"/>
              </a:spcAft>
            </a:pPr>
            <a:r>
              <a:rPr lang="cs-CZ" sz="3400" b="1">
                <a:solidFill>
                  <a:srgbClr val="FFFFFF"/>
                </a:solidFill>
              </a:rPr>
              <a:t>klíčové zprávy z MU</a:t>
            </a:r>
          </a:p>
          <a:p>
            <a:pPr lvl="0">
              <a:spcAft>
                <a:spcPts val="1800"/>
              </a:spcAft>
            </a:pPr>
            <a:r>
              <a:rPr lang="cs-CZ" sz="3400" b="1">
                <a:solidFill>
                  <a:srgbClr val="FFFFFF"/>
                </a:solidFill>
              </a:rPr>
              <a:t>úspěchy, výhry, objevy, novinky</a:t>
            </a:r>
          </a:p>
          <a:p>
            <a:pPr lvl="0">
              <a:spcAft>
                <a:spcPts val="1800"/>
              </a:spcAft>
            </a:pPr>
            <a:r>
              <a:rPr lang="cs-CZ" sz="3400" b="1">
                <a:solidFill>
                  <a:srgbClr val="FFFFFF"/>
                </a:solidFill>
              </a:rPr>
              <a:t>tipy a návody </a:t>
            </a:r>
          </a:p>
          <a:p>
            <a:pPr lvl="0">
              <a:spcAft>
                <a:spcPts val="1800"/>
              </a:spcAft>
            </a:pPr>
            <a:r>
              <a:rPr lang="cs-CZ" sz="3400" b="1">
                <a:solidFill>
                  <a:srgbClr val="FFFFFF"/>
                </a:solidFill>
              </a:rPr>
              <a:t>zajímavé příběhy kolegů a spolužáků</a:t>
            </a:r>
          </a:p>
          <a:p>
            <a:pPr lvl="0">
              <a:spcAft>
                <a:spcPts val="1800"/>
              </a:spcAft>
            </a:pPr>
            <a:r>
              <a:rPr lang="cs-CZ" sz="3400" b="1">
                <a:solidFill>
                  <a:srgbClr val="FFFFFF"/>
                </a:solidFill>
              </a:rPr>
              <a:t>… i vaše vlastní</a:t>
            </a:r>
          </a:p>
          <a:p>
            <a:pPr lvl="0">
              <a:spcAft>
                <a:spcPts val="1800"/>
              </a:spcAft>
            </a:pPr>
            <a:r>
              <a:rPr lang="cs-CZ" sz="3400" b="1">
                <a:solidFill>
                  <a:srgbClr val="FFFFFF"/>
                </a:solidFill>
              </a:rPr>
              <a:t>nově: popularizace vědy</a:t>
            </a:r>
          </a:p>
          <a:p>
            <a:pPr lvl="0">
              <a:spcAft>
                <a:spcPts val="1800"/>
              </a:spcAft>
            </a:pPr>
            <a:r>
              <a:rPr lang="cs-CZ" sz="3400" b="1">
                <a:solidFill>
                  <a:srgbClr val="FFFFFF"/>
                </a:solidFill>
              </a:rPr>
              <a:t>cokoliv ve spojení s kontextem MU</a:t>
            </a:r>
          </a:p>
          <a:p>
            <a:pPr marL="0" lvl="0" indent="0">
              <a:lnSpc>
                <a:spcPct val="80000"/>
              </a:lnSpc>
              <a:spcBef>
                <a:spcPts val="500"/>
              </a:spcBef>
              <a:buNone/>
            </a:pPr>
            <a:endParaRPr lang="cs-CZ" sz="22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name="Slide1">
    <p:bg>
      <p:bgPr>
        <a:solidFill>
          <a:srgbClr val="1F497D"/>
        </a:solidFill>
        <a:effectLst/>
      </p:bgPr>
    </p:bg>
    <p:spTree>
      <p:nvGrpSpPr>
        <p:cNvPr id="1" name=""/>
        <p:cNvGrpSpPr/>
        <p:nvPr/>
      </p:nvGrpSpPr>
      <p:grpSpPr>
        <a:xfrm>
          <a:off x="0" y="0"/>
          <a:ext cx="0" cy="0"/>
          <a:chOff x="0" y="0"/>
          <a:chExt cx="0" cy="0"/>
        </a:xfrm>
      </p:grpSpPr>
      <p:pic>
        <p:nvPicPr>
          <p:cNvPr id="2" name="Picture 2" descr="C:\Users\Povolny\Desktop\journalism.jpeg"/>
          <p:cNvPicPr>
            <a:picLocks noChangeAspect="1"/>
          </p:cNvPicPr>
          <p:nvPr/>
        </p:nvPicPr>
        <p:blipFill>
          <a:blip r:embed="rId3"/>
          <a:srcRect/>
          <a:stretch>
            <a:fillRect/>
          </a:stretch>
        </p:blipFill>
        <p:spPr>
          <a:xfrm>
            <a:off x="2267739" y="0"/>
            <a:ext cx="457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20">
    <p:bg>
      <p:bgPr>
        <a:solidFill>
          <a:schemeClr val="tx2"/>
        </a:solidFill>
        <a:effectLst/>
      </p:bgPr>
    </p:bg>
    <p:spTree>
      <p:nvGrpSpPr>
        <p:cNvPr id="1" name=""/>
        <p:cNvGrpSpPr/>
        <p:nvPr/>
      </p:nvGrpSpPr>
      <p:grpSpPr>
        <a:xfrm>
          <a:off x="0" y="0"/>
          <a:ext cx="0" cy="0"/>
          <a:chOff x="0" y="0"/>
          <a:chExt cx="0" cy="0"/>
        </a:xfrm>
      </p:grpSpPr>
      <p:pic>
        <p:nvPicPr>
          <p:cNvPr id="4098" name="Picture 2" descr="C:\Users\Povolny\Desktop\pedagogo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470238"/>
            <a:ext cx="2667000" cy="197167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Povolny\Desktop\semin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84" y="214312"/>
            <a:ext cx="27051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Povolny\Desktop\spo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1537" y="4738687"/>
            <a:ext cx="2714625" cy="19812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Povolny\Desktop\vyhnane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75" y="312826"/>
            <a:ext cx="2714625" cy="31432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Povolny\Desktop\zavislos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4529137"/>
            <a:ext cx="27051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Povolny\Desktop\absolven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92" y="4761135"/>
            <a:ext cx="2676525" cy="19621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Povolny\Desktop\mikin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7864" y="2433637"/>
            <a:ext cx="264795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Povolny\Desktop\monopolak.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520" y="214312"/>
            <a:ext cx="270510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Users\Povolny\Desktop\obezita.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4168" y="2690811"/>
            <a:ext cx="3035954" cy="19494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0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44">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467541" y="1628802"/>
            <a:ext cx="8352925" cy="3600404"/>
          </a:xfrm>
        </p:spPr>
        <p:txBody>
          <a:bodyPr anchorCtr="1"/>
          <a:lstStyle/>
          <a:p>
            <a:pPr marL="0" lvl="0" indent="0" algn="ctr">
              <a:lnSpc>
                <a:spcPct val="80000"/>
              </a:lnSpc>
              <a:spcBef>
                <a:spcPts val="3100"/>
              </a:spcBef>
              <a:buNone/>
            </a:pPr>
            <a:r>
              <a:rPr lang="cs-CZ" sz="12800" b="1">
                <a:solidFill>
                  <a:srgbClr val="FFFFFF"/>
                </a:solidFill>
              </a:rPr>
              <a:t>O čem nepíšeme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15">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457200" y="764703"/>
            <a:ext cx="8363276" cy="5760637"/>
          </a:xfrm>
        </p:spPr>
        <p:txBody>
          <a:bodyPr/>
          <a:lstStyle/>
          <a:p>
            <a:pPr lvl="0">
              <a:lnSpc>
                <a:spcPct val="80000"/>
              </a:lnSpc>
              <a:spcBef>
                <a:spcPts val="900"/>
              </a:spcBef>
              <a:spcAft>
                <a:spcPts val="2400"/>
              </a:spcAft>
            </a:pPr>
            <a:r>
              <a:rPr lang="cs-CZ" sz="3700" b="1">
                <a:solidFill>
                  <a:srgbClr val="FFFFFF"/>
                </a:solidFill>
              </a:rPr>
              <a:t>Před měsícem jsme měli skvělou konferenci</a:t>
            </a:r>
          </a:p>
          <a:p>
            <a:pPr lvl="0">
              <a:lnSpc>
                <a:spcPct val="80000"/>
              </a:lnSpc>
              <a:spcBef>
                <a:spcPts val="900"/>
              </a:spcBef>
              <a:spcAft>
                <a:spcPts val="2400"/>
              </a:spcAft>
            </a:pPr>
            <a:r>
              <a:rPr lang="cs-CZ" sz="3700" b="1">
                <a:solidFill>
                  <a:srgbClr val="FFFFFF"/>
                </a:solidFill>
              </a:rPr>
              <a:t>… nebo vůbec: měli jsme skvělou konferenci</a:t>
            </a:r>
          </a:p>
          <a:p>
            <a:pPr lvl="0">
              <a:lnSpc>
                <a:spcPct val="80000"/>
              </a:lnSpc>
              <a:spcBef>
                <a:spcPts val="900"/>
              </a:spcBef>
              <a:spcAft>
                <a:spcPts val="2400"/>
              </a:spcAft>
            </a:pPr>
            <a:r>
              <a:rPr lang="cs-CZ" sz="3700" b="1">
                <a:solidFill>
                  <a:srgbClr val="FFFFFF"/>
                </a:solidFill>
              </a:rPr>
              <a:t>Byl jsem na skvělé konferenci</a:t>
            </a:r>
          </a:p>
          <a:p>
            <a:pPr lvl="0">
              <a:lnSpc>
                <a:spcPct val="80000"/>
              </a:lnSpc>
              <a:spcBef>
                <a:spcPts val="900"/>
              </a:spcBef>
              <a:spcAft>
                <a:spcPts val="2400"/>
              </a:spcAft>
            </a:pPr>
            <a:r>
              <a:rPr lang="cs-CZ" sz="3700" b="1">
                <a:solidFill>
                  <a:srgbClr val="FFFFFF"/>
                </a:solidFill>
              </a:rPr>
              <a:t>Někdo/Něco má jubileum, nekrology</a:t>
            </a:r>
          </a:p>
          <a:p>
            <a:pPr lvl="0">
              <a:lnSpc>
                <a:spcPct val="80000"/>
              </a:lnSpc>
              <a:spcBef>
                <a:spcPts val="900"/>
              </a:spcBef>
              <a:spcAft>
                <a:spcPts val="2400"/>
              </a:spcAft>
            </a:pPr>
            <a:r>
              <a:rPr lang="cs-CZ" sz="3700" b="1">
                <a:solidFill>
                  <a:srgbClr val="FFFFFF"/>
                </a:solidFill>
              </a:rPr>
              <a:t>Výčty akademických titulů a zapojených institucí nebo čísla projektů</a:t>
            </a:r>
          </a:p>
          <a:p>
            <a:pPr lvl="0">
              <a:lnSpc>
                <a:spcPct val="70000"/>
              </a:lnSpc>
              <a:spcBef>
                <a:spcPts val="700"/>
              </a:spcBef>
            </a:pPr>
            <a:endParaRPr lang="cs-CZ" sz="3000"/>
          </a:p>
          <a:p>
            <a:pPr lvl="0">
              <a:lnSpc>
                <a:spcPct val="70000"/>
              </a:lnSpc>
              <a:spcBef>
                <a:spcPts val="700"/>
              </a:spcBef>
            </a:pPr>
            <a:endParaRPr lang="cs-CZ" sz="30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47">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467541" y="1124739"/>
            <a:ext cx="8352925" cy="5256583"/>
          </a:xfrm>
        </p:spPr>
        <p:txBody>
          <a:bodyPr anchorCtr="1"/>
          <a:lstStyle/>
          <a:p>
            <a:pPr marL="0" lvl="0" indent="0" algn="ctr">
              <a:spcBef>
                <a:spcPts val="3600"/>
              </a:spcBef>
              <a:buNone/>
            </a:pPr>
            <a:r>
              <a:rPr lang="cs-CZ" sz="12000" b="1">
                <a:solidFill>
                  <a:srgbClr val="FFFFFF"/>
                </a:solidFill>
              </a:rPr>
              <a:t>Prostě ne, ne, ne a ne.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54">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467541" y="1628802"/>
            <a:ext cx="8352925" cy="3600404"/>
          </a:xfrm>
        </p:spPr>
        <p:txBody>
          <a:bodyPr anchorCtr="1"/>
          <a:lstStyle/>
          <a:p>
            <a:pPr marL="0" lvl="0" indent="0" algn="ctr">
              <a:spcBef>
                <a:spcPts val="3600"/>
              </a:spcBef>
              <a:buNone/>
            </a:pPr>
            <a:r>
              <a:rPr lang="cs-CZ" sz="15000" b="1">
                <a:solidFill>
                  <a:srgbClr val="FFFFFF"/>
                </a:solidFill>
              </a:rPr>
              <a:t>Co s tím?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Slide45">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1187622" y="692694"/>
            <a:ext cx="7499177" cy="5433465"/>
          </a:xfrm>
        </p:spPr>
        <p:txBody>
          <a:bodyPr/>
          <a:lstStyle/>
          <a:p>
            <a:pPr marL="0" lvl="0" indent="0">
              <a:lnSpc>
                <a:spcPct val="90000"/>
              </a:lnSpc>
              <a:spcBef>
                <a:spcPts val="1900"/>
              </a:spcBef>
              <a:buNone/>
            </a:pPr>
            <a:r>
              <a:rPr lang="cs-CZ" sz="8000" b="1">
                <a:solidFill>
                  <a:srgbClr val="FFFFFF"/>
                </a:solidFill>
              </a:rPr>
              <a:t>Obecná rada</a:t>
            </a:r>
          </a:p>
          <a:p>
            <a:pPr marL="0" lvl="0" indent="0" algn="ctr">
              <a:lnSpc>
                <a:spcPct val="90000"/>
              </a:lnSpc>
              <a:spcBef>
                <a:spcPts val="1900"/>
              </a:spcBef>
              <a:buNone/>
            </a:pPr>
            <a:endParaRPr lang="cs-CZ" sz="8000" b="1">
              <a:solidFill>
                <a:srgbClr val="FFFFFF"/>
              </a:solidFill>
            </a:endParaRPr>
          </a:p>
          <a:p>
            <a:pPr lvl="0">
              <a:lnSpc>
                <a:spcPct val="90000"/>
              </a:lnSpc>
              <a:spcBef>
                <a:spcPts val="1000"/>
              </a:spcBef>
            </a:pPr>
            <a:r>
              <a:rPr lang="cs-CZ" sz="4000" b="1">
                <a:solidFill>
                  <a:srgbClr val="FFFFFF"/>
                </a:solidFill>
              </a:rPr>
              <a:t>Řekněte nám dopředu, my to vymyslíme! </a:t>
            </a:r>
          </a:p>
          <a:p>
            <a:pPr marL="0" lvl="0" indent="0">
              <a:lnSpc>
                <a:spcPct val="90000"/>
              </a:lnSpc>
              <a:spcBef>
                <a:spcPts val="1000"/>
              </a:spcBef>
              <a:buNone/>
            </a:pPr>
            <a:r>
              <a:rPr lang="cs-CZ" sz="4000" b="1">
                <a:solidFill>
                  <a:srgbClr val="FFFFFF"/>
                </a:solidFill>
              </a:rPr>
              <a:t>– třeba si z konference vezmeme hosta nebo téma</a:t>
            </a:r>
          </a:p>
          <a:p>
            <a:pPr lvl="0"/>
            <a:endParaRPr lang="cs-CZ"/>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name="Slide18">
    <p:bg>
      <p:bgPr>
        <a:solidFill>
          <a:srgbClr val="1F497D"/>
        </a:solid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2"/>
          <a:srcRect l="670" t="18131" r="52604" b="11756"/>
          <a:stretch>
            <a:fillRect/>
          </a:stretch>
        </p:blipFill>
        <p:spPr>
          <a:xfrm>
            <a:off x="4067946" y="1916829"/>
            <a:ext cx="4824538" cy="5429515"/>
          </a:xfrm>
          <a:prstGeom prst="rect">
            <a:avLst/>
          </a:prstGeom>
          <a:noFill/>
          <a:ln>
            <a:noFill/>
          </a:ln>
        </p:spPr>
      </p:pic>
      <p:pic>
        <p:nvPicPr>
          <p:cNvPr id="3" name="Picture 2"/>
          <p:cNvPicPr>
            <a:picLocks noChangeAspect="1"/>
          </p:cNvPicPr>
          <p:nvPr/>
        </p:nvPicPr>
        <p:blipFill>
          <a:blip r:embed="rId3"/>
          <a:srcRect l="8480" r="19544" b="7235"/>
          <a:stretch>
            <a:fillRect/>
          </a:stretch>
        </p:blipFill>
        <p:spPr>
          <a:xfrm>
            <a:off x="-88157" y="2597371"/>
            <a:ext cx="4618597" cy="4464493"/>
          </a:xfrm>
          <a:prstGeom prst="rect">
            <a:avLst/>
          </a:prstGeom>
          <a:noFill/>
          <a:ln>
            <a:noFill/>
          </a:ln>
        </p:spPr>
      </p:pic>
      <p:sp>
        <p:nvSpPr>
          <p:cNvPr id="4" name="Obdélník 4"/>
          <p:cNvSpPr/>
          <p:nvPr/>
        </p:nvSpPr>
        <p:spPr>
          <a:xfrm>
            <a:off x="2674290" y="260649"/>
            <a:ext cx="3697906" cy="840233"/>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90000"/>
              </a:lnSpc>
              <a:spcBef>
                <a:spcPts val="1900"/>
              </a:spcBef>
              <a:spcAft>
                <a:spcPts val="0"/>
              </a:spcAft>
              <a:buNone/>
              <a:tabLst/>
              <a:defRPr sz="1800" b="0" i="0" u="none" strike="noStrike" kern="0" cap="none" spc="0" baseline="0">
                <a:solidFill>
                  <a:srgbClr val="000000"/>
                </a:solidFill>
                <a:uFillTx/>
              </a:defRPr>
            </a:pPr>
            <a:r>
              <a:rPr lang="cs-CZ" sz="5400" b="1" i="0" u="none" strike="noStrike" kern="1200" cap="none" spc="0" baseline="0" dirty="0">
                <a:solidFill>
                  <a:srgbClr val="FFFFFF"/>
                </a:solidFill>
                <a:uFillTx/>
                <a:latin typeface="Calibri"/>
              </a:rPr>
              <a:t>Pár příkladů</a:t>
            </a:r>
          </a:p>
        </p:txBody>
      </p:sp>
      <p:sp>
        <p:nvSpPr>
          <p:cNvPr id="5" name="Obdélník 5"/>
          <p:cNvSpPr/>
          <p:nvPr/>
        </p:nvSpPr>
        <p:spPr>
          <a:xfrm>
            <a:off x="2555776" y="1093393"/>
            <a:ext cx="5220584" cy="590931"/>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90000"/>
              </a:lnSpc>
              <a:spcBef>
                <a:spcPts val="1900"/>
              </a:spcBef>
              <a:spcAft>
                <a:spcPts val="0"/>
              </a:spcAft>
              <a:buNone/>
              <a:tabLst/>
              <a:defRPr sz="1800" b="0" i="0" u="none" strike="noStrike" kern="0" cap="none" spc="0" baseline="0">
                <a:solidFill>
                  <a:srgbClr val="000000"/>
                </a:solidFill>
                <a:uFillTx/>
              </a:defRPr>
            </a:pPr>
            <a:r>
              <a:rPr lang="cs-CZ" sz="3600" b="1" i="0" u="none" strike="noStrike" kern="1200" cap="none" spc="0" baseline="0" dirty="0" smtClean="0">
                <a:solidFill>
                  <a:srgbClr val="FFFFFF"/>
                </a:solidFill>
                <a:uFillTx/>
                <a:latin typeface="Calibri"/>
              </a:rPr>
              <a:t>… z jiných univerzit</a:t>
            </a:r>
            <a:endParaRPr lang="cs-CZ" sz="3600" b="1" i="0" u="none" strike="noStrike" kern="1200" cap="none" spc="0" baseline="0" dirty="0">
              <a:solidFill>
                <a:srgbClr val="FFFFFF"/>
              </a:solidFill>
              <a:uFillTx/>
              <a:latin typeface="Calibri"/>
            </a:endParaRPr>
          </a:p>
        </p:txBody>
      </p:sp>
      <p:pic>
        <p:nvPicPr>
          <p:cNvPr id="6"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42774" t="20213" r="-226" b="35822"/>
          <a:stretch>
            <a:fillRect/>
          </a:stretch>
        </p:blipFill>
        <p:spPr>
          <a:xfrm>
            <a:off x="2221141" y="16453"/>
            <a:ext cx="4950113" cy="2840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name="Slide48">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467541" y="1628802"/>
            <a:ext cx="8352925" cy="3600404"/>
          </a:xfrm>
        </p:spPr>
        <p:txBody>
          <a:bodyPr anchorCtr="1"/>
          <a:lstStyle/>
          <a:p>
            <a:pPr marL="0" lvl="0" indent="0" algn="ctr">
              <a:lnSpc>
                <a:spcPct val="80000"/>
              </a:lnSpc>
              <a:spcBef>
                <a:spcPts val="3300"/>
              </a:spcBef>
              <a:buNone/>
            </a:pPr>
            <a:r>
              <a:rPr lang="cs-CZ" sz="13900" b="1" dirty="0" smtClean="0">
                <a:solidFill>
                  <a:srgbClr val="FFFFFF"/>
                </a:solidFill>
              </a:rPr>
              <a:t>Sociální sítě</a:t>
            </a:r>
            <a:endParaRPr lang="cs-CZ" sz="13900" b="1"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39">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323523" y="476667"/>
            <a:ext cx="8640961" cy="1944215"/>
          </a:xfrm>
        </p:spPr>
        <p:txBody>
          <a:bodyPr/>
          <a:lstStyle/>
          <a:p>
            <a:pPr lvl="0">
              <a:lnSpc>
                <a:spcPct val="90000"/>
              </a:lnSpc>
              <a:spcBef>
                <a:spcPts val="900"/>
              </a:spcBef>
            </a:pPr>
            <a:r>
              <a:rPr lang="cs-CZ" sz="4100" b="1" dirty="0" err="1">
                <a:solidFill>
                  <a:srgbClr val="FFFFFF"/>
                </a:solidFill>
              </a:rPr>
              <a:t>facebookové</a:t>
            </a:r>
            <a:r>
              <a:rPr lang="cs-CZ" sz="4100" b="1" dirty="0">
                <a:solidFill>
                  <a:srgbClr val="FFFFFF"/>
                </a:solidFill>
              </a:rPr>
              <a:t> stránky </a:t>
            </a:r>
            <a:r>
              <a:rPr lang="cs-CZ" sz="3400" b="1" dirty="0">
                <a:solidFill>
                  <a:srgbClr val="FFFFFF"/>
                </a:solidFill>
              </a:rPr>
              <a:t>(30+ tisíc fanoušků)</a:t>
            </a:r>
            <a:br>
              <a:rPr lang="cs-CZ" sz="3400" b="1" dirty="0">
                <a:solidFill>
                  <a:srgbClr val="FFFFFF"/>
                </a:solidFill>
              </a:rPr>
            </a:br>
            <a:r>
              <a:rPr lang="cs-CZ" sz="3400" b="1" dirty="0">
                <a:solidFill>
                  <a:srgbClr val="FFFFFF"/>
                </a:solidFill>
              </a:rPr>
              <a:t>Masarykova univerzita, </a:t>
            </a:r>
            <a:r>
              <a:rPr lang="cs-CZ" sz="3400" b="1" dirty="0" err="1">
                <a:solidFill>
                  <a:srgbClr val="FFFFFF"/>
                </a:solidFill>
              </a:rPr>
              <a:t>Muni</a:t>
            </a:r>
            <a:r>
              <a:rPr lang="cs-CZ" sz="3400" b="1" dirty="0">
                <a:solidFill>
                  <a:srgbClr val="FFFFFF"/>
                </a:solidFill>
              </a:rPr>
              <a:t> a Milujeme vědu</a:t>
            </a:r>
          </a:p>
          <a:p>
            <a:pPr marL="0" lvl="0" indent="0">
              <a:lnSpc>
                <a:spcPct val="70000"/>
              </a:lnSpc>
              <a:spcBef>
                <a:spcPts val="900"/>
              </a:spcBef>
              <a:buNone/>
            </a:pPr>
            <a:endParaRPr lang="cs-CZ" sz="2900" dirty="0"/>
          </a:p>
          <a:p>
            <a:pPr lvl="0">
              <a:lnSpc>
                <a:spcPct val="70000"/>
              </a:lnSpc>
              <a:spcBef>
                <a:spcPts val="700"/>
              </a:spcBef>
            </a:pPr>
            <a:endParaRPr lang="cs-CZ" sz="2600" dirty="0"/>
          </a:p>
        </p:txBody>
      </p:sp>
      <p:sp>
        <p:nvSpPr>
          <p:cNvPr id="3" name="Zástupný symbol pro obsah 2"/>
          <p:cNvSpPr txBox="1"/>
          <p:nvPr/>
        </p:nvSpPr>
        <p:spPr>
          <a:xfrm>
            <a:off x="374849" y="2204864"/>
            <a:ext cx="8229600" cy="1584179"/>
          </a:xfrm>
          <a:prstGeom prst="rect">
            <a:avLst/>
          </a:prstGeom>
          <a:noFill/>
          <a:ln>
            <a:noFill/>
          </a:ln>
        </p:spPr>
        <p:txBody>
          <a:bodyPr vert="horz" wrap="square" lIns="91440" tIns="45720" rIns="91440" bIns="45720" anchor="t" anchorCtr="0" compatLnSpc="1"/>
          <a:lstStyle/>
          <a:p>
            <a:pPr marL="342900" marR="0" lvl="0" indent="-342900" algn="l" defTabSz="914400" rtl="0" fontAlgn="auto" hangingPunct="1">
              <a:lnSpc>
                <a:spcPct val="100000"/>
              </a:lnSpc>
              <a:spcBef>
                <a:spcPts val="900"/>
              </a:spcBef>
              <a:spcAft>
                <a:spcPts val="0"/>
              </a:spcAft>
              <a:buSzPct val="100000"/>
              <a:buFont typeface="Arial" pitchFamily="34"/>
              <a:buChar char="•"/>
              <a:tabLst/>
              <a:defRPr sz="1800" b="0" i="0" u="none" strike="noStrike" kern="0" cap="none" spc="0" baseline="0">
                <a:solidFill>
                  <a:srgbClr val="000000"/>
                </a:solidFill>
                <a:uFillTx/>
              </a:defRPr>
            </a:pPr>
            <a:r>
              <a:rPr lang="cs-CZ" sz="4100" b="1" i="0" u="none" strike="noStrike" kern="1200" cap="none" spc="0" baseline="0" dirty="0" err="1">
                <a:solidFill>
                  <a:srgbClr val="FFFFFF"/>
                </a:solidFill>
                <a:uFillTx/>
                <a:latin typeface="Calibri"/>
              </a:rPr>
              <a:t>twitterový</a:t>
            </a:r>
            <a:r>
              <a:rPr lang="cs-CZ" sz="4100" b="1" i="0" u="none" strike="noStrike" kern="1200" cap="none" spc="0" baseline="0" dirty="0">
                <a:solidFill>
                  <a:srgbClr val="FFFFFF"/>
                </a:solidFill>
                <a:uFillTx/>
                <a:latin typeface="Calibri"/>
              </a:rPr>
              <a:t> účet </a:t>
            </a:r>
            <a:r>
              <a:rPr lang="cs-CZ" sz="3400" b="1" i="0" u="none" strike="noStrike" kern="1200" cap="none" spc="0" baseline="0" dirty="0">
                <a:solidFill>
                  <a:srgbClr val="FFFFFF"/>
                </a:solidFill>
                <a:uFillTx/>
                <a:latin typeface="Calibri"/>
              </a:rPr>
              <a:t>(1200 </a:t>
            </a:r>
            <a:r>
              <a:rPr lang="cs-CZ" sz="3400" b="1" i="0" u="none" strike="noStrike" kern="1200" cap="none" spc="0" baseline="0" dirty="0" err="1">
                <a:solidFill>
                  <a:srgbClr val="FFFFFF"/>
                </a:solidFill>
                <a:uFillTx/>
                <a:latin typeface="Calibri"/>
              </a:rPr>
              <a:t>followerů</a:t>
            </a:r>
            <a:r>
              <a:rPr lang="cs-CZ" sz="3400" b="1" i="0" u="none" strike="noStrike" kern="1200" cap="none" spc="0" baseline="0" dirty="0">
                <a:solidFill>
                  <a:srgbClr val="FFFFFF"/>
                </a:solidFill>
                <a:uFillTx/>
                <a:latin typeface="Calibri"/>
              </a:rPr>
              <a:t>)</a:t>
            </a:r>
            <a:br>
              <a:rPr lang="cs-CZ" sz="3400" b="1" i="0" u="none" strike="noStrike" kern="1200" cap="none" spc="0" baseline="0" dirty="0">
                <a:solidFill>
                  <a:srgbClr val="FFFFFF"/>
                </a:solidFill>
                <a:uFillTx/>
                <a:latin typeface="Calibri"/>
              </a:rPr>
            </a:br>
            <a:r>
              <a:rPr lang="cs-CZ" sz="4100" b="1" i="0" u="none" strike="noStrike" kern="1200" cap="none" spc="0" baseline="0" dirty="0">
                <a:solidFill>
                  <a:srgbClr val="FFFFFF"/>
                </a:solidFill>
                <a:uFillTx/>
                <a:latin typeface="Calibri"/>
              </a:rPr>
              <a:t>@</a:t>
            </a:r>
            <a:r>
              <a:rPr lang="cs-CZ" sz="4100" b="1" i="0" u="none" strike="noStrike" kern="1200" cap="none" spc="0" baseline="0" dirty="0" err="1">
                <a:solidFill>
                  <a:srgbClr val="FFFFFF"/>
                </a:solidFill>
                <a:uFillTx/>
                <a:latin typeface="Calibri"/>
              </a:rPr>
              <a:t>muni_cz</a:t>
            </a:r>
            <a:endParaRPr lang="cs-CZ" sz="4100" b="1" i="0" u="none" strike="noStrike" kern="1200" cap="none" spc="0" baseline="0" dirty="0">
              <a:solidFill>
                <a:srgbClr val="FFFFFF"/>
              </a:solidFill>
              <a:uFillTx/>
              <a:latin typeface="Calibri"/>
            </a:endParaRPr>
          </a:p>
          <a:p>
            <a:pPr marL="0" marR="0" lvl="0" indent="0" algn="l" defTabSz="914400" rtl="0" fontAlgn="auto" hangingPunct="1">
              <a:lnSpc>
                <a:spcPct val="80000"/>
              </a:lnSpc>
              <a:spcBef>
                <a:spcPts val="900"/>
              </a:spcBef>
              <a:spcAft>
                <a:spcPts val="0"/>
              </a:spcAft>
              <a:buNone/>
              <a:tabLst/>
              <a:defRPr sz="1800" b="0" i="0" u="none" strike="noStrike" kern="0" cap="none" spc="0" baseline="0">
                <a:solidFill>
                  <a:srgbClr val="000000"/>
                </a:solidFill>
                <a:uFillTx/>
              </a:defRPr>
            </a:pPr>
            <a:endParaRPr lang="cs-CZ" sz="3400" b="0" i="0" u="none" strike="noStrike" kern="1200" cap="none" spc="0" baseline="0" dirty="0">
              <a:solidFill>
                <a:srgbClr val="000000"/>
              </a:solidFill>
              <a:uFillTx/>
              <a:latin typeface="Calibri"/>
            </a:endParaRPr>
          </a:p>
          <a:p>
            <a:pPr marL="342900" marR="0" lvl="0" indent="-342900" algn="l" defTabSz="914400" rtl="0" fontAlgn="auto" hangingPunct="1">
              <a:lnSpc>
                <a:spcPct val="80000"/>
              </a:lnSpc>
              <a:spcBef>
                <a:spcPts val="900"/>
              </a:spcBef>
              <a:spcAft>
                <a:spcPts val="0"/>
              </a:spcAft>
              <a:buSzPct val="100000"/>
              <a:buFont typeface="Arial" pitchFamily="34"/>
              <a:buChar char="•"/>
              <a:tabLst/>
              <a:defRPr sz="1800" b="0" i="0" u="none" strike="noStrike" kern="0" cap="none" spc="0" baseline="0">
                <a:solidFill>
                  <a:srgbClr val="000000"/>
                </a:solidFill>
                <a:uFillTx/>
              </a:defRPr>
            </a:pPr>
            <a:endParaRPr lang="cs-CZ" sz="3400" b="0" i="0" u="none" strike="noStrike" kern="1200" cap="none" spc="0" baseline="0" dirty="0">
              <a:solidFill>
                <a:srgbClr val="000000"/>
              </a:solidFill>
              <a:uFillTx/>
              <a:latin typeface="Calibri"/>
            </a:endParaRPr>
          </a:p>
          <a:p>
            <a:pPr marL="342900" marR="0" lvl="0" indent="-342900" algn="l" defTabSz="914400" rtl="0" fontAlgn="auto" hangingPunct="1">
              <a:lnSpc>
                <a:spcPct val="8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endParaRPr lang="cs-CZ" sz="3000" b="0" i="0" u="none" strike="noStrike" kern="1200" cap="none" spc="0" baseline="0" dirty="0">
              <a:solidFill>
                <a:srgbClr val="000000"/>
              </a:solidFill>
              <a:uFillTx/>
              <a:latin typeface="Calibri"/>
            </a:endParaRPr>
          </a:p>
        </p:txBody>
      </p:sp>
      <p:pic>
        <p:nvPicPr>
          <p:cNvPr id="2050" name="Picture 2" descr="C:\Users\Povolny\Desktop\muni_f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49" y="471984"/>
            <a:ext cx="4648200" cy="604043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Povolny\Desktop\mu_f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71400"/>
            <a:ext cx="5244817" cy="69789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povolny\Desktop\tweet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305731"/>
            <a:ext cx="4421754" cy="63729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povolny\Desktop\tweet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4953" y="2420888"/>
            <a:ext cx="4344754" cy="3746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name="Slide40">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323523" y="476667"/>
            <a:ext cx="8640961" cy="1944215"/>
          </a:xfrm>
        </p:spPr>
        <p:txBody>
          <a:bodyPr/>
          <a:lstStyle/>
          <a:p>
            <a:pPr lvl="0">
              <a:spcBef>
                <a:spcPts val="900"/>
              </a:spcBef>
            </a:pPr>
            <a:r>
              <a:rPr lang="cs-CZ" sz="4100" b="1">
                <a:solidFill>
                  <a:srgbClr val="FFFFFF"/>
                </a:solidFill>
              </a:rPr>
              <a:t>instagramový účet </a:t>
            </a:r>
            <a:r>
              <a:rPr lang="cs-CZ" sz="3400" b="1">
                <a:solidFill>
                  <a:srgbClr val="FFFFFF"/>
                </a:solidFill>
              </a:rPr>
              <a:t>(650 followerů)</a:t>
            </a:r>
            <a:br>
              <a:rPr lang="cs-CZ" sz="3400" b="1">
                <a:solidFill>
                  <a:srgbClr val="FFFFFF"/>
                </a:solidFill>
              </a:rPr>
            </a:br>
            <a:r>
              <a:rPr lang="cs-CZ" sz="4100" b="1">
                <a:solidFill>
                  <a:srgbClr val="FFFFFF"/>
                </a:solidFill>
              </a:rPr>
              <a:t>/muni_cz</a:t>
            </a:r>
          </a:p>
          <a:p>
            <a:pPr marL="0" lvl="0" indent="0">
              <a:lnSpc>
                <a:spcPct val="80000"/>
              </a:lnSpc>
              <a:spcBef>
                <a:spcPts val="900"/>
              </a:spcBef>
              <a:buNone/>
            </a:pPr>
            <a:endParaRPr lang="cs-CZ" sz="3800" b="1">
              <a:solidFill>
                <a:srgbClr val="FFFFFF"/>
              </a:solidFill>
            </a:endParaRPr>
          </a:p>
          <a:p>
            <a:pPr marL="0" lvl="0" indent="0">
              <a:lnSpc>
                <a:spcPct val="80000"/>
              </a:lnSpc>
              <a:spcBef>
                <a:spcPts val="900"/>
              </a:spcBef>
              <a:buNone/>
            </a:pPr>
            <a:endParaRPr lang="cs-CZ" sz="3400"/>
          </a:p>
          <a:p>
            <a:pPr lvl="0">
              <a:lnSpc>
                <a:spcPct val="80000"/>
              </a:lnSpc>
              <a:spcBef>
                <a:spcPts val="900"/>
              </a:spcBef>
            </a:pPr>
            <a:endParaRPr lang="cs-CZ" sz="3400"/>
          </a:p>
          <a:p>
            <a:pPr lvl="0">
              <a:lnSpc>
                <a:spcPct val="80000"/>
              </a:lnSpc>
              <a:spcBef>
                <a:spcPts val="700"/>
              </a:spcBef>
            </a:pPr>
            <a:endParaRPr lang="cs-CZ" sz="3000"/>
          </a:p>
        </p:txBody>
      </p:sp>
      <p:sp>
        <p:nvSpPr>
          <p:cNvPr id="3" name="Zástupný symbol pro obsah 2"/>
          <p:cNvSpPr txBox="1"/>
          <p:nvPr/>
        </p:nvSpPr>
        <p:spPr>
          <a:xfrm>
            <a:off x="374849" y="2564901"/>
            <a:ext cx="8229600" cy="1584179"/>
          </a:xfrm>
          <a:prstGeom prst="rect">
            <a:avLst/>
          </a:prstGeom>
          <a:noFill/>
          <a:ln>
            <a:noFill/>
          </a:ln>
        </p:spPr>
        <p:txBody>
          <a:bodyPr vert="horz" wrap="square" lIns="91440" tIns="45720" rIns="91440" bIns="45720" anchor="t" anchorCtr="0" compatLnSpc="1"/>
          <a:lstStyle/>
          <a:p>
            <a:pPr marL="342900" marR="0" lvl="0" indent="-342900" algn="l" defTabSz="914400" rtl="0" fontAlgn="auto" hangingPunct="1">
              <a:lnSpc>
                <a:spcPct val="100000"/>
              </a:lnSpc>
              <a:spcBef>
                <a:spcPts val="900"/>
              </a:spcBef>
              <a:spcAft>
                <a:spcPts val="0"/>
              </a:spcAft>
              <a:buSzPct val="100000"/>
              <a:buFont typeface="Arial" pitchFamily="34"/>
              <a:buChar char="•"/>
              <a:tabLst/>
              <a:defRPr sz="1800" b="0" i="0" u="none" strike="noStrike" kern="0" cap="none" spc="0" baseline="0">
                <a:solidFill>
                  <a:srgbClr val="000000"/>
                </a:solidFill>
                <a:uFillTx/>
              </a:defRPr>
            </a:pPr>
            <a:r>
              <a:rPr lang="cs-CZ" sz="4100" b="1" i="0" u="none" strike="noStrike" kern="1200" cap="none" spc="0" baseline="0">
                <a:solidFill>
                  <a:srgbClr val="FFFFFF"/>
                </a:solidFill>
                <a:uFillTx/>
                <a:latin typeface="Calibri"/>
              </a:rPr>
              <a:t>stránky na Google+</a:t>
            </a:r>
          </a:p>
          <a:p>
            <a:pPr marL="0" marR="0" lvl="0" indent="0" algn="l" defTabSz="914400" rtl="0" fontAlgn="auto" hangingPunct="1">
              <a:lnSpc>
                <a:spcPct val="80000"/>
              </a:lnSpc>
              <a:spcBef>
                <a:spcPts val="900"/>
              </a:spcBef>
              <a:spcAft>
                <a:spcPts val="0"/>
              </a:spcAft>
              <a:buNone/>
              <a:tabLst/>
              <a:defRPr sz="1800" b="0" i="0" u="none" strike="noStrike" kern="0" cap="none" spc="0" baseline="0">
                <a:solidFill>
                  <a:srgbClr val="000000"/>
                </a:solidFill>
                <a:uFillTx/>
              </a:defRPr>
            </a:pPr>
            <a:endParaRPr lang="cs-CZ" sz="3400" b="0" i="0" u="none" strike="noStrike" kern="1200" cap="none" spc="0" baseline="0">
              <a:solidFill>
                <a:srgbClr val="000000"/>
              </a:solidFill>
              <a:uFillTx/>
              <a:latin typeface="Calibri"/>
            </a:endParaRPr>
          </a:p>
          <a:p>
            <a:pPr marL="342900" marR="0" lvl="0" indent="-342900" algn="l" defTabSz="914400" rtl="0" fontAlgn="auto" hangingPunct="1">
              <a:lnSpc>
                <a:spcPct val="80000"/>
              </a:lnSpc>
              <a:spcBef>
                <a:spcPts val="900"/>
              </a:spcBef>
              <a:spcAft>
                <a:spcPts val="0"/>
              </a:spcAft>
              <a:buSzPct val="100000"/>
              <a:buFont typeface="Arial" pitchFamily="34"/>
              <a:buChar char="•"/>
              <a:tabLst/>
              <a:defRPr sz="1800" b="0" i="0" u="none" strike="noStrike" kern="0" cap="none" spc="0" baseline="0">
                <a:solidFill>
                  <a:srgbClr val="000000"/>
                </a:solidFill>
                <a:uFillTx/>
              </a:defRPr>
            </a:pPr>
            <a:endParaRPr lang="cs-CZ" sz="3400" b="0" i="0" u="none" strike="noStrike" kern="1200" cap="none" spc="0" baseline="0">
              <a:solidFill>
                <a:srgbClr val="000000"/>
              </a:solidFill>
              <a:uFillTx/>
              <a:latin typeface="Calibri"/>
            </a:endParaRPr>
          </a:p>
          <a:p>
            <a:pPr marL="342900" marR="0" lvl="0" indent="-342900" algn="l" defTabSz="914400" rtl="0" fontAlgn="auto" hangingPunct="1">
              <a:lnSpc>
                <a:spcPct val="8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endParaRPr lang="cs-CZ" sz="3000" b="0" i="0" u="none" strike="noStrike" kern="1200" cap="none" spc="0" baseline="0">
              <a:solidFill>
                <a:srgbClr val="000000"/>
              </a:solidFill>
              <a:uFillTx/>
              <a:latin typeface="Calibri"/>
            </a:endParaRPr>
          </a:p>
        </p:txBody>
      </p:sp>
      <p:sp>
        <p:nvSpPr>
          <p:cNvPr id="4" name="Zástupný symbol pro obsah 2"/>
          <p:cNvSpPr txBox="1"/>
          <p:nvPr/>
        </p:nvSpPr>
        <p:spPr>
          <a:xfrm>
            <a:off x="446858" y="4149080"/>
            <a:ext cx="8229600" cy="1584179"/>
          </a:xfrm>
          <a:prstGeom prst="rect">
            <a:avLst/>
          </a:prstGeom>
          <a:noFill/>
          <a:ln>
            <a:noFill/>
          </a:ln>
        </p:spPr>
        <p:txBody>
          <a:bodyPr vert="horz" wrap="square" lIns="91440" tIns="45720" rIns="91440" bIns="45720" anchor="t" anchorCtr="0" compatLnSpc="1"/>
          <a:lstStyle/>
          <a:p>
            <a:pPr marL="342900" marR="0" lvl="0" indent="-342900" algn="l" defTabSz="914400" rtl="0" fontAlgn="auto" hangingPunct="1">
              <a:lnSpc>
                <a:spcPct val="100000"/>
              </a:lnSpc>
              <a:spcBef>
                <a:spcPts val="900"/>
              </a:spcBef>
              <a:spcAft>
                <a:spcPts val="0"/>
              </a:spcAft>
              <a:buSzPct val="100000"/>
              <a:buFont typeface="Arial" pitchFamily="34"/>
              <a:buChar char="•"/>
              <a:tabLst/>
              <a:defRPr sz="1800" b="0" i="0" u="none" strike="noStrike" kern="0" cap="none" spc="0" baseline="0">
                <a:solidFill>
                  <a:srgbClr val="000000"/>
                </a:solidFill>
                <a:uFillTx/>
              </a:defRPr>
            </a:pPr>
            <a:r>
              <a:rPr lang="cs-CZ" sz="4100" b="1" i="0" u="none" strike="noStrike" kern="1200" cap="none" spc="0" baseline="0">
                <a:solidFill>
                  <a:srgbClr val="FFFFFF"/>
                </a:solidFill>
                <a:uFillTx/>
                <a:latin typeface="Calibri"/>
              </a:rPr>
              <a:t>účty na Youtube </a:t>
            </a:r>
            <a:r>
              <a:rPr lang="cs-CZ" sz="4800" b="1" i="0" u="none" strike="noStrike" kern="1200" cap="none" spc="0" baseline="0">
                <a:solidFill>
                  <a:srgbClr val="FFFFFF"/>
                </a:solidFill>
                <a:uFillTx/>
                <a:latin typeface="Calibri"/>
              </a:rPr>
              <a:t/>
            </a:r>
            <a:br>
              <a:rPr lang="cs-CZ" sz="4800" b="1" i="0" u="none" strike="noStrike" kern="1200" cap="none" spc="0" baseline="0">
                <a:solidFill>
                  <a:srgbClr val="FFFFFF"/>
                </a:solidFill>
                <a:uFillTx/>
                <a:latin typeface="Calibri"/>
              </a:rPr>
            </a:br>
            <a:r>
              <a:rPr lang="cs-CZ" sz="3700" b="1" i="0" u="none" strike="noStrike" kern="1200" cap="none" spc="0" baseline="0">
                <a:solidFill>
                  <a:srgbClr val="FFFFFF"/>
                </a:solidFill>
                <a:uFillTx/>
                <a:latin typeface="Calibri"/>
              </a:rPr>
              <a:t>(Milujeme vědu: 1400 odběratelů)</a:t>
            </a:r>
          </a:p>
          <a:p>
            <a:pPr marL="342900" marR="0" lvl="0" indent="-342900" algn="l" defTabSz="914400" rtl="0" fontAlgn="auto" hangingPunct="1">
              <a:lnSpc>
                <a:spcPct val="100000"/>
              </a:lnSpc>
              <a:spcBef>
                <a:spcPts val="1100"/>
              </a:spcBef>
              <a:spcAft>
                <a:spcPts val="0"/>
              </a:spcAft>
              <a:buSzPct val="100000"/>
              <a:buFont typeface="Arial" pitchFamily="34"/>
              <a:buChar char="•"/>
              <a:tabLst/>
              <a:defRPr sz="1800" b="0" i="0" u="none" strike="noStrike" kern="0" cap="none" spc="0" baseline="0">
                <a:solidFill>
                  <a:srgbClr val="000000"/>
                </a:solidFill>
                <a:uFillTx/>
              </a:defRPr>
            </a:pPr>
            <a:endParaRPr lang="cs-CZ" sz="4400" b="0" i="0" u="none" strike="noStrike" kern="1200" cap="none" spc="0" baseline="0">
              <a:solidFill>
                <a:srgbClr val="000000"/>
              </a:solidFill>
              <a:uFillTx/>
              <a:latin typeface="Calibri"/>
            </a:endParaRPr>
          </a:p>
          <a:p>
            <a:pPr marL="0" marR="0" lvl="0" indent="0" algn="l" defTabSz="914400" rtl="0" fontAlgn="auto" hangingPunct="1">
              <a:lnSpc>
                <a:spcPct val="80000"/>
              </a:lnSpc>
              <a:spcBef>
                <a:spcPts val="900"/>
              </a:spcBef>
              <a:spcAft>
                <a:spcPts val="0"/>
              </a:spcAft>
              <a:buNone/>
              <a:tabLst/>
              <a:defRPr sz="1800" b="0" i="0" u="none" strike="noStrike" kern="0" cap="none" spc="0" baseline="0">
                <a:solidFill>
                  <a:srgbClr val="000000"/>
                </a:solidFill>
                <a:uFillTx/>
              </a:defRPr>
            </a:pPr>
            <a:endParaRPr lang="cs-CZ" sz="3400" b="0" i="0" u="none" strike="noStrike" kern="1200" cap="none" spc="0" baseline="0">
              <a:solidFill>
                <a:srgbClr val="000000"/>
              </a:solidFill>
              <a:uFillTx/>
              <a:latin typeface="Calibri"/>
            </a:endParaRPr>
          </a:p>
          <a:p>
            <a:pPr marL="342900" marR="0" lvl="0" indent="-342900" algn="l" defTabSz="914400" rtl="0" fontAlgn="auto" hangingPunct="1">
              <a:lnSpc>
                <a:spcPct val="80000"/>
              </a:lnSpc>
              <a:spcBef>
                <a:spcPts val="900"/>
              </a:spcBef>
              <a:spcAft>
                <a:spcPts val="0"/>
              </a:spcAft>
              <a:buSzPct val="100000"/>
              <a:buFont typeface="Arial" pitchFamily="34"/>
              <a:buChar char="•"/>
              <a:tabLst/>
              <a:defRPr sz="1800" b="0" i="0" u="none" strike="noStrike" kern="0" cap="none" spc="0" baseline="0">
                <a:solidFill>
                  <a:srgbClr val="000000"/>
                </a:solidFill>
                <a:uFillTx/>
              </a:defRPr>
            </a:pPr>
            <a:endParaRPr lang="cs-CZ" sz="3400" b="0" i="0" u="none" strike="noStrike" kern="1200" cap="none" spc="0" baseline="0">
              <a:solidFill>
                <a:srgbClr val="000000"/>
              </a:solidFill>
              <a:uFillTx/>
              <a:latin typeface="Calibri"/>
            </a:endParaRPr>
          </a:p>
          <a:p>
            <a:pPr marL="342900" marR="0" lvl="0" indent="-342900" algn="l" defTabSz="914400" rtl="0" fontAlgn="auto" hangingPunct="1">
              <a:lnSpc>
                <a:spcPct val="8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endParaRPr lang="cs-CZ" sz="3000" b="0" i="0" u="none" strike="noStrike" kern="1200" cap="none" spc="0" baseline="0">
              <a:solidFill>
                <a:srgbClr val="000000"/>
              </a:solidFill>
              <a:uFillTx/>
              <a:latin typeface="Calibri"/>
            </a:endParaRPr>
          </a:p>
        </p:txBody>
      </p:sp>
      <p:sp>
        <p:nvSpPr>
          <p:cNvPr id="5" name="Zástupný symbol pro obsah 2"/>
          <p:cNvSpPr txBox="1">
            <a:spLocks/>
          </p:cNvSpPr>
          <p:nvPr/>
        </p:nvSpPr>
        <p:spPr>
          <a:xfrm>
            <a:off x="5436096" y="2348880"/>
            <a:ext cx="8229600" cy="1584179"/>
          </a:xfrm>
          <a:prstGeom prst="rect">
            <a:avLst/>
          </a:prstGeom>
          <a:noFill/>
          <a:ln>
            <a:noFill/>
          </a:ln>
        </p:spPr>
        <p:txBody>
          <a:bodyPr vert="horz" wrap="square" lIns="91440" tIns="45720" rIns="91440" bIns="45720" anchor="t" anchorCtr="0" compatLnSpc="1"/>
          <a:lst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cs-CZ"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cs-CZ"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cs-CZ"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cs-CZ"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cs-CZ" sz="2000" b="0" i="0" u="none" strike="noStrike" kern="1200" cap="none" spc="0" baseline="0">
                <a:solidFill>
                  <a:srgbClr val="000000"/>
                </a:solidFill>
                <a:uFillTx/>
                <a:latin typeface="Calibri"/>
              </a:defRPr>
            </a:lvl5pPr>
          </a:lstStyle>
          <a:p>
            <a:pPr marL="0" indent="0">
              <a:lnSpc>
                <a:spcPct val="80000"/>
              </a:lnSpc>
              <a:spcBef>
                <a:spcPts val="900"/>
              </a:spcBef>
              <a:buNone/>
            </a:pPr>
            <a:endParaRPr lang="cs-CZ" sz="3800" b="1" dirty="0" smtClean="0">
              <a:solidFill>
                <a:srgbClr val="FFFFFF"/>
              </a:solidFill>
            </a:endParaRPr>
          </a:p>
          <a:p>
            <a:pPr marL="0" indent="0">
              <a:lnSpc>
                <a:spcPct val="80000"/>
              </a:lnSpc>
              <a:spcBef>
                <a:spcPts val="900"/>
              </a:spcBef>
              <a:buFont typeface="Arial" pitchFamily="34"/>
              <a:buNone/>
            </a:pPr>
            <a:endParaRPr lang="cs-CZ" sz="3800" b="1" dirty="0" smtClean="0">
              <a:solidFill>
                <a:srgbClr val="FFFFFF"/>
              </a:solidFill>
            </a:endParaRPr>
          </a:p>
          <a:p>
            <a:pPr marL="0" indent="0">
              <a:lnSpc>
                <a:spcPct val="80000"/>
              </a:lnSpc>
              <a:spcBef>
                <a:spcPts val="900"/>
              </a:spcBef>
              <a:buFont typeface="Arial" pitchFamily="34"/>
              <a:buNone/>
            </a:pPr>
            <a:endParaRPr lang="cs-CZ" sz="3400" dirty="0" smtClean="0"/>
          </a:p>
          <a:p>
            <a:pPr marL="0" indent="0">
              <a:lnSpc>
                <a:spcPct val="80000"/>
              </a:lnSpc>
              <a:spcBef>
                <a:spcPts val="700"/>
              </a:spcBef>
              <a:buFont typeface="Arial" pitchFamily="34"/>
              <a:buNone/>
            </a:pPr>
            <a:endParaRPr lang="cs-CZ" sz="3000" dirty="0"/>
          </a:p>
        </p:txBody>
      </p:sp>
      <p:pic>
        <p:nvPicPr>
          <p:cNvPr id="3074" name="Picture 2" descr="C:\Users\Povolny\Desktop\inst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76672"/>
            <a:ext cx="8647729" cy="515166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Povolny\Desktop\inst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221032"/>
            <a:ext cx="8541953" cy="5088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name="Slide2">
    <p:bg>
      <p:bgPr>
        <a:solidFill>
          <a:srgbClr val="1F497D"/>
        </a:solidFill>
        <a:effectLst/>
      </p:bgPr>
    </p:bg>
    <p:spTree>
      <p:nvGrpSpPr>
        <p:cNvPr id="1" name=""/>
        <p:cNvGrpSpPr/>
        <p:nvPr/>
      </p:nvGrpSpPr>
      <p:grpSpPr>
        <a:xfrm>
          <a:off x="0" y="0"/>
          <a:ext cx="0" cy="0"/>
          <a:chOff x="0" y="0"/>
          <a:chExt cx="0" cy="0"/>
        </a:xfrm>
      </p:grpSpPr>
      <p:pic>
        <p:nvPicPr>
          <p:cNvPr id="2" name="Picture 4" descr="C:\Users\Povolny\Desktop\public_relations2.jpg"/>
          <p:cNvPicPr>
            <a:picLocks noChangeAspect="1"/>
          </p:cNvPicPr>
          <p:nvPr/>
        </p:nvPicPr>
        <p:blipFill>
          <a:blip r:embed="rId3"/>
          <a:srcRect/>
          <a:stretch>
            <a:fillRect/>
          </a:stretch>
        </p:blipFill>
        <p:spPr>
          <a:xfrm>
            <a:off x="2411757" y="5861"/>
            <a:ext cx="4780684"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467541" y="1628802"/>
            <a:ext cx="8352925" cy="3600404"/>
          </a:xfrm>
        </p:spPr>
        <p:txBody>
          <a:bodyPr anchorCtr="1"/>
          <a:lstStyle/>
          <a:p>
            <a:pPr marL="0" lvl="0" indent="0" algn="ctr">
              <a:lnSpc>
                <a:spcPct val="80000"/>
              </a:lnSpc>
              <a:spcBef>
                <a:spcPts val="3300"/>
              </a:spcBef>
              <a:buNone/>
            </a:pPr>
            <a:r>
              <a:rPr lang="cs-CZ" sz="13900" b="1">
                <a:solidFill>
                  <a:srgbClr val="FFFFFF"/>
                </a:solidFill>
              </a:rPr>
              <a:t>V čem je trik?</a:t>
            </a:r>
          </a:p>
        </p:txBody>
      </p:sp>
    </p:spTree>
    <p:extLst>
      <p:ext uri="{BB962C8B-B14F-4D97-AF65-F5344CB8AC3E}">
        <p14:creationId xmlns:p14="http://schemas.microsoft.com/office/powerpoint/2010/main" val="2641155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Slide10">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395532" y="476667"/>
            <a:ext cx="8424934" cy="6048673"/>
          </a:xfrm>
        </p:spPr>
        <p:txBody>
          <a:bodyPr/>
          <a:lstStyle/>
          <a:p>
            <a:pPr lvl="0">
              <a:lnSpc>
                <a:spcPct val="90000"/>
              </a:lnSpc>
              <a:spcBef>
                <a:spcPts val="900"/>
              </a:spcBef>
              <a:spcAft>
                <a:spcPts val="2400"/>
              </a:spcAft>
            </a:pPr>
            <a:r>
              <a:rPr lang="cs-CZ" sz="3700" b="1">
                <a:solidFill>
                  <a:srgbClr val="FFFFFF"/>
                </a:solidFill>
              </a:rPr>
              <a:t>kvalitní, velký a stabilní tým (15+ lidí)</a:t>
            </a:r>
          </a:p>
          <a:p>
            <a:pPr marL="0" lvl="0" indent="0">
              <a:lnSpc>
                <a:spcPct val="90000"/>
              </a:lnSpc>
              <a:spcBef>
                <a:spcPts val="900"/>
              </a:spcBef>
              <a:spcAft>
                <a:spcPts val="2400"/>
              </a:spcAft>
              <a:buNone/>
            </a:pPr>
            <a:r>
              <a:rPr lang="cs-CZ" sz="3700" b="1">
                <a:solidFill>
                  <a:srgbClr val="FFFFFF"/>
                </a:solidFill>
              </a:rPr>
              <a:t>– profíci i studenti</a:t>
            </a:r>
          </a:p>
          <a:p>
            <a:pPr lvl="0">
              <a:lnSpc>
                <a:spcPct val="90000"/>
              </a:lnSpc>
              <a:spcBef>
                <a:spcPts val="900"/>
              </a:spcBef>
              <a:spcAft>
                <a:spcPts val="2400"/>
              </a:spcAft>
            </a:pPr>
            <a:r>
              <a:rPr lang="cs-CZ" sz="3700" b="1">
                <a:solidFill>
                  <a:srgbClr val="FFFFFF"/>
                </a:solidFill>
              </a:rPr>
              <a:t>jsme tiskový odbor univerzity </a:t>
            </a:r>
          </a:p>
          <a:p>
            <a:pPr marL="0" lvl="0" indent="0">
              <a:lnSpc>
                <a:spcPct val="90000"/>
              </a:lnSpc>
              <a:spcBef>
                <a:spcPts val="900"/>
              </a:spcBef>
              <a:spcAft>
                <a:spcPts val="2400"/>
              </a:spcAft>
              <a:buNone/>
            </a:pPr>
            <a:r>
              <a:rPr lang="cs-CZ" sz="3700" b="1">
                <a:solidFill>
                  <a:srgbClr val="FFFFFF"/>
                </a:solidFill>
              </a:rPr>
              <a:t>– media relations: zprávy vytváříme </a:t>
            </a:r>
            <a:br>
              <a:rPr lang="cs-CZ" sz="3700" b="1">
                <a:solidFill>
                  <a:srgbClr val="FFFFFF"/>
                </a:solidFill>
              </a:rPr>
            </a:br>
            <a:r>
              <a:rPr lang="cs-CZ" sz="3700" b="1">
                <a:solidFill>
                  <a:srgbClr val="FFFFFF"/>
                </a:solidFill>
              </a:rPr>
              <a:t>a víme první </a:t>
            </a:r>
          </a:p>
          <a:p>
            <a:pPr lvl="0">
              <a:lnSpc>
                <a:spcPct val="90000"/>
              </a:lnSpc>
              <a:spcBef>
                <a:spcPts val="900"/>
              </a:spcBef>
              <a:spcAft>
                <a:spcPts val="2400"/>
              </a:spcAft>
            </a:pPr>
            <a:r>
              <a:rPr lang="cs-CZ" sz="3700" b="1">
                <a:solidFill>
                  <a:srgbClr val="FFFFFF"/>
                </a:solidFill>
              </a:rPr>
              <a:t>napojení na marketingové oddělení</a:t>
            </a:r>
          </a:p>
          <a:p>
            <a:pPr lvl="0">
              <a:lnSpc>
                <a:spcPct val="90000"/>
              </a:lnSpc>
              <a:spcBef>
                <a:spcPts val="900"/>
              </a:spcBef>
              <a:spcAft>
                <a:spcPts val="2400"/>
              </a:spcAft>
            </a:pPr>
            <a:r>
              <a:rPr lang="cs-CZ" sz="3700" b="1">
                <a:solidFill>
                  <a:srgbClr val="FFFFFF"/>
                </a:solidFill>
              </a:rPr>
              <a:t>síť kontaktů – databáze expertů</a:t>
            </a:r>
          </a:p>
          <a:p>
            <a:pPr lvl="0">
              <a:lnSpc>
                <a:spcPct val="90000"/>
              </a:lnSpc>
              <a:spcBef>
                <a:spcPts val="700"/>
              </a:spcBef>
            </a:pPr>
            <a:endParaRPr lang="cs-CZ" sz="30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name="Slide50">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467541" y="1628802"/>
            <a:ext cx="8352925" cy="3600404"/>
          </a:xfrm>
        </p:spPr>
        <p:txBody>
          <a:bodyPr anchorCtr="1"/>
          <a:lstStyle/>
          <a:p>
            <a:pPr marL="0" lvl="0" indent="0" algn="ctr">
              <a:lnSpc>
                <a:spcPct val="80000"/>
              </a:lnSpc>
              <a:spcBef>
                <a:spcPts val="3100"/>
              </a:spcBef>
              <a:buNone/>
            </a:pPr>
            <a:r>
              <a:rPr lang="cs-CZ" sz="12800" b="1">
                <a:solidFill>
                  <a:srgbClr val="FFFFFF"/>
                </a:solidFill>
              </a:rPr>
              <a:t>Jak pracujeme?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Slide11">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971595" y="836712"/>
            <a:ext cx="7715204" cy="5904646"/>
          </a:xfrm>
        </p:spPr>
        <p:txBody>
          <a:bodyPr/>
          <a:lstStyle/>
          <a:p>
            <a:pPr lvl="0">
              <a:spcBef>
                <a:spcPts val="900"/>
              </a:spcBef>
              <a:spcAft>
                <a:spcPts val="2400"/>
              </a:spcAft>
            </a:pPr>
            <a:r>
              <a:rPr lang="cs-CZ" sz="4000" b="1">
                <a:solidFill>
                  <a:srgbClr val="FFFFFF"/>
                </a:solidFill>
              </a:rPr>
              <a:t>měsíční cyklus tištěného čísla</a:t>
            </a:r>
            <a:br>
              <a:rPr lang="cs-CZ" sz="4000" b="1">
                <a:solidFill>
                  <a:srgbClr val="FFFFFF"/>
                </a:solidFill>
              </a:rPr>
            </a:br>
            <a:r>
              <a:rPr lang="cs-CZ" sz="4000" b="1">
                <a:solidFill>
                  <a:srgbClr val="FFFFFF"/>
                </a:solidFill>
              </a:rPr>
              <a:t>(pomalé, ale s nadstavbou)</a:t>
            </a:r>
          </a:p>
          <a:p>
            <a:pPr lvl="0">
              <a:spcBef>
                <a:spcPts val="900"/>
              </a:spcBef>
              <a:spcAft>
                <a:spcPts val="2400"/>
              </a:spcAft>
            </a:pPr>
            <a:r>
              <a:rPr lang="cs-CZ" sz="4000" b="1">
                <a:solidFill>
                  <a:srgbClr val="FFFFFF"/>
                </a:solidFill>
              </a:rPr>
              <a:t>každodenní cyklus online zpráv</a:t>
            </a:r>
            <a:br>
              <a:rPr lang="cs-CZ" sz="4000" b="1">
                <a:solidFill>
                  <a:srgbClr val="FFFFFF"/>
                </a:solidFill>
              </a:rPr>
            </a:br>
            <a:r>
              <a:rPr lang="cs-CZ" sz="4000" b="1">
                <a:solidFill>
                  <a:srgbClr val="FFFFFF"/>
                </a:solidFill>
              </a:rPr>
              <a:t>(rychlé jako ostatní média)</a:t>
            </a:r>
          </a:p>
          <a:p>
            <a:pPr lvl="0">
              <a:spcBef>
                <a:spcPts val="900"/>
              </a:spcBef>
              <a:spcAft>
                <a:spcPts val="2400"/>
              </a:spcAft>
            </a:pPr>
            <a:r>
              <a:rPr lang="cs-CZ" sz="4000" b="1">
                <a:solidFill>
                  <a:srgbClr val="FFFFFF"/>
                </a:solidFill>
              </a:rPr>
              <a:t>sociální sítě</a:t>
            </a:r>
            <a:br>
              <a:rPr lang="cs-CZ" sz="4000" b="1">
                <a:solidFill>
                  <a:srgbClr val="FFFFFF"/>
                </a:solidFill>
              </a:rPr>
            </a:br>
            <a:r>
              <a:rPr lang="cs-CZ" sz="4000" b="1">
                <a:solidFill>
                  <a:srgbClr val="FFFFFF"/>
                </a:solidFill>
              </a:rPr>
              <a:t>(interakce a přímo ke čtenáři)</a:t>
            </a:r>
          </a:p>
          <a:p>
            <a:pPr marL="0" lvl="0" indent="0">
              <a:lnSpc>
                <a:spcPct val="90000"/>
              </a:lnSpc>
              <a:buNone/>
            </a:pPr>
            <a:endParaRPr lang="cs-CZ" sz="3400"/>
          </a:p>
          <a:p>
            <a:pPr lvl="0">
              <a:lnSpc>
                <a:spcPct val="90000"/>
              </a:lnSpc>
            </a:pPr>
            <a:endParaRPr lang="cs-CZ"/>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name="Slide24">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457200" y="476667"/>
            <a:ext cx="8229600" cy="5649492"/>
          </a:xfrm>
        </p:spPr>
        <p:txBody>
          <a:bodyPr/>
          <a:lstStyle/>
          <a:p>
            <a:pPr lvl="0">
              <a:spcBef>
                <a:spcPts val="1100"/>
              </a:spcBef>
            </a:pPr>
            <a:r>
              <a:rPr lang="cs-CZ" sz="4400" b="1">
                <a:solidFill>
                  <a:srgbClr val="FFFFFF"/>
                </a:solidFill>
              </a:rPr>
              <a:t>Jsme prostě v terénu – píšeme, fotíme, potkáváme se s lidmi</a:t>
            </a:r>
          </a:p>
          <a:p>
            <a:pPr marL="0" lvl="0" indent="0">
              <a:buNone/>
            </a:pPr>
            <a:endParaRPr lang="cs-CZ"/>
          </a:p>
        </p:txBody>
      </p:sp>
      <p:pic>
        <p:nvPicPr>
          <p:cNvPr id="1026" name="Picture 2" descr="C:\Users\Povolny\Downloads\IMG_19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988840"/>
            <a:ext cx="5226880" cy="3486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ovolny\Downloads\IMG_20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978946"/>
            <a:ext cx="6617876" cy="44137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ovolny\Downloads\IMG_21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988840"/>
            <a:ext cx="7559676" cy="5041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name="Slide49">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467541" y="1628802"/>
            <a:ext cx="8352925" cy="3600404"/>
          </a:xfrm>
        </p:spPr>
        <p:txBody>
          <a:bodyPr anchorCtr="1"/>
          <a:lstStyle/>
          <a:p>
            <a:pPr marL="0" lvl="0" indent="0" algn="ctr">
              <a:spcBef>
                <a:spcPts val="2500"/>
              </a:spcBef>
              <a:buNone/>
            </a:pPr>
            <a:r>
              <a:rPr lang="cs-CZ" sz="10500" b="1">
                <a:solidFill>
                  <a:srgbClr val="FFFFFF"/>
                </a:solidFill>
              </a:rPr>
              <a:t>Nejúspěšnější články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Slide13">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457200" y="404667"/>
            <a:ext cx="8229600" cy="6120673"/>
          </a:xfrm>
        </p:spPr>
        <p:txBody>
          <a:bodyPr/>
          <a:lstStyle/>
          <a:p>
            <a:pPr lvl="0">
              <a:lnSpc>
                <a:spcPct val="80000"/>
              </a:lnSpc>
              <a:spcBef>
                <a:spcPts val="600"/>
              </a:spcBef>
            </a:pPr>
            <a:r>
              <a:rPr lang="cs-CZ" sz="2400" b="1" dirty="0">
                <a:solidFill>
                  <a:srgbClr val="FFFFFF"/>
                </a:solidFill>
              </a:rPr>
              <a:t>Proč Hrad vyloučil MU z oslav 28. října </a:t>
            </a:r>
            <a:br>
              <a:rPr lang="cs-CZ" sz="2400" b="1" dirty="0">
                <a:solidFill>
                  <a:srgbClr val="FFFFFF"/>
                </a:solidFill>
              </a:rPr>
            </a:br>
            <a:r>
              <a:rPr lang="cs-CZ" sz="2400" b="1" dirty="0">
                <a:solidFill>
                  <a:srgbClr val="FFFFFF"/>
                </a:solidFill>
              </a:rPr>
              <a:t>(říjen 2013) - 30 tisíc návštěv</a:t>
            </a:r>
          </a:p>
          <a:p>
            <a:pPr lvl="0">
              <a:lnSpc>
                <a:spcPct val="80000"/>
              </a:lnSpc>
              <a:spcBef>
                <a:spcPts val="600"/>
              </a:spcBef>
            </a:pPr>
            <a:r>
              <a:rPr lang="cs-CZ" sz="2400" b="1" dirty="0">
                <a:solidFill>
                  <a:srgbClr val="FFFFFF"/>
                </a:solidFill>
              </a:rPr>
              <a:t>Už žádná </a:t>
            </a:r>
            <a:r>
              <a:rPr lang="cs-CZ" sz="2400" b="1" dirty="0" err="1">
                <a:solidFill>
                  <a:srgbClr val="FFFFFF"/>
                </a:solidFill>
              </a:rPr>
              <a:t>efka</a:t>
            </a:r>
            <a:r>
              <a:rPr lang="cs-CZ" sz="2400" b="1" dirty="0">
                <a:solidFill>
                  <a:srgbClr val="FFFFFF"/>
                </a:solidFill>
              </a:rPr>
              <a:t>. Akademický senát zrušil stupeň </a:t>
            </a:r>
            <a:r>
              <a:rPr lang="cs-CZ" sz="2400" b="1" dirty="0" smtClean="0">
                <a:solidFill>
                  <a:srgbClr val="FFFFFF"/>
                </a:solidFill>
              </a:rPr>
              <a:t/>
            </a:r>
            <a:br>
              <a:rPr lang="cs-CZ" sz="2400" b="1" dirty="0" smtClean="0">
                <a:solidFill>
                  <a:srgbClr val="FFFFFF"/>
                </a:solidFill>
              </a:rPr>
            </a:br>
            <a:r>
              <a:rPr lang="cs-CZ" sz="2400" b="1" dirty="0" smtClean="0">
                <a:solidFill>
                  <a:srgbClr val="FFFFFF"/>
                </a:solidFill>
              </a:rPr>
              <a:t>nedostatečný (1</a:t>
            </a:r>
            <a:r>
              <a:rPr lang="cs-CZ" sz="2400" b="1" dirty="0">
                <a:solidFill>
                  <a:srgbClr val="FFFFFF"/>
                </a:solidFill>
              </a:rPr>
              <a:t>. duben 2014) - 26,5 tisíce návštěv</a:t>
            </a:r>
          </a:p>
          <a:p>
            <a:pPr lvl="0">
              <a:lnSpc>
                <a:spcPct val="80000"/>
              </a:lnSpc>
              <a:spcBef>
                <a:spcPts val="600"/>
              </a:spcBef>
            </a:pPr>
            <a:r>
              <a:rPr lang="cs-CZ" sz="2400" b="1" dirty="0">
                <a:solidFill>
                  <a:srgbClr val="FFFFFF"/>
                </a:solidFill>
              </a:rPr>
              <a:t>Brněnské top 20. Vše co musíte zažít </a:t>
            </a:r>
            <a:br>
              <a:rPr lang="cs-CZ" sz="2400" b="1" dirty="0">
                <a:solidFill>
                  <a:srgbClr val="FFFFFF"/>
                </a:solidFill>
              </a:rPr>
            </a:br>
            <a:r>
              <a:rPr lang="cs-CZ" sz="2400" b="1" dirty="0">
                <a:solidFill>
                  <a:srgbClr val="FFFFFF"/>
                </a:solidFill>
              </a:rPr>
              <a:t>(červen 2013) - 23,5 tisíce </a:t>
            </a:r>
          </a:p>
          <a:p>
            <a:pPr lvl="0">
              <a:lnSpc>
                <a:spcPct val="80000"/>
              </a:lnSpc>
              <a:spcBef>
                <a:spcPts val="600"/>
              </a:spcBef>
            </a:pPr>
            <a:r>
              <a:rPr lang="cs-CZ" sz="2400" b="1" dirty="0">
                <a:solidFill>
                  <a:srgbClr val="FFFFFF"/>
                </a:solidFill>
              </a:rPr>
              <a:t>Proč chtít červený diplom (červenec 2012) - 20 tisíc</a:t>
            </a:r>
          </a:p>
          <a:p>
            <a:pPr lvl="0">
              <a:lnSpc>
                <a:spcPct val="80000"/>
              </a:lnSpc>
              <a:spcBef>
                <a:spcPts val="600"/>
              </a:spcBef>
            </a:pPr>
            <a:r>
              <a:rPr lang="cs-CZ" sz="2400" b="1" dirty="0">
                <a:solidFill>
                  <a:srgbClr val="FFFFFF"/>
                </a:solidFill>
              </a:rPr>
              <a:t>10 tipů, jak se naučit znovu soustředit (říjen 2013) - 11 tisíc</a:t>
            </a:r>
          </a:p>
          <a:p>
            <a:pPr lvl="0">
              <a:lnSpc>
                <a:spcPct val="80000"/>
              </a:lnSpc>
              <a:spcBef>
                <a:spcPts val="600"/>
              </a:spcBef>
            </a:pPr>
            <a:r>
              <a:rPr lang="cs-CZ" sz="2400" b="1" dirty="0">
                <a:solidFill>
                  <a:srgbClr val="FFFFFF"/>
                </a:solidFill>
              </a:rPr>
              <a:t>Absolventům MU vzrostl nástupní plat  </a:t>
            </a:r>
            <a:br>
              <a:rPr lang="cs-CZ" sz="2400" b="1" dirty="0">
                <a:solidFill>
                  <a:srgbClr val="FFFFFF"/>
                </a:solidFill>
              </a:rPr>
            </a:br>
            <a:r>
              <a:rPr lang="cs-CZ" sz="2400" b="1" dirty="0">
                <a:solidFill>
                  <a:srgbClr val="FFFFFF"/>
                </a:solidFill>
              </a:rPr>
              <a:t>(listopad 2013) - 10 tisíc</a:t>
            </a:r>
          </a:p>
          <a:p>
            <a:pPr lvl="0">
              <a:lnSpc>
                <a:spcPct val="80000"/>
              </a:lnSpc>
              <a:spcBef>
                <a:spcPts val="600"/>
              </a:spcBef>
            </a:pPr>
            <a:r>
              <a:rPr lang="cs-CZ" sz="2400" b="1" dirty="0">
                <a:solidFill>
                  <a:srgbClr val="FFFFFF"/>
                </a:solidFill>
              </a:rPr>
              <a:t>Kam v Brně vyrazit na pivo kávu a procházku </a:t>
            </a:r>
            <a:br>
              <a:rPr lang="cs-CZ" sz="2400" b="1" dirty="0">
                <a:solidFill>
                  <a:srgbClr val="FFFFFF"/>
                </a:solidFill>
              </a:rPr>
            </a:br>
            <a:r>
              <a:rPr lang="cs-CZ" sz="2400" b="1" dirty="0">
                <a:solidFill>
                  <a:srgbClr val="FFFFFF"/>
                </a:solidFill>
              </a:rPr>
              <a:t>(září 2014) - 8 tisíc</a:t>
            </a:r>
          </a:p>
          <a:p>
            <a:pPr lvl="0">
              <a:lnSpc>
                <a:spcPct val="80000"/>
              </a:lnSpc>
              <a:spcBef>
                <a:spcPts val="600"/>
              </a:spcBef>
            </a:pPr>
            <a:r>
              <a:rPr lang="cs-CZ" sz="2400" b="1" dirty="0">
                <a:solidFill>
                  <a:srgbClr val="FFFFFF"/>
                </a:solidFill>
              </a:rPr>
              <a:t>Cestujte levněji s </a:t>
            </a:r>
            <a:r>
              <a:rPr lang="cs-CZ" sz="2400" b="1" dirty="0" err="1">
                <a:solidFill>
                  <a:srgbClr val="FFFFFF"/>
                </a:solidFill>
              </a:rPr>
              <a:t>šalinkartou</a:t>
            </a:r>
            <a:r>
              <a:rPr lang="cs-CZ" sz="2400" b="1" dirty="0">
                <a:solidFill>
                  <a:srgbClr val="FFFFFF"/>
                </a:solidFill>
              </a:rPr>
              <a:t> a žákovským průkazem </a:t>
            </a:r>
            <a:br>
              <a:rPr lang="cs-CZ" sz="2400" b="1" dirty="0">
                <a:solidFill>
                  <a:srgbClr val="FFFFFF"/>
                </a:solidFill>
              </a:rPr>
            </a:br>
            <a:r>
              <a:rPr lang="cs-CZ" sz="2400" b="1" dirty="0">
                <a:solidFill>
                  <a:srgbClr val="FFFFFF"/>
                </a:solidFill>
              </a:rPr>
              <a:t>(září 2012) - 8 tisíc</a:t>
            </a:r>
          </a:p>
          <a:p>
            <a:pPr lvl="0">
              <a:lnSpc>
                <a:spcPct val="80000"/>
              </a:lnSpc>
              <a:spcBef>
                <a:spcPts val="600"/>
              </a:spcBef>
            </a:pPr>
            <a:r>
              <a:rPr lang="cs-CZ" sz="2400" b="1" dirty="0">
                <a:solidFill>
                  <a:srgbClr val="FFFFFF"/>
                </a:solidFill>
              </a:rPr>
              <a:t>Rektor snížil poplatky za prodlouženou dobu studia </a:t>
            </a:r>
            <a:br>
              <a:rPr lang="cs-CZ" sz="2400" b="1" dirty="0">
                <a:solidFill>
                  <a:srgbClr val="FFFFFF"/>
                </a:solidFill>
              </a:rPr>
            </a:br>
            <a:r>
              <a:rPr lang="cs-CZ" sz="2400" b="1" dirty="0">
                <a:solidFill>
                  <a:srgbClr val="FFFFFF"/>
                </a:solidFill>
              </a:rPr>
              <a:t>(srpen 2013) - 7,5 tisíce</a:t>
            </a:r>
          </a:p>
          <a:p>
            <a:pPr lvl="0">
              <a:lnSpc>
                <a:spcPct val="80000"/>
              </a:lnSpc>
              <a:spcBef>
                <a:spcPts val="600"/>
              </a:spcBef>
            </a:pPr>
            <a:r>
              <a:rPr lang="cs-CZ" sz="2400" b="1" dirty="0">
                <a:solidFill>
                  <a:srgbClr val="FFFFFF"/>
                </a:solidFill>
              </a:rPr>
              <a:t>Není doktor jako doktor. Průvodce džunglí akademických titulů v Česku (září 2012) - 7,5 tisíce</a:t>
            </a:r>
          </a:p>
        </p:txBody>
      </p:sp>
      <p:pic>
        <p:nvPicPr>
          <p:cNvPr id="1026" name="Picture 2" descr="C:\Users\Povolny\Desktop\Bitch-Pleas-original-ve-vysokem-rozlisen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188640"/>
            <a:ext cx="1360173" cy="1760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name="Slide42">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251524" y="1700811"/>
            <a:ext cx="8712970" cy="3456386"/>
          </a:xfrm>
        </p:spPr>
        <p:txBody>
          <a:bodyPr anchorCtr="1"/>
          <a:lstStyle/>
          <a:p>
            <a:pPr marL="0" lvl="0" indent="0" algn="ctr">
              <a:lnSpc>
                <a:spcPct val="80000"/>
              </a:lnSpc>
              <a:spcBef>
                <a:spcPts val="3100"/>
              </a:spcBef>
              <a:buNone/>
            </a:pPr>
            <a:r>
              <a:rPr lang="cs-CZ" sz="12800" b="1">
                <a:solidFill>
                  <a:srgbClr val="FFFFFF"/>
                </a:solidFill>
              </a:rPr>
              <a:t>Zdroje návštěvnosti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name="Slide26">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p:nvPr/>
        </p:nvSpPr>
        <p:spPr>
          <a:xfrm>
            <a:off x="755577" y="764703"/>
            <a:ext cx="7992889" cy="5073429"/>
          </a:xfrm>
          <a:prstGeom prst="rect">
            <a:avLst/>
          </a:prstGeom>
          <a:noFill/>
          <a:ln>
            <a:noFill/>
          </a:ln>
        </p:spPr>
        <p:txBody>
          <a:bodyPr vert="horz" wrap="square" lIns="91440" tIns="45720" rIns="91440" bIns="45720" anchor="t" anchorCtr="0" compatLnSpc="1"/>
          <a:lstStyle/>
          <a:p>
            <a:pPr marL="342900" marR="0" lvl="0" indent="-342900" algn="l" defTabSz="914400" rtl="0" fontAlgn="auto" hangingPunct="1">
              <a:lnSpc>
                <a:spcPct val="100000"/>
              </a:lnSpc>
              <a:spcBef>
                <a:spcPts val="900"/>
              </a:spcBef>
              <a:spcAft>
                <a:spcPts val="2400"/>
              </a:spcAft>
              <a:buSzPct val="100000"/>
              <a:buFont typeface="Arial" pitchFamily="34"/>
              <a:buChar char="•"/>
              <a:tabLst/>
              <a:defRPr sz="1800" b="0" i="0" u="none" strike="noStrike" kern="0" cap="none" spc="0" baseline="0">
                <a:solidFill>
                  <a:srgbClr val="000000"/>
                </a:solidFill>
                <a:uFillTx/>
              </a:defRPr>
            </a:pPr>
            <a:r>
              <a:rPr lang="cs-CZ" sz="4800" b="1" i="0" u="none" strike="noStrike" kern="1200" cap="none" spc="0" baseline="0" dirty="0" err="1">
                <a:solidFill>
                  <a:srgbClr val="FFFFFF"/>
                </a:solidFill>
                <a:uFillTx/>
                <a:latin typeface="Calibri"/>
              </a:rPr>
              <a:t>Facebook</a:t>
            </a:r>
            <a:r>
              <a:rPr lang="cs-CZ" sz="4800" b="1" i="0" u="none" strike="noStrike" kern="1200" cap="none" spc="0" baseline="0" dirty="0">
                <a:solidFill>
                  <a:srgbClr val="FFFFFF"/>
                </a:solidFill>
                <a:uFillTx/>
                <a:latin typeface="Calibri"/>
              </a:rPr>
              <a:t> </a:t>
            </a:r>
            <a:r>
              <a:rPr lang="cs-CZ" sz="4800" b="1" i="0" u="none" strike="noStrike" kern="1200" cap="none" spc="0" baseline="0" dirty="0" smtClean="0">
                <a:solidFill>
                  <a:srgbClr val="FFFFFF"/>
                </a:solidFill>
                <a:uFillTx/>
                <a:latin typeface="Calibri"/>
              </a:rPr>
              <a:t>asi </a:t>
            </a:r>
            <a:r>
              <a:rPr lang="cs-CZ" sz="4800" b="1" dirty="0" smtClean="0">
                <a:solidFill>
                  <a:srgbClr val="FFFFFF"/>
                </a:solidFill>
                <a:latin typeface="Calibri"/>
              </a:rPr>
              <a:t>5</a:t>
            </a:r>
            <a:r>
              <a:rPr lang="cs-CZ" sz="4800" b="1" i="0" u="none" strike="noStrike" kern="1200" cap="none" spc="0" baseline="0" dirty="0" smtClean="0">
                <a:solidFill>
                  <a:srgbClr val="FFFFFF"/>
                </a:solidFill>
                <a:uFillTx/>
                <a:latin typeface="Calibri"/>
              </a:rPr>
              <a:t>0 </a:t>
            </a:r>
            <a:r>
              <a:rPr lang="cs-CZ" sz="4800" b="1" i="0" u="none" strike="noStrike" kern="1200" cap="none" spc="0" baseline="0" dirty="0">
                <a:solidFill>
                  <a:srgbClr val="FFFFFF"/>
                </a:solidFill>
                <a:uFillTx/>
                <a:latin typeface="Calibri"/>
              </a:rPr>
              <a:t>procent</a:t>
            </a:r>
          </a:p>
          <a:p>
            <a:pPr marL="342900" marR="0" lvl="0" indent="-342900" algn="l" defTabSz="914400" rtl="0" fontAlgn="auto" hangingPunct="1">
              <a:lnSpc>
                <a:spcPct val="100000"/>
              </a:lnSpc>
              <a:spcBef>
                <a:spcPts val="900"/>
              </a:spcBef>
              <a:spcAft>
                <a:spcPts val="2400"/>
              </a:spcAft>
              <a:buSzPct val="100000"/>
              <a:buFont typeface="Arial" pitchFamily="34"/>
              <a:buChar char="•"/>
              <a:tabLst/>
              <a:defRPr sz="1800" b="0" i="0" u="none" strike="noStrike" kern="0" cap="none" spc="0" baseline="0">
                <a:solidFill>
                  <a:srgbClr val="000000"/>
                </a:solidFill>
                <a:uFillTx/>
              </a:defRPr>
            </a:pPr>
            <a:r>
              <a:rPr lang="cs-CZ" sz="4800" b="1" i="0" u="none" strike="noStrike" kern="1200" cap="none" spc="0" baseline="0" dirty="0">
                <a:solidFill>
                  <a:srgbClr val="FFFFFF"/>
                </a:solidFill>
                <a:uFillTx/>
                <a:latin typeface="Calibri"/>
              </a:rPr>
              <a:t>Google kolem 20 procent</a:t>
            </a:r>
          </a:p>
          <a:p>
            <a:pPr marL="342900" marR="0" lvl="0" indent="-342900" algn="l" defTabSz="914400" rtl="0" fontAlgn="auto" hangingPunct="1">
              <a:lnSpc>
                <a:spcPct val="100000"/>
              </a:lnSpc>
              <a:spcBef>
                <a:spcPts val="900"/>
              </a:spcBef>
              <a:spcAft>
                <a:spcPts val="2400"/>
              </a:spcAft>
              <a:buSzPct val="100000"/>
              <a:buFont typeface="Arial" pitchFamily="34"/>
              <a:buChar char="•"/>
              <a:tabLst/>
              <a:defRPr sz="1800" b="0" i="0" u="none" strike="noStrike" kern="0" cap="none" spc="0" baseline="0">
                <a:solidFill>
                  <a:srgbClr val="000000"/>
                </a:solidFill>
                <a:uFillTx/>
              </a:defRPr>
            </a:pPr>
            <a:r>
              <a:rPr lang="cs-CZ" sz="4800" b="1" i="0" u="none" strike="noStrike" kern="1200" cap="none" spc="0" baseline="0" dirty="0">
                <a:solidFill>
                  <a:srgbClr val="FFFFFF"/>
                </a:solidFill>
                <a:uFillTx/>
                <a:latin typeface="Calibri"/>
              </a:rPr>
              <a:t>přímá návštěvnost kolem </a:t>
            </a:r>
            <a:br>
              <a:rPr lang="cs-CZ" sz="4800" b="1" i="0" u="none" strike="noStrike" kern="1200" cap="none" spc="0" baseline="0" dirty="0">
                <a:solidFill>
                  <a:srgbClr val="FFFFFF"/>
                </a:solidFill>
                <a:uFillTx/>
                <a:latin typeface="Calibri"/>
              </a:rPr>
            </a:br>
            <a:r>
              <a:rPr lang="cs-CZ" sz="4800" b="1" i="0" u="none" strike="noStrike" kern="1200" cap="none" spc="0" baseline="0" dirty="0">
                <a:solidFill>
                  <a:srgbClr val="FFFFFF"/>
                </a:solidFill>
                <a:uFillTx/>
                <a:latin typeface="Calibri"/>
              </a:rPr>
              <a:t>10 </a:t>
            </a:r>
            <a:r>
              <a:rPr lang="cs-CZ" sz="4800" b="1" i="0" u="none" strike="noStrike" kern="1200" cap="none" spc="0" baseline="0" dirty="0" smtClean="0">
                <a:solidFill>
                  <a:srgbClr val="FFFFFF"/>
                </a:solidFill>
                <a:uFillTx/>
                <a:latin typeface="Calibri"/>
              </a:rPr>
              <a:t>procent</a:t>
            </a:r>
          </a:p>
          <a:p>
            <a:pPr marL="342900" marR="0" lvl="0" indent="-342900" algn="l" defTabSz="914400" rtl="0" fontAlgn="auto" hangingPunct="1">
              <a:lnSpc>
                <a:spcPct val="100000"/>
              </a:lnSpc>
              <a:spcBef>
                <a:spcPts val="900"/>
              </a:spcBef>
              <a:spcAft>
                <a:spcPts val="2400"/>
              </a:spcAft>
              <a:buSzPct val="100000"/>
              <a:buFont typeface="Arial" pitchFamily="34"/>
              <a:buChar char="•"/>
              <a:tabLst/>
              <a:defRPr sz="1800" b="0" i="0" u="none" strike="noStrike" kern="0" cap="none" spc="0" baseline="0">
                <a:solidFill>
                  <a:srgbClr val="000000"/>
                </a:solidFill>
                <a:uFillTx/>
              </a:defRPr>
            </a:pPr>
            <a:r>
              <a:rPr lang="cs-CZ" sz="4800" b="1" i="0" u="none" strike="noStrike" kern="1200" cap="none" spc="0" baseline="0" dirty="0" err="1" smtClean="0">
                <a:solidFill>
                  <a:srgbClr val="FFFFFF"/>
                </a:solidFill>
                <a:uFillTx/>
                <a:latin typeface="Calibri"/>
              </a:rPr>
              <a:t>newsletter</a:t>
            </a:r>
            <a:r>
              <a:rPr lang="cs-CZ" sz="4800" b="1" i="0" u="none" strike="noStrike" kern="1200" cap="none" spc="0" baseline="0" dirty="0" smtClean="0">
                <a:solidFill>
                  <a:srgbClr val="FFFFFF"/>
                </a:solidFill>
                <a:uFillTx/>
                <a:latin typeface="Calibri"/>
              </a:rPr>
              <a:t> asi 2 procenta</a:t>
            </a:r>
            <a:endParaRPr lang="cs-CZ" sz="4800" b="1" i="0" u="none" strike="noStrike" kern="1200" cap="none" spc="0" baseline="0" dirty="0">
              <a:solidFill>
                <a:srgbClr val="FFFFFF"/>
              </a:solidFill>
              <a:uFillTx/>
              <a:latin typeface="Calibri"/>
            </a:endParaRPr>
          </a:p>
        </p:txBody>
      </p:sp>
      <p:graphicFrame>
        <p:nvGraphicFramePr>
          <p:cNvPr id="7" name="Graf 6"/>
          <p:cNvGraphicFramePr>
            <a:graphicFrameLocks/>
          </p:cNvGraphicFramePr>
          <p:nvPr>
            <p:extLst>
              <p:ext uri="{D42A27DB-BD31-4B8C-83A1-F6EECF244321}">
                <p14:modId xmlns:p14="http://schemas.microsoft.com/office/powerpoint/2010/main" val="4260774588"/>
              </p:ext>
            </p:extLst>
          </p:nvPr>
        </p:nvGraphicFramePr>
        <p:xfrm>
          <a:off x="755577" y="764703"/>
          <a:ext cx="7258050" cy="497681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name="Slide16">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251524" y="332658"/>
            <a:ext cx="8640961" cy="6192691"/>
          </a:xfrm>
        </p:spPr>
        <p:txBody>
          <a:bodyPr/>
          <a:lstStyle/>
          <a:p>
            <a:pPr marL="0" lvl="0" indent="0">
              <a:lnSpc>
                <a:spcPct val="90000"/>
              </a:lnSpc>
              <a:spcBef>
                <a:spcPts val="1000"/>
              </a:spcBef>
              <a:spcAft>
                <a:spcPts val="2400"/>
              </a:spcAft>
              <a:buNone/>
            </a:pPr>
            <a:r>
              <a:rPr lang="cs-CZ" sz="4000" b="1" dirty="0">
                <a:solidFill>
                  <a:srgbClr val="FFFFFF"/>
                </a:solidFill>
              </a:rPr>
              <a:t>Případ: Bek vs. Zeman 2013 (a 2014</a:t>
            </a:r>
            <a:r>
              <a:rPr lang="cs-CZ" sz="4000" b="1" dirty="0" smtClean="0">
                <a:solidFill>
                  <a:srgbClr val="FFFFFF"/>
                </a:solidFill>
              </a:rPr>
              <a:t>)</a:t>
            </a:r>
          </a:p>
          <a:p>
            <a:pPr marL="0" lvl="0" indent="0">
              <a:lnSpc>
                <a:spcPct val="90000"/>
              </a:lnSpc>
              <a:spcBef>
                <a:spcPts val="1000"/>
              </a:spcBef>
              <a:spcAft>
                <a:spcPts val="2400"/>
              </a:spcAft>
              <a:buNone/>
            </a:pPr>
            <a:endParaRPr lang="cs-CZ" sz="4000" b="1" dirty="0">
              <a:solidFill>
                <a:srgbClr val="FFFFFF"/>
              </a:solidFill>
            </a:endParaRPr>
          </a:p>
          <a:p>
            <a:pPr marL="0" lvl="0" indent="0">
              <a:lnSpc>
                <a:spcPct val="90000"/>
              </a:lnSpc>
              <a:spcBef>
                <a:spcPts val="1000"/>
              </a:spcBef>
              <a:spcAft>
                <a:spcPts val="2400"/>
              </a:spcAft>
              <a:buNone/>
            </a:pPr>
            <a:endParaRPr lang="cs-CZ" sz="4000" b="1" dirty="0">
              <a:solidFill>
                <a:srgbClr val="FFFFFF"/>
              </a:solidFill>
            </a:endParaRPr>
          </a:p>
          <a:p>
            <a:pPr lvl="0">
              <a:lnSpc>
                <a:spcPct val="90000"/>
              </a:lnSpc>
              <a:spcAft>
                <a:spcPts val="600"/>
              </a:spcAft>
            </a:pPr>
            <a:r>
              <a:rPr lang="cs-CZ" sz="2400" b="1" dirty="0" smtClean="0">
                <a:solidFill>
                  <a:srgbClr val="FFFFFF"/>
                </a:solidFill>
              </a:rPr>
              <a:t>Stanoviska </a:t>
            </a:r>
            <a:r>
              <a:rPr lang="cs-CZ" sz="2400" b="1" dirty="0">
                <a:solidFill>
                  <a:srgbClr val="FFFFFF"/>
                </a:solidFill>
              </a:rPr>
              <a:t>rektora a součástí MU pro média i na online.muni.cz + exkluzivní aktualizace</a:t>
            </a:r>
          </a:p>
          <a:p>
            <a:pPr lvl="0">
              <a:lnSpc>
                <a:spcPct val="90000"/>
              </a:lnSpc>
              <a:spcAft>
                <a:spcPts val="600"/>
              </a:spcAft>
            </a:pPr>
            <a:r>
              <a:rPr lang="cs-CZ" sz="2400" b="1" dirty="0">
                <a:solidFill>
                  <a:srgbClr val="FFFFFF"/>
                </a:solidFill>
              </a:rPr>
              <a:t>Šíření skrz sociální sítě – hlavně FB stránka MU a </a:t>
            </a:r>
            <a:r>
              <a:rPr lang="cs-CZ" sz="2400" b="1" dirty="0" err="1">
                <a:solidFill>
                  <a:srgbClr val="FFFFFF"/>
                </a:solidFill>
              </a:rPr>
              <a:t>Muni</a:t>
            </a:r>
            <a:r>
              <a:rPr lang="cs-CZ" sz="2400" b="1" dirty="0">
                <a:solidFill>
                  <a:srgbClr val="FFFFFF"/>
                </a:solidFill>
              </a:rPr>
              <a:t> a </a:t>
            </a:r>
            <a:r>
              <a:rPr lang="cs-CZ" sz="2400" b="1" dirty="0" err="1">
                <a:solidFill>
                  <a:srgbClr val="FFFFFF"/>
                </a:solidFill>
              </a:rPr>
              <a:t>twitter</a:t>
            </a:r>
            <a:r>
              <a:rPr lang="cs-CZ" sz="2400" b="1" dirty="0">
                <a:solidFill>
                  <a:srgbClr val="FFFFFF"/>
                </a:solidFill>
              </a:rPr>
              <a:t> účet @</a:t>
            </a:r>
            <a:r>
              <a:rPr lang="cs-CZ" sz="2400" b="1" dirty="0" err="1">
                <a:solidFill>
                  <a:srgbClr val="FFFFFF"/>
                </a:solidFill>
              </a:rPr>
              <a:t>muni_cz</a:t>
            </a:r>
            <a:endParaRPr lang="cs-CZ" sz="2400" b="1" dirty="0">
              <a:solidFill>
                <a:srgbClr val="FFFFFF"/>
              </a:solidFill>
            </a:endParaRPr>
          </a:p>
          <a:p>
            <a:pPr lvl="0">
              <a:lnSpc>
                <a:spcPct val="90000"/>
              </a:lnSpc>
              <a:spcAft>
                <a:spcPts val="600"/>
              </a:spcAft>
            </a:pPr>
            <a:r>
              <a:rPr lang="cs-CZ" sz="2400" b="1" dirty="0">
                <a:solidFill>
                  <a:srgbClr val="FFFFFF"/>
                </a:solidFill>
              </a:rPr>
              <a:t>Support pro </a:t>
            </a:r>
            <a:r>
              <a:rPr lang="cs-CZ" sz="2400" b="1" dirty="0" err="1">
                <a:solidFill>
                  <a:srgbClr val="FFFFFF"/>
                </a:solidFill>
              </a:rPr>
              <a:t>Twitter</a:t>
            </a:r>
            <a:r>
              <a:rPr lang="cs-CZ" sz="2400" b="1" dirty="0">
                <a:solidFill>
                  <a:srgbClr val="FFFFFF"/>
                </a:solidFill>
              </a:rPr>
              <a:t> @</a:t>
            </a:r>
            <a:r>
              <a:rPr lang="cs-CZ" sz="2400" b="1" dirty="0" err="1">
                <a:solidFill>
                  <a:srgbClr val="FFFFFF"/>
                </a:solidFill>
              </a:rPr>
              <a:t>MikulasBek</a:t>
            </a:r>
            <a:endParaRPr lang="cs-CZ" sz="2400" b="1" dirty="0">
              <a:solidFill>
                <a:srgbClr val="FFFFFF"/>
              </a:solidFill>
            </a:endParaRPr>
          </a:p>
          <a:p>
            <a:pPr lvl="0">
              <a:lnSpc>
                <a:spcPct val="90000"/>
              </a:lnSpc>
              <a:spcAft>
                <a:spcPts val="600"/>
              </a:spcAft>
            </a:pPr>
            <a:r>
              <a:rPr lang="cs-CZ" sz="2400" b="1" dirty="0">
                <a:solidFill>
                  <a:srgbClr val="FFFFFF"/>
                </a:solidFill>
              </a:rPr>
              <a:t>Výsledek: mediální pokrytí i čtenost </a:t>
            </a:r>
            <a:r>
              <a:rPr lang="cs-CZ" sz="2400" b="1" dirty="0" err="1">
                <a:solidFill>
                  <a:srgbClr val="FFFFFF"/>
                </a:solidFill>
              </a:rPr>
              <a:t>Muni</a:t>
            </a:r>
            <a:r>
              <a:rPr lang="cs-CZ" sz="2400" b="1" dirty="0">
                <a:solidFill>
                  <a:srgbClr val="FFFFFF"/>
                </a:solidFill>
              </a:rPr>
              <a:t>, rektor jako osobnost na </a:t>
            </a:r>
            <a:r>
              <a:rPr lang="cs-CZ" sz="2400" b="1" dirty="0" err="1">
                <a:solidFill>
                  <a:srgbClr val="FFFFFF"/>
                </a:solidFill>
              </a:rPr>
              <a:t>Twitteru</a:t>
            </a:r>
            <a:endParaRPr lang="cs-CZ" sz="2400" b="1" dirty="0">
              <a:solidFill>
                <a:srgbClr val="FFFFFF"/>
              </a:solidFill>
            </a:endParaRPr>
          </a:p>
          <a:p>
            <a:pPr lvl="0">
              <a:lnSpc>
                <a:spcPct val="90000"/>
              </a:lnSpc>
              <a:spcAft>
                <a:spcPts val="600"/>
              </a:spcAft>
            </a:pPr>
            <a:r>
              <a:rPr lang="cs-CZ" sz="2400" b="1" dirty="0">
                <a:solidFill>
                  <a:srgbClr val="FFFFFF"/>
                </a:solidFill>
              </a:rPr>
              <a:t>Obdobná situace i letos</a:t>
            </a:r>
          </a:p>
        </p:txBody>
      </p:sp>
      <p:pic>
        <p:nvPicPr>
          <p:cNvPr id="2050" name="Picture 2" descr="C:\Users\Povolny\Desktop\Y2rj-sbu_400x40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980728"/>
            <a:ext cx="2261717" cy="22617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7cípá hvězda 2"/>
          <p:cNvSpPr/>
          <p:nvPr/>
        </p:nvSpPr>
        <p:spPr>
          <a:xfrm>
            <a:off x="3491880" y="1798402"/>
            <a:ext cx="914400" cy="914400"/>
          </a:xfrm>
          <a:prstGeom prst="star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pic>
        <p:nvPicPr>
          <p:cNvPr id="2051" name="Picture 3" descr="C:\Users\Povolny\Desktop\crop-549007-zeman.jpg"/>
          <p:cNvPicPr>
            <a:picLocks noChangeAspect="1" noChangeArrowheads="1"/>
          </p:cNvPicPr>
          <p:nvPr/>
        </p:nvPicPr>
        <p:blipFill rotWithShape="1">
          <a:blip r:embed="rId4">
            <a:extLst>
              <a:ext uri="{28A0092B-C50C-407E-A947-70E740481C1C}">
                <a14:useLocalDpi xmlns:a14="http://schemas.microsoft.com/office/drawing/2010/main" val="0"/>
              </a:ext>
            </a:extLst>
          </a:blip>
          <a:srcRect l="22555" r="19991"/>
          <a:stretch/>
        </p:blipFill>
        <p:spPr bwMode="auto">
          <a:xfrm>
            <a:off x="4836328" y="1033465"/>
            <a:ext cx="2688000" cy="22515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7" presetClass="emph" presetSubtype="0" fill="remove" grpId="0" nodeType="clickEffect">
                                  <p:stCondLst>
                                    <p:cond delay="0"/>
                                  </p:stCondLst>
                                  <p:childTnLst>
                                    <p:animClr clrSpc="rgb" dir="cw">
                                      <p:cBhvr override="childStyle">
                                        <p:cTn id="17" dur="250" autoRev="1" fill="remove"/>
                                        <p:tgtEl>
                                          <p:spTgt spid="3"/>
                                        </p:tgtEl>
                                        <p:attrNameLst>
                                          <p:attrName>style.color</p:attrName>
                                        </p:attrNameLst>
                                      </p:cBhvr>
                                      <p:to>
                                        <a:schemeClr val="bg1"/>
                                      </p:to>
                                    </p:animClr>
                                    <p:animClr clrSpc="rgb" dir="cw">
                                      <p:cBhvr>
                                        <p:cTn id="18" dur="250" autoRev="1" fill="remove"/>
                                        <p:tgtEl>
                                          <p:spTgt spid="3"/>
                                        </p:tgtEl>
                                        <p:attrNameLst>
                                          <p:attrName>fillcolor</p:attrName>
                                        </p:attrNameLst>
                                      </p:cBhvr>
                                      <p:to>
                                        <a:schemeClr val="bg1"/>
                                      </p:to>
                                    </p:animClr>
                                    <p:set>
                                      <p:cBhvr>
                                        <p:cTn id="19" dur="250" autoRev="1" fill="remove"/>
                                        <p:tgtEl>
                                          <p:spTgt spid="3"/>
                                        </p:tgtEl>
                                        <p:attrNameLst>
                                          <p:attrName>fill.type</p:attrName>
                                        </p:attrNameLst>
                                      </p:cBhvr>
                                      <p:to>
                                        <p:strVal val="solid"/>
                                      </p:to>
                                    </p:set>
                                    <p:set>
                                      <p:cBhvr>
                                        <p:cTn id="20" dur="250" autoRev="1" fill="remove"/>
                                        <p:tgtEl>
                                          <p:spTgt spid="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name="Slide32">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755577" y="2420892"/>
            <a:ext cx="7869564" cy="1584179"/>
          </a:xfrm>
        </p:spPr>
        <p:txBody>
          <a:bodyPr/>
          <a:lstStyle/>
          <a:p>
            <a:pPr marL="0" lvl="0" indent="0">
              <a:spcBef>
                <a:spcPts val="2100"/>
              </a:spcBef>
              <a:buNone/>
            </a:pPr>
            <a:r>
              <a:rPr lang="cs-CZ" sz="8800" b="1">
                <a:solidFill>
                  <a:srgbClr val="FFFFFF"/>
                </a:solidFill>
              </a:rPr>
              <a:t>Doba se změnila</a:t>
            </a:r>
          </a:p>
        </p:txBody>
      </p:sp>
      <p:sp>
        <p:nvSpPr>
          <p:cNvPr id="3" name="Obdélník 3"/>
          <p:cNvSpPr/>
          <p:nvPr/>
        </p:nvSpPr>
        <p:spPr>
          <a:xfrm>
            <a:off x="6228188" y="4132173"/>
            <a:ext cx="1008107" cy="1200332"/>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2400"/>
              </a:spcAft>
              <a:buNone/>
              <a:tabLst/>
              <a:defRPr sz="1800" b="0" i="0" u="none" strike="noStrike" kern="0" cap="none" spc="0" baseline="0">
                <a:solidFill>
                  <a:srgbClr val="000000"/>
                </a:solidFill>
                <a:uFillTx/>
              </a:defRPr>
            </a:pPr>
            <a:r>
              <a:rPr lang="cs-CZ" sz="3600" b="1" i="0" u="none" strike="noStrike" kern="1200" cap="none" spc="0" baseline="0">
                <a:solidFill>
                  <a:srgbClr val="FFFFFF"/>
                </a:solidFill>
                <a:uFillTx/>
                <a:latin typeface="Calibri"/>
              </a:rPr>
              <a:t>Ale fakt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name="Slide23">
    <p:bg>
      <p:bgPr>
        <a:solidFill>
          <a:schemeClr val="tx2"/>
        </a:solidFill>
        <a:effectLst/>
      </p:bgPr>
    </p:bg>
    <p:spTree>
      <p:nvGrpSpPr>
        <p:cNvPr id="1" name=""/>
        <p:cNvGrpSpPr/>
        <p:nvPr/>
      </p:nvGrpSpPr>
      <p:grpSpPr>
        <a:xfrm>
          <a:off x="0" y="0"/>
          <a:ext cx="0" cy="0"/>
          <a:chOff x="0" y="0"/>
          <a:chExt cx="0" cy="0"/>
        </a:xfrm>
      </p:grpSpPr>
      <p:pic>
        <p:nvPicPr>
          <p:cNvPr id="6146" name="Picture 2" descr="C:\Users\Povolny\Desktop\citace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73" y="5172039"/>
            <a:ext cx="6980776" cy="77724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Povolny\Desktop\citac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530" y="116632"/>
            <a:ext cx="6323503" cy="79208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Povolny\Desktop\citace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1052736"/>
            <a:ext cx="6297945" cy="758949"/>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Povolny\Desktop\citace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945368"/>
            <a:ext cx="6579044" cy="9795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Povolny\Desktop\citace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784" y="3068960"/>
            <a:ext cx="6407698" cy="936104"/>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Povolny\Desktop\citace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273" y="4077072"/>
            <a:ext cx="4914995" cy="69140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Povolny\Desktop\citace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1799" y="4673877"/>
            <a:ext cx="6153929" cy="20327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name="Slide43">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467541" y="2492892"/>
            <a:ext cx="8352925" cy="2664296"/>
          </a:xfrm>
        </p:spPr>
        <p:txBody>
          <a:bodyPr/>
          <a:lstStyle/>
          <a:p>
            <a:pPr marL="0" lvl="0" indent="0">
              <a:lnSpc>
                <a:spcPct val="80000"/>
              </a:lnSpc>
              <a:spcBef>
                <a:spcPts val="2800"/>
              </a:spcBef>
              <a:buNone/>
            </a:pPr>
            <a:r>
              <a:rPr lang="cs-CZ" sz="11600" b="1">
                <a:solidFill>
                  <a:srgbClr val="FFFFFF"/>
                </a:solidFill>
              </a:rPr>
              <a:t>Plány a výzvy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name="Slide14">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755577" y="980730"/>
            <a:ext cx="7931222" cy="5073429"/>
          </a:xfrm>
        </p:spPr>
        <p:txBody>
          <a:bodyPr/>
          <a:lstStyle/>
          <a:p>
            <a:pPr lvl="0">
              <a:spcBef>
                <a:spcPts val="900"/>
              </a:spcBef>
              <a:spcAft>
                <a:spcPts val="2400"/>
              </a:spcAft>
            </a:pPr>
            <a:r>
              <a:rPr lang="cs-CZ" sz="4000" b="1">
                <a:solidFill>
                  <a:srgbClr val="FFFFFF"/>
                </a:solidFill>
              </a:rPr>
              <a:t>aplikace pro Android</a:t>
            </a:r>
          </a:p>
          <a:p>
            <a:pPr lvl="0">
              <a:spcBef>
                <a:spcPts val="900"/>
              </a:spcBef>
              <a:spcAft>
                <a:spcPts val="2400"/>
              </a:spcAft>
            </a:pPr>
            <a:r>
              <a:rPr lang="cs-CZ" sz="4000" b="1">
                <a:solidFill>
                  <a:srgbClr val="FFFFFF"/>
                </a:solidFill>
              </a:rPr>
              <a:t>online.muni.cz a sociální sítě v AJ</a:t>
            </a:r>
          </a:p>
          <a:p>
            <a:pPr lvl="0">
              <a:spcBef>
                <a:spcPts val="900"/>
              </a:spcBef>
              <a:spcAft>
                <a:spcPts val="2400"/>
              </a:spcAft>
            </a:pPr>
            <a:r>
              <a:rPr lang="cs-CZ" sz="4000" b="1">
                <a:solidFill>
                  <a:srgbClr val="FFFFFF"/>
                </a:solidFill>
              </a:rPr>
              <a:t>newslettery pro různé cílové skupiny</a:t>
            </a:r>
          </a:p>
          <a:p>
            <a:pPr lvl="0">
              <a:spcBef>
                <a:spcPts val="900"/>
              </a:spcBef>
              <a:spcAft>
                <a:spcPts val="2400"/>
              </a:spcAft>
            </a:pPr>
            <a:r>
              <a:rPr lang="cs-CZ" sz="4000" b="1">
                <a:solidFill>
                  <a:srgbClr val="FFFFFF"/>
                </a:solidFill>
              </a:rPr>
              <a:t>více multimediálního obsahu</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name="Slide29">
    <p:bg>
      <p:bgPr>
        <a:solidFill>
          <a:srgbClr val="1F497D"/>
        </a:soli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107506" y="1196748"/>
            <a:ext cx="8856988" cy="4176467"/>
          </a:xfrm>
        </p:spPr>
        <p:txBody>
          <a:bodyPr/>
          <a:lstStyle/>
          <a:p>
            <a:pPr lvl="0"/>
            <a:r>
              <a:rPr lang="cs-CZ" sz="12000" b="1">
                <a:solidFill>
                  <a:srgbClr val="FFFFFF"/>
                </a:solidFill>
              </a:rPr>
              <a:t>Díky za pozornost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name="Slide28">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457200" y="836712"/>
            <a:ext cx="8229600" cy="5289447"/>
          </a:xfrm>
        </p:spPr>
        <p:txBody>
          <a:bodyPr/>
          <a:lstStyle/>
          <a:p>
            <a:pPr marL="0" lvl="0" indent="0">
              <a:lnSpc>
                <a:spcPct val="90000"/>
              </a:lnSpc>
              <a:spcBef>
                <a:spcPts val="1000"/>
              </a:spcBef>
              <a:buNone/>
            </a:pPr>
            <a:r>
              <a:rPr lang="cs-CZ" sz="4000" b="1">
                <a:solidFill>
                  <a:srgbClr val="FFFFFF"/>
                </a:solidFill>
              </a:rPr>
              <a:t>David Povolný</a:t>
            </a:r>
            <a:br>
              <a:rPr lang="cs-CZ" sz="4000" b="1">
                <a:solidFill>
                  <a:srgbClr val="FFFFFF"/>
                </a:solidFill>
              </a:rPr>
            </a:br>
            <a:r>
              <a:rPr lang="cs-CZ" sz="4000" b="1">
                <a:solidFill>
                  <a:srgbClr val="FFFFFF"/>
                </a:solidFill>
              </a:rPr>
              <a:t>david.povolny@gmail.com</a:t>
            </a:r>
            <a:br>
              <a:rPr lang="cs-CZ" sz="4000" b="1">
                <a:solidFill>
                  <a:srgbClr val="FFFFFF"/>
                </a:solidFill>
              </a:rPr>
            </a:br>
            <a:r>
              <a:rPr lang="cs-CZ" sz="4000" b="1">
                <a:solidFill>
                  <a:srgbClr val="FFFFFF"/>
                </a:solidFill>
              </a:rPr>
              <a:t>549 49 4646, 724 118 798</a:t>
            </a:r>
            <a:br>
              <a:rPr lang="cs-CZ" sz="4000" b="1">
                <a:solidFill>
                  <a:srgbClr val="FFFFFF"/>
                </a:solidFill>
              </a:rPr>
            </a:br>
            <a:r>
              <a:rPr lang="cs-CZ" sz="4000" b="1">
                <a:solidFill>
                  <a:srgbClr val="FFFFFF"/>
                </a:solidFill>
              </a:rPr>
              <a:t>@dpovol</a:t>
            </a:r>
            <a:r>
              <a:rPr lang="cs-CZ" b="1">
                <a:solidFill>
                  <a:srgbClr val="FFFFFF"/>
                </a:solidFill>
              </a:rPr>
              <a:t/>
            </a:r>
            <a:br>
              <a:rPr lang="cs-CZ" b="1">
                <a:solidFill>
                  <a:srgbClr val="FFFFFF"/>
                </a:solidFill>
              </a:rPr>
            </a:br>
            <a:endParaRPr lang="cs-CZ" b="1">
              <a:solidFill>
                <a:srgbClr val="FFFFFF"/>
              </a:solidFill>
            </a:endParaRPr>
          </a:p>
          <a:p>
            <a:pPr marL="0" lvl="0" indent="0">
              <a:lnSpc>
                <a:spcPct val="90000"/>
              </a:lnSpc>
              <a:buNone/>
            </a:pPr>
            <a:r>
              <a:rPr lang="cs-CZ" b="1">
                <a:solidFill>
                  <a:srgbClr val="FFFFFF"/>
                </a:solidFill>
              </a:rPr>
              <a:t>Sledujte nás:</a:t>
            </a:r>
            <a:br>
              <a:rPr lang="cs-CZ" b="1">
                <a:solidFill>
                  <a:srgbClr val="FFFFFF"/>
                </a:solidFill>
              </a:rPr>
            </a:br>
            <a:r>
              <a:rPr lang="cs-CZ" b="1">
                <a:solidFill>
                  <a:srgbClr val="FFFFFF"/>
                </a:solidFill>
              </a:rPr>
              <a:t>online.muni.cz, věda.muni.cz</a:t>
            </a:r>
            <a:br>
              <a:rPr lang="cs-CZ" b="1">
                <a:solidFill>
                  <a:srgbClr val="FFFFFF"/>
                </a:solidFill>
              </a:rPr>
            </a:br>
            <a:r>
              <a:rPr lang="cs-CZ" b="1">
                <a:solidFill>
                  <a:srgbClr val="FFFFFF"/>
                </a:solidFill>
              </a:rPr>
              <a:t>facebook.com/muni</a:t>
            </a:r>
            <a:br>
              <a:rPr lang="cs-CZ" b="1">
                <a:solidFill>
                  <a:srgbClr val="FFFFFF"/>
                </a:solidFill>
              </a:rPr>
            </a:br>
            <a:r>
              <a:rPr lang="cs-CZ" b="1">
                <a:solidFill>
                  <a:srgbClr val="FFFFFF"/>
                </a:solidFill>
              </a:rPr>
              <a:t>@muni_cz</a:t>
            </a:r>
            <a:br>
              <a:rPr lang="cs-CZ" b="1">
                <a:solidFill>
                  <a:srgbClr val="FFFFFF"/>
                </a:solidFill>
              </a:rPr>
            </a:br>
            <a:r>
              <a:rPr lang="cs-CZ" b="1">
                <a:solidFill>
                  <a:srgbClr val="FFFFFF"/>
                </a:solidFill>
              </a:rPr>
              <a:t>instagram.com/muni_cz</a:t>
            </a:r>
          </a:p>
        </p:txBody>
      </p:sp>
      <p:sp>
        <p:nvSpPr>
          <p:cNvPr id="3" name="Šipka doleva 2"/>
          <p:cNvSpPr/>
          <p:nvPr/>
        </p:nvSpPr>
        <p:spPr>
          <a:xfrm>
            <a:off x="2801502" y="2575489"/>
            <a:ext cx="978408" cy="484632"/>
          </a:xfrm>
          <a:custGeom>
            <a:avLst>
              <a:gd name="f0" fmla="val 535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f21 f22 1"/>
              <a:gd name="f30" fmla="*/ f22 f13 1"/>
              <a:gd name="f31" fmla="*/ f21 f12 1"/>
              <a:gd name="f32" fmla="+- f25 0 f3"/>
              <a:gd name="f33" fmla="+- f26 0 f3"/>
              <a:gd name="f34" fmla="*/ 21600 f27 1"/>
              <a:gd name="f35" fmla="*/ 0 f27 1"/>
              <a:gd name="f36" fmla="*/ f29 1 10800"/>
              <a:gd name="f37" fmla="*/ f28 f13 1"/>
              <a:gd name="f38" fmla="+- f21 0 f36"/>
              <a:gd name="f39" fmla="*/ f35 1 f27"/>
              <a:gd name="f40" fmla="*/ f34 1 f27"/>
              <a:gd name="f41" fmla="*/ f38 f12 1"/>
              <a:gd name="f42" fmla="*/ f40 f12 1"/>
              <a:gd name="f43" fmla="*/ f39 f13 1"/>
              <a:gd name="f44" fmla="*/ f40 f13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1" t="f30" r="f42" b="f37"/>
            <a:pathLst>
              <a:path w="21600" h="21600">
                <a:moveTo>
                  <a:pt x="f8" y="f22"/>
                </a:moveTo>
                <a:lnTo>
                  <a:pt x="f21" y="f22"/>
                </a:lnTo>
                <a:lnTo>
                  <a:pt x="f21" y="f7"/>
                </a:lnTo>
                <a:lnTo>
                  <a:pt x="f7" y="f9"/>
                </a:lnTo>
                <a:lnTo>
                  <a:pt x="f21" y="f8"/>
                </a:lnTo>
                <a:lnTo>
                  <a:pt x="f21" y="f28"/>
                </a:lnTo>
                <a:lnTo>
                  <a:pt x="f8" y="f28"/>
                </a:lnTo>
                <a:close/>
              </a:path>
            </a:pathLst>
          </a:custGeom>
          <a:solidFill>
            <a:srgbClr val="FFFFFF"/>
          </a:solidFill>
          <a:ln w="25402">
            <a:solidFill>
              <a:srgbClr val="F79646"/>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s-CZ" sz="1800" b="0" i="0" u="none" strike="noStrike" kern="1200" cap="none" spc="0" baseline="0">
              <a:solidFill>
                <a:srgbClr val="000000"/>
              </a:solidFill>
              <a:uFillTx/>
              <a:latin typeface="Calibri"/>
            </a:endParaRPr>
          </a:p>
        </p:txBody>
      </p:sp>
      <p:sp>
        <p:nvSpPr>
          <p:cNvPr id="4" name="Obdélník 3"/>
          <p:cNvSpPr/>
          <p:nvPr/>
        </p:nvSpPr>
        <p:spPr>
          <a:xfrm>
            <a:off x="3995937" y="2494638"/>
            <a:ext cx="4464493" cy="646334"/>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900"/>
              </a:spcBef>
              <a:spcAft>
                <a:spcPts val="2400"/>
              </a:spcAft>
              <a:buNone/>
              <a:tabLst/>
              <a:defRPr sz="1800" b="0" i="0" u="none" strike="noStrike" kern="0" cap="none" spc="0" baseline="0">
                <a:solidFill>
                  <a:srgbClr val="000000"/>
                </a:solidFill>
                <a:uFillTx/>
              </a:defRPr>
            </a:pPr>
            <a:r>
              <a:rPr lang="cs-CZ" sz="3600" b="1" i="0" u="none" strike="noStrike" kern="1200" cap="none" spc="0" baseline="0">
                <a:solidFill>
                  <a:srgbClr val="FFFFFF"/>
                </a:solidFill>
                <a:uFillTx/>
                <a:latin typeface="Calibri"/>
              </a:rPr>
              <a:t>Tohle je můj twitter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name="Slide33">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457200" y="548676"/>
            <a:ext cx="8229600" cy="6192691"/>
          </a:xfrm>
        </p:spPr>
        <p:txBody>
          <a:bodyPr/>
          <a:lstStyle/>
          <a:p>
            <a:pPr lvl="0">
              <a:lnSpc>
                <a:spcPct val="90000"/>
              </a:lnSpc>
              <a:spcBef>
                <a:spcPts val="1000"/>
              </a:spcBef>
              <a:spcAft>
                <a:spcPts val="2400"/>
              </a:spcAft>
            </a:pPr>
            <a:r>
              <a:rPr lang="cs-CZ" sz="4000" b="1">
                <a:solidFill>
                  <a:srgbClr val="FFFFFF"/>
                </a:solidFill>
              </a:rPr>
              <a:t>tradiční média jsou na ústupu</a:t>
            </a:r>
          </a:p>
          <a:p>
            <a:pPr lvl="0">
              <a:lnSpc>
                <a:spcPct val="90000"/>
              </a:lnSpc>
              <a:spcBef>
                <a:spcPts val="1000"/>
              </a:spcBef>
              <a:spcAft>
                <a:spcPts val="2400"/>
              </a:spcAft>
            </a:pPr>
            <a:r>
              <a:rPr lang="cs-CZ" sz="4000" b="1">
                <a:solidFill>
                  <a:srgbClr val="FFFFFF"/>
                </a:solidFill>
              </a:rPr>
              <a:t>takže: potřebujeme vlastní média</a:t>
            </a:r>
          </a:p>
          <a:p>
            <a:pPr lvl="0">
              <a:lnSpc>
                <a:spcPct val="90000"/>
              </a:lnSpc>
              <a:spcBef>
                <a:spcPts val="1000"/>
              </a:spcBef>
              <a:spcAft>
                <a:spcPts val="2400"/>
              </a:spcAft>
            </a:pPr>
            <a:r>
              <a:rPr lang="cs-CZ" sz="4000" b="1">
                <a:solidFill>
                  <a:srgbClr val="FFFFFF"/>
                </a:solidFill>
              </a:rPr>
              <a:t>máme nástroje, jak se dostat k cílovým skupinám</a:t>
            </a:r>
          </a:p>
          <a:p>
            <a:pPr lvl="0">
              <a:lnSpc>
                <a:spcPct val="90000"/>
              </a:lnSpc>
              <a:spcBef>
                <a:spcPts val="1000"/>
              </a:spcBef>
              <a:spcAft>
                <a:spcPts val="2400"/>
              </a:spcAft>
            </a:pPr>
            <a:r>
              <a:rPr lang="cs-CZ" sz="4000" b="1">
                <a:solidFill>
                  <a:srgbClr val="FFFFFF"/>
                </a:solidFill>
              </a:rPr>
              <a:t>nestojí to zdaleka tolik jako nakupovat inzerci v médiích</a:t>
            </a:r>
          </a:p>
          <a:p>
            <a:pPr lvl="0">
              <a:lnSpc>
                <a:spcPct val="90000"/>
              </a:lnSpc>
              <a:spcBef>
                <a:spcPts val="1000"/>
              </a:spcBef>
              <a:spcAft>
                <a:spcPts val="2400"/>
              </a:spcAft>
            </a:pPr>
            <a:r>
              <a:rPr lang="cs-CZ" sz="4000" b="1">
                <a:solidFill>
                  <a:srgbClr val="FFFFFF"/>
                </a:solidFill>
              </a:rPr>
              <a:t>soráč</a:t>
            </a:r>
          </a:p>
          <a:p>
            <a:pPr lvl="0">
              <a:lnSpc>
                <a:spcPct val="90000"/>
              </a:lnSpc>
            </a:pPr>
            <a:endParaRPr lang="cs-CZ"/>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35">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2123730" y="1484784"/>
            <a:ext cx="6696745" cy="2952332"/>
          </a:xfrm>
        </p:spPr>
        <p:txBody>
          <a:bodyPr/>
          <a:lstStyle/>
          <a:p>
            <a:pPr marL="0" lvl="0" indent="0">
              <a:spcBef>
                <a:spcPts val="4800"/>
              </a:spcBef>
              <a:buNone/>
            </a:pPr>
            <a:r>
              <a:rPr lang="cs-CZ" sz="20000" b="1">
                <a:solidFill>
                  <a:srgbClr val="FFFFFF"/>
                </a:solidFill>
              </a:rPr>
              <a:t>Idea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5">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467541" y="836712"/>
            <a:ext cx="8229600" cy="5148574"/>
          </a:xfrm>
        </p:spPr>
        <p:txBody>
          <a:bodyPr/>
          <a:lstStyle/>
          <a:p>
            <a:pPr lvl="0" algn="r">
              <a:spcBef>
                <a:spcPts val="900"/>
              </a:spcBef>
            </a:pPr>
            <a:r>
              <a:rPr lang="cs-CZ" sz="3600" b="1">
                <a:solidFill>
                  <a:srgbClr val="FFFFFF"/>
                </a:solidFill>
              </a:rPr>
              <a:t>… Masarykova univerzita je tvořena velmi různorodými fakultami a pracovišti, navíc dislokovanými v různých částech města Brna, které o svých aktivitách, úspěších či problémech často navzájem nevědí. Nedostatečná výměna informací je tak překážkou rozumné integrace univerzity.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34">
    <p:bg>
      <p:bgPr>
        <a:solidFill>
          <a:srgbClr val="1F497D"/>
        </a:solidFill>
        <a:effectLst/>
      </p:bgPr>
    </p:bg>
    <p:spTree>
      <p:nvGrpSpPr>
        <p:cNvPr id="1" name=""/>
        <p:cNvGrpSpPr/>
        <p:nvPr/>
      </p:nvGrpSpPr>
      <p:grpSpPr>
        <a:xfrm>
          <a:off x="0" y="0"/>
          <a:ext cx="0" cy="0"/>
          <a:chOff x="0" y="0"/>
          <a:chExt cx="0" cy="0"/>
        </a:xfrm>
      </p:grpSpPr>
      <p:sp>
        <p:nvSpPr>
          <p:cNvPr id="2" name="Zástupný symbol pro obsah 2"/>
          <p:cNvSpPr txBox="1"/>
          <p:nvPr/>
        </p:nvSpPr>
        <p:spPr>
          <a:xfrm>
            <a:off x="553760" y="548676"/>
            <a:ext cx="8229600" cy="1512170"/>
          </a:xfrm>
          <a:prstGeom prst="rect">
            <a:avLst/>
          </a:prstGeom>
          <a:noFill/>
          <a:ln>
            <a:noFill/>
          </a:ln>
        </p:spPr>
        <p:txBody>
          <a:bodyPr vert="horz" wrap="square" lIns="91440" tIns="45720" rIns="91440" bIns="45720" anchor="t" anchorCtr="0" compatLnSpc="1"/>
          <a:lstStyle/>
          <a:p>
            <a:pPr marL="342900" marR="0" lvl="0" indent="-342900" algn="r" defTabSz="914400" rtl="0" fontAlgn="auto" hangingPunct="1">
              <a:lnSpc>
                <a:spcPct val="90000"/>
              </a:lnSpc>
              <a:spcBef>
                <a:spcPts val="800"/>
              </a:spcBef>
              <a:spcAft>
                <a:spcPts val="0"/>
              </a:spcAft>
              <a:buSzPct val="100000"/>
              <a:buFont typeface="Arial" pitchFamily="34"/>
              <a:buChar char="•"/>
              <a:tabLst/>
              <a:defRPr sz="1800" b="0" i="0" u="none" strike="noStrike" kern="0" cap="none" spc="0" baseline="0">
                <a:solidFill>
                  <a:srgbClr val="000000"/>
                </a:solidFill>
                <a:uFillTx/>
              </a:defRPr>
            </a:pPr>
            <a:r>
              <a:rPr lang="cs-CZ" sz="3600" b="1" i="0" u="none" strike="noStrike" kern="1200" cap="none" spc="0" baseline="0">
                <a:solidFill>
                  <a:srgbClr val="FFFFFF"/>
                </a:solidFill>
                <a:uFillTx/>
                <a:latin typeface="Calibri"/>
              </a:rPr>
              <a:t>… je oficiálním časopisem Masarykovy univerzity, což však neznamená, že má být něčím na způsob „rektorátního věstníku“.</a:t>
            </a:r>
          </a:p>
        </p:txBody>
      </p:sp>
      <p:sp>
        <p:nvSpPr>
          <p:cNvPr id="3" name="Zástupný symbol pro obsah 2"/>
          <p:cNvSpPr txBox="1"/>
          <p:nvPr/>
        </p:nvSpPr>
        <p:spPr>
          <a:xfrm>
            <a:off x="755577" y="2996955"/>
            <a:ext cx="8229600" cy="756080"/>
          </a:xfrm>
          <a:prstGeom prst="rect">
            <a:avLst/>
          </a:prstGeom>
          <a:noFill/>
          <a:ln>
            <a:noFill/>
          </a:ln>
        </p:spPr>
        <p:txBody>
          <a:bodyPr vert="horz" wrap="square" lIns="91440" tIns="45720" rIns="91440" bIns="45720" anchor="t" anchorCtr="0" compatLnSpc="1"/>
          <a:lstStyle/>
          <a:p>
            <a:pPr marL="0" marR="0" lvl="0" indent="0" algn="r"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r>
              <a:rPr lang="cs-CZ" sz="3600" b="1" i="0" u="none" strike="noStrike" kern="1200" cap="none" spc="0" baseline="0" dirty="0">
                <a:solidFill>
                  <a:srgbClr val="FFFFFF"/>
                </a:solidFill>
                <a:uFillTx/>
                <a:latin typeface="Calibri"/>
              </a:rPr>
              <a:t>rektor Petr Fiala, leden 2005</a:t>
            </a:r>
          </a:p>
        </p:txBody>
      </p:sp>
      <p:pic>
        <p:nvPicPr>
          <p:cNvPr id="4" name="Picture 2" descr="C:\Users\Povolny\Desktop\fiala.jpg"/>
          <p:cNvPicPr>
            <a:picLocks noChangeAspect="1"/>
          </p:cNvPicPr>
          <p:nvPr/>
        </p:nvPicPr>
        <p:blipFill>
          <a:blip r:embed="rId2"/>
          <a:srcRect/>
          <a:stretch>
            <a:fillRect/>
          </a:stretch>
        </p:blipFill>
        <p:spPr>
          <a:xfrm>
            <a:off x="553760" y="2586215"/>
            <a:ext cx="2574895" cy="3867116"/>
          </a:xfrm>
          <a:prstGeom prst="rect">
            <a:avLst/>
          </a:prstGeom>
          <a:noFill/>
          <a:ln>
            <a:noFill/>
          </a:ln>
        </p:spPr>
      </p:pic>
      <p:sp>
        <p:nvSpPr>
          <p:cNvPr id="5" name="Šipka doleva 5"/>
          <p:cNvSpPr/>
          <p:nvPr/>
        </p:nvSpPr>
        <p:spPr>
          <a:xfrm rot="20115081">
            <a:off x="3379009" y="3920387"/>
            <a:ext cx="874285" cy="340614"/>
          </a:xfrm>
          <a:custGeom>
            <a:avLst>
              <a:gd name="f0" fmla="val 4208"/>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f21 f22 1"/>
              <a:gd name="f30" fmla="*/ f22 f13 1"/>
              <a:gd name="f31" fmla="*/ f21 f12 1"/>
              <a:gd name="f32" fmla="+- f25 0 f3"/>
              <a:gd name="f33" fmla="+- f26 0 f3"/>
              <a:gd name="f34" fmla="*/ 21600 f27 1"/>
              <a:gd name="f35" fmla="*/ 0 f27 1"/>
              <a:gd name="f36" fmla="*/ f29 1 10800"/>
              <a:gd name="f37" fmla="*/ f28 f13 1"/>
              <a:gd name="f38" fmla="+- f21 0 f36"/>
              <a:gd name="f39" fmla="*/ f35 1 f27"/>
              <a:gd name="f40" fmla="*/ f34 1 f27"/>
              <a:gd name="f41" fmla="*/ f38 f12 1"/>
              <a:gd name="f42" fmla="*/ f40 f12 1"/>
              <a:gd name="f43" fmla="*/ f39 f13 1"/>
              <a:gd name="f44" fmla="*/ f40 f13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1" t="f30" r="f42" b="f37"/>
            <a:pathLst>
              <a:path w="21600" h="21600">
                <a:moveTo>
                  <a:pt x="f8" y="f22"/>
                </a:moveTo>
                <a:lnTo>
                  <a:pt x="f21" y="f22"/>
                </a:lnTo>
                <a:lnTo>
                  <a:pt x="f21" y="f7"/>
                </a:lnTo>
                <a:lnTo>
                  <a:pt x="f7" y="f9"/>
                </a:lnTo>
                <a:lnTo>
                  <a:pt x="f21" y="f8"/>
                </a:lnTo>
                <a:lnTo>
                  <a:pt x="f21" y="f28"/>
                </a:lnTo>
                <a:lnTo>
                  <a:pt x="f8" y="f28"/>
                </a:lnTo>
                <a:close/>
              </a:path>
            </a:pathLst>
          </a:custGeom>
          <a:solidFill>
            <a:srgbClr val="FFFFFF"/>
          </a:solidFill>
          <a:ln w="25402">
            <a:solidFill>
              <a:srgbClr val="F79646"/>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s-CZ" sz="1800" b="0" i="0" u="none" strike="noStrike" kern="1200" cap="none" spc="0" baseline="0">
              <a:solidFill>
                <a:srgbClr val="000000"/>
              </a:solidFill>
              <a:uFillTx/>
              <a:latin typeface="Calibri"/>
            </a:endParaRPr>
          </a:p>
        </p:txBody>
      </p:sp>
      <p:pic>
        <p:nvPicPr>
          <p:cNvPr id="6" name="Picture 3" descr="C:\Users\Povolny\Desktop\008382.jpg"/>
          <p:cNvPicPr>
            <a:picLocks noChangeAspect="1"/>
          </p:cNvPicPr>
          <p:nvPr/>
        </p:nvPicPr>
        <p:blipFill>
          <a:blip r:embed="rId3"/>
          <a:srcRect/>
          <a:stretch>
            <a:fillRect/>
          </a:stretch>
        </p:blipFill>
        <p:spPr>
          <a:xfrm>
            <a:off x="4634307" y="4293098"/>
            <a:ext cx="3462841" cy="191085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grpId="1" nodeType="clickEffect">
                                  <p:stCondLst>
                                    <p:cond delay="0"/>
                                  </p:stCondLst>
                                  <p:childTnLst>
                                    <p:animEffect transition="out" filter="fade">
                                      <p:cBhvr>
                                        <p:cTn id="18" dur="500" tmFilter="0, 0; .2, .5; .8, .5; 1, 0"/>
                                        <p:tgtEl>
                                          <p:spTgt spid="5"/>
                                        </p:tgtEl>
                                      </p:cBhvr>
                                    </p:animEffect>
                                    <p:animScale>
                                      <p:cBhvr>
                                        <p:cTn id="19" dur="250" autoRev="1" fill="hold"/>
                                        <p:tgtEl>
                                          <p:spTgt spid="5"/>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19">
    <p:bg>
      <p:bgPr>
        <a:solidFill>
          <a:srgbClr val="1F497D"/>
        </a:solidFill>
        <a:effectLst/>
      </p:bgPr>
    </p:bg>
    <p:spTree>
      <p:nvGrpSpPr>
        <p:cNvPr id="1" name=""/>
        <p:cNvGrpSpPr/>
        <p:nvPr/>
      </p:nvGrpSpPr>
      <p:grpSpPr>
        <a:xfrm>
          <a:off x="0" y="0"/>
          <a:ext cx="0" cy="0"/>
          <a:chOff x="0" y="0"/>
          <a:chExt cx="0" cy="0"/>
        </a:xfrm>
      </p:grpSpPr>
      <p:pic>
        <p:nvPicPr>
          <p:cNvPr id="2" name="Picture 2" descr="C:\Users\Povolny\Desktop\muni_cz2005.jpg"/>
          <p:cNvPicPr>
            <a:picLocks noChangeAspect="1"/>
          </p:cNvPicPr>
          <p:nvPr/>
        </p:nvPicPr>
        <p:blipFill>
          <a:blip r:embed="rId3"/>
          <a:srcRect/>
          <a:stretch>
            <a:fillRect/>
          </a:stretch>
        </p:blipFill>
        <p:spPr>
          <a:xfrm>
            <a:off x="2288432" y="332649"/>
            <a:ext cx="4587828" cy="6278517"/>
          </a:xfrm>
          <a:prstGeom prst="rect">
            <a:avLst/>
          </a:prstGeom>
          <a:noFill/>
          <a:ln>
            <a:noFill/>
          </a:ln>
          <a:effectLst>
            <a:outerShdw dist="139699" dir="2700000" algn="tl">
              <a:srgbClr val="333333">
                <a:alpha val="65000"/>
              </a:srgbClr>
            </a:outerShdw>
          </a:effectLst>
        </p:spPr>
      </p:pic>
      <p:pic>
        <p:nvPicPr>
          <p:cNvPr id="3" name="Picture 3" descr="C:\Users\Povolny\Desktop\stažený soubor.jpg"/>
          <p:cNvPicPr>
            <a:picLocks noChangeAspect="1"/>
          </p:cNvPicPr>
          <p:nvPr/>
        </p:nvPicPr>
        <p:blipFill>
          <a:blip r:embed="rId4"/>
          <a:srcRect/>
          <a:stretch>
            <a:fillRect/>
          </a:stretch>
        </p:blipFill>
        <p:spPr>
          <a:xfrm>
            <a:off x="2288432" y="332649"/>
            <a:ext cx="4726853" cy="63105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706</TotalTime>
  <Words>1382</Words>
  <Application>Microsoft Office PowerPoint</Application>
  <PresentationFormat>Předvádění na obrazovce (4:3)</PresentationFormat>
  <Paragraphs>164</Paragraphs>
  <Slides>44</Slides>
  <Notes>32</Notes>
  <HiddenSlides>0</HiddenSlides>
  <MMClips>0</MMClips>
  <ScaleCrop>false</ScaleCrop>
  <HeadingPairs>
    <vt:vector size="4" baseType="variant">
      <vt:variant>
        <vt:lpstr>Motiv</vt:lpstr>
      </vt:variant>
      <vt:variant>
        <vt:i4>1</vt:i4>
      </vt:variant>
      <vt:variant>
        <vt:lpstr>Nadpisy snímků</vt:lpstr>
      </vt:variant>
      <vt:variant>
        <vt:i4>44</vt:i4>
      </vt:variant>
    </vt:vector>
  </HeadingPairs>
  <TitlesOfParts>
    <vt:vector size="45" baseType="lpstr">
      <vt:lpstr>Motiv systému Office</vt:lpstr>
      <vt:lpstr>Muni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Moudrý je ten,  kdo mluví pravdu. - William Shakespeare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Díky za pozornost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Povolny</dc:creator>
  <cp:lastModifiedBy>povolny</cp:lastModifiedBy>
  <cp:revision>40</cp:revision>
  <dcterms:created xsi:type="dcterms:W3CDTF">2014-10-25T16:03:48Z</dcterms:created>
  <dcterms:modified xsi:type="dcterms:W3CDTF">2015-04-14T08:15:38Z</dcterms:modified>
</cp:coreProperties>
</file>