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5" r:id="rId2"/>
    <p:sldId id="327" r:id="rId3"/>
    <p:sldId id="331" r:id="rId4"/>
    <p:sldId id="332" r:id="rId5"/>
    <p:sldId id="333" r:id="rId6"/>
    <p:sldId id="258" r:id="rId7"/>
    <p:sldId id="263" r:id="rId8"/>
    <p:sldId id="261" r:id="rId9"/>
    <p:sldId id="259" r:id="rId10"/>
    <p:sldId id="264" r:id="rId11"/>
    <p:sldId id="262" r:id="rId12"/>
    <p:sldId id="260" r:id="rId13"/>
    <p:sldId id="329" r:id="rId14"/>
    <p:sldId id="328" r:id="rId15"/>
    <p:sldId id="330" r:id="rId16"/>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01947-A825-46E7-8A24-AC55873409B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D9EB106-176F-49F0-8E60-AB16CEEC66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4C89A02-4B85-41DD-9E38-E226A71545F5}"/>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5" name="Zástupný symbol pro zápatí 4">
            <a:extLst>
              <a:ext uri="{FF2B5EF4-FFF2-40B4-BE49-F238E27FC236}">
                <a16:creationId xmlns:a16="http://schemas.microsoft.com/office/drawing/2014/main" id="{D7F5056E-55B4-4FFA-AF77-9D40C46088F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2E0FE57-15B0-44C3-AC59-AAEED7BA3AEF}"/>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1508561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50AB47-B073-4191-B543-19F2C24F5B2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92CBC5A-11FB-41AF-BD8B-D6B48185D2A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15BB315-C245-4CAD-A9E7-625DC9F5C0D5}"/>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5" name="Zástupný symbol pro zápatí 4">
            <a:extLst>
              <a:ext uri="{FF2B5EF4-FFF2-40B4-BE49-F238E27FC236}">
                <a16:creationId xmlns:a16="http://schemas.microsoft.com/office/drawing/2014/main" id="{73FF595E-EA24-47B6-834B-15F1121EAE1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EF10C07-C7FC-4722-A6D6-0D5F76D4CABE}"/>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3697559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4ACAD62-5F1D-47E7-884B-5531CC958D6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B4F5CDB-C52F-4688-B5FE-03C4EA9C538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6743992-1145-4EF5-A7E1-0775B2ECD638}"/>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5" name="Zástupný symbol pro zápatí 4">
            <a:extLst>
              <a:ext uri="{FF2B5EF4-FFF2-40B4-BE49-F238E27FC236}">
                <a16:creationId xmlns:a16="http://schemas.microsoft.com/office/drawing/2014/main" id="{4FD7E31E-F9E4-47D4-83FA-1337206C154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E37F896-2828-414B-8F1F-DB7650693E41}"/>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266291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376E18-295B-426B-9FDC-E80640D3296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7A8AC90-662B-42DC-B4CF-A9B5E3AB17B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7A5B282-D4D9-42AB-B22E-D66CCAB03E35}"/>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5" name="Zástupný symbol pro zápatí 4">
            <a:extLst>
              <a:ext uri="{FF2B5EF4-FFF2-40B4-BE49-F238E27FC236}">
                <a16:creationId xmlns:a16="http://schemas.microsoft.com/office/drawing/2014/main" id="{2EEF3395-0EA8-4F47-95B8-08F6849628F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EB41E3D-318A-47A0-8872-926950DD8DBF}"/>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2830463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55F855-CDA2-4CF8-82EB-E4DDA154437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2F9666E-E6DC-4B03-BB45-58D770A0C1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38CD1C4-1442-409F-A300-72F0DAA78645}"/>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5" name="Zástupný symbol pro zápatí 4">
            <a:extLst>
              <a:ext uri="{FF2B5EF4-FFF2-40B4-BE49-F238E27FC236}">
                <a16:creationId xmlns:a16="http://schemas.microsoft.com/office/drawing/2014/main" id="{CF30179A-A368-49D3-987B-D13C4E4AA2E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21778DE-48A3-4817-8C6C-2BD1AC17FE54}"/>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2782873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9398C2-16A0-434D-9C2B-0B82B63CF04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0C3127F-6B7B-476C-86BA-482BD82A0FE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E7E9806-063E-4679-920B-2109DD78CE0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24C2C88-DF78-4895-8974-9DAB9F3B53EE}"/>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6" name="Zástupný symbol pro zápatí 5">
            <a:extLst>
              <a:ext uri="{FF2B5EF4-FFF2-40B4-BE49-F238E27FC236}">
                <a16:creationId xmlns:a16="http://schemas.microsoft.com/office/drawing/2014/main" id="{E2DAB97B-63B1-4318-8318-0C03F2A081E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32C32E0-3C0B-4495-9F99-D7CD923E3317}"/>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250527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86615C-8F7D-47F2-8E6C-2C07D3A16B4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CE18809-B43E-4E68-BDD9-7AB8ADD3B9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55472AD-5EFC-43FD-BD0F-E2800F24B10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B1E4A59-6EFB-4C12-8854-1A1F001EFE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C5CD116-61E0-47D3-BD21-BDF158B360C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404FC65-5056-48BE-9BAC-11FD51295645}"/>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8" name="Zástupný symbol pro zápatí 7">
            <a:extLst>
              <a:ext uri="{FF2B5EF4-FFF2-40B4-BE49-F238E27FC236}">
                <a16:creationId xmlns:a16="http://schemas.microsoft.com/office/drawing/2014/main" id="{D3BA05CD-ABEB-4AB1-8118-757A02AA78D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B1ADEC8-4166-414C-B2D7-24AFA5DA11B6}"/>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1660444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C35035-48DD-474A-B446-B69634CD144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5C56522-4D05-4F73-9B3D-46FFF0FBA5B6}"/>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4" name="Zástupný symbol pro zápatí 3">
            <a:extLst>
              <a:ext uri="{FF2B5EF4-FFF2-40B4-BE49-F238E27FC236}">
                <a16:creationId xmlns:a16="http://schemas.microsoft.com/office/drawing/2014/main" id="{2DB85079-85F0-48E6-A5F3-D9E62F90CB7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4547A96-0D48-467F-BF1B-F423B61D94D7}"/>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2225248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3429B27-478A-45B9-8A10-06489B498E35}"/>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3" name="Zástupný symbol pro zápatí 2">
            <a:extLst>
              <a:ext uri="{FF2B5EF4-FFF2-40B4-BE49-F238E27FC236}">
                <a16:creationId xmlns:a16="http://schemas.microsoft.com/office/drawing/2014/main" id="{BC4A9FBF-1C3B-4E74-9B42-34CDD12D64E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7F357AE-ECF3-4C4E-8AFE-AE3848AAA29B}"/>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3161016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118AF8-3872-4781-A0F0-E51D0F90F91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7AC70EE-01FF-49AC-8A5E-BF6E09A93B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004B4801-909B-4D2E-B453-2267E677B6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23C95D6-7F84-490C-94AB-84342DAA3594}"/>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6" name="Zástupný symbol pro zápatí 5">
            <a:extLst>
              <a:ext uri="{FF2B5EF4-FFF2-40B4-BE49-F238E27FC236}">
                <a16:creationId xmlns:a16="http://schemas.microsoft.com/office/drawing/2014/main" id="{A74B161E-D7CF-4AE0-8EE6-9D8562A7DBD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D27C2E6-6370-411C-87A3-EFDBA8FF12C2}"/>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3604433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667397-6A04-474F-93FA-49769DE689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B460F71-A405-4A34-9EBE-2117A683DD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6F2DC3E-9923-45D4-B3FF-8B58D262C7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2EAFA0B-97BA-4D50-AD89-2F31112F961F}"/>
              </a:ext>
            </a:extLst>
          </p:cNvPr>
          <p:cNvSpPr>
            <a:spLocks noGrp="1"/>
          </p:cNvSpPr>
          <p:nvPr>
            <p:ph type="dt" sz="half" idx="10"/>
          </p:nvPr>
        </p:nvSpPr>
        <p:spPr/>
        <p:txBody>
          <a:bodyPr/>
          <a:lstStyle/>
          <a:p>
            <a:fld id="{8462E3AD-A2C8-4152-AB00-64A14CF83CB6}" type="datetimeFigureOut">
              <a:rPr lang="cs-CZ" smtClean="0"/>
              <a:t>09.01.2020</a:t>
            </a:fld>
            <a:endParaRPr lang="cs-CZ"/>
          </a:p>
        </p:txBody>
      </p:sp>
      <p:sp>
        <p:nvSpPr>
          <p:cNvPr id="6" name="Zástupný symbol pro zápatí 5">
            <a:extLst>
              <a:ext uri="{FF2B5EF4-FFF2-40B4-BE49-F238E27FC236}">
                <a16:creationId xmlns:a16="http://schemas.microsoft.com/office/drawing/2014/main" id="{233EED06-71E1-459A-9894-B96BB4E8431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ED98242-8792-4642-B7F7-5AFDD12506A8}"/>
              </a:ext>
            </a:extLst>
          </p:cNvPr>
          <p:cNvSpPr>
            <a:spLocks noGrp="1"/>
          </p:cNvSpPr>
          <p:nvPr>
            <p:ph type="sldNum" sz="quarter" idx="12"/>
          </p:nvPr>
        </p:nvSpPr>
        <p:spPr/>
        <p:txBody>
          <a:bodyPr/>
          <a:lstStyle/>
          <a:p>
            <a:fld id="{30E3DEC9-D25E-4C72-B1E3-17CF3AF8C477}" type="slidenum">
              <a:rPr lang="cs-CZ" smtClean="0"/>
              <a:t>‹#›</a:t>
            </a:fld>
            <a:endParaRPr lang="cs-CZ"/>
          </a:p>
        </p:txBody>
      </p:sp>
    </p:spTree>
    <p:extLst>
      <p:ext uri="{BB962C8B-B14F-4D97-AF65-F5344CB8AC3E}">
        <p14:creationId xmlns:p14="http://schemas.microsoft.com/office/powerpoint/2010/main" val="2139962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B674E5B-B8B1-4C10-A780-B6B31185A9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7391851-0F39-49B9-8668-A34C0A6509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1A21E65-D37F-405D-B59E-028C66C02E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2E3AD-A2C8-4152-AB00-64A14CF83CB6}" type="datetimeFigureOut">
              <a:rPr lang="cs-CZ" smtClean="0"/>
              <a:t>09.01.2020</a:t>
            </a:fld>
            <a:endParaRPr lang="cs-CZ"/>
          </a:p>
        </p:txBody>
      </p:sp>
      <p:sp>
        <p:nvSpPr>
          <p:cNvPr id="5" name="Zástupný symbol pro zápatí 4">
            <a:extLst>
              <a:ext uri="{FF2B5EF4-FFF2-40B4-BE49-F238E27FC236}">
                <a16:creationId xmlns:a16="http://schemas.microsoft.com/office/drawing/2014/main" id="{679B45B0-033F-4E13-AC17-7869C47EB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A76EF8E-8587-4A90-8C09-5730DEDE16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3DEC9-D25E-4C72-B1E3-17CF3AF8C477}" type="slidenum">
              <a:rPr lang="cs-CZ" smtClean="0"/>
              <a:t>‹#›</a:t>
            </a:fld>
            <a:endParaRPr lang="cs-CZ"/>
          </a:p>
        </p:txBody>
      </p:sp>
    </p:spTree>
    <p:extLst>
      <p:ext uri="{BB962C8B-B14F-4D97-AF65-F5344CB8AC3E}">
        <p14:creationId xmlns:p14="http://schemas.microsoft.com/office/powerpoint/2010/main" val="3490852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e-metodologia.fedu.uniba.s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B74D8E-9073-4E75-997B-73DBC05E4CC7}"/>
              </a:ext>
            </a:extLst>
          </p:cNvPr>
          <p:cNvSpPr>
            <a:spLocks noGrp="1"/>
          </p:cNvSpPr>
          <p:nvPr>
            <p:ph type="ctrTitle"/>
          </p:nvPr>
        </p:nvSpPr>
        <p:spPr/>
        <p:txBody>
          <a:bodyPr/>
          <a:lstStyle/>
          <a:p>
            <a:r>
              <a:rPr lang="cs-CZ" dirty="0"/>
              <a:t>Metodologické semináře KSIP</a:t>
            </a:r>
          </a:p>
        </p:txBody>
      </p:sp>
      <p:sp>
        <p:nvSpPr>
          <p:cNvPr id="3" name="Podnadpis 2">
            <a:extLst>
              <a:ext uri="{FF2B5EF4-FFF2-40B4-BE49-F238E27FC236}">
                <a16:creationId xmlns:a16="http://schemas.microsoft.com/office/drawing/2014/main" id="{5E9FF505-3C04-4E4C-8989-2E6EBFADED20}"/>
              </a:ext>
            </a:extLst>
          </p:cNvPr>
          <p:cNvSpPr>
            <a:spLocks noGrp="1"/>
          </p:cNvSpPr>
          <p:nvPr>
            <p:ph type="subTitle" idx="1"/>
          </p:nvPr>
        </p:nvSpPr>
        <p:spPr>
          <a:xfrm>
            <a:off x="1524000" y="4315146"/>
            <a:ext cx="9144000" cy="942654"/>
          </a:xfrm>
        </p:spPr>
        <p:txBody>
          <a:bodyPr/>
          <a:lstStyle/>
          <a:p>
            <a:r>
              <a:rPr lang="cs-CZ" dirty="0"/>
              <a:t>7. ledna 2020</a:t>
            </a:r>
          </a:p>
        </p:txBody>
      </p:sp>
    </p:spTree>
    <p:extLst>
      <p:ext uri="{BB962C8B-B14F-4D97-AF65-F5344CB8AC3E}">
        <p14:creationId xmlns:p14="http://schemas.microsoft.com/office/powerpoint/2010/main" val="2619054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DEC2202-1263-443E-B04F-9204B8689F64}"/>
              </a:ext>
            </a:extLst>
          </p:cNvPr>
          <p:cNvSpPr>
            <a:spLocks noGrp="1"/>
          </p:cNvSpPr>
          <p:nvPr>
            <p:ph idx="1"/>
          </p:nvPr>
        </p:nvSpPr>
        <p:spPr>
          <a:xfrm>
            <a:off x="838200" y="318499"/>
            <a:ext cx="10515600" cy="5827642"/>
          </a:xfrm>
        </p:spPr>
        <p:txBody>
          <a:bodyPr>
            <a:normAutofit lnSpcReduction="10000"/>
          </a:bodyPr>
          <a:lstStyle/>
          <a:p>
            <a:pPr marL="0" indent="0">
              <a:buNone/>
            </a:pPr>
            <a:r>
              <a:rPr lang="cs-CZ" dirty="0"/>
              <a:t>4. Kvalitativní výzkum. Hlavní charakteristiky a využití. Základní tradice kvalitativního výzkumu (zakotvená teorie, případová studie, etnografie, biografický výzkum, akční výzkum). Příklady výzkumů.</a:t>
            </a:r>
          </a:p>
          <a:p>
            <a:pPr marL="0" indent="0">
              <a:buNone/>
            </a:pPr>
            <a:r>
              <a:rPr lang="cs-CZ" dirty="0">
                <a:solidFill>
                  <a:schemeClr val="accent6">
                    <a:lumMod val="75000"/>
                  </a:schemeClr>
                </a:solidFill>
              </a:rPr>
              <a:t>Práce se zdroji: Strategie při hledání zdrojů. Odborné časopisy, hledání přes Google </a:t>
            </a:r>
            <a:r>
              <a:rPr lang="cs-CZ" dirty="0" err="1">
                <a:solidFill>
                  <a:schemeClr val="accent6">
                    <a:lumMod val="75000"/>
                  </a:schemeClr>
                </a:solidFill>
              </a:rPr>
              <a:t>Scholar</a:t>
            </a:r>
            <a:r>
              <a:rPr lang="cs-CZ" dirty="0">
                <a:solidFill>
                  <a:schemeClr val="accent6">
                    <a:lumMod val="75000"/>
                  </a:schemeClr>
                </a:solidFill>
              </a:rPr>
              <a:t>.</a:t>
            </a:r>
          </a:p>
          <a:p>
            <a:pPr marL="0" indent="0">
              <a:buNone/>
            </a:pPr>
            <a:r>
              <a:rPr lang="cs-CZ" dirty="0"/>
              <a:t>5. Sběr dat v kvalitativním výzkumu. Vstup do terénu, výběr vzorku, role </a:t>
            </a:r>
            <a:r>
              <a:rPr lang="cs-CZ" dirty="0" err="1"/>
              <a:t>gatekeepeera</a:t>
            </a:r>
            <a:r>
              <a:rPr lang="cs-CZ" dirty="0"/>
              <a:t> a klíčového informátora. Pozorování, rozhovory a </a:t>
            </a:r>
            <a:r>
              <a:rPr lang="cs-CZ" dirty="0" err="1"/>
              <a:t>focus</a:t>
            </a:r>
            <a:r>
              <a:rPr lang="cs-CZ" dirty="0"/>
              <a:t> </a:t>
            </a:r>
            <a:r>
              <a:rPr lang="cs-CZ" dirty="0" err="1"/>
              <a:t>group</a:t>
            </a:r>
            <a:r>
              <a:rPr lang="cs-CZ" dirty="0"/>
              <a:t> – pravidla a tipy pro praktickou realizaci. Příklady terénních poznámek a scénářů rozhovoru a </a:t>
            </a:r>
            <a:r>
              <a:rPr lang="cs-CZ" dirty="0" err="1"/>
              <a:t>focus</a:t>
            </a:r>
            <a:r>
              <a:rPr lang="cs-CZ" dirty="0"/>
              <a:t> </a:t>
            </a:r>
            <a:r>
              <a:rPr lang="cs-CZ" dirty="0" err="1"/>
              <a:t>group</a:t>
            </a:r>
            <a:r>
              <a:rPr lang="cs-CZ" dirty="0"/>
              <a:t> a diskuse nad nimi. Nevtíravé techniky výzkumu a sekundární analýza dat.</a:t>
            </a:r>
          </a:p>
          <a:p>
            <a:pPr marL="0" indent="0">
              <a:buNone/>
            </a:pPr>
            <a:r>
              <a:rPr lang="cs-CZ" dirty="0"/>
              <a:t>6. Analýza dat v kvalitativním výzkumu. Základní principy a doporučený postup. Status získaných dat. Jak vizualizovat data? Co je výstupem z kvalitativního výzkumu? Jak může pomoci počítač při analýze kvalitativních dat?</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729371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9B744B-95BC-40E9-B692-CD1168F82702}"/>
              </a:ext>
            </a:extLst>
          </p:cNvPr>
          <p:cNvSpPr>
            <a:spLocks noGrp="1"/>
          </p:cNvSpPr>
          <p:nvPr>
            <p:ph type="title"/>
          </p:nvPr>
        </p:nvSpPr>
        <p:spPr/>
        <p:txBody>
          <a:bodyPr/>
          <a:lstStyle/>
          <a:p>
            <a:r>
              <a:rPr lang="cs-CZ" dirty="0"/>
              <a:t>Úkoly</a:t>
            </a:r>
          </a:p>
        </p:txBody>
      </p:sp>
      <p:sp>
        <p:nvSpPr>
          <p:cNvPr id="3" name="Zástupný obsah 2">
            <a:extLst>
              <a:ext uri="{FF2B5EF4-FFF2-40B4-BE49-F238E27FC236}">
                <a16:creationId xmlns:a16="http://schemas.microsoft.com/office/drawing/2014/main" id="{D6A31E28-41F7-4249-874B-4C19AA29E3A3}"/>
              </a:ext>
            </a:extLst>
          </p:cNvPr>
          <p:cNvSpPr>
            <a:spLocks noGrp="1"/>
          </p:cNvSpPr>
          <p:nvPr>
            <p:ph idx="1"/>
          </p:nvPr>
        </p:nvSpPr>
        <p:spPr/>
        <p:txBody>
          <a:bodyPr>
            <a:normAutofit fontScale="77500" lnSpcReduction="20000"/>
          </a:bodyPr>
          <a:lstStyle/>
          <a:p>
            <a:pPr marL="514350" indent="-514350">
              <a:buAutoNum type="arabicPeriod"/>
            </a:pPr>
            <a:r>
              <a:rPr lang="cs-CZ" dirty="0"/>
              <a:t>Formulujte téma, problém a hlavní výzkumnou otázku svého plánovaného výzkumu. Dejte zpětnou vazbu jednomu/jedné z kolegů/kolegyň. Obdržíte také zpětnou vazbu od vyučující. (diskusní fórum)</a:t>
            </a:r>
          </a:p>
          <a:p>
            <a:pPr marL="514350" indent="-514350">
              <a:buAutoNum type="arabicPeriod"/>
            </a:pPr>
            <a:r>
              <a:rPr lang="cs-CZ" dirty="0"/>
              <a:t>Čtěte odborný text (příklad publikovaného studentského výzkumu vycházejícího z kvantitativních dat) a odpovězte na zadané otázky k němu. (odevzdávárna)</a:t>
            </a:r>
          </a:p>
          <a:p>
            <a:pPr marL="514350" indent="-514350">
              <a:buFont typeface="Arial" panose="020B0604020202020204" pitchFamily="34" charset="0"/>
              <a:buAutoNum type="arabicPeriod"/>
            </a:pPr>
            <a:r>
              <a:rPr lang="cs-CZ" dirty="0"/>
              <a:t>Čtěte odborný text (příklad akademického výzkumu vycházejícího z kvantitativních dat) a odpovězte na zadané otázky k němu. (odevzdávárna)</a:t>
            </a:r>
          </a:p>
          <a:p>
            <a:pPr marL="514350" indent="-514350">
              <a:buFont typeface="Arial" panose="020B0604020202020204" pitchFamily="34" charset="0"/>
              <a:buAutoNum type="arabicPeriod"/>
            </a:pPr>
            <a:r>
              <a:rPr lang="cs-CZ" dirty="0"/>
              <a:t>Najděte v odborných časopisech dva zdroje ke svému tématu a proveďte jejich stručnou rešerši. Zapište zdroje ve správném formátu. (diskusní fórum)</a:t>
            </a:r>
          </a:p>
          <a:p>
            <a:pPr marL="514350" indent="-514350">
              <a:buFont typeface="Arial" panose="020B0604020202020204" pitchFamily="34" charset="0"/>
              <a:buAutoNum type="arabicPeriod"/>
            </a:pPr>
            <a:r>
              <a:rPr lang="cs-CZ" dirty="0"/>
              <a:t>Čtěte odborný text (bakalářská práce vycházejícího z kvalitativních dat) a odpovězte na zadané otázky k němu. (odevzdávárna)</a:t>
            </a:r>
          </a:p>
          <a:p>
            <a:pPr marL="514350" indent="-514350">
              <a:buFont typeface="Arial" panose="020B0604020202020204" pitchFamily="34" charset="0"/>
              <a:buAutoNum type="arabicPeriod"/>
            </a:pPr>
            <a:r>
              <a:rPr lang="cs-CZ" dirty="0"/>
              <a:t>Zopakujte probranou látku a vymyslete testové otázky pro kolegy/kolegyně. Uveďte také, jaké otázky ještě máte (co vám není jasné nebo jaký problém v souvislosti se svou zamýšlenou prací řešíte) a zareagujte na nějaký problém (otázku) ostatních. Obdržíte také zpětnou vazbu od vyučující. (diskusní fórum)</a:t>
            </a:r>
          </a:p>
          <a:p>
            <a:pPr marL="0" indent="0">
              <a:buNone/>
            </a:pPr>
            <a:endParaRPr lang="cs-CZ" dirty="0"/>
          </a:p>
          <a:p>
            <a:pPr marL="514350" indent="-514350">
              <a:buAutoNum type="arabicPeriod"/>
            </a:pPr>
            <a:endParaRPr lang="cs-CZ" dirty="0"/>
          </a:p>
          <a:p>
            <a:pPr marL="514350" indent="-514350">
              <a:buAutoNum type="arabicPeriod"/>
            </a:pPr>
            <a:endParaRPr lang="cs-CZ" dirty="0"/>
          </a:p>
        </p:txBody>
      </p:sp>
    </p:spTree>
    <p:extLst>
      <p:ext uri="{BB962C8B-B14F-4D97-AF65-F5344CB8AC3E}">
        <p14:creationId xmlns:p14="http://schemas.microsoft.com/office/powerpoint/2010/main" val="287339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3B5D20-29C9-4B83-9ACA-F14FA5CDA4EA}"/>
              </a:ext>
            </a:extLst>
          </p:cNvPr>
          <p:cNvSpPr>
            <a:spLocks noGrp="1"/>
          </p:cNvSpPr>
          <p:nvPr>
            <p:ph type="title"/>
          </p:nvPr>
        </p:nvSpPr>
        <p:spPr/>
        <p:txBody>
          <a:bodyPr>
            <a:normAutofit fontScale="90000"/>
          </a:bodyPr>
          <a:lstStyle/>
          <a:p>
            <a:r>
              <a:rPr lang="cs-CZ" dirty="0"/>
              <a:t>Kde všude se studenti mohou setkat s metodologií a dalšími informacemi pro psaní prací?</a:t>
            </a:r>
          </a:p>
        </p:txBody>
      </p:sp>
      <p:sp>
        <p:nvSpPr>
          <p:cNvPr id="3" name="Zástupný obsah 2">
            <a:extLst>
              <a:ext uri="{FF2B5EF4-FFF2-40B4-BE49-F238E27FC236}">
                <a16:creationId xmlns:a16="http://schemas.microsoft.com/office/drawing/2014/main" id="{3719D0CF-ED4F-407D-86E3-B01ADFA4DA77}"/>
              </a:ext>
            </a:extLst>
          </p:cNvPr>
          <p:cNvSpPr>
            <a:spLocks noGrp="1"/>
          </p:cNvSpPr>
          <p:nvPr>
            <p:ph idx="1"/>
          </p:nvPr>
        </p:nvSpPr>
        <p:spPr/>
        <p:txBody>
          <a:bodyPr>
            <a:normAutofit lnSpcReduction="10000"/>
          </a:bodyPr>
          <a:lstStyle/>
          <a:p>
            <a:r>
              <a:rPr lang="cs-CZ" dirty="0"/>
              <a:t>Knihy o metodologii  (v sylabu předmětu Metodologie 2 je řada tipů na vhodné publikace v češtině i s popisem obsahu a doporučením)</a:t>
            </a:r>
          </a:p>
          <a:p>
            <a:r>
              <a:rPr lang="cs-CZ" dirty="0"/>
              <a:t>Četba </a:t>
            </a:r>
            <a:r>
              <a:rPr lang="cs-CZ"/>
              <a:t>odborných článků </a:t>
            </a:r>
            <a:r>
              <a:rPr lang="cs-CZ" dirty="0"/>
              <a:t>vyžadovaná v průběhu studia (i během výuky metodologie zmiňuji řadu příkladů použití dané výzkumné techniky, kterou probíráme)</a:t>
            </a:r>
          </a:p>
          <a:p>
            <a:r>
              <a:rPr lang="cs-CZ" dirty="0"/>
              <a:t>Psaní, i krátkých, odborných útvarů (abstrakt, rešerše, recenze, projekt výzkumu, esej) se zpětnou vazbou</a:t>
            </a:r>
          </a:p>
          <a:p>
            <a:r>
              <a:rPr lang="cs-CZ" dirty="0"/>
              <a:t>V průběhu psaní práce od vedoucí/ho</a:t>
            </a:r>
          </a:p>
          <a:p>
            <a:r>
              <a:rPr lang="cs-CZ" dirty="0"/>
              <a:t>Pokročilí – online kurzy zdarma, metodologické semináře, cizojazyčná literatura a další zdroje, individuální konzultace</a:t>
            </a:r>
          </a:p>
          <a:p>
            <a:pPr marL="0" indent="0">
              <a:buNone/>
            </a:pPr>
            <a:endParaRPr lang="cs-CZ" dirty="0"/>
          </a:p>
          <a:p>
            <a:endParaRPr lang="cs-CZ" dirty="0"/>
          </a:p>
        </p:txBody>
      </p:sp>
    </p:spTree>
    <p:extLst>
      <p:ext uri="{BB962C8B-B14F-4D97-AF65-F5344CB8AC3E}">
        <p14:creationId xmlns:p14="http://schemas.microsoft.com/office/powerpoint/2010/main" val="406380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7BB8C4B-A93B-47D0-A0DF-854720DB15F2}"/>
              </a:ext>
            </a:extLst>
          </p:cNvPr>
          <p:cNvSpPr>
            <a:spLocks noGrp="1"/>
          </p:cNvSpPr>
          <p:nvPr>
            <p:ph idx="1"/>
          </p:nvPr>
        </p:nvSpPr>
        <p:spPr/>
        <p:txBody>
          <a:bodyPr/>
          <a:lstStyle/>
          <a:p>
            <a:pPr marL="0" indent="0">
              <a:buNone/>
            </a:pPr>
            <a:r>
              <a:rPr lang="cs-CZ" dirty="0"/>
              <a:t>Doporučená literatura ze sylabu Metodologie 2</a:t>
            </a:r>
          </a:p>
        </p:txBody>
      </p:sp>
    </p:spTree>
    <p:extLst>
      <p:ext uri="{BB962C8B-B14F-4D97-AF65-F5344CB8AC3E}">
        <p14:creationId xmlns:p14="http://schemas.microsoft.com/office/powerpoint/2010/main" val="1443470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814E4F3-69BC-40BC-BD4A-536AEEB351CD}"/>
              </a:ext>
            </a:extLst>
          </p:cNvPr>
          <p:cNvSpPr>
            <a:spLocks noGrp="1"/>
          </p:cNvSpPr>
          <p:nvPr>
            <p:ph idx="1"/>
          </p:nvPr>
        </p:nvSpPr>
        <p:spPr>
          <a:xfrm>
            <a:off x="215757" y="215757"/>
            <a:ext cx="11976243" cy="5961206"/>
          </a:xfrm>
        </p:spPr>
        <p:txBody>
          <a:bodyPr>
            <a:noAutofit/>
          </a:bodyPr>
          <a:lstStyle/>
          <a:p>
            <a:pPr marL="0" indent="0">
              <a:buNone/>
            </a:pPr>
            <a:r>
              <a:rPr lang="cs-CZ" sz="1200" dirty="0"/>
              <a:t> </a:t>
            </a:r>
            <a:r>
              <a:rPr lang="cs-CZ" sz="1200" b="1" i="1" dirty="0"/>
              <a:t>Výzkum obecně</a:t>
            </a:r>
          </a:p>
          <a:p>
            <a:pPr marL="0" indent="0">
              <a:buNone/>
            </a:pPr>
            <a:r>
              <a:rPr lang="cs-CZ" sz="1200" dirty="0"/>
              <a:t>DISMAN, Miroslav. Jak se vyrábí sociologická znalost. Karolinum </a:t>
            </a:r>
            <a:r>
              <a:rPr lang="cs-CZ" sz="1200" dirty="0" err="1"/>
              <a:t>Press</a:t>
            </a:r>
            <a:r>
              <a:rPr lang="cs-CZ" sz="1200" dirty="0"/>
              <a:t>, 2011. (vybrané kapitoly uložené ve studijních materiálech)</a:t>
            </a:r>
          </a:p>
          <a:p>
            <a:pPr marL="0" indent="0">
              <a:buNone/>
            </a:pPr>
            <a:r>
              <a:rPr lang="cs-CZ" sz="1200" dirty="0"/>
              <a:t>MAREŠ, Petr; RABUŠIC, Ladislav; SOUKUP, Petr. Analýza </a:t>
            </a:r>
            <a:r>
              <a:rPr lang="cs-CZ" sz="1200" dirty="0" err="1"/>
              <a:t>sociálněvědních</a:t>
            </a:r>
            <a:r>
              <a:rPr lang="cs-CZ" sz="1200" dirty="0"/>
              <a:t> dat (nejen) v SPSS. Masarykova univerzita, 2015. (vybraná kapitola, uložená ve studijních materiálech i s „návodem“ ke čtení)</a:t>
            </a:r>
          </a:p>
          <a:p>
            <a:pPr marL="0" indent="0">
              <a:buNone/>
            </a:pPr>
            <a:r>
              <a:rPr lang="cs-CZ" sz="1200" dirty="0" err="1"/>
              <a:t>Keith</a:t>
            </a:r>
            <a:r>
              <a:rPr lang="cs-CZ" sz="1200" dirty="0"/>
              <a:t> F. </a:t>
            </a:r>
            <a:r>
              <a:rPr lang="cs-CZ" sz="1200" dirty="0" err="1"/>
              <a:t>Punch</a:t>
            </a:r>
            <a:r>
              <a:rPr lang="cs-CZ" sz="1200" dirty="0"/>
              <a:t> – Úspěšný návrh výzkumu (Portál 2008)</a:t>
            </a:r>
          </a:p>
          <a:p>
            <a:pPr marL="0" indent="0">
              <a:buNone/>
            </a:pPr>
            <a:r>
              <a:rPr lang="cs-CZ" sz="1200" dirty="0"/>
              <a:t>Martin </a:t>
            </a:r>
            <a:r>
              <a:rPr lang="cs-CZ" sz="1200" dirty="0" err="1"/>
              <a:t>Skutil</a:t>
            </a:r>
            <a:r>
              <a:rPr lang="cs-CZ" sz="1200" dirty="0"/>
              <a:t> - Základy pedagogicko-psychologického výzkumu pro studenty učitelství (Portál 2011)</a:t>
            </a:r>
          </a:p>
          <a:p>
            <a:pPr marL="0" indent="0">
              <a:buNone/>
            </a:pPr>
            <a:r>
              <a:rPr lang="cs-CZ" sz="1200" dirty="0"/>
              <a:t>Štefan Švec – Metodologie věd o výchově (</a:t>
            </a:r>
            <a:r>
              <a:rPr lang="cs-CZ" sz="1200" dirty="0" err="1"/>
              <a:t>Paido</a:t>
            </a:r>
            <a:r>
              <a:rPr lang="cs-CZ" sz="1200" dirty="0"/>
              <a:t> 2009)</a:t>
            </a:r>
          </a:p>
          <a:p>
            <a:pPr marL="0" indent="0">
              <a:buNone/>
            </a:pPr>
            <a:r>
              <a:rPr lang="cs-CZ" sz="1200" dirty="0"/>
              <a:t>Jiří Reichl – Kapitoly metodologie sociálních výzkumů (Grada 2009)</a:t>
            </a:r>
          </a:p>
          <a:p>
            <a:pPr marL="0" indent="0">
              <a:buNone/>
            </a:pPr>
            <a:r>
              <a:rPr lang="cs-CZ" sz="1200" b="1" i="1" dirty="0"/>
              <a:t>Kvalitativní výzkum:</a:t>
            </a:r>
          </a:p>
          <a:p>
            <a:pPr marL="0" indent="0">
              <a:buNone/>
            </a:pPr>
            <a:r>
              <a:rPr lang="cs-CZ" sz="1200" dirty="0"/>
              <a:t>Jean Claude Kaufmann – Chápající rozhovor (SLON 2010) -  </a:t>
            </a:r>
            <a:r>
              <a:rPr lang="cs-CZ" sz="1200" i="1" dirty="0"/>
              <a:t>nejen o technice vedení rozhovoru, ale o kvalitativním výzkumu a kvalitativní analýze obecně</a:t>
            </a:r>
            <a:endParaRPr lang="cs-CZ" sz="1200" dirty="0"/>
          </a:p>
          <a:p>
            <a:pPr marL="0" indent="0">
              <a:buNone/>
            </a:pPr>
            <a:r>
              <a:rPr lang="cs-CZ" sz="1200" dirty="0"/>
              <a:t>Zdeněk </a:t>
            </a:r>
            <a:r>
              <a:rPr lang="cs-CZ" sz="1200" dirty="0" err="1"/>
              <a:t>Konpásek</a:t>
            </a:r>
            <a:r>
              <a:rPr lang="cs-CZ" sz="1200" dirty="0"/>
              <a:t> –  (1997): Co si počít s počítačem v kvalitativním výzkumu: Program Atlas/ti v akci. Biograf (12): 106 odst. – </a:t>
            </a:r>
            <a:r>
              <a:rPr lang="cs-CZ" sz="1200" i="1" dirty="0"/>
              <a:t>o principech kvalitativní analýzy obecně; uloženo v </a:t>
            </a:r>
            <a:r>
              <a:rPr lang="cs-CZ" sz="1200" i="1" dirty="0" err="1"/>
              <a:t>ISu</a:t>
            </a:r>
            <a:r>
              <a:rPr lang="cs-CZ" sz="1200" i="1" dirty="0"/>
              <a:t> ve studijních materiálech</a:t>
            </a:r>
            <a:endParaRPr lang="cs-CZ" sz="1200" dirty="0"/>
          </a:p>
          <a:p>
            <a:pPr marL="0" indent="0">
              <a:buNone/>
            </a:pPr>
            <a:r>
              <a:rPr lang="cs-CZ" sz="1200" dirty="0"/>
              <a:t>Roman Švaříček, Klára </a:t>
            </a:r>
            <a:r>
              <a:rPr lang="cs-CZ" sz="1200" dirty="0" err="1"/>
              <a:t>Šeďová</a:t>
            </a:r>
            <a:r>
              <a:rPr lang="cs-CZ" sz="1200" dirty="0"/>
              <a:t> – Kvalitativní výzkum v pedagogických vědách (Portál 2007) – </a:t>
            </a:r>
            <a:r>
              <a:rPr lang="cs-CZ" sz="1200" i="1" dirty="0"/>
              <a:t>shrnující učebnice o kvalitativním výzkumu, včetně příkladů provedených výzkumů</a:t>
            </a:r>
            <a:endParaRPr lang="cs-CZ" sz="1200" dirty="0"/>
          </a:p>
          <a:p>
            <a:pPr marL="0" indent="0">
              <a:buNone/>
            </a:pPr>
            <a:r>
              <a:rPr lang="cs-CZ" sz="1200" dirty="0"/>
              <a:t>R. J. </a:t>
            </a:r>
            <a:r>
              <a:rPr lang="cs-CZ" sz="1200" dirty="0" err="1"/>
              <a:t>Chenail</a:t>
            </a:r>
            <a:r>
              <a:rPr lang="cs-CZ" sz="1200" dirty="0"/>
              <a:t>: Jak srovnat </a:t>
            </a:r>
            <a:r>
              <a:rPr lang="cs-CZ" sz="1200" dirty="0" err="1"/>
              <a:t>kvalitivní</a:t>
            </a:r>
            <a:r>
              <a:rPr lang="cs-CZ" sz="1200" dirty="0"/>
              <a:t> výzkum do latě? </a:t>
            </a:r>
            <a:r>
              <a:rPr lang="cs-CZ" sz="1200" cap="all" dirty="0"/>
              <a:t>Biograf</a:t>
            </a:r>
            <a:r>
              <a:rPr lang="cs-CZ" sz="1200" dirty="0"/>
              <a:t> (15-16), 1998. </a:t>
            </a:r>
            <a:r>
              <a:rPr lang="cs-CZ" sz="1200" i="1" dirty="0"/>
              <a:t>Pěkný text o tom, jak je nutné dodržovat vždy soulad mezi naším tématem, otázkami a metodou sběru dat, včetně příkladů.</a:t>
            </a:r>
            <a:endParaRPr lang="cs-CZ" sz="1200" dirty="0"/>
          </a:p>
          <a:p>
            <a:pPr marL="0" indent="0">
              <a:buNone/>
            </a:pPr>
            <a:r>
              <a:rPr lang="cs-CZ" sz="1200" b="1" i="1" dirty="0"/>
              <a:t> </a:t>
            </a:r>
          </a:p>
          <a:p>
            <a:pPr marL="0" indent="0">
              <a:buNone/>
            </a:pPr>
            <a:r>
              <a:rPr lang="cs-CZ" sz="1200" b="1" i="1" dirty="0"/>
              <a:t>Kvantitativní výzkum:</a:t>
            </a:r>
          </a:p>
          <a:p>
            <a:pPr marL="0" indent="0">
              <a:buNone/>
            </a:pPr>
            <a:r>
              <a:rPr lang="cs-CZ" sz="1200" dirty="0"/>
              <a:t>Peter </a:t>
            </a:r>
            <a:r>
              <a:rPr lang="cs-CZ" sz="1200" dirty="0" err="1"/>
              <a:t>Gavora</a:t>
            </a:r>
            <a:r>
              <a:rPr lang="cs-CZ" sz="1200" dirty="0"/>
              <a:t> – Úvod do pedagogického výzkumu (Brno, </a:t>
            </a:r>
            <a:r>
              <a:rPr lang="cs-CZ" sz="1200" dirty="0" err="1"/>
              <a:t>Paido</a:t>
            </a:r>
            <a:r>
              <a:rPr lang="cs-CZ" sz="1200" dirty="0"/>
              <a:t> 2000)  </a:t>
            </a:r>
          </a:p>
          <a:p>
            <a:pPr marL="0" indent="0">
              <a:buNone/>
            </a:pPr>
            <a:r>
              <a:rPr lang="cs-CZ" sz="1200" dirty="0"/>
              <a:t>Miroslav </a:t>
            </a:r>
            <a:r>
              <a:rPr lang="cs-CZ" sz="1200" dirty="0" err="1"/>
              <a:t>Chráska</a:t>
            </a:r>
            <a:r>
              <a:rPr lang="cs-CZ" sz="1200" dirty="0"/>
              <a:t> – Metody pedagogického výzkumu (GRADA 2007) – základy statistického zpracování kvantitativních údajů, sociometrie atd.</a:t>
            </a:r>
          </a:p>
          <a:p>
            <a:pPr marL="0" indent="0">
              <a:buNone/>
            </a:pPr>
            <a:r>
              <a:rPr lang="cs-CZ" sz="1200" dirty="0"/>
              <a:t> </a:t>
            </a:r>
            <a:r>
              <a:rPr lang="cs-CZ" sz="1200" dirty="0" err="1"/>
              <a:t>Keith</a:t>
            </a:r>
            <a:r>
              <a:rPr lang="cs-CZ" sz="1200" dirty="0"/>
              <a:t> F. </a:t>
            </a:r>
            <a:r>
              <a:rPr lang="cs-CZ" sz="1200" dirty="0" err="1"/>
              <a:t>Punch</a:t>
            </a:r>
            <a:r>
              <a:rPr lang="cs-CZ" sz="1200" dirty="0"/>
              <a:t> – Základy kvantitativního šetření (Portál 2008</a:t>
            </a:r>
            <a:r>
              <a:rPr lang="cs-CZ" sz="1200" i="1" dirty="0"/>
              <a:t>) Hlavní látku knihy tvoří kvantitativní šetření o vztahu proměnných, jehož základem je změření určitého počtu proměnných u vzorku lidí použitím dotazníku vyplněného respondenty. Takto získaná data pak slouží jako základ pro zkoumání vztahu mezi proměnnými. Znalosti získané tímto postupem se přenášejí také na ostatní typy šetření, takže příručka bude dobrou pomůckou pro všechny, kdo se vydávají na pole statistického výzkumu.</a:t>
            </a:r>
            <a:endParaRPr lang="cs-CZ" sz="1200" dirty="0"/>
          </a:p>
          <a:p>
            <a:pPr marL="0" indent="0">
              <a:buNone/>
            </a:pPr>
            <a:r>
              <a:rPr lang="cs-CZ" sz="1200" dirty="0"/>
              <a:t> Elektronická </a:t>
            </a:r>
            <a:r>
              <a:rPr lang="cs-CZ" sz="1200" dirty="0" err="1"/>
              <a:t>učebnica</a:t>
            </a:r>
            <a:r>
              <a:rPr lang="cs-CZ" sz="1200" dirty="0"/>
              <a:t> pedagogického výzkumu </a:t>
            </a:r>
            <a:r>
              <a:rPr lang="cs-CZ" sz="1200" i="1" dirty="0"/>
              <a:t>- výborná příručka renomovaného odborníka Petera </a:t>
            </a:r>
            <a:r>
              <a:rPr lang="cs-CZ" sz="1200" i="1" dirty="0" err="1"/>
              <a:t>Gavory</a:t>
            </a:r>
            <a:r>
              <a:rPr lang="cs-CZ" sz="1200" i="1" dirty="0"/>
              <a:t>, obsahuje to nejdůležitější ke kvantitativnímu výzkumu, včetně interaktivních úloh k procvičování</a:t>
            </a:r>
            <a:r>
              <a:rPr lang="cs-CZ" sz="1200" dirty="0"/>
              <a:t>  </a:t>
            </a:r>
            <a:r>
              <a:rPr lang="cs-CZ" sz="1200" u="sng" dirty="0">
                <a:hlinkClick r:id="rId2"/>
              </a:rPr>
              <a:t>http://www.e-metodologia.fedu.uniba.sk/</a:t>
            </a:r>
            <a:endParaRPr lang="cs-CZ" sz="1200" dirty="0"/>
          </a:p>
          <a:p>
            <a:pPr marL="0" indent="0">
              <a:buNone/>
            </a:pPr>
            <a:r>
              <a:rPr lang="cs-CZ" sz="1200" dirty="0"/>
              <a:t> </a:t>
            </a:r>
          </a:p>
          <a:p>
            <a:endParaRPr lang="cs-CZ" sz="1200" dirty="0"/>
          </a:p>
        </p:txBody>
      </p:sp>
    </p:spTree>
    <p:extLst>
      <p:ext uri="{BB962C8B-B14F-4D97-AF65-F5344CB8AC3E}">
        <p14:creationId xmlns:p14="http://schemas.microsoft.com/office/powerpoint/2010/main" val="1487582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2A85A5F-C8A4-43B7-BA8D-3EDC168EAF1A}"/>
              </a:ext>
            </a:extLst>
          </p:cNvPr>
          <p:cNvSpPr>
            <a:spLocks noGrp="1"/>
          </p:cNvSpPr>
          <p:nvPr>
            <p:ph idx="1"/>
          </p:nvPr>
        </p:nvSpPr>
        <p:spPr>
          <a:xfrm>
            <a:off x="838200" y="544530"/>
            <a:ext cx="10515600" cy="5632433"/>
          </a:xfrm>
        </p:spPr>
        <p:txBody>
          <a:bodyPr>
            <a:normAutofit lnSpcReduction="10000"/>
          </a:bodyPr>
          <a:lstStyle/>
          <a:p>
            <a:pPr marL="0" indent="0">
              <a:buNone/>
            </a:pPr>
            <a:r>
              <a:rPr lang="cs-CZ" b="1" i="1" dirty="0"/>
              <a:t>Periodika</a:t>
            </a:r>
          </a:p>
          <a:p>
            <a:pPr marL="0" indent="0">
              <a:buNone/>
            </a:pPr>
            <a:r>
              <a:rPr lang="cs-CZ" dirty="0"/>
              <a:t>Využívejte je jako metodologickou inspiraci a také jako zdroje k vašemu konkrétnímu výzkumnému tématu (často mají elektronickou formu nebo alespoň archiv):</a:t>
            </a:r>
          </a:p>
          <a:p>
            <a:pPr marL="0" indent="0">
              <a:buNone/>
            </a:pPr>
            <a:endParaRPr lang="cs-CZ" dirty="0"/>
          </a:p>
          <a:p>
            <a:pPr lvl="0"/>
            <a:r>
              <a:rPr lang="cs-CZ" dirty="0"/>
              <a:t>Studia </a:t>
            </a:r>
            <a:r>
              <a:rPr lang="cs-CZ" dirty="0" err="1"/>
              <a:t>Paedagogica</a:t>
            </a:r>
            <a:endParaRPr lang="cs-CZ" dirty="0"/>
          </a:p>
          <a:p>
            <a:pPr lvl="0"/>
            <a:r>
              <a:rPr lang="cs-CZ" dirty="0"/>
              <a:t>Pedagogická orientace</a:t>
            </a:r>
          </a:p>
          <a:p>
            <a:pPr lvl="0"/>
            <a:r>
              <a:rPr lang="cs-CZ" dirty="0"/>
              <a:t>Orbis </a:t>
            </a:r>
            <a:r>
              <a:rPr lang="cs-CZ" dirty="0" err="1"/>
              <a:t>scholae</a:t>
            </a:r>
            <a:endParaRPr lang="cs-CZ" dirty="0"/>
          </a:p>
          <a:p>
            <a:pPr lvl="0"/>
            <a:r>
              <a:rPr lang="cs-CZ" dirty="0"/>
              <a:t>Biograf </a:t>
            </a:r>
          </a:p>
          <a:p>
            <a:pPr lvl="0"/>
            <a:r>
              <a:rPr lang="cs-CZ" dirty="0"/>
              <a:t>Sociologický časopis</a:t>
            </a:r>
          </a:p>
          <a:p>
            <a:pPr lvl="0"/>
            <a:r>
              <a:rPr lang="cs-CZ" dirty="0"/>
              <a:t>Sociální práce</a:t>
            </a:r>
          </a:p>
          <a:p>
            <a:pPr lvl="0"/>
            <a:r>
              <a:rPr lang="cs-CZ" dirty="0" err="1"/>
              <a:t>Lifelong</a:t>
            </a:r>
            <a:r>
              <a:rPr lang="cs-CZ" dirty="0"/>
              <a:t> learning</a:t>
            </a:r>
          </a:p>
          <a:p>
            <a:pPr marL="0" indent="0">
              <a:buNone/>
            </a:pPr>
            <a:endParaRPr lang="cs-CZ" dirty="0"/>
          </a:p>
          <a:p>
            <a:endParaRPr lang="cs-CZ" dirty="0"/>
          </a:p>
        </p:txBody>
      </p:sp>
    </p:spTree>
    <p:extLst>
      <p:ext uri="{BB962C8B-B14F-4D97-AF65-F5344CB8AC3E}">
        <p14:creationId xmlns:p14="http://schemas.microsoft.com/office/powerpoint/2010/main" val="12190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1916C4-922A-4CEA-98AA-A88FB34A2BD4}"/>
              </a:ext>
            </a:extLst>
          </p:cNvPr>
          <p:cNvSpPr>
            <a:spLocks noGrp="1"/>
          </p:cNvSpPr>
          <p:nvPr>
            <p:ph type="title"/>
          </p:nvPr>
        </p:nvSpPr>
        <p:spPr/>
        <p:txBody>
          <a:bodyPr/>
          <a:lstStyle/>
          <a:p>
            <a:r>
              <a:rPr lang="cs-CZ" dirty="0"/>
              <a:t>Bakalářské a diplomové práce</a:t>
            </a:r>
          </a:p>
        </p:txBody>
      </p:sp>
      <p:sp>
        <p:nvSpPr>
          <p:cNvPr id="3" name="Zástupný obsah 2">
            <a:extLst>
              <a:ext uri="{FF2B5EF4-FFF2-40B4-BE49-F238E27FC236}">
                <a16:creationId xmlns:a16="http://schemas.microsoft.com/office/drawing/2014/main" id="{FAFB8571-9FC8-4535-A36A-C0BB62C559DE}"/>
              </a:ext>
            </a:extLst>
          </p:cNvPr>
          <p:cNvSpPr>
            <a:spLocks noGrp="1"/>
          </p:cNvSpPr>
          <p:nvPr>
            <p:ph idx="1"/>
          </p:nvPr>
        </p:nvSpPr>
        <p:spPr/>
        <p:txBody>
          <a:bodyPr/>
          <a:lstStyle/>
          <a:p>
            <a:r>
              <a:rPr lang="cs-CZ" dirty="0"/>
              <a:t>diskuse</a:t>
            </a:r>
          </a:p>
        </p:txBody>
      </p:sp>
    </p:spTree>
    <p:extLst>
      <p:ext uri="{BB962C8B-B14F-4D97-AF65-F5344CB8AC3E}">
        <p14:creationId xmlns:p14="http://schemas.microsoft.com/office/powerpoint/2010/main" val="82830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obsah 3">
            <a:extLst>
              <a:ext uri="{FF2B5EF4-FFF2-40B4-BE49-F238E27FC236}">
                <a16:creationId xmlns:a16="http://schemas.microsoft.com/office/drawing/2014/main" id="{A312C41F-0353-472D-8AB9-8F972991FB22}"/>
              </a:ext>
            </a:extLst>
          </p:cNvPr>
          <p:cNvPicPr>
            <a:picLocks noGrp="1" noChangeAspect="1"/>
          </p:cNvPicPr>
          <p:nvPr>
            <p:ph idx="1"/>
          </p:nvPr>
        </p:nvPicPr>
        <p:blipFill>
          <a:blip r:embed="rId2"/>
          <a:stretch>
            <a:fillRect/>
          </a:stretch>
        </p:blipFill>
        <p:spPr>
          <a:xfrm>
            <a:off x="6086478" y="3991773"/>
            <a:ext cx="19044" cy="19041"/>
          </a:xfrm>
          <a:prstGeom prst="rect">
            <a:avLst/>
          </a:prstGeom>
        </p:spPr>
      </p:pic>
      <p:pic>
        <p:nvPicPr>
          <p:cNvPr id="5" name="Obrázek 4">
            <a:extLst>
              <a:ext uri="{FF2B5EF4-FFF2-40B4-BE49-F238E27FC236}">
                <a16:creationId xmlns:a16="http://schemas.microsoft.com/office/drawing/2014/main" id="{34F27EF1-B868-435C-9225-DE8D37E625CA}"/>
              </a:ext>
            </a:extLst>
          </p:cNvPr>
          <p:cNvPicPr>
            <a:picLocks noChangeAspect="1"/>
          </p:cNvPicPr>
          <p:nvPr/>
        </p:nvPicPr>
        <p:blipFill rotWithShape="1">
          <a:blip r:embed="rId3"/>
          <a:srcRect l="49922" t="30862" r="11011" b="13857"/>
          <a:stretch/>
        </p:blipFill>
        <p:spPr>
          <a:xfrm>
            <a:off x="1391188" y="318497"/>
            <a:ext cx="8040488" cy="6399875"/>
          </a:xfrm>
          <a:prstGeom prst="rect">
            <a:avLst/>
          </a:prstGeom>
        </p:spPr>
      </p:pic>
    </p:spTree>
    <p:extLst>
      <p:ext uri="{BB962C8B-B14F-4D97-AF65-F5344CB8AC3E}">
        <p14:creationId xmlns:p14="http://schemas.microsoft.com/office/powerpoint/2010/main" val="474391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419F6F-4546-4961-BC66-C8B820164F57}"/>
              </a:ext>
            </a:extLst>
          </p:cNvPr>
          <p:cNvSpPr>
            <a:spLocks noGrp="1"/>
          </p:cNvSpPr>
          <p:nvPr>
            <p:ph type="title"/>
          </p:nvPr>
        </p:nvSpPr>
        <p:spPr/>
        <p:txBody>
          <a:bodyPr>
            <a:normAutofit/>
          </a:bodyPr>
          <a:lstStyle/>
          <a:p>
            <a:r>
              <a:rPr lang="cs-CZ" sz="2800" b="1" dirty="0"/>
              <a:t>Co, kromě času, vám chybí k tomu, abyste byl/a takovým vedoucím/takovou vedoucí, jakým/jakou si přejete být?</a:t>
            </a:r>
            <a:endParaRPr lang="cs-CZ" sz="2800" dirty="0"/>
          </a:p>
        </p:txBody>
      </p:sp>
      <p:sp>
        <p:nvSpPr>
          <p:cNvPr id="4" name="Rectangle 1">
            <a:extLst>
              <a:ext uri="{FF2B5EF4-FFF2-40B4-BE49-F238E27FC236}">
                <a16:creationId xmlns:a16="http://schemas.microsoft.com/office/drawing/2014/main" id="{25705B1F-CDDC-46AE-A1C0-3151BFDB943A}"/>
              </a:ext>
            </a:extLst>
          </p:cNvPr>
          <p:cNvSpPr>
            <a:spLocks noGrp="1" noChangeArrowheads="1"/>
          </p:cNvSpPr>
          <p:nvPr>
            <p:ph idx="1"/>
          </p:nvPr>
        </p:nvSpPr>
        <p:spPr bwMode="auto">
          <a:xfrm>
            <a:off x="838200" y="1346723"/>
            <a:ext cx="11240386" cy="530914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Orientace v metodologii...diskuse s kolegy:-), Studenti, kteří se nebojí "pracovat"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Znalosti z oblasti </a:t>
            </a:r>
            <a:r>
              <a:rPr kumimoji="0" lang="cs-CZ" altLang="cs-CZ" sz="1800" b="0" i="0" u="none" strike="noStrike" cap="none" normalizeH="0" baseline="0" dirty="0" err="1">
                <a:ln>
                  <a:noFill/>
                </a:ln>
                <a:solidFill>
                  <a:srgbClr val="212529"/>
                </a:solidFill>
                <a:effectLst/>
                <a:latin typeface="Roboto"/>
              </a:rPr>
              <a:t>zpracovani</a:t>
            </a:r>
            <a:r>
              <a:rPr kumimoji="0" lang="cs-CZ" altLang="cs-CZ" sz="1800" b="0" i="0" u="none" strike="noStrike" cap="none" normalizeH="0" baseline="0" dirty="0">
                <a:ln>
                  <a:noFill/>
                </a:ln>
                <a:solidFill>
                  <a:srgbClr val="212529"/>
                </a:solidFill>
                <a:effectLst/>
                <a:latin typeface="Roboto"/>
              </a:rPr>
              <a:t> </a:t>
            </a:r>
            <a:r>
              <a:rPr kumimoji="0" lang="cs-CZ" altLang="cs-CZ" sz="1800" b="0" i="0" u="none" strike="noStrike" cap="none" normalizeH="0" baseline="0" dirty="0" err="1">
                <a:ln>
                  <a:noFill/>
                </a:ln>
                <a:solidFill>
                  <a:srgbClr val="212529"/>
                </a:solidFill>
                <a:effectLst/>
                <a:latin typeface="Roboto"/>
              </a:rPr>
              <a:t>vyzkumu</a:t>
            </a:r>
            <a:r>
              <a:rPr kumimoji="0" lang="cs-CZ" altLang="cs-CZ" sz="1800" b="0" i="0" u="none" strike="noStrike" cap="none" normalizeH="0" baseline="0" dirty="0">
                <a:ln>
                  <a:noFill/>
                </a:ln>
                <a:solidFill>
                  <a:srgbClr val="212529"/>
                </a:solidFill>
                <a:effectLst/>
                <a:latin typeface="Roboto"/>
              </a:rPr>
              <a:t>; </a:t>
            </a:r>
            <a:r>
              <a:rPr kumimoji="0" lang="cs-CZ" altLang="cs-CZ" sz="1800" b="0" i="0" u="none" strike="noStrike" cap="none" normalizeH="0" baseline="0" dirty="0" err="1">
                <a:ln>
                  <a:noFill/>
                </a:ln>
                <a:solidFill>
                  <a:srgbClr val="212529"/>
                </a:solidFill>
                <a:effectLst/>
                <a:latin typeface="Roboto"/>
              </a:rPr>
              <a:t>jasne</a:t>
            </a:r>
            <a:r>
              <a:rPr kumimoji="0" lang="cs-CZ" altLang="cs-CZ" sz="1800" b="0" i="0" u="none" strike="noStrike" cap="none" normalizeH="0" baseline="0" dirty="0">
                <a:ln>
                  <a:noFill/>
                </a:ln>
                <a:solidFill>
                  <a:srgbClr val="212529"/>
                </a:solidFill>
                <a:effectLst/>
                <a:latin typeface="Roboto"/>
              </a:rPr>
              <a:t> formulace </a:t>
            </a:r>
            <a:r>
              <a:rPr kumimoji="0" lang="cs-CZ" altLang="cs-CZ" sz="1800" b="0" i="0" u="none" strike="noStrike" cap="none" normalizeH="0" baseline="0" dirty="0" err="1">
                <a:ln>
                  <a:noFill/>
                </a:ln>
                <a:solidFill>
                  <a:srgbClr val="212529"/>
                </a:solidFill>
                <a:effectLst/>
                <a:latin typeface="Roboto"/>
              </a:rPr>
              <a:t>vyzkumnych</a:t>
            </a:r>
            <a:r>
              <a:rPr kumimoji="0" lang="cs-CZ" altLang="cs-CZ" sz="1800" b="0" i="0" u="none" strike="noStrike" cap="none" normalizeH="0" baseline="0" dirty="0">
                <a:ln>
                  <a:noFill/>
                </a:ln>
                <a:solidFill>
                  <a:srgbClr val="212529"/>
                </a:solidFill>
                <a:effectLst/>
                <a:latin typeface="Roboto"/>
              </a:rPr>
              <a:t> </a:t>
            </a:r>
            <a:r>
              <a:rPr kumimoji="0" lang="cs-CZ" altLang="cs-CZ" sz="1800" b="0" i="0" u="none" strike="noStrike" cap="none" normalizeH="0" baseline="0" dirty="0" err="1">
                <a:ln>
                  <a:noFill/>
                </a:ln>
                <a:solidFill>
                  <a:srgbClr val="212529"/>
                </a:solidFill>
                <a:effectLst/>
                <a:latin typeface="Roboto"/>
              </a:rPr>
              <a:t>cilu</a:t>
            </a:r>
            <a:r>
              <a:rPr kumimoji="0" lang="cs-CZ" altLang="cs-CZ" sz="1800" b="0" i="0" u="none" strike="noStrike" cap="none" normalizeH="0" baseline="0" dirty="0">
                <a:ln>
                  <a:noFill/>
                </a:ln>
                <a:solidFill>
                  <a:srgbClr val="212529"/>
                </a:solidFill>
                <a:effectLst/>
                <a:latin typeface="Roboto"/>
              </a:rPr>
              <a:t>, volba </a:t>
            </a:r>
            <a:r>
              <a:rPr kumimoji="0" lang="cs-CZ" altLang="cs-CZ" sz="1800" b="0" i="0" u="none" strike="noStrike" cap="none" normalizeH="0" baseline="0" dirty="0" err="1">
                <a:ln>
                  <a:noFill/>
                </a:ln>
                <a:solidFill>
                  <a:srgbClr val="212529"/>
                </a:solidFill>
                <a:effectLst/>
                <a:latin typeface="Roboto"/>
              </a:rPr>
              <a:t>vyzkumne</a:t>
            </a:r>
            <a:r>
              <a:rPr kumimoji="0" lang="cs-CZ" altLang="cs-CZ" sz="1800" b="0" i="0" u="none" strike="noStrike" cap="none" normalizeH="0" baseline="0" dirty="0">
                <a:ln>
                  <a:noFill/>
                </a:ln>
                <a:solidFill>
                  <a:srgbClr val="212529"/>
                </a:solidFill>
                <a:effectLst/>
                <a:latin typeface="Roboto"/>
              </a:rPr>
              <a:t> metody - techniky, </a:t>
            </a:r>
            <a:r>
              <a:rPr kumimoji="0" lang="cs-CZ" altLang="cs-CZ" sz="1800" b="0" i="0" u="none" strike="noStrike" cap="none" normalizeH="0" baseline="0" dirty="0" err="1">
                <a:ln>
                  <a:noFill/>
                </a:ln>
                <a:solidFill>
                  <a:srgbClr val="212529"/>
                </a:solidFill>
                <a:effectLst/>
                <a:latin typeface="Roboto"/>
              </a:rPr>
              <a:t>vyzkumny</a:t>
            </a:r>
            <a:r>
              <a:rPr kumimoji="0" lang="cs-CZ" altLang="cs-CZ" sz="1800" b="0" i="0" u="none" strike="noStrike" cap="none" normalizeH="0" baseline="0" dirty="0">
                <a:ln>
                  <a:noFill/>
                </a:ln>
                <a:solidFill>
                  <a:srgbClr val="212529"/>
                </a:solidFill>
                <a:effectLst/>
                <a:latin typeface="Roboto"/>
              </a:rPr>
              <a:t> design, moznosti interpretovat </a:t>
            </a:r>
            <a:r>
              <a:rPr kumimoji="0" lang="cs-CZ" altLang="cs-CZ" sz="1800" b="0" i="0" u="none" strike="noStrike" cap="none" normalizeH="0" baseline="0" dirty="0" err="1">
                <a:ln>
                  <a:noFill/>
                </a:ln>
                <a:solidFill>
                  <a:srgbClr val="212529"/>
                </a:solidFill>
                <a:effectLst/>
                <a:latin typeface="Roboto"/>
              </a:rPr>
              <a:t>vysledky</a:t>
            </a:r>
            <a:r>
              <a:rPr kumimoji="0" lang="cs-CZ" altLang="cs-CZ" sz="1800" b="0" i="0" u="none" strike="noStrike" cap="none" normalizeH="0" baseline="0" dirty="0">
                <a:ln>
                  <a:noFill/>
                </a:ln>
                <a:solidFill>
                  <a:srgbClr val="212529"/>
                </a:solidFill>
                <a:effectLst/>
                <a:latin typeface="Roboto"/>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Moje lepší dovednosti v metodologii, schopnost říct ne, vymezení si hranic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metodologické diskuse s kolegy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Hlubší znalosti a orientace v oblasti metodologie, </a:t>
            </a:r>
            <a:r>
              <a:rPr kumimoji="0" lang="cs-CZ" altLang="cs-CZ" sz="1800" b="0" i="0" u="none" strike="noStrike" cap="none" normalizeH="0" baseline="0" dirty="0" err="1">
                <a:ln>
                  <a:noFill/>
                </a:ln>
                <a:solidFill>
                  <a:srgbClr val="212529"/>
                </a:solidFill>
                <a:effectLst/>
                <a:latin typeface="Roboto"/>
              </a:rPr>
              <a:t>důslednějsi</a:t>
            </a:r>
            <a:r>
              <a:rPr kumimoji="0" lang="cs-CZ" altLang="cs-CZ" sz="1800" b="0" i="0" u="none" strike="noStrike" cap="none" normalizeH="0" baseline="0" dirty="0">
                <a:ln>
                  <a:noFill/>
                </a:ln>
                <a:solidFill>
                  <a:srgbClr val="212529"/>
                </a:solidFill>
                <a:effectLst/>
                <a:latin typeface="Roboto"/>
              </a:rPr>
              <a:t> a více individuální </a:t>
            </a:r>
            <a:r>
              <a:rPr kumimoji="0" lang="cs-CZ" altLang="cs-CZ" sz="1800" b="0" i="0" u="none" strike="noStrike" cap="none" normalizeH="0" baseline="0" dirty="0" err="1">
                <a:ln>
                  <a:noFill/>
                </a:ln>
                <a:solidFill>
                  <a:srgbClr val="212529"/>
                </a:solidFill>
                <a:effectLst/>
                <a:latin typeface="Roboto"/>
              </a:rPr>
              <a:t>prace</a:t>
            </a:r>
            <a:r>
              <a:rPr kumimoji="0" lang="cs-CZ" altLang="cs-CZ" sz="1800" b="0" i="0" u="none" strike="noStrike" cap="none" normalizeH="0" baseline="0" dirty="0">
                <a:ln>
                  <a:noFill/>
                </a:ln>
                <a:solidFill>
                  <a:srgbClr val="212529"/>
                </a:solidFill>
                <a:effectLst/>
                <a:latin typeface="Roboto"/>
              </a:rPr>
              <a:t> se studenty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Motivace moje i studentů, aby práce nebyla “ jen pro práci samotnou”</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Lepší systém plánování vlastní práce na fakultě. Dělám všechno možné a na studenty pak zapomenu.</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tvůrčí schopnosti, metodologická znalost, schopnost orientovat se v tématech a umět je podpořit ve zvoleném tématu a formulaci cílů; menší počet vedených studentů;</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Metodologický “rozhled”</a:t>
            </a:r>
          </a:p>
          <a:p>
            <a:pPr marL="0" marR="0" lvl="0" indent="0" algn="l" defTabSz="914400" rtl="0" eaLnBrk="0" fontAlgn="base" latinLnBrk="0" hangingPunct="0">
              <a:lnSpc>
                <a:spcPct val="100000"/>
              </a:lnSpc>
              <a:spcBef>
                <a:spcPct val="0"/>
              </a:spcBef>
              <a:spcAft>
                <a:spcPct val="0"/>
              </a:spcAft>
              <a:buClrTx/>
              <a:buSzTx/>
              <a:buNone/>
              <a:tabLst/>
            </a:pPr>
            <a:endParaRPr lang="cs-CZ" altLang="cs-CZ" sz="1800" dirty="0">
              <a:solidFill>
                <a:srgbClr val="212529"/>
              </a:solidFill>
              <a:latin typeface="Roboto"/>
            </a:endParaRPr>
          </a:p>
          <a:p>
            <a:pPr marL="0" marR="0" lvl="0" indent="0" algn="l" defTabSz="914400" rtl="0" eaLnBrk="0" fontAlgn="base" latinLnBrk="0" hangingPunct="0">
              <a:lnSpc>
                <a:spcPct val="100000"/>
              </a:lnSpc>
              <a:spcBef>
                <a:spcPct val="0"/>
              </a:spcBef>
              <a:spcAft>
                <a:spcPct val="0"/>
              </a:spcAft>
              <a:buClrTx/>
              <a:buSzTx/>
              <a:buNone/>
              <a:tabLst/>
            </a:pPr>
            <a:r>
              <a:rPr kumimoji="0" lang="cs-CZ" altLang="cs-CZ" sz="1800" b="0" i="0" u="none" strike="noStrike" cap="none" normalizeH="0" baseline="0" dirty="0">
                <a:ln>
                  <a:noFill/>
                </a:ln>
                <a:solidFill>
                  <a:srgbClr val="212529"/>
                </a:solidFill>
                <a:effectLst/>
                <a:latin typeface="Roboto"/>
              </a:rPr>
              <a:t>Dopsáno z tabule:</a:t>
            </a:r>
          </a:p>
          <a:p>
            <a:pPr eaLnBrk="0" fontAlgn="base" hangingPunct="0">
              <a:lnSpc>
                <a:spcPct val="100000"/>
              </a:lnSpc>
              <a:spcBef>
                <a:spcPct val="0"/>
              </a:spcBef>
              <a:spcAft>
                <a:spcPct val="0"/>
              </a:spcAft>
            </a:pPr>
            <a:r>
              <a:rPr lang="cs-CZ" altLang="cs-CZ" sz="1800" dirty="0">
                <a:solidFill>
                  <a:srgbClr val="212529"/>
                </a:solidFill>
                <a:latin typeface="Roboto"/>
              </a:rPr>
              <a:t>Nemít pocit povinnosti</a:t>
            </a:r>
          </a:p>
          <a:p>
            <a:pPr eaLnBrk="0" fontAlgn="base" hangingPunct="0">
              <a:lnSpc>
                <a:spcPct val="100000"/>
              </a:lnSpc>
              <a:spcBef>
                <a:spcPct val="0"/>
              </a:spcBef>
              <a:spcAft>
                <a:spcPct val="0"/>
              </a:spcAft>
            </a:pPr>
            <a:r>
              <a:rPr kumimoji="0" lang="cs-CZ" altLang="cs-CZ" sz="1800" b="0" i="0" u="none" strike="noStrike" cap="none" normalizeH="0" baseline="0" dirty="0">
                <a:ln>
                  <a:noFill/>
                </a:ln>
                <a:solidFill>
                  <a:srgbClr val="212529"/>
                </a:solidFill>
                <a:effectLst/>
                <a:latin typeface="Roboto"/>
              </a:rPr>
              <a:t>Metodologie</a:t>
            </a:r>
          </a:p>
          <a:p>
            <a:pPr eaLnBrk="0" fontAlgn="base" hangingPunct="0">
              <a:lnSpc>
                <a:spcPct val="100000"/>
              </a:lnSpc>
              <a:spcBef>
                <a:spcPct val="0"/>
              </a:spcBef>
              <a:spcAft>
                <a:spcPct val="0"/>
              </a:spcAft>
            </a:pPr>
            <a:r>
              <a:rPr lang="cs-CZ" altLang="cs-CZ" sz="1800" dirty="0">
                <a:solidFill>
                  <a:srgbClr val="212529"/>
                </a:solidFill>
                <a:latin typeface="Roboto"/>
              </a:rPr>
              <a:t>Lepší kontakt s praxí – inspirace pro výběr témat</a:t>
            </a:r>
          </a:p>
          <a:p>
            <a:pPr eaLnBrk="0" fontAlgn="base" hangingPunct="0">
              <a:lnSpc>
                <a:spcPct val="100000"/>
              </a:lnSpc>
              <a:spcBef>
                <a:spcPct val="0"/>
              </a:spcBef>
              <a:spcAft>
                <a:spcPct val="0"/>
              </a:spcAft>
            </a:pPr>
            <a:r>
              <a:rPr lang="cs-CZ" altLang="cs-CZ" sz="1800" dirty="0">
                <a:solidFill>
                  <a:srgbClr val="212529"/>
                </a:solidFill>
                <a:latin typeface="Roboto"/>
              </a:rPr>
              <a:t>Jak donutit studenty psát včas</a:t>
            </a:r>
            <a:endParaRPr kumimoji="0" lang="cs-CZ" altLang="cs-CZ" sz="1800" b="0" i="0" u="none" strike="noStrike" cap="none" normalizeH="0" baseline="0" dirty="0">
              <a:ln>
                <a:noFill/>
              </a:ln>
              <a:solidFill>
                <a:srgbClr val="212529"/>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7089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46597E-3638-473C-8F75-34B55462EE2B}"/>
              </a:ext>
            </a:extLst>
          </p:cNvPr>
          <p:cNvSpPr>
            <a:spLocks noGrp="1"/>
          </p:cNvSpPr>
          <p:nvPr>
            <p:ph type="title"/>
          </p:nvPr>
        </p:nvSpPr>
        <p:spPr>
          <a:xfrm>
            <a:off x="838200" y="123290"/>
            <a:ext cx="10515600" cy="2003461"/>
          </a:xfrm>
        </p:spPr>
        <p:txBody>
          <a:bodyPr>
            <a:normAutofit/>
          </a:bodyPr>
          <a:lstStyle/>
          <a:p>
            <a:r>
              <a:rPr lang="cs-CZ" sz="2800" b="1" dirty="0"/>
              <a:t>Co dělá dle vašeho názoru studentům při psaní prací největší potíže?</a:t>
            </a:r>
            <a:endParaRPr lang="cs-CZ" sz="2800" dirty="0"/>
          </a:p>
        </p:txBody>
      </p:sp>
      <p:sp>
        <p:nvSpPr>
          <p:cNvPr id="4" name="Rectangle 1">
            <a:extLst>
              <a:ext uri="{FF2B5EF4-FFF2-40B4-BE49-F238E27FC236}">
                <a16:creationId xmlns:a16="http://schemas.microsoft.com/office/drawing/2014/main" id="{AA4025A0-AE28-46D3-B4CC-720C91AF876B}"/>
              </a:ext>
            </a:extLst>
          </p:cNvPr>
          <p:cNvSpPr>
            <a:spLocks noGrp="1" noChangeArrowheads="1"/>
          </p:cNvSpPr>
          <p:nvPr>
            <p:ph idx="1"/>
          </p:nvPr>
        </p:nvSpPr>
        <p:spPr bwMode="auto">
          <a:xfrm>
            <a:off x="838200" y="1362114"/>
            <a:ext cx="10182596" cy="527836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err="1">
                <a:ln>
                  <a:noFill/>
                </a:ln>
                <a:solidFill>
                  <a:srgbClr val="212529"/>
                </a:solidFill>
                <a:effectLst/>
                <a:latin typeface="Roboto"/>
              </a:rPr>
              <a:t>Srozumitelne</a:t>
            </a:r>
            <a:r>
              <a:rPr kumimoji="0" lang="cs-CZ" altLang="cs-CZ" sz="1600" b="0" i="0" u="none" strike="noStrike" cap="none" normalizeH="0" baseline="0" dirty="0">
                <a:ln>
                  <a:noFill/>
                </a:ln>
                <a:solidFill>
                  <a:srgbClr val="212529"/>
                </a:solidFill>
                <a:effectLst/>
                <a:latin typeface="Roboto"/>
              </a:rPr>
              <a:t> formulovat záměr výzkumu - </a:t>
            </a:r>
            <a:r>
              <a:rPr kumimoji="0" lang="cs-CZ" altLang="cs-CZ" sz="1600" b="0" i="0" u="none" strike="noStrike" cap="none" normalizeH="0" baseline="0" dirty="0" err="1">
                <a:ln>
                  <a:noFill/>
                </a:ln>
                <a:solidFill>
                  <a:srgbClr val="212529"/>
                </a:solidFill>
                <a:effectLst/>
                <a:latin typeface="Roboto"/>
              </a:rPr>
              <a:t>toho,co</a:t>
            </a:r>
            <a:r>
              <a:rPr kumimoji="0" lang="cs-CZ" altLang="cs-CZ" sz="1600" b="0" i="0" u="none" strike="noStrike" cap="none" normalizeH="0" baseline="0" dirty="0">
                <a:ln>
                  <a:noFill/>
                </a:ln>
                <a:solidFill>
                  <a:srgbClr val="212529"/>
                </a:solidFill>
                <a:effectLst/>
                <a:latin typeface="Roboto"/>
              </a:rPr>
              <a:t> chci, nikoliv </a:t>
            </a:r>
            <a:r>
              <a:rPr kumimoji="0" lang="cs-CZ" altLang="cs-CZ" sz="1600" b="0" i="0" u="none" strike="noStrike" cap="none" normalizeH="0" baseline="0" dirty="0" err="1">
                <a:ln>
                  <a:noFill/>
                </a:ln>
                <a:solidFill>
                  <a:srgbClr val="212529"/>
                </a:solidFill>
                <a:effectLst/>
                <a:latin typeface="Roboto"/>
              </a:rPr>
              <a:t>toho,co</a:t>
            </a:r>
            <a:r>
              <a:rPr kumimoji="0" lang="cs-CZ" altLang="cs-CZ" sz="1600" b="0" i="0" u="none" strike="noStrike" cap="none" normalizeH="0" baseline="0" dirty="0">
                <a:ln>
                  <a:noFill/>
                </a:ln>
                <a:solidFill>
                  <a:srgbClr val="212529"/>
                </a:solidFill>
                <a:effectLst/>
                <a:latin typeface="Roboto"/>
              </a:rPr>
              <a:t> se očekává; orientace v náležitostech </a:t>
            </a:r>
          </a:p>
          <a:p>
            <a:pPr marL="0" marR="0" lvl="0" indent="0" algn="l" defTabSz="914400" rtl="0" eaLnBrk="0" fontAlgn="base" latinLnBrk="0" hangingPunct="0">
              <a:lnSpc>
                <a:spcPct val="100000"/>
              </a:lnSpc>
              <a:spcBef>
                <a:spcPct val="0"/>
              </a:spcBef>
              <a:spcAft>
                <a:spcPct val="0"/>
              </a:spcAft>
              <a:buClrTx/>
              <a:buSzTx/>
              <a:buNone/>
              <a:tabLst/>
            </a:pPr>
            <a:r>
              <a:rPr kumimoji="0" lang="cs-CZ" altLang="cs-CZ" sz="1600" b="0" i="0" u="none" strike="noStrike" cap="none" normalizeH="0" baseline="0" dirty="0">
                <a:ln>
                  <a:noFill/>
                </a:ln>
                <a:solidFill>
                  <a:srgbClr val="212529"/>
                </a:solidFill>
                <a:effectLst/>
                <a:latin typeface="Roboto"/>
              </a:rPr>
              <a:t>závěrečných </a:t>
            </a:r>
            <a:r>
              <a:rPr kumimoji="0" lang="cs-CZ" altLang="cs-CZ" sz="1600" b="0" i="0" u="none" strike="noStrike" cap="none" normalizeH="0" baseline="0" dirty="0" err="1">
                <a:ln>
                  <a:noFill/>
                </a:ln>
                <a:solidFill>
                  <a:srgbClr val="212529"/>
                </a:solidFill>
                <a:effectLst/>
                <a:latin typeface="Roboto"/>
              </a:rPr>
              <a:t>praci</a:t>
            </a:r>
            <a:r>
              <a:rPr kumimoji="0" lang="cs-CZ" altLang="cs-CZ" sz="1600" b="0" i="0" u="none" strike="noStrike" cap="none" normalizeH="0" baseline="0" dirty="0">
                <a:ln>
                  <a:noFill/>
                </a:ln>
                <a:solidFill>
                  <a:srgbClr val="212529"/>
                </a:solidFill>
                <a:effectLst/>
                <a:latin typeface="Roboto"/>
              </a:rPr>
              <a:t>; </a:t>
            </a:r>
            <a:r>
              <a:rPr kumimoji="0" lang="cs-CZ" altLang="cs-CZ" sz="1600" b="0" i="0" u="none" strike="noStrike" cap="none" normalizeH="0" baseline="0" dirty="0" err="1">
                <a:ln>
                  <a:noFill/>
                </a:ln>
                <a:solidFill>
                  <a:srgbClr val="212529"/>
                </a:solidFill>
                <a:effectLst/>
                <a:latin typeface="Roboto"/>
              </a:rPr>
              <a:t>obcasny</a:t>
            </a:r>
            <a:r>
              <a:rPr kumimoji="0" lang="cs-CZ" altLang="cs-CZ" sz="1600" b="0" i="0" u="none" strike="noStrike" cap="none" normalizeH="0" baseline="0" dirty="0">
                <a:ln>
                  <a:noFill/>
                </a:ln>
                <a:solidFill>
                  <a:srgbClr val="212529"/>
                </a:solidFill>
                <a:effectLst/>
                <a:latin typeface="Roboto"/>
              </a:rPr>
              <a:t> </a:t>
            </a:r>
            <a:r>
              <a:rPr kumimoji="0" lang="cs-CZ" altLang="cs-CZ" sz="1600" b="0" i="0" u="none" strike="noStrike" cap="none" normalizeH="0" baseline="0" dirty="0" err="1">
                <a:ln>
                  <a:noFill/>
                </a:ln>
                <a:solidFill>
                  <a:srgbClr val="212529"/>
                </a:solidFill>
                <a:effectLst/>
                <a:latin typeface="Roboto"/>
              </a:rPr>
              <a:t>duraz</a:t>
            </a:r>
            <a:r>
              <a:rPr kumimoji="0" lang="cs-CZ" altLang="cs-CZ" sz="1600" b="0" i="0" u="none" strike="noStrike" cap="none" normalizeH="0" baseline="0" dirty="0">
                <a:ln>
                  <a:noFill/>
                </a:ln>
                <a:solidFill>
                  <a:srgbClr val="212529"/>
                </a:solidFill>
                <a:effectLst/>
                <a:latin typeface="Roboto"/>
              </a:rPr>
              <a:t> na kvantitu a </a:t>
            </a:r>
            <a:r>
              <a:rPr kumimoji="0" lang="cs-CZ" altLang="cs-CZ" sz="1600" b="0" i="0" u="none" strike="noStrike" cap="none" normalizeH="0" baseline="0" dirty="0" err="1">
                <a:ln>
                  <a:noFill/>
                </a:ln>
                <a:solidFill>
                  <a:srgbClr val="212529"/>
                </a:solidFill>
                <a:effectLst/>
                <a:latin typeface="Roboto"/>
              </a:rPr>
              <a:t>dodrzeni</a:t>
            </a:r>
            <a:r>
              <a:rPr kumimoji="0" lang="cs-CZ" altLang="cs-CZ" sz="1600" b="0" i="0" u="none" strike="noStrike" cap="none" normalizeH="0" baseline="0" dirty="0">
                <a:ln>
                  <a:noFill/>
                </a:ln>
                <a:solidFill>
                  <a:srgbClr val="212529"/>
                </a:solidFill>
                <a:effectLst/>
                <a:latin typeface="Roboto"/>
              </a:rPr>
              <a:t> poctu stran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a:ln>
                  <a:noFill/>
                </a:ln>
                <a:solidFill>
                  <a:srgbClr val="212529"/>
                </a:solidFill>
                <a:effectLst/>
                <a:latin typeface="Roboto"/>
              </a:rPr>
              <a:t>Nízká kompetence práce se zdroji- aktuálními, samostatnost, </a:t>
            </a:r>
            <a:r>
              <a:rPr kumimoji="0" lang="cs-CZ" altLang="cs-CZ" sz="1600" b="0" i="0" u="none" strike="noStrike" cap="none" normalizeH="0" baseline="0" dirty="0" err="1">
                <a:ln>
                  <a:noFill/>
                </a:ln>
                <a:solidFill>
                  <a:srgbClr val="212529"/>
                </a:solidFill>
                <a:effectLst/>
                <a:latin typeface="Roboto"/>
              </a:rPr>
              <a:t>sebepodpora</a:t>
            </a:r>
            <a:r>
              <a:rPr kumimoji="0" lang="cs-CZ" altLang="cs-CZ" sz="1600" b="0" i="0" u="none" strike="noStrike" cap="none" normalizeH="0" baseline="0" dirty="0">
                <a:ln>
                  <a:noFill/>
                </a:ln>
                <a:solidFill>
                  <a:srgbClr val="212529"/>
                </a:solidFill>
                <a:effectLst/>
                <a:latin typeface="Roboto"/>
              </a:rPr>
              <a:t> - mužů to takhle napsat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a:ln>
                  <a:noFill/>
                </a:ln>
                <a:solidFill>
                  <a:srgbClr val="212529"/>
                </a:solidFill>
                <a:effectLst/>
                <a:latin typeface="Roboto"/>
              </a:rPr>
              <a:t>Čtení s porozuměním a další práce s textem</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err="1">
                <a:ln>
                  <a:noFill/>
                </a:ln>
                <a:solidFill>
                  <a:srgbClr val="212529"/>
                </a:solidFill>
                <a:effectLst/>
                <a:latin typeface="Roboto"/>
              </a:rPr>
              <a:t>Nepropoji</a:t>
            </a:r>
            <a:r>
              <a:rPr kumimoji="0" lang="cs-CZ" altLang="cs-CZ" sz="1600" b="0" i="0" u="none" strike="noStrike" cap="none" normalizeH="0" baseline="0" dirty="0">
                <a:ln>
                  <a:noFill/>
                </a:ln>
                <a:solidFill>
                  <a:srgbClr val="212529"/>
                </a:solidFill>
                <a:effectLst/>
                <a:latin typeface="Roboto"/>
              </a:rPr>
              <a:t> </a:t>
            </a:r>
            <a:r>
              <a:rPr kumimoji="0" lang="cs-CZ" altLang="cs-CZ" sz="1600" b="0" i="0" u="none" strike="noStrike" cap="none" normalizeH="0" baseline="0" dirty="0" err="1">
                <a:ln>
                  <a:noFill/>
                </a:ln>
                <a:solidFill>
                  <a:srgbClr val="212529"/>
                </a:solidFill>
                <a:effectLst/>
                <a:latin typeface="Roboto"/>
              </a:rPr>
              <a:t>sve</a:t>
            </a:r>
            <a:r>
              <a:rPr kumimoji="0" lang="cs-CZ" altLang="cs-CZ" sz="1600" b="0" i="0" u="none" strike="noStrike" cap="none" normalizeH="0" baseline="0" dirty="0">
                <a:ln>
                  <a:noFill/>
                </a:ln>
                <a:solidFill>
                  <a:srgbClr val="212529"/>
                </a:solidFill>
                <a:effectLst/>
                <a:latin typeface="Roboto"/>
              </a:rPr>
              <a:t> znalosti s </a:t>
            </a:r>
            <a:r>
              <a:rPr kumimoji="0" lang="cs-CZ" altLang="cs-CZ" sz="1600" b="0" i="0" u="none" strike="noStrike" cap="none" normalizeH="0" baseline="0" dirty="0" err="1">
                <a:ln>
                  <a:noFill/>
                </a:ln>
                <a:solidFill>
                  <a:srgbClr val="212529"/>
                </a:solidFill>
                <a:effectLst/>
                <a:latin typeface="Roboto"/>
              </a:rPr>
              <a:t>vysledky</a:t>
            </a:r>
            <a:r>
              <a:rPr kumimoji="0" lang="cs-CZ" altLang="cs-CZ" sz="1600" b="0" i="0" u="none" strike="noStrike" cap="none" normalizeH="0" baseline="0" dirty="0">
                <a:ln>
                  <a:noFill/>
                </a:ln>
                <a:solidFill>
                  <a:srgbClr val="212529"/>
                </a:solidFill>
                <a:effectLst/>
                <a:latin typeface="Roboto"/>
              </a:rPr>
              <a:t> </a:t>
            </a:r>
            <a:r>
              <a:rPr kumimoji="0" lang="cs-CZ" altLang="cs-CZ" sz="1600" b="0" i="0" u="none" strike="noStrike" cap="none" normalizeH="0" baseline="0" dirty="0" err="1">
                <a:ln>
                  <a:noFill/>
                </a:ln>
                <a:solidFill>
                  <a:srgbClr val="212529"/>
                </a:solidFill>
                <a:effectLst/>
                <a:latin typeface="Roboto"/>
              </a:rPr>
              <a:t>vyzlumu</a:t>
            </a:r>
            <a:r>
              <a:rPr kumimoji="0" lang="cs-CZ" altLang="cs-CZ" sz="1600" b="0" i="0" u="none" strike="noStrike" cap="none" normalizeH="0" baseline="0" dirty="0">
                <a:ln>
                  <a:noFill/>
                </a:ln>
                <a:solidFill>
                  <a:srgbClr val="212529"/>
                </a:solidFill>
                <a:effectLst/>
                <a:latin typeface="Roboto"/>
              </a:rPr>
              <a:t> - nejsou schopni </a:t>
            </a:r>
            <a:r>
              <a:rPr kumimoji="0" lang="cs-CZ" altLang="cs-CZ" sz="1600" b="0" i="0" u="none" strike="noStrike" cap="none" normalizeH="0" baseline="0" dirty="0" err="1">
                <a:ln>
                  <a:noFill/>
                </a:ln>
                <a:solidFill>
                  <a:srgbClr val="212529"/>
                </a:solidFill>
                <a:effectLst/>
                <a:latin typeface="Roboto"/>
              </a:rPr>
              <a:t>videt</a:t>
            </a:r>
            <a:r>
              <a:rPr kumimoji="0" lang="cs-CZ" altLang="cs-CZ" sz="1600" b="0" i="0" u="none" strike="noStrike" cap="none" normalizeH="0" baseline="0" dirty="0">
                <a:ln>
                  <a:noFill/>
                </a:ln>
                <a:solidFill>
                  <a:srgbClr val="212529"/>
                </a:solidFill>
                <a:effectLst/>
                <a:latin typeface="Roboto"/>
              </a:rPr>
              <a:t> souvislosti</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a:ln>
                  <a:noFill/>
                </a:ln>
                <a:solidFill>
                  <a:srgbClr val="212529"/>
                </a:solidFill>
                <a:effectLst/>
                <a:latin typeface="Roboto"/>
              </a:rPr>
              <a:t>Nevidí v tom smysl, rozvržení času, očekávají vodění za ruku, málo zkušeností s psaním odborných textů </a:t>
            </a:r>
          </a:p>
          <a:p>
            <a:pPr marL="0" marR="0" lvl="0" indent="0" algn="l" defTabSz="914400" rtl="0" eaLnBrk="0" fontAlgn="base" latinLnBrk="0" hangingPunct="0">
              <a:lnSpc>
                <a:spcPct val="100000"/>
              </a:lnSpc>
              <a:spcBef>
                <a:spcPct val="0"/>
              </a:spcBef>
              <a:spcAft>
                <a:spcPct val="0"/>
              </a:spcAft>
              <a:buClrTx/>
              <a:buSzTx/>
              <a:buNone/>
              <a:tabLst/>
            </a:pPr>
            <a:r>
              <a:rPr kumimoji="0" lang="cs-CZ" altLang="cs-CZ" sz="1600" b="0" i="0" u="none" strike="noStrike" cap="none" normalizeH="0" baseline="0" dirty="0">
                <a:ln>
                  <a:noFill/>
                </a:ln>
                <a:solidFill>
                  <a:srgbClr val="212529"/>
                </a:solidFill>
                <a:effectLst/>
                <a:latin typeface="Roboto"/>
              </a:rPr>
              <a:t>(třeba i psali, ale nedostávali zpětnou vazbu)</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a:ln>
                  <a:noFill/>
                </a:ln>
                <a:solidFill>
                  <a:srgbClr val="212529"/>
                </a:solidFill>
                <a:effectLst/>
                <a:latin typeface="Roboto"/>
              </a:rPr>
              <a:t>Nemají “načteno”, neznají metodologii</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a:ln>
                  <a:noFill/>
                </a:ln>
                <a:solidFill>
                  <a:srgbClr val="212529"/>
                </a:solidFill>
                <a:effectLst/>
                <a:latin typeface="Roboto"/>
              </a:rPr>
              <a:t>úvahy o tom, CO a JAK zjišťovat, ale také stylistika, pravopis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a:ln>
                  <a:noFill/>
                </a:ln>
                <a:solidFill>
                  <a:srgbClr val="212529"/>
                </a:solidFill>
                <a:effectLst/>
                <a:latin typeface="Roboto"/>
              </a:rPr>
              <a:t>Tvorba souvislého a relativně dlouhého textu.</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a:ln>
                  <a:noFill/>
                </a:ln>
                <a:solidFill>
                  <a:srgbClr val="212529"/>
                </a:solidFill>
                <a:effectLst/>
                <a:latin typeface="Roboto"/>
              </a:rPr>
              <a:t>Zúžit téma, vymezit cíl, formulovat výzkumné otázky</a:t>
            </a:r>
          </a:p>
          <a:p>
            <a:pPr marL="0" marR="0" lvl="0" indent="0" algn="l" defTabSz="914400" rtl="0" eaLnBrk="0" fontAlgn="base" latinLnBrk="0" hangingPunct="0">
              <a:lnSpc>
                <a:spcPct val="100000"/>
              </a:lnSpc>
              <a:spcBef>
                <a:spcPct val="0"/>
              </a:spcBef>
              <a:spcAft>
                <a:spcPct val="0"/>
              </a:spcAft>
              <a:buClrTx/>
              <a:buSzTx/>
              <a:buFontTx/>
              <a:buChar char="•"/>
              <a:tabLst/>
            </a:pPr>
            <a:endParaRPr lang="cs-CZ" altLang="cs-CZ" sz="1600" dirty="0">
              <a:solidFill>
                <a:srgbClr val="212529"/>
              </a:solidFill>
              <a:latin typeface="Roboto"/>
            </a:endParaRPr>
          </a:p>
          <a:p>
            <a:pPr marL="0" marR="0" lvl="0" indent="0" algn="l" defTabSz="914400" rtl="0" eaLnBrk="0" fontAlgn="base" latinLnBrk="0" hangingPunct="0">
              <a:lnSpc>
                <a:spcPct val="100000"/>
              </a:lnSpc>
              <a:spcBef>
                <a:spcPct val="0"/>
              </a:spcBef>
              <a:spcAft>
                <a:spcPct val="0"/>
              </a:spcAft>
              <a:buClrTx/>
              <a:buSzTx/>
              <a:buNone/>
              <a:tabLst/>
            </a:pPr>
            <a:r>
              <a:rPr kumimoji="0" lang="cs-CZ" altLang="cs-CZ" sz="1600" b="0" i="0" u="none" strike="noStrike" cap="none" normalizeH="0" baseline="0" dirty="0">
                <a:ln>
                  <a:noFill/>
                </a:ln>
                <a:solidFill>
                  <a:srgbClr val="212529"/>
                </a:solidFill>
                <a:effectLst/>
                <a:latin typeface="Roboto"/>
              </a:rPr>
              <a:t>Dopsáno z tabule:</a:t>
            </a:r>
          </a:p>
          <a:p>
            <a:pPr eaLnBrk="0" fontAlgn="base" hangingPunct="0">
              <a:lnSpc>
                <a:spcPct val="100000"/>
              </a:lnSpc>
              <a:spcBef>
                <a:spcPct val="0"/>
              </a:spcBef>
              <a:spcAft>
                <a:spcPct val="0"/>
              </a:spcAft>
            </a:pPr>
            <a:r>
              <a:rPr lang="cs-CZ" altLang="cs-CZ" sz="1600" dirty="0">
                <a:solidFill>
                  <a:srgbClr val="212529"/>
                </a:solidFill>
                <a:latin typeface="Roboto"/>
              </a:rPr>
              <a:t>Analýza dat</a:t>
            </a:r>
          </a:p>
          <a:p>
            <a:pPr eaLnBrk="0" fontAlgn="base" hangingPunct="0">
              <a:lnSpc>
                <a:spcPct val="100000"/>
              </a:lnSpc>
              <a:spcBef>
                <a:spcPct val="0"/>
              </a:spcBef>
              <a:spcAft>
                <a:spcPct val="0"/>
              </a:spcAft>
            </a:pPr>
            <a:r>
              <a:rPr kumimoji="0" lang="cs-CZ" altLang="cs-CZ" sz="1600" b="0" i="0" u="none" strike="noStrike" cap="none" normalizeH="0" baseline="0" dirty="0">
                <a:ln>
                  <a:noFill/>
                </a:ln>
                <a:solidFill>
                  <a:srgbClr val="212529"/>
                </a:solidFill>
                <a:effectLst/>
                <a:latin typeface="Roboto"/>
              </a:rPr>
              <a:t>Nezkušenost s psaním</a:t>
            </a:r>
          </a:p>
          <a:p>
            <a:pPr eaLnBrk="0" fontAlgn="base" hangingPunct="0">
              <a:lnSpc>
                <a:spcPct val="100000"/>
              </a:lnSpc>
              <a:spcBef>
                <a:spcPct val="0"/>
              </a:spcBef>
              <a:spcAft>
                <a:spcPct val="0"/>
              </a:spcAft>
            </a:pPr>
            <a:r>
              <a:rPr lang="cs-CZ" altLang="cs-CZ" sz="1600" dirty="0">
                <a:solidFill>
                  <a:srgbClr val="212529"/>
                </a:solidFill>
                <a:latin typeface="Roboto"/>
              </a:rPr>
              <a:t>Volba tématu a jeho metodologické uchopení</a:t>
            </a:r>
          </a:p>
          <a:p>
            <a:pPr eaLnBrk="0" fontAlgn="base" hangingPunct="0">
              <a:lnSpc>
                <a:spcPct val="100000"/>
              </a:lnSpc>
              <a:spcBef>
                <a:spcPct val="0"/>
              </a:spcBef>
              <a:spcAft>
                <a:spcPct val="0"/>
              </a:spcAft>
            </a:pPr>
            <a:r>
              <a:rPr kumimoji="0" lang="cs-CZ" altLang="cs-CZ" sz="1600" b="0" i="0" u="none" strike="noStrike" cap="none" normalizeH="0" baseline="0" dirty="0">
                <a:ln>
                  <a:noFill/>
                </a:ln>
                <a:solidFill>
                  <a:srgbClr val="212529"/>
                </a:solidFill>
                <a:effectLst/>
                <a:latin typeface="Roboto"/>
              </a:rPr>
              <a:t>Plánování</a:t>
            </a:r>
          </a:p>
          <a:p>
            <a:pPr eaLnBrk="0" fontAlgn="base" hangingPunct="0">
              <a:lnSpc>
                <a:spcPct val="100000"/>
              </a:lnSpc>
              <a:spcBef>
                <a:spcPct val="0"/>
              </a:spcBef>
              <a:spcAft>
                <a:spcPct val="0"/>
              </a:spcAft>
            </a:pPr>
            <a:r>
              <a:rPr lang="cs-CZ" altLang="cs-CZ" sz="1600" dirty="0">
                <a:solidFill>
                  <a:srgbClr val="212529"/>
                </a:solidFill>
                <a:latin typeface="Roboto"/>
              </a:rPr>
              <a:t>Samostatnost a odpovědnost</a:t>
            </a:r>
          </a:p>
          <a:p>
            <a:pPr eaLnBrk="0" fontAlgn="base" hangingPunct="0">
              <a:lnSpc>
                <a:spcPct val="100000"/>
              </a:lnSpc>
              <a:spcBef>
                <a:spcPct val="0"/>
              </a:spcBef>
              <a:spcAft>
                <a:spcPct val="0"/>
              </a:spcAft>
            </a:pPr>
            <a:r>
              <a:rPr kumimoji="0" lang="cs-CZ" altLang="cs-CZ" sz="1600" b="0" i="0" u="none" strike="noStrike" cap="none" normalizeH="0" baseline="0" dirty="0">
                <a:ln>
                  <a:noFill/>
                </a:ln>
                <a:solidFill>
                  <a:srgbClr val="212529"/>
                </a:solidFill>
                <a:effectLst/>
                <a:latin typeface="Roboto"/>
              </a:rPr>
              <a:t>Rešerše a komparace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6594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D22210-F636-4C67-92F1-D19A5C05290F}"/>
              </a:ext>
            </a:extLst>
          </p:cNvPr>
          <p:cNvSpPr>
            <a:spLocks noGrp="1"/>
          </p:cNvSpPr>
          <p:nvPr>
            <p:ph type="title"/>
          </p:nvPr>
        </p:nvSpPr>
        <p:spPr/>
        <p:txBody>
          <a:bodyPr>
            <a:normAutofit fontScale="90000"/>
          </a:bodyPr>
          <a:lstStyle/>
          <a:p>
            <a:r>
              <a:rPr lang="cs-CZ" sz="3200" dirty="0"/>
              <a:t>Hlas studentů: </a:t>
            </a:r>
            <a:r>
              <a:rPr lang="en-US" sz="3200" b="1" i="1" dirty="0"/>
              <a:t>JAKÁ INFORMACE/SCHOPNOST VÁM NEJVÍC CHYBĚLA, KDYŽ JSTE PSALI BAKALÁŘSKOU PRÁCI? </a:t>
            </a:r>
            <a:r>
              <a:rPr lang="cs-CZ" sz="3200" b="1" i="1" dirty="0"/>
              <a:t>Prezenční studenti</a:t>
            </a:r>
            <a:endParaRPr lang="cs-CZ" sz="3200" dirty="0"/>
          </a:p>
        </p:txBody>
      </p:sp>
      <p:sp>
        <p:nvSpPr>
          <p:cNvPr id="3" name="Zástupný obsah 2">
            <a:extLst>
              <a:ext uri="{FF2B5EF4-FFF2-40B4-BE49-F238E27FC236}">
                <a16:creationId xmlns:a16="http://schemas.microsoft.com/office/drawing/2014/main" id="{B1BE6225-D289-4834-874A-1FC3A9339BFD}"/>
              </a:ext>
            </a:extLst>
          </p:cNvPr>
          <p:cNvSpPr>
            <a:spLocks noGrp="1"/>
          </p:cNvSpPr>
          <p:nvPr>
            <p:ph sz="half" idx="1"/>
          </p:nvPr>
        </p:nvSpPr>
        <p:spPr/>
        <p:txBody>
          <a:bodyPr>
            <a:normAutofit fontScale="25000" lnSpcReduction="20000"/>
          </a:bodyPr>
          <a:lstStyle/>
          <a:p>
            <a:endParaRPr lang="cs-CZ" dirty="0"/>
          </a:p>
          <a:p>
            <a:pPr lvl="0"/>
            <a:r>
              <a:rPr lang="en-US" sz="5600" dirty="0" err="1"/>
              <a:t>jak</a:t>
            </a:r>
            <a:r>
              <a:rPr lang="en-US" sz="5600" dirty="0"/>
              <a:t> to </a:t>
            </a:r>
            <a:r>
              <a:rPr lang="en-US" sz="5600" dirty="0" err="1"/>
              <a:t>má</a:t>
            </a:r>
            <a:r>
              <a:rPr lang="en-US" sz="5600" dirty="0"/>
              <a:t> </a:t>
            </a:r>
            <a:r>
              <a:rPr lang="en-US" sz="5600" dirty="0" err="1"/>
              <a:t>vypadat</a:t>
            </a:r>
            <a:r>
              <a:rPr lang="en-US" sz="5600" dirty="0"/>
              <a:t> </a:t>
            </a:r>
            <a:r>
              <a:rPr lang="en-US" sz="5600" dirty="0" err="1"/>
              <a:t>že</a:t>
            </a:r>
            <a:r>
              <a:rPr lang="en-US" sz="5600" dirty="0"/>
              <a:t> je </a:t>
            </a:r>
            <a:r>
              <a:rPr lang="en-US" sz="5600" dirty="0" err="1"/>
              <a:t>dobré</a:t>
            </a:r>
            <a:r>
              <a:rPr lang="en-US" sz="5600" dirty="0"/>
              <a:t> </a:t>
            </a:r>
            <a:r>
              <a:rPr lang="en-US" sz="5600" dirty="0" err="1"/>
              <a:t>začít</a:t>
            </a:r>
            <a:r>
              <a:rPr lang="en-US" sz="5600" dirty="0"/>
              <a:t> s </a:t>
            </a:r>
            <a:r>
              <a:rPr lang="en-US" sz="5600" dirty="0" err="1"/>
              <a:t>praktickou</a:t>
            </a:r>
            <a:r>
              <a:rPr lang="en-US" sz="5600" dirty="0"/>
              <a:t> </a:t>
            </a:r>
            <a:r>
              <a:rPr lang="en-US" sz="5600" dirty="0" err="1"/>
              <a:t>částí</a:t>
            </a:r>
            <a:r>
              <a:rPr lang="en-US" sz="5600" dirty="0"/>
              <a:t> </a:t>
            </a:r>
            <a:r>
              <a:rPr lang="en-US" sz="5600" dirty="0" err="1"/>
              <a:t>dříve</a:t>
            </a:r>
            <a:r>
              <a:rPr lang="en-US" sz="5600" dirty="0"/>
              <a:t> </a:t>
            </a:r>
            <a:r>
              <a:rPr lang="en-US" sz="5600" dirty="0" err="1"/>
              <a:t>jak</a:t>
            </a:r>
            <a:r>
              <a:rPr lang="en-US" sz="5600" dirty="0"/>
              <a:t> s </a:t>
            </a:r>
            <a:r>
              <a:rPr lang="en-US" sz="5600" dirty="0" err="1"/>
              <a:t>teorií</a:t>
            </a:r>
            <a:r>
              <a:rPr lang="en-US" sz="5600" dirty="0"/>
              <a:t>, </a:t>
            </a:r>
            <a:r>
              <a:rPr lang="en-US" sz="5600" dirty="0" err="1"/>
              <a:t>jak</a:t>
            </a:r>
            <a:r>
              <a:rPr lang="en-US" sz="5600" dirty="0"/>
              <a:t> </a:t>
            </a:r>
            <a:r>
              <a:rPr lang="en-US" sz="5600" dirty="0" err="1"/>
              <a:t>citovat</a:t>
            </a:r>
            <a:endParaRPr lang="cs-CZ" sz="5600" dirty="0"/>
          </a:p>
          <a:p>
            <a:pPr lvl="0"/>
            <a:r>
              <a:rPr lang="en-US" sz="5600" dirty="0" err="1"/>
              <a:t>Chybela</a:t>
            </a:r>
            <a:r>
              <a:rPr lang="en-US" sz="5600" dirty="0"/>
              <a:t> mi </a:t>
            </a:r>
            <a:r>
              <a:rPr lang="en-US" sz="5600" dirty="0" err="1"/>
              <a:t>informace</a:t>
            </a:r>
            <a:r>
              <a:rPr lang="en-US" sz="5600" dirty="0"/>
              <a:t> o tom, </a:t>
            </a:r>
            <a:r>
              <a:rPr lang="en-US" sz="5600" dirty="0" err="1"/>
              <a:t>jak</a:t>
            </a:r>
            <a:r>
              <a:rPr lang="en-US" sz="5600" dirty="0"/>
              <a:t> je </a:t>
            </a:r>
            <a:r>
              <a:rPr lang="en-US" sz="5600" dirty="0" err="1"/>
              <a:t>slozite</a:t>
            </a:r>
            <a:r>
              <a:rPr lang="en-US" sz="5600" dirty="0"/>
              <a:t> </a:t>
            </a:r>
            <a:r>
              <a:rPr lang="en-US" sz="5600" dirty="0" err="1"/>
              <a:t>ziskat</a:t>
            </a:r>
            <a:r>
              <a:rPr lang="en-US" sz="5600" dirty="0"/>
              <a:t> </a:t>
            </a:r>
            <a:r>
              <a:rPr lang="en-US" sz="5600" dirty="0" err="1"/>
              <a:t>odpovedi</a:t>
            </a:r>
            <a:r>
              <a:rPr lang="en-US" sz="5600" dirty="0"/>
              <a:t> </a:t>
            </a:r>
            <a:r>
              <a:rPr lang="en-US" sz="5600" dirty="0" err="1"/>
              <a:t>na</a:t>
            </a:r>
            <a:r>
              <a:rPr lang="en-US" sz="5600" dirty="0"/>
              <a:t> </a:t>
            </a:r>
            <a:r>
              <a:rPr lang="en-US" sz="5600" dirty="0" err="1"/>
              <a:t>dotazniky</a:t>
            </a:r>
            <a:r>
              <a:rPr lang="en-US" sz="5600" dirty="0"/>
              <a:t> </a:t>
            </a:r>
            <a:r>
              <a:rPr lang="en-US" sz="5600" dirty="0" err="1"/>
              <a:t>pres</a:t>
            </a:r>
            <a:r>
              <a:rPr lang="en-US" sz="5600" dirty="0"/>
              <a:t> internet, a ze je </a:t>
            </a:r>
            <a:r>
              <a:rPr lang="en-US" sz="5600" dirty="0" err="1"/>
              <a:t>nutne</a:t>
            </a:r>
            <a:r>
              <a:rPr lang="en-US" sz="5600" dirty="0"/>
              <a:t> </a:t>
            </a:r>
            <a:r>
              <a:rPr lang="en-US" sz="5600" dirty="0" err="1"/>
              <a:t>jich</a:t>
            </a:r>
            <a:r>
              <a:rPr lang="en-US" sz="5600" dirty="0"/>
              <a:t> </a:t>
            </a:r>
            <a:r>
              <a:rPr lang="en-US" sz="5600" dirty="0" err="1"/>
              <a:t>rozeslat</a:t>
            </a:r>
            <a:r>
              <a:rPr lang="en-US" sz="5600" dirty="0"/>
              <a:t> OPRAVDU </a:t>
            </a:r>
            <a:r>
              <a:rPr lang="en-US" sz="5600" dirty="0" err="1"/>
              <a:t>hodne</a:t>
            </a:r>
            <a:r>
              <a:rPr lang="en-US" sz="5600" dirty="0"/>
              <a:t>.</a:t>
            </a:r>
            <a:endParaRPr lang="cs-CZ" sz="5600" dirty="0"/>
          </a:p>
          <a:p>
            <a:pPr lvl="0"/>
            <a:r>
              <a:rPr lang="en-US" sz="5600" dirty="0"/>
              <a:t>Problem s </a:t>
            </a:r>
            <a:r>
              <a:rPr lang="en-US" sz="5600" dirty="0" err="1"/>
              <a:t>citovaním</a:t>
            </a:r>
            <a:r>
              <a:rPr lang="en-US" sz="5600" dirty="0"/>
              <a:t>.</a:t>
            </a:r>
            <a:endParaRPr lang="cs-CZ" sz="5600" dirty="0"/>
          </a:p>
          <a:p>
            <a:pPr lvl="0"/>
            <a:r>
              <a:rPr lang="en-US" sz="5600" dirty="0" err="1"/>
              <a:t>více</a:t>
            </a:r>
            <a:r>
              <a:rPr lang="en-US" sz="5600" dirty="0"/>
              <a:t> </a:t>
            </a:r>
            <a:r>
              <a:rPr lang="en-US" sz="5600" dirty="0" err="1"/>
              <a:t>respondentů</a:t>
            </a:r>
            <a:r>
              <a:rPr lang="en-US" sz="5600" dirty="0"/>
              <a:t>, </a:t>
            </a:r>
            <a:r>
              <a:rPr lang="en-US" sz="5600" dirty="0" err="1"/>
              <a:t>psaní</a:t>
            </a:r>
            <a:r>
              <a:rPr lang="en-US" sz="5600" dirty="0"/>
              <a:t> </a:t>
            </a:r>
            <a:r>
              <a:rPr lang="en-US" sz="5600" dirty="0" err="1"/>
              <a:t>citací</a:t>
            </a:r>
            <a:endParaRPr lang="cs-CZ" sz="5600" dirty="0"/>
          </a:p>
          <a:p>
            <a:pPr lvl="0"/>
            <a:r>
              <a:rPr lang="en-US" sz="5600" dirty="0" err="1"/>
              <a:t>Impuls</a:t>
            </a:r>
            <a:r>
              <a:rPr lang="en-US" sz="5600" dirty="0"/>
              <a:t>, </a:t>
            </a:r>
            <a:r>
              <a:rPr lang="en-US" sz="5600" dirty="0" err="1"/>
              <a:t>jak</a:t>
            </a:r>
            <a:r>
              <a:rPr lang="en-US" sz="5600" dirty="0"/>
              <a:t> </a:t>
            </a:r>
            <a:r>
              <a:rPr lang="en-US" sz="5600" dirty="0" err="1"/>
              <a:t>začít</a:t>
            </a:r>
            <a:r>
              <a:rPr lang="en-US" sz="5600" dirty="0"/>
              <a:t>. </a:t>
            </a:r>
            <a:r>
              <a:rPr lang="en-US" sz="5600" dirty="0" err="1"/>
              <a:t>Schopnost</a:t>
            </a:r>
            <a:r>
              <a:rPr lang="en-US" sz="5600" dirty="0"/>
              <a:t> </a:t>
            </a:r>
            <a:r>
              <a:rPr lang="en-US" sz="5600" dirty="0" err="1"/>
              <a:t>akademického</a:t>
            </a:r>
            <a:r>
              <a:rPr lang="en-US" sz="5600" dirty="0"/>
              <a:t> </a:t>
            </a:r>
            <a:r>
              <a:rPr lang="en-US" sz="5600" dirty="0" err="1"/>
              <a:t>psaní</a:t>
            </a:r>
            <a:r>
              <a:rPr lang="en-US" sz="5600" dirty="0"/>
              <a:t>.</a:t>
            </a:r>
            <a:endParaRPr lang="cs-CZ" sz="5600" dirty="0"/>
          </a:p>
          <a:p>
            <a:pPr lvl="0"/>
            <a:r>
              <a:rPr lang="en-US" sz="5600" dirty="0" err="1"/>
              <a:t>Požadavky</a:t>
            </a:r>
            <a:r>
              <a:rPr lang="en-US" sz="5600" dirty="0"/>
              <a:t> u </a:t>
            </a:r>
            <a:r>
              <a:rPr lang="en-US" sz="5600" dirty="0" err="1"/>
              <a:t>obhajoby</a:t>
            </a:r>
            <a:endParaRPr lang="cs-CZ" sz="5600" dirty="0"/>
          </a:p>
          <a:p>
            <a:pPr lvl="0"/>
            <a:r>
              <a:rPr lang="en-US" sz="5600" dirty="0" err="1"/>
              <a:t>Donutit</a:t>
            </a:r>
            <a:r>
              <a:rPr lang="en-US" sz="5600" dirty="0"/>
              <a:t> se k </a:t>
            </a:r>
            <a:r>
              <a:rPr lang="en-US" sz="5600" dirty="0" err="1"/>
              <a:t>psani</a:t>
            </a:r>
            <a:endParaRPr lang="cs-CZ" sz="5600" dirty="0"/>
          </a:p>
          <a:p>
            <a:pPr lvl="0"/>
            <a:r>
              <a:rPr lang="en-US" sz="5600" dirty="0" err="1"/>
              <a:t>Nedostatek</a:t>
            </a:r>
            <a:r>
              <a:rPr lang="en-US" sz="5600" dirty="0"/>
              <a:t> </a:t>
            </a:r>
            <a:r>
              <a:rPr lang="en-US" sz="5600" dirty="0" err="1"/>
              <a:t>informací</a:t>
            </a:r>
            <a:r>
              <a:rPr lang="en-US" sz="5600" dirty="0"/>
              <a:t> o </a:t>
            </a:r>
            <a:r>
              <a:rPr lang="en-US" sz="5600" dirty="0" err="1"/>
              <a:t>citační</a:t>
            </a:r>
            <a:r>
              <a:rPr lang="en-US" sz="5600" dirty="0"/>
              <a:t> </a:t>
            </a:r>
            <a:r>
              <a:rPr lang="en-US" sz="5600" dirty="0" err="1"/>
              <a:t>normě</a:t>
            </a:r>
            <a:r>
              <a:rPr lang="en-US" sz="5600" dirty="0"/>
              <a:t> APA</a:t>
            </a:r>
            <a:endParaRPr lang="cs-CZ" sz="5600" dirty="0"/>
          </a:p>
          <a:p>
            <a:pPr lvl="0"/>
            <a:r>
              <a:rPr lang="en-US" sz="5600" dirty="0" err="1"/>
              <a:t>Jak</a:t>
            </a:r>
            <a:r>
              <a:rPr lang="en-US" sz="5600" dirty="0"/>
              <a:t> </a:t>
            </a:r>
            <a:r>
              <a:rPr lang="en-US" sz="5600" dirty="0" err="1"/>
              <a:t>má</a:t>
            </a:r>
            <a:r>
              <a:rPr lang="en-US" sz="5600" dirty="0"/>
              <a:t> </a:t>
            </a:r>
            <a:r>
              <a:rPr lang="en-US" sz="5600" dirty="0" err="1"/>
              <a:t>vypadat</a:t>
            </a:r>
            <a:r>
              <a:rPr lang="en-US" sz="5600" dirty="0"/>
              <a:t> </a:t>
            </a:r>
            <a:r>
              <a:rPr lang="en-US" sz="5600" dirty="0" err="1"/>
              <a:t>struktura</a:t>
            </a:r>
            <a:r>
              <a:rPr lang="en-US" sz="5600" dirty="0"/>
              <a:t> </a:t>
            </a:r>
            <a:r>
              <a:rPr lang="en-US" sz="5600" dirty="0" err="1"/>
              <a:t>výzkumu</a:t>
            </a:r>
            <a:endParaRPr lang="cs-CZ" sz="5600" dirty="0"/>
          </a:p>
          <a:p>
            <a:pPr lvl="0"/>
            <a:r>
              <a:rPr lang="en-US" sz="5600" dirty="0" err="1"/>
              <a:t>Hledání</a:t>
            </a:r>
            <a:r>
              <a:rPr lang="en-US" sz="5600" dirty="0"/>
              <a:t> </a:t>
            </a:r>
            <a:r>
              <a:rPr lang="en-US" sz="5600" dirty="0" err="1"/>
              <a:t>vhodných</a:t>
            </a:r>
            <a:r>
              <a:rPr lang="en-US" sz="5600" dirty="0"/>
              <a:t> </a:t>
            </a:r>
            <a:r>
              <a:rPr lang="en-US" sz="5600" dirty="0" err="1"/>
              <a:t>zdrojů</a:t>
            </a:r>
            <a:r>
              <a:rPr lang="en-US" sz="5600" dirty="0"/>
              <a:t> pro </a:t>
            </a:r>
            <a:r>
              <a:rPr lang="en-US" sz="5600" dirty="0" err="1"/>
              <a:t>teoretickou</a:t>
            </a:r>
            <a:r>
              <a:rPr lang="en-US" sz="5600" dirty="0"/>
              <a:t> </a:t>
            </a:r>
            <a:r>
              <a:rPr lang="en-US" sz="5600" dirty="0" err="1"/>
              <a:t>část</a:t>
            </a:r>
            <a:r>
              <a:rPr lang="en-US" sz="5600" dirty="0"/>
              <a:t> </a:t>
            </a:r>
            <a:r>
              <a:rPr lang="en-US" sz="5600" dirty="0" err="1"/>
              <a:t>práce</a:t>
            </a:r>
            <a:endParaRPr lang="cs-CZ" sz="5600" dirty="0"/>
          </a:p>
          <a:p>
            <a:pPr lvl="0"/>
            <a:r>
              <a:rPr lang="en-US" sz="5600" dirty="0" err="1"/>
              <a:t>Citace</a:t>
            </a:r>
            <a:r>
              <a:rPr lang="en-US" sz="5600" dirty="0"/>
              <a:t> a </a:t>
            </a:r>
            <a:r>
              <a:rPr lang="en-US" sz="5600" dirty="0" err="1"/>
              <a:t>vse</a:t>
            </a:r>
            <a:r>
              <a:rPr lang="en-US" sz="5600" dirty="0"/>
              <a:t> </a:t>
            </a:r>
            <a:r>
              <a:rPr lang="en-US" sz="5600" dirty="0" err="1"/>
              <a:t>kolem</a:t>
            </a:r>
            <a:r>
              <a:rPr lang="en-US" sz="5600" dirty="0"/>
              <a:t> </a:t>
            </a:r>
            <a:r>
              <a:rPr lang="en-US" sz="5600" dirty="0" err="1"/>
              <a:t>nich</a:t>
            </a:r>
            <a:endParaRPr lang="cs-CZ" sz="5600" dirty="0"/>
          </a:p>
          <a:p>
            <a:pPr lvl="0"/>
            <a:r>
              <a:rPr lang="en-US" sz="5600" dirty="0" err="1"/>
              <a:t>Informace</a:t>
            </a:r>
            <a:r>
              <a:rPr lang="en-US" sz="5600" dirty="0"/>
              <a:t> o </a:t>
            </a:r>
            <a:r>
              <a:rPr lang="en-US" sz="5600" dirty="0" err="1"/>
              <a:t>citacích</a:t>
            </a:r>
            <a:endParaRPr lang="cs-CZ" sz="5600" dirty="0"/>
          </a:p>
          <a:p>
            <a:pPr lvl="0"/>
            <a:r>
              <a:rPr lang="en-US" sz="5600" dirty="0" err="1"/>
              <a:t>Ponořit</a:t>
            </a:r>
            <a:r>
              <a:rPr lang="en-US" sz="5600" dirty="0"/>
              <a:t> se do </a:t>
            </a:r>
            <a:r>
              <a:rPr lang="en-US" sz="5600" dirty="0" err="1"/>
              <a:t>psaní</a:t>
            </a:r>
            <a:r>
              <a:rPr lang="en-US" sz="5600" dirty="0"/>
              <a:t>.</a:t>
            </a:r>
            <a:endParaRPr lang="cs-CZ" sz="5600" dirty="0"/>
          </a:p>
          <a:p>
            <a:endParaRPr lang="cs-CZ" dirty="0"/>
          </a:p>
        </p:txBody>
      </p:sp>
      <p:sp>
        <p:nvSpPr>
          <p:cNvPr id="4" name="Zástupný obsah 3">
            <a:extLst>
              <a:ext uri="{FF2B5EF4-FFF2-40B4-BE49-F238E27FC236}">
                <a16:creationId xmlns:a16="http://schemas.microsoft.com/office/drawing/2014/main" id="{DD14AF86-C7BE-4AE0-93B9-BB67024C918E}"/>
              </a:ext>
            </a:extLst>
          </p:cNvPr>
          <p:cNvSpPr>
            <a:spLocks noGrp="1"/>
          </p:cNvSpPr>
          <p:nvPr>
            <p:ph sz="half" idx="2"/>
          </p:nvPr>
        </p:nvSpPr>
        <p:spPr>
          <a:xfrm>
            <a:off x="6172200" y="1900719"/>
            <a:ext cx="5181600" cy="4276244"/>
          </a:xfrm>
        </p:spPr>
        <p:txBody>
          <a:bodyPr>
            <a:normAutofit fontScale="25000" lnSpcReduction="20000"/>
          </a:bodyPr>
          <a:lstStyle/>
          <a:p>
            <a:pPr lvl="0"/>
            <a:r>
              <a:rPr lang="en-US" sz="5600" dirty="0" err="1"/>
              <a:t>Jak</a:t>
            </a:r>
            <a:r>
              <a:rPr lang="en-US" sz="5600" dirty="0"/>
              <a:t> </a:t>
            </a:r>
            <a:r>
              <a:rPr lang="en-US" sz="5600" dirty="0" err="1"/>
              <a:t>najít</a:t>
            </a:r>
            <a:r>
              <a:rPr lang="en-US" sz="5600" dirty="0"/>
              <a:t> </a:t>
            </a:r>
            <a:r>
              <a:rPr lang="en-US" sz="5600" dirty="0" err="1"/>
              <a:t>vhodné</a:t>
            </a:r>
            <a:r>
              <a:rPr lang="en-US" sz="5600" dirty="0"/>
              <a:t> </a:t>
            </a:r>
            <a:r>
              <a:rPr lang="en-US" sz="5600" dirty="0" err="1"/>
              <a:t>zdroje</a:t>
            </a:r>
            <a:endParaRPr lang="cs-CZ" sz="5600" dirty="0"/>
          </a:p>
          <a:p>
            <a:pPr lvl="0"/>
            <a:r>
              <a:rPr lang="en-US" sz="5600" dirty="0" err="1"/>
              <a:t>Zezačátku</a:t>
            </a:r>
            <a:r>
              <a:rPr lang="en-US" sz="5600" dirty="0"/>
              <a:t> </a:t>
            </a:r>
            <a:r>
              <a:rPr lang="en-US" sz="5600" dirty="0" err="1"/>
              <a:t>jsem</a:t>
            </a:r>
            <a:r>
              <a:rPr lang="en-US" sz="5600" dirty="0"/>
              <a:t> </a:t>
            </a:r>
            <a:r>
              <a:rPr lang="en-US" sz="5600" dirty="0" err="1"/>
              <a:t>nevěděla</a:t>
            </a:r>
            <a:r>
              <a:rPr lang="en-US" sz="5600" dirty="0"/>
              <a:t>, </a:t>
            </a:r>
            <a:r>
              <a:rPr lang="en-US" sz="5600" dirty="0" err="1"/>
              <a:t>jak</a:t>
            </a:r>
            <a:r>
              <a:rPr lang="en-US" sz="5600" dirty="0"/>
              <a:t> </a:t>
            </a:r>
            <a:r>
              <a:rPr lang="en-US" sz="5600" dirty="0" err="1"/>
              <a:t>správně</a:t>
            </a:r>
            <a:r>
              <a:rPr lang="en-US" sz="5600" dirty="0"/>
              <a:t> </a:t>
            </a:r>
            <a:r>
              <a:rPr lang="en-US" sz="5600" dirty="0" err="1"/>
              <a:t>kódovat</a:t>
            </a:r>
            <a:r>
              <a:rPr lang="en-US" sz="5600" dirty="0"/>
              <a:t> </a:t>
            </a:r>
            <a:r>
              <a:rPr lang="en-US" sz="5600" dirty="0" err="1"/>
              <a:t>rozhovory</a:t>
            </a:r>
            <a:r>
              <a:rPr lang="en-US" sz="5600" dirty="0"/>
              <a:t>, </a:t>
            </a:r>
            <a:r>
              <a:rPr lang="en-US" sz="5600" dirty="0" err="1"/>
              <a:t>které</a:t>
            </a:r>
            <a:r>
              <a:rPr lang="en-US" sz="5600" dirty="0"/>
              <a:t> po </a:t>
            </a:r>
            <a:r>
              <a:rPr lang="en-US" sz="5600" dirty="0" err="1"/>
              <a:t>mně</a:t>
            </a:r>
            <a:r>
              <a:rPr lang="en-US" sz="5600" dirty="0"/>
              <a:t> </a:t>
            </a:r>
            <a:r>
              <a:rPr lang="en-US" sz="5600" dirty="0" err="1"/>
              <a:t>vedoucí</a:t>
            </a:r>
            <a:r>
              <a:rPr lang="en-US" sz="5600" dirty="0"/>
              <a:t> </a:t>
            </a:r>
            <a:r>
              <a:rPr lang="en-US" sz="5600" dirty="0" err="1"/>
              <a:t>chtěl</a:t>
            </a:r>
            <a:r>
              <a:rPr lang="en-US" sz="5600" dirty="0"/>
              <a:t>.</a:t>
            </a:r>
            <a:endParaRPr lang="cs-CZ" sz="5600" dirty="0"/>
          </a:p>
          <a:p>
            <a:pPr lvl="0"/>
            <a:r>
              <a:rPr lang="en-US" sz="5600" dirty="0" err="1"/>
              <a:t>Schopnost</a:t>
            </a:r>
            <a:r>
              <a:rPr lang="en-US" sz="5600" dirty="0"/>
              <a:t> </a:t>
            </a:r>
            <a:r>
              <a:rPr lang="en-US" sz="5600" dirty="0" err="1"/>
              <a:t>psát</a:t>
            </a:r>
            <a:r>
              <a:rPr lang="en-US" sz="5600" dirty="0"/>
              <a:t> </a:t>
            </a:r>
            <a:r>
              <a:rPr lang="en-US" sz="5600" dirty="0" err="1"/>
              <a:t>vědeckým</a:t>
            </a:r>
            <a:r>
              <a:rPr lang="en-US" sz="5600" dirty="0"/>
              <a:t> a </a:t>
            </a:r>
            <a:r>
              <a:rPr lang="en-US" sz="5600" dirty="0" err="1"/>
              <a:t>odborným</a:t>
            </a:r>
            <a:r>
              <a:rPr lang="en-US" sz="5600" dirty="0"/>
              <a:t> </a:t>
            </a:r>
            <a:r>
              <a:rPr lang="en-US" sz="5600" dirty="0" err="1"/>
              <a:t>jazykem</a:t>
            </a:r>
            <a:r>
              <a:rPr lang="en-US" sz="5600" dirty="0"/>
              <a:t>. </a:t>
            </a:r>
            <a:r>
              <a:rPr lang="en-US" sz="5600" dirty="0" err="1"/>
              <a:t>Špatná</a:t>
            </a:r>
            <a:r>
              <a:rPr lang="en-US" sz="5600" dirty="0"/>
              <a:t> </a:t>
            </a:r>
            <a:r>
              <a:rPr lang="en-US" sz="5600" dirty="0" err="1"/>
              <a:t>podpora</a:t>
            </a:r>
            <a:r>
              <a:rPr lang="en-US" sz="5600" dirty="0"/>
              <a:t> </a:t>
            </a:r>
            <a:r>
              <a:rPr lang="en-US" sz="5600" dirty="0" err="1"/>
              <a:t>vedoucího</a:t>
            </a:r>
            <a:r>
              <a:rPr lang="en-US" sz="5600" dirty="0"/>
              <a:t>. </a:t>
            </a:r>
            <a:r>
              <a:rPr lang="en-US" sz="5600" dirty="0" err="1"/>
              <a:t>Náročná</a:t>
            </a:r>
            <a:r>
              <a:rPr lang="en-US" sz="5600" dirty="0"/>
              <a:t> </a:t>
            </a:r>
            <a:r>
              <a:rPr lang="en-US" sz="5600" dirty="0" err="1"/>
              <a:t>metodologie</a:t>
            </a:r>
            <a:r>
              <a:rPr lang="en-US" sz="5600" dirty="0"/>
              <a:t>, </a:t>
            </a:r>
            <a:r>
              <a:rPr lang="en-US" sz="5600" dirty="0" err="1"/>
              <a:t>která</a:t>
            </a:r>
            <a:r>
              <a:rPr lang="en-US" sz="5600" dirty="0"/>
              <a:t> </a:t>
            </a:r>
            <a:r>
              <a:rPr lang="en-US" sz="5600" dirty="0" err="1"/>
              <a:t>byla</a:t>
            </a:r>
            <a:r>
              <a:rPr lang="en-US" sz="5600" dirty="0"/>
              <a:t> </a:t>
            </a:r>
            <a:r>
              <a:rPr lang="en-US" sz="5600" dirty="0" err="1"/>
              <a:t>víc</a:t>
            </a:r>
            <a:r>
              <a:rPr lang="en-US" sz="5600" dirty="0"/>
              <a:t> </a:t>
            </a:r>
            <a:r>
              <a:rPr lang="en-US" sz="5600" dirty="0" err="1"/>
              <a:t>obsáhlá</a:t>
            </a:r>
            <a:r>
              <a:rPr lang="en-US" sz="5600" dirty="0"/>
              <a:t> </a:t>
            </a:r>
            <a:r>
              <a:rPr lang="en-US" sz="5600" dirty="0" err="1"/>
              <a:t>než</a:t>
            </a:r>
            <a:r>
              <a:rPr lang="en-US" sz="5600" dirty="0"/>
              <a:t> </a:t>
            </a:r>
            <a:r>
              <a:rPr lang="en-US" sz="5600" dirty="0" err="1"/>
              <a:t>bylo</a:t>
            </a:r>
            <a:r>
              <a:rPr lang="en-US" sz="5600" dirty="0"/>
              <a:t> </a:t>
            </a:r>
            <a:r>
              <a:rPr lang="en-US" sz="5600" dirty="0" err="1"/>
              <a:t>potřeba</a:t>
            </a:r>
            <a:r>
              <a:rPr lang="en-US" sz="5600" dirty="0"/>
              <a:t>.</a:t>
            </a:r>
            <a:endParaRPr lang="cs-CZ" sz="5600" dirty="0"/>
          </a:p>
          <a:p>
            <a:pPr lvl="0"/>
            <a:r>
              <a:rPr lang="en-US" sz="5600" dirty="0" err="1"/>
              <a:t>Dochvilnost</a:t>
            </a:r>
            <a:endParaRPr lang="cs-CZ" sz="5600" dirty="0"/>
          </a:p>
          <a:p>
            <a:pPr lvl="0"/>
            <a:r>
              <a:rPr lang="en-US" sz="5600" dirty="0"/>
              <a:t>"</a:t>
            </a:r>
            <a:r>
              <a:rPr lang="en-US" sz="5600" dirty="0" err="1"/>
              <a:t>Jak</a:t>
            </a:r>
            <a:r>
              <a:rPr lang="en-US" sz="5600" dirty="0"/>
              <a:t> </a:t>
            </a:r>
            <a:r>
              <a:rPr lang="en-US" sz="5600" dirty="0" err="1"/>
              <a:t>začít</a:t>
            </a:r>
            <a:r>
              <a:rPr lang="en-US" sz="5600" dirty="0"/>
              <a:t>..."</a:t>
            </a:r>
            <a:endParaRPr lang="cs-CZ" sz="5600" dirty="0"/>
          </a:p>
          <a:p>
            <a:pPr lvl="0"/>
            <a:r>
              <a:rPr lang="en-US" sz="5600" dirty="0" err="1"/>
              <a:t>Jak</a:t>
            </a:r>
            <a:r>
              <a:rPr lang="en-US" sz="5600" dirty="0"/>
              <a:t> </a:t>
            </a:r>
            <a:r>
              <a:rPr lang="en-US" sz="5600" dirty="0" err="1"/>
              <a:t>zapsat</a:t>
            </a:r>
            <a:r>
              <a:rPr lang="en-US" sz="5600" dirty="0"/>
              <a:t> </a:t>
            </a:r>
            <a:r>
              <a:rPr lang="en-US" sz="5600" dirty="0" err="1"/>
              <a:t>citace</a:t>
            </a:r>
            <a:r>
              <a:rPr lang="en-US" sz="5600" dirty="0"/>
              <a:t>, </a:t>
            </a:r>
            <a:r>
              <a:rPr lang="en-US" sz="5600" dirty="0" err="1"/>
              <a:t>sekundární</a:t>
            </a:r>
            <a:r>
              <a:rPr lang="en-US" sz="5600" dirty="0"/>
              <a:t> </a:t>
            </a:r>
            <a:r>
              <a:rPr lang="en-US" sz="5600" dirty="0" err="1"/>
              <a:t>citace</a:t>
            </a:r>
            <a:r>
              <a:rPr lang="en-US" sz="5600" dirty="0"/>
              <a:t>, </a:t>
            </a:r>
            <a:r>
              <a:rPr lang="en-US" sz="5600" dirty="0" err="1"/>
              <a:t>parafráze</a:t>
            </a:r>
            <a:r>
              <a:rPr lang="en-US" sz="5600" dirty="0"/>
              <a:t> a </a:t>
            </a:r>
            <a:r>
              <a:rPr lang="en-US" sz="5600" dirty="0" err="1"/>
              <a:t>zdroje</a:t>
            </a:r>
            <a:r>
              <a:rPr lang="en-US" sz="5600" dirty="0"/>
              <a:t>.</a:t>
            </a:r>
            <a:endParaRPr lang="cs-CZ" sz="5600" dirty="0"/>
          </a:p>
          <a:p>
            <a:pPr lvl="0"/>
            <a:r>
              <a:rPr lang="en-US" sz="5600" dirty="0" err="1"/>
              <a:t>Hledání</a:t>
            </a:r>
            <a:r>
              <a:rPr lang="en-US" sz="5600" dirty="0"/>
              <a:t> </a:t>
            </a:r>
            <a:r>
              <a:rPr lang="en-US" sz="5600" dirty="0" err="1"/>
              <a:t>literatury</a:t>
            </a:r>
            <a:endParaRPr lang="cs-CZ" sz="5600" dirty="0"/>
          </a:p>
          <a:p>
            <a:pPr lvl="0"/>
            <a:r>
              <a:rPr lang="en-US" sz="5600" dirty="0" err="1"/>
              <a:t>Znalost</a:t>
            </a:r>
            <a:r>
              <a:rPr lang="en-US" sz="5600" dirty="0"/>
              <a:t> </a:t>
            </a:r>
            <a:r>
              <a:rPr lang="en-US" sz="5600" dirty="0" err="1"/>
              <a:t>anglického</a:t>
            </a:r>
            <a:r>
              <a:rPr lang="en-US" sz="5600" dirty="0"/>
              <a:t> </a:t>
            </a:r>
            <a:r>
              <a:rPr lang="en-US" sz="5600" dirty="0" err="1"/>
              <a:t>jazyka</a:t>
            </a:r>
            <a:endParaRPr lang="cs-CZ" sz="5600" dirty="0"/>
          </a:p>
          <a:p>
            <a:pPr lvl="0"/>
            <a:r>
              <a:rPr lang="en-US" sz="5600" dirty="0" err="1"/>
              <a:t>Ako</a:t>
            </a:r>
            <a:r>
              <a:rPr lang="en-US" sz="5600" dirty="0"/>
              <a:t> </a:t>
            </a:r>
            <a:r>
              <a:rPr lang="en-US" sz="5600" dirty="0" err="1"/>
              <a:t>správne</a:t>
            </a:r>
            <a:r>
              <a:rPr lang="en-US" sz="5600" dirty="0"/>
              <a:t> </a:t>
            </a:r>
            <a:r>
              <a:rPr lang="en-US" sz="5600" dirty="0" err="1"/>
              <a:t>spisovať</a:t>
            </a:r>
            <a:r>
              <a:rPr lang="en-US" sz="5600" dirty="0"/>
              <a:t> </a:t>
            </a:r>
            <a:r>
              <a:rPr lang="en-US" sz="5600" dirty="0" err="1"/>
              <a:t>formálnu</a:t>
            </a:r>
            <a:r>
              <a:rPr lang="en-US" sz="5600" dirty="0"/>
              <a:t> </a:t>
            </a:r>
            <a:r>
              <a:rPr lang="en-US" sz="5600" dirty="0" err="1"/>
              <a:t>stránku</a:t>
            </a:r>
            <a:r>
              <a:rPr lang="en-US" sz="5600" dirty="0"/>
              <a:t> </a:t>
            </a:r>
            <a:r>
              <a:rPr lang="en-US" sz="5600" dirty="0" err="1"/>
              <a:t>výskumu</a:t>
            </a:r>
            <a:endParaRPr lang="cs-CZ" sz="5600" dirty="0"/>
          </a:p>
          <a:p>
            <a:pPr lvl="0"/>
            <a:r>
              <a:rPr lang="en-US" sz="5600" dirty="0" err="1"/>
              <a:t>Informace</a:t>
            </a:r>
            <a:r>
              <a:rPr lang="en-US" sz="5600" dirty="0"/>
              <a:t> o </a:t>
            </a:r>
            <a:r>
              <a:rPr lang="en-US" sz="5600" dirty="0" err="1"/>
              <a:t>správnosti</a:t>
            </a:r>
            <a:r>
              <a:rPr lang="en-US" sz="5600" dirty="0"/>
              <a:t> </a:t>
            </a:r>
            <a:r>
              <a:rPr lang="en-US" sz="5600" dirty="0" err="1"/>
              <a:t>citací</a:t>
            </a:r>
            <a:endParaRPr lang="cs-CZ" sz="5600" dirty="0"/>
          </a:p>
          <a:p>
            <a:pPr lvl="0"/>
            <a:r>
              <a:rPr lang="en-US" sz="5600" dirty="0" err="1"/>
              <a:t>Schopnost</a:t>
            </a:r>
            <a:r>
              <a:rPr lang="en-US" sz="5600" dirty="0"/>
              <a:t> </a:t>
            </a:r>
            <a:r>
              <a:rPr lang="en-US" sz="5600" dirty="0" err="1"/>
              <a:t>komunikace</a:t>
            </a:r>
            <a:r>
              <a:rPr lang="en-US" sz="5600" dirty="0"/>
              <a:t> s </a:t>
            </a:r>
            <a:r>
              <a:rPr lang="en-US" sz="5600" dirty="0" err="1"/>
              <a:t>cílovým</a:t>
            </a:r>
            <a:r>
              <a:rPr lang="en-US" sz="5600" dirty="0"/>
              <a:t> </a:t>
            </a:r>
            <a:r>
              <a:rPr lang="en-US" sz="5600" dirty="0" err="1"/>
              <a:t>zařízením</a:t>
            </a:r>
            <a:endParaRPr lang="cs-CZ" sz="5600" dirty="0"/>
          </a:p>
          <a:p>
            <a:pPr lvl="0"/>
            <a:r>
              <a:rPr lang="en-US" sz="5600" dirty="0" err="1"/>
              <a:t>Donutit</a:t>
            </a:r>
            <a:r>
              <a:rPr lang="en-US" sz="5600" dirty="0"/>
              <a:t> se </a:t>
            </a:r>
            <a:r>
              <a:rPr lang="en-US" sz="5600" dirty="0" err="1"/>
              <a:t>začít</a:t>
            </a:r>
            <a:endParaRPr lang="cs-CZ" sz="5600" dirty="0"/>
          </a:p>
          <a:p>
            <a:pPr lvl="0"/>
            <a:r>
              <a:rPr lang="en-US" sz="5600" dirty="0" err="1"/>
              <a:t>Srozumitelně</a:t>
            </a:r>
            <a:r>
              <a:rPr lang="en-US" sz="5600" dirty="0"/>
              <a:t> </a:t>
            </a:r>
            <a:r>
              <a:rPr lang="en-US" sz="5600" dirty="0" err="1"/>
              <a:t>formulovat</a:t>
            </a:r>
            <a:r>
              <a:rPr lang="en-US" sz="5600" dirty="0"/>
              <a:t> </a:t>
            </a:r>
            <a:r>
              <a:rPr lang="en-US" sz="5600" dirty="0" err="1"/>
              <a:t>myšlenky</a:t>
            </a:r>
            <a:endParaRPr lang="cs-CZ" sz="5600" dirty="0"/>
          </a:p>
          <a:p>
            <a:pPr lvl="0"/>
            <a:r>
              <a:rPr lang="en-US" sz="5600" dirty="0" err="1"/>
              <a:t>citace</a:t>
            </a:r>
            <a:r>
              <a:rPr lang="en-US" sz="5600" dirty="0"/>
              <a:t> a </a:t>
            </a:r>
            <a:r>
              <a:rPr lang="en-US" sz="5600" dirty="0" err="1"/>
              <a:t>parafráze</a:t>
            </a:r>
            <a:endParaRPr lang="cs-CZ" sz="5600" dirty="0"/>
          </a:p>
          <a:p>
            <a:endParaRPr lang="cs-CZ" dirty="0"/>
          </a:p>
        </p:txBody>
      </p:sp>
    </p:spTree>
    <p:extLst>
      <p:ext uri="{BB962C8B-B14F-4D97-AF65-F5344CB8AC3E}">
        <p14:creationId xmlns:p14="http://schemas.microsoft.com/office/powerpoint/2010/main" val="2524800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7D5381-9B3F-43B8-B3F0-F699B98E9616}"/>
              </a:ext>
            </a:extLst>
          </p:cNvPr>
          <p:cNvSpPr>
            <a:spLocks noGrp="1"/>
          </p:cNvSpPr>
          <p:nvPr>
            <p:ph type="title"/>
          </p:nvPr>
        </p:nvSpPr>
        <p:spPr/>
        <p:txBody>
          <a:bodyPr>
            <a:normAutofit fontScale="90000"/>
          </a:bodyPr>
          <a:lstStyle/>
          <a:p>
            <a:r>
              <a:rPr lang="cs-CZ" dirty="0"/>
              <a:t>Hlas studentů: </a:t>
            </a:r>
            <a:r>
              <a:rPr lang="en-US" b="1" i="1" dirty="0"/>
              <a:t>JAKÁ INFORMACE/SCHOPNOST VÁM NEJVÍC CHYBĚLA, KDYŽ JSTE PSALI BAKALÁŘSKOU PRÁCI? </a:t>
            </a:r>
            <a:r>
              <a:rPr lang="cs-CZ" b="1" i="1" dirty="0"/>
              <a:t>kombinovaní studenti</a:t>
            </a:r>
            <a:endParaRPr lang="cs-CZ" dirty="0"/>
          </a:p>
        </p:txBody>
      </p:sp>
      <p:sp>
        <p:nvSpPr>
          <p:cNvPr id="4" name="Zástupný obsah 3">
            <a:extLst>
              <a:ext uri="{FF2B5EF4-FFF2-40B4-BE49-F238E27FC236}">
                <a16:creationId xmlns:a16="http://schemas.microsoft.com/office/drawing/2014/main" id="{D945E5FE-F280-4C2A-B88B-5BE2D0D9859B}"/>
              </a:ext>
            </a:extLst>
          </p:cNvPr>
          <p:cNvSpPr>
            <a:spLocks noGrp="1"/>
          </p:cNvSpPr>
          <p:nvPr>
            <p:ph sz="half" idx="2"/>
          </p:nvPr>
        </p:nvSpPr>
        <p:spPr>
          <a:xfrm>
            <a:off x="6172200" y="2252811"/>
            <a:ext cx="5181600" cy="3924152"/>
          </a:xfrm>
        </p:spPr>
        <p:txBody>
          <a:bodyPr>
            <a:normAutofit/>
          </a:bodyPr>
          <a:lstStyle/>
          <a:p>
            <a:pPr marL="0" lvl="0" indent="0" eaLnBrk="0" fontAlgn="base" hangingPunct="0">
              <a:lnSpc>
                <a:spcPct val="100000"/>
              </a:lnSpc>
              <a:spcBef>
                <a:spcPct val="0"/>
              </a:spcBef>
              <a:spcAft>
                <a:spcPct val="0"/>
              </a:spcAft>
              <a:buFontTx/>
              <a:buChar char="•"/>
            </a:pPr>
            <a:r>
              <a:rPr lang="cs-CZ" altLang="cs-CZ" sz="1900" dirty="0">
                <a:solidFill>
                  <a:srgbClr val="212529"/>
                </a:solidFill>
                <a:latin typeface="Roboto"/>
              </a:rPr>
              <a:t>Jak citovat, celková komunikace s vedoucím (vázla e-mailová komunikace)</a:t>
            </a:r>
          </a:p>
          <a:p>
            <a:pPr marL="0" lvl="0" indent="0" eaLnBrk="0" fontAlgn="base" hangingPunct="0">
              <a:lnSpc>
                <a:spcPct val="100000"/>
              </a:lnSpc>
              <a:spcBef>
                <a:spcPct val="0"/>
              </a:spcBef>
              <a:spcAft>
                <a:spcPct val="0"/>
              </a:spcAft>
              <a:buFontTx/>
              <a:buChar char="•"/>
            </a:pPr>
            <a:r>
              <a:rPr lang="cs-CZ" altLang="cs-CZ" sz="1900" dirty="0">
                <a:solidFill>
                  <a:srgbClr val="212529"/>
                </a:solidFill>
                <a:latin typeface="Roboto"/>
              </a:rPr>
              <a:t>Schopnost najít vhodné lidi ke spolupráci</a:t>
            </a:r>
          </a:p>
          <a:p>
            <a:pPr marL="0" lvl="0" indent="0" eaLnBrk="0" fontAlgn="base" hangingPunct="0">
              <a:lnSpc>
                <a:spcPct val="100000"/>
              </a:lnSpc>
              <a:spcBef>
                <a:spcPct val="0"/>
              </a:spcBef>
              <a:spcAft>
                <a:spcPct val="0"/>
              </a:spcAft>
              <a:buFontTx/>
              <a:buChar char="•"/>
            </a:pPr>
            <a:r>
              <a:rPr lang="cs-CZ" altLang="cs-CZ" sz="1900" dirty="0">
                <a:solidFill>
                  <a:srgbClr val="212529"/>
                </a:solidFill>
                <a:latin typeface="Roboto"/>
              </a:rPr>
              <a:t>práce s odbornou literaturou</a:t>
            </a:r>
          </a:p>
          <a:p>
            <a:pPr marL="0" lvl="0" indent="0" eaLnBrk="0" fontAlgn="base" hangingPunct="0">
              <a:lnSpc>
                <a:spcPct val="100000"/>
              </a:lnSpc>
              <a:spcBef>
                <a:spcPct val="0"/>
              </a:spcBef>
              <a:spcAft>
                <a:spcPct val="0"/>
              </a:spcAft>
              <a:buFontTx/>
              <a:buChar char="•"/>
            </a:pPr>
            <a:r>
              <a:rPr lang="cs-CZ" altLang="cs-CZ" sz="1900" dirty="0">
                <a:solidFill>
                  <a:srgbClr val="212529"/>
                </a:solidFill>
                <a:latin typeface="Roboto"/>
              </a:rPr>
              <a:t>Dostatek literatury v knihovně</a:t>
            </a:r>
          </a:p>
          <a:p>
            <a:pPr marL="0" lvl="0" indent="0" eaLnBrk="0" fontAlgn="base" hangingPunct="0">
              <a:lnSpc>
                <a:spcPct val="100000"/>
              </a:lnSpc>
              <a:spcBef>
                <a:spcPct val="0"/>
              </a:spcBef>
              <a:spcAft>
                <a:spcPct val="0"/>
              </a:spcAft>
              <a:buFontTx/>
              <a:buChar char="•"/>
            </a:pPr>
            <a:r>
              <a:rPr lang="cs-CZ" altLang="cs-CZ" sz="1900" dirty="0">
                <a:solidFill>
                  <a:srgbClr val="212529"/>
                </a:solidFill>
                <a:latin typeface="Roboto"/>
              </a:rPr>
              <a:t>disciplína</a:t>
            </a:r>
          </a:p>
          <a:p>
            <a:pPr marL="0" lvl="0" indent="0" eaLnBrk="0" fontAlgn="base" hangingPunct="0">
              <a:lnSpc>
                <a:spcPct val="100000"/>
              </a:lnSpc>
              <a:spcBef>
                <a:spcPct val="0"/>
              </a:spcBef>
              <a:spcAft>
                <a:spcPct val="0"/>
              </a:spcAft>
              <a:buFontTx/>
              <a:buChar char="•"/>
            </a:pPr>
            <a:r>
              <a:rPr lang="cs-CZ" altLang="cs-CZ" sz="1900" dirty="0">
                <a:solidFill>
                  <a:srgbClr val="212529"/>
                </a:solidFill>
                <a:latin typeface="Roboto"/>
              </a:rPr>
              <a:t>Správné stanovení hypotézy</a:t>
            </a:r>
          </a:p>
          <a:p>
            <a:pPr marL="0" lvl="0" indent="0" eaLnBrk="0" fontAlgn="base" hangingPunct="0">
              <a:lnSpc>
                <a:spcPct val="100000"/>
              </a:lnSpc>
              <a:spcBef>
                <a:spcPct val="0"/>
              </a:spcBef>
              <a:spcAft>
                <a:spcPct val="0"/>
              </a:spcAft>
              <a:buFontTx/>
              <a:buChar char="•"/>
            </a:pPr>
            <a:r>
              <a:rPr lang="cs-CZ" altLang="cs-CZ" sz="1900" dirty="0">
                <a:solidFill>
                  <a:srgbClr val="212529"/>
                </a:solidFill>
                <a:latin typeface="Roboto"/>
              </a:rPr>
              <a:t>Systematičnost</a:t>
            </a:r>
          </a:p>
          <a:p>
            <a:pPr marL="0" lvl="0" indent="0" eaLnBrk="0" fontAlgn="base" hangingPunct="0">
              <a:lnSpc>
                <a:spcPct val="100000"/>
              </a:lnSpc>
              <a:spcBef>
                <a:spcPct val="0"/>
              </a:spcBef>
              <a:spcAft>
                <a:spcPct val="0"/>
              </a:spcAft>
              <a:buFontTx/>
              <a:buChar char="•"/>
            </a:pPr>
            <a:r>
              <a:rPr lang="cs-CZ" altLang="cs-CZ" sz="1900" dirty="0">
                <a:solidFill>
                  <a:srgbClr val="212529"/>
                </a:solidFill>
                <a:latin typeface="Roboto"/>
              </a:rPr>
              <a:t>problém s citacemi</a:t>
            </a:r>
          </a:p>
          <a:p>
            <a:pPr marL="0" lvl="0" indent="0" eaLnBrk="0" fontAlgn="base" hangingPunct="0">
              <a:lnSpc>
                <a:spcPct val="100000"/>
              </a:lnSpc>
              <a:spcBef>
                <a:spcPct val="0"/>
              </a:spcBef>
              <a:spcAft>
                <a:spcPct val="0"/>
              </a:spcAft>
              <a:buFontTx/>
              <a:buChar char="•"/>
            </a:pPr>
            <a:r>
              <a:rPr lang="cs-CZ" altLang="cs-CZ" sz="1900" dirty="0" err="1">
                <a:solidFill>
                  <a:srgbClr val="212529"/>
                </a:solidFill>
                <a:latin typeface="Roboto"/>
              </a:rPr>
              <a:t>sebedisciplína</a:t>
            </a:r>
            <a:endParaRPr lang="cs-CZ" altLang="cs-CZ" sz="1900" dirty="0">
              <a:solidFill>
                <a:srgbClr val="212529"/>
              </a:solidFill>
              <a:latin typeface="Roboto"/>
            </a:endParaRPr>
          </a:p>
          <a:p>
            <a:pPr marL="0" lvl="0" indent="0" eaLnBrk="0" fontAlgn="base" hangingPunct="0">
              <a:lnSpc>
                <a:spcPct val="100000"/>
              </a:lnSpc>
              <a:spcBef>
                <a:spcPct val="0"/>
              </a:spcBef>
              <a:spcAft>
                <a:spcPct val="0"/>
              </a:spcAft>
              <a:buFontTx/>
              <a:buChar char="•"/>
            </a:pPr>
            <a:r>
              <a:rPr lang="cs-CZ" altLang="cs-CZ" sz="1900" dirty="0">
                <a:solidFill>
                  <a:srgbClr val="212529"/>
                </a:solidFill>
                <a:latin typeface="Roboto"/>
              </a:rPr>
              <a:t>zkušenosti</a:t>
            </a:r>
          </a:p>
          <a:p>
            <a:endParaRPr lang="cs-CZ" dirty="0"/>
          </a:p>
        </p:txBody>
      </p:sp>
      <p:sp>
        <p:nvSpPr>
          <p:cNvPr id="5" name="Rectangle 1">
            <a:extLst>
              <a:ext uri="{FF2B5EF4-FFF2-40B4-BE49-F238E27FC236}">
                <a16:creationId xmlns:a16="http://schemas.microsoft.com/office/drawing/2014/main" id="{BB424884-9BE6-4002-A9E5-631B93115E06}"/>
              </a:ext>
            </a:extLst>
          </p:cNvPr>
          <p:cNvSpPr>
            <a:spLocks noGrp="1" noChangeArrowheads="1"/>
          </p:cNvSpPr>
          <p:nvPr>
            <p:ph sz="half" idx="1"/>
          </p:nvPr>
        </p:nvSpPr>
        <p:spPr bwMode="auto">
          <a:xfrm>
            <a:off x="838200" y="2039218"/>
            <a:ext cx="4987247" cy="392415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Nevěděla jsem, jak začít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Potřebovala jsem lepší orientaci ke konstrukci výzkumu.</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Velké množství literatury na dané téma, náročnost zpracování nejdůležitějších informací.</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dodržovat dané termíny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Orientovat se ve velkém množství odborné literatury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Jak zformulovat výzkumné cíle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struktura práce, citace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800" b="0" i="0" u="none" strike="noStrike" cap="none" normalizeH="0" baseline="0" dirty="0">
                <a:ln>
                  <a:noFill/>
                </a:ln>
                <a:solidFill>
                  <a:srgbClr val="212529"/>
                </a:solidFill>
                <a:effectLst/>
                <a:latin typeface="Roboto"/>
              </a:rPr>
              <a:t>komunikace s vedoucím práce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69122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460692-3292-48E5-B657-76876199D8A8}"/>
              </a:ext>
            </a:extLst>
          </p:cNvPr>
          <p:cNvSpPr>
            <a:spLocks noGrp="1"/>
          </p:cNvSpPr>
          <p:nvPr>
            <p:ph type="title"/>
          </p:nvPr>
        </p:nvSpPr>
        <p:spPr/>
        <p:txBody>
          <a:bodyPr/>
          <a:lstStyle/>
          <a:p>
            <a:r>
              <a:rPr lang="cs-CZ" dirty="0"/>
              <a:t>Výuka metodologie v </a:t>
            </a:r>
            <a:r>
              <a:rPr lang="cs-CZ" dirty="0" err="1"/>
              <a:t>mgr.</a:t>
            </a:r>
            <a:r>
              <a:rPr lang="cs-CZ" dirty="0"/>
              <a:t> studiu - rozsah</a:t>
            </a:r>
          </a:p>
        </p:txBody>
      </p:sp>
      <p:sp>
        <p:nvSpPr>
          <p:cNvPr id="3" name="Zástupný obsah 2">
            <a:extLst>
              <a:ext uri="{FF2B5EF4-FFF2-40B4-BE49-F238E27FC236}">
                <a16:creationId xmlns:a16="http://schemas.microsoft.com/office/drawing/2014/main" id="{5A50104D-C0E1-442F-AAF1-A9FF2816EE53}"/>
              </a:ext>
            </a:extLst>
          </p:cNvPr>
          <p:cNvSpPr>
            <a:spLocks noGrp="1"/>
          </p:cNvSpPr>
          <p:nvPr>
            <p:ph idx="1"/>
          </p:nvPr>
        </p:nvSpPr>
        <p:spPr/>
        <p:txBody>
          <a:bodyPr/>
          <a:lstStyle/>
          <a:p>
            <a:pPr marL="0" indent="0">
              <a:buNone/>
            </a:pPr>
            <a:r>
              <a:rPr lang="cs-CZ" b="1" dirty="0"/>
              <a:t>Přímá výuka:</a:t>
            </a:r>
          </a:p>
          <a:p>
            <a:pPr marL="0" indent="0">
              <a:buNone/>
            </a:pPr>
            <a:r>
              <a:rPr lang="cs-CZ" dirty="0"/>
              <a:t>6 x 100 min (prezenční studenti)</a:t>
            </a:r>
          </a:p>
          <a:p>
            <a:pPr marL="0" indent="0">
              <a:buNone/>
            </a:pPr>
            <a:r>
              <a:rPr lang="cs-CZ" dirty="0"/>
              <a:t>4 x 100 min (kombinovaní studenti)</a:t>
            </a:r>
          </a:p>
          <a:p>
            <a:pPr marL="0" indent="0">
              <a:buNone/>
            </a:pPr>
            <a:endParaRPr lang="cs-CZ" dirty="0"/>
          </a:p>
          <a:p>
            <a:pPr marL="0" indent="0">
              <a:buNone/>
            </a:pPr>
            <a:r>
              <a:rPr lang="cs-CZ" b="1" dirty="0"/>
              <a:t>Další aktivity:</a:t>
            </a:r>
          </a:p>
          <a:p>
            <a:pPr marL="0" indent="0">
              <a:buNone/>
            </a:pPr>
            <a:r>
              <a:rPr lang="cs-CZ" dirty="0"/>
              <a:t>Bodované domácí úkoly (jen prezenční)</a:t>
            </a:r>
          </a:p>
          <a:p>
            <a:pPr marL="0" indent="0">
              <a:buNone/>
            </a:pPr>
            <a:r>
              <a:rPr lang="cs-CZ" dirty="0"/>
              <a:t>Závěrečný test</a:t>
            </a:r>
          </a:p>
        </p:txBody>
      </p:sp>
    </p:spTree>
    <p:extLst>
      <p:ext uri="{BB962C8B-B14F-4D97-AF65-F5344CB8AC3E}">
        <p14:creationId xmlns:p14="http://schemas.microsoft.com/office/powerpoint/2010/main" val="3437328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84DE25-9893-4859-93C7-0E65CB619A30}"/>
              </a:ext>
            </a:extLst>
          </p:cNvPr>
          <p:cNvSpPr>
            <a:spLocks noGrp="1"/>
          </p:cNvSpPr>
          <p:nvPr>
            <p:ph type="title"/>
          </p:nvPr>
        </p:nvSpPr>
        <p:spPr/>
        <p:txBody>
          <a:bodyPr/>
          <a:lstStyle/>
          <a:p>
            <a:r>
              <a:rPr lang="cs-CZ" dirty="0"/>
              <a:t>Co se učí v předmětu Metodologie 2</a:t>
            </a:r>
          </a:p>
        </p:txBody>
      </p:sp>
      <p:sp>
        <p:nvSpPr>
          <p:cNvPr id="3" name="Zástupný obsah 2">
            <a:extLst>
              <a:ext uri="{FF2B5EF4-FFF2-40B4-BE49-F238E27FC236}">
                <a16:creationId xmlns:a16="http://schemas.microsoft.com/office/drawing/2014/main" id="{F297ADAE-A12F-47CE-8A0F-239D397C39F5}"/>
              </a:ext>
            </a:extLst>
          </p:cNvPr>
          <p:cNvSpPr>
            <a:spLocks noGrp="1"/>
          </p:cNvSpPr>
          <p:nvPr>
            <p:ph idx="1"/>
          </p:nvPr>
        </p:nvSpPr>
        <p:spPr/>
        <p:txBody>
          <a:bodyPr>
            <a:normAutofit fontScale="85000" lnSpcReduction="20000"/>
          </a:bodyPr>
          <a:lstStyle/>
          <a:p>
            <a:pPr marL="514350" indent="-514350">
              <a:buAutoNum type="arabicPeriod"/>
            </a:pPr>
            <a:r>
              <a:rPr lang="cs-CZ" dirty="0"/>
              <a:t>Úvod. Věda jako sociální aktivita, cíl a pravidla vědeckého poznání, přírodní vs. sociální věda, korelace a kauzalita, pravidla kauzality, experiment.</a:t>
            </a:r>
          </a:p>
          <a:p>
            <a:pPr marL="0" indent="0">
              <a:buNone/>
            </a:pPr>
            <a:r>
              <a:rPr lang="cs-CZ" dirty="0"/>
              <a:t>       </a:t>
            </a:r>
            <a:r>
              <a:rPr lang="cs-CZ" dirty="0">
                <a:solidFill>
                  <a:schemeClr val="accent6">
                    <a:lumMod val="75000"/>
                  </a:schemeClr>
                </a:solidFill>
              </a:rPr>
              <a:t>Volba výzkumného problému. Formulace výzkumné otázky, chyby.</a:t>
            </a:r>
          </a:p>
          <a:p>
            <a:pPr marL="514350" indent="-514350">
              <a:buAutoNum type="arabicPeriod" startAt="2"/>
            </a:pPr>
            <a:r>
              <a:rPr lang="cs-CZ" dirty="0"/>
              <a:t>Kvantitativní výzkum – charakteristika, fáze. Hypotéza jako hlavní nástroj kvantitativního výzkumu, pravidla pro formulaci hypotéz, proměnné v hypotézách (závislá, nezávislá; nominální, ordinální, kardinální). Příklady a procvičování. Operacionalizace a validita.</a:t>
            </a:r>
          </a:p>
          <a:p>
            <a:pPr marL="514350" indent="-514350">
              <a:buAutoNum type="arabicPeriod" startAt="2"/>
            </a:pPr>
            <a:r>
              <a:rPr lang="cs-CZ" dirty="0"/>
              <a:t>Kvantitativní výzkum – populace a vzorek, </a:t>
            </a:r>
            <a:r>
              <a:rPr lang="cs-CZ" dirty="0" err="1"/>
              <a:t>reprezentativita</a:t>
            </a:r>
            <a:r>
              <a:rPr lang="cs-CZ" dirty="0"/>
              <a:t> a typy výběru vzorku, techniky sběru dat v kvantitativním výzkumu, pozorování, dotazník, pravidla pro tvorbu dotazníku, návratnost. Příklady zdařilých a méně zdařilých dotazníků.  Zpětná vazba k úkolům.</a:t>
            </a:r>
          </a:p>
          <a:p>
            <a:pPr marL="0" indent="0">
              <a:buNone/>
            </a:pPr>
            <a:r>
              <a:rPr lang="cs-CZ" dirty="0">
                <a:solidFill>
                  <a:schemeClr val="accent6">
                    <a:lumMod val="75000"/>
                  </a:schemeClr>
                </a:solidFill>
              </a:rPr>
              <a:t>        Co si počít se sebranými daty. Výhody kardinálních dat, tvorba součtových     	indexů.</a:t>
            </a:r>
          </a:p>
          <a:p>
            <a:pPr marL="514350" indent="-514350">
              <a:buAutoNum type="arabicPeriod"/>
            </a:pPr>
            <a:endParaRPr lang="cs-CZ" dirty="0"/>
          </a:p>
        </p:txBody>
      </p:sp>
    </p:spTree>
    <p:extLst>
      <p:ext uri="{BB962C8B-B14F-4D97-AF65-F5344CB8AC3E}">
        <p14:creationId xmlns:p14="http://schemas.microsoft.com/office/powerpoint/2010/main" val="154663000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TotalTime>
  <Words>1740</Words>
  <Application>Microsoft Office PowerPoint</Application>
  <PresentationFormat>Širokoúhlá obrazovka</PresentationFormat>
  <Paragraphs>153</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Calibri Light</vt:lpstr>
      <vt:lpstr>Roboto</vt:lpstr>
      <vt:lpstr>Motiv Office</vt:lpstr>
      <vt:lpstr>Metodologické semináře KSIP</vt:lpstr>
      <vt:lpstr>Bakalářské a diplomové práce</vt:lpstr>
      <vt:lpstr>Prezentace aplikace PowerPoint</vt:lpstr>
      <vt:lpstr>Co, kromě času, vám chybí k tomu, abyste byl/a takovým vedoucím/takovou vedoucí, jakým/jakou si přejete být?</vt:lpstr>
      <vt:lpstr>Co dělá dle vašeho názoru studentům při psaní prací největší potíže?</vt:lpstr>
      <vt:lpstr>Hlas studentů: JAKÁ INFORMACE/SCHOPNOST VÁM NEJVÍC CHYBĚLA, KDYŽ JSTE PSALI BAKALÁŘSKOU PRÁCI? Prezenční studenti</vt:lpstr>
      <vt:lpstr>Hlas studentů: JAKÁ INFORMACE/SCHOPNOST VÁM NEJVÍC CHYBĚLA, KDYŽ JSTE PSALI BAKALÁŘSKOU PRÁCI? kombinovaní studenti</vt:lpstr>
      <vt:lpstr>Výuka metodologie v mgr. studiu - rozsah</vt:lpstr>
      <vt:lpstr>Co se učí v předmětu Metodologie 2</vt:lpstr>
      <vt:lpstr>Prezentace aplikace PowerPoint</vt:lpstr>
      <vt:lpstr>Úkoly</vt:lpstr>
      <vt:lpstr>Kde všude se studenti mohou setkat s metodologií a dalšími informacemi pro psaní prací?</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Lenka Slepičková</dc:creator>
  <cp:lastModifiedBy>Lenka Slepičková</cp:lastModifiedBy>
  <cp:revision>19</cp:revision>
  <cp:lastPrinted>2020-01-06T23:09:49Z</cp:lastPrinted>
  <dcterms:created xsi:type="dcterms:W3CDTF">2020-01-05T21:39:40Z</dcterms:created>
  <dcterms:modified xsi:type="dcterms:W3CDTF">2020-01-09T22:30:03Z</dcterms:modified>
</cp:coreProperties>
</file>