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2"/>
  </p:sldMasterIdLst>
  <p:notesMasterIdLst>
    <p:notesMasterId r:id="rId20"/>
  </p:notesMasterIdLst>
  <p:sldIdLst>
    <p:sldId id="256" r:id="rId3"/>
    <p:sldId id="267" r:id="rId4"/>
    <p:sldId id="266" r:id="rId5"/>
    <p:sldId id="270" r:id="rId6"/>
    <p:sldId id="276" r:id="rId7"/>
    <p:sldId id="271" r:id="rId8"/>
    <p:sldId id="273" r:id="rId9"/>
    <p:sldId id="274" r:id="rId10"/>
    <p:sldId id="275" r:id="rId11"/>
    <p:sldId id="277" r:id="rId12"/>
    <p:sldId id="272" r:id="rId13"/>
    <p:sldId id="268" r:id="rId14"/>
    <p:sldId id="264" r:id="rId15"/>
    <p:sldId id="257" r:id="rId16"/>
    <p:sldId id="262" r:id="rId17"/>
    <p:sldId id="263" r:id="rId18"/>
    <p:sldId id="269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00" autoAdjust="0"/>
  </p:normalViewPr>
  <p:slideViewPr>
    <p:cSldViewPr>
      <p:cViewPr varScale="1">
        <p:scale>
          <a:sx n="88" d="100"/>
          <a:sy n="88" d="100"/>
        </p:scale>
        <p:origin x="12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Po klepnutí můžete upravit nadřazené styly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52F86F9-ADA7-4055-98A0-5D58096CE1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73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D8C53-5EC9-4C7A-9998-DEED96FC447D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94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cs-CZ" noProof="0" smtClean="0"/>
              <a:t>Kliknutím můžete upravit styl předlohy.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2C052B1-C87E-4AC3-B95F-65DB6BBCEB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C5C87-C94A-434A-916C-217F5AFDAA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2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7C42A-A099-4958-BB64-BB1BB5FE3F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5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6AABBB6-5C8C-4416-9D44-6764DFF9D9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3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cs-CZ" smtClean="0"/>
              <a:t>Kliknutím na ikonu přidáte online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6A70A13-8326-45A9-B262-703974DB91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2815B-6842-43AB-914A-E1AAD1071A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9262-A103-44D8-9B64-A06A9F1C00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9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8F99A-A829-42CD-9CD2-65736E439A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7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E00DF-66A0-4AE1-92A5-72CE78EDEA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8A315-1A9D-4441-BD6F-16D0691C4C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8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87FD8-04A8-486A-BDB5-BD0148FD56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3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1F675-1C85-460A-B32A-081CCD0EA5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2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5BDBF-88A9-4B9C-8F5E-CBD8CB7412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Po klepnutí můžete upravit nadřazený styl nadpisu.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Po klepnutí můžete upravit nadřazené styly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4792214-DA48-4AD0-9FE6-32E0121ADD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proj/projekt?info=4106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unispace.muni.cz/library/catalog/book/197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postdokskola" TargetMode="External"/><Relationship Id="rId2" Type="http://schemas.openxmlformats.org/officeDocument/2006/relationships/hyperlink" Target="mailto:velickova@ped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inet.muni.cz/s/k/156663" TargetMode="External"/><Relationship Id="rId3" Type="http://schemas.openxmlformats.org/officeDocument/2006/relationships/hyperlink" Target="https://inet.muni.cz/app/proj/projekt?info=54989" TargetMode="External"/><Relationship Id="rId7" Type="http://schemas.openxmlformats.org/officeDocument/2006/relationships/hyperlink" Target="https://inet.muni.cz/app/proj/projekt?info=41065" TargetMode="External"/><Relationship Id="rId2" Type="http://schemas.openxmlformats.org/officeDocument/2006/relationships/hyperlink" Target="https://inet.muni.cz/s/k/626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et.muni.cz/s/k/57358" TargetMode="External"/><Relationship Id="rId5" Type="http://schemas.openxmlformats.org/officeDocument/2006/relationships/hyperlink" Target="https://inet.muni.cz/app/proj/projekt?info=47107" TargetMode="External"/><Relationship Id="rId4" Type="http://schemas.openxmlformats.org/officeDocument/2006/relationships/hyperlink" Target="https://inet.muni.cz/s/k/3970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proj/projekt?info=5498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proj/projekt?info=4710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XV</a:t>
            </a:r>
            <a:r>
              <a:rPr lang="cs-CZ" sz="4000" dirty="0"/>
              <a:t>. Konference DSP Speciální pedagogika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 Vzdělávání žáků se speciálními vzdělávacími potřebami </a:t>
            </a:r>
          </a:p>
          <a:p>
            <a:r>
              <a:rPr lang="cs-CZ" sz="2400" dirty="0" smtClean="0"/>
              <a:t>8. 11. 2021</a:t>
            </a:r>
            <a:endParaRPr lang="cs-CZ" sz="2400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chemeClr val="tx1"/>
                </a:solidFill>
              </a:rPr>
              <a:t>Specifický výzkum pro rok - </a:t>
            </a:r>
            <a:r>
              <a:rPr lang="cs-CZ" sz="1800" b="1" dirty="0" smtClean="0">
                <a:solidFill>
                  <a:schemeClr val="tx1"/>
                </a:solidFill>
              </a:rPr>
              <a:t>2018</a:t>
            </a:r>
            <a:r>
              <a:rPr lang="cs-CZ" sz="1800" dirty="0">
                <a:solidFill>
                  <a:schemeClr val="tx1"/>
                </a:solidFill>
              </a:rPr>
              <a:t/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Název</a:t>
            </a:r>
            <a:r>
              <a:rPr lang="cs-CZ" sz="1800" dirty="0" smtClean="0">
                <a:solidFill>
                  <a:schemeClr val="tx1"/>
                </a:solidFill>
              </a:rPr>
              <a:t>: </a:t>
            </a:r>
            <a:r>
              <a:rPr lang="en-US" sz="1800" i="1" dirty="0" err="1">
                <a:solidFill>
                  <a:schemeClr val="tx1"/>
                </a:solidFill>
              </a:rPr>
              <a:t>Zohledňování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speciálních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vzdělávacích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potřeb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žákyň</a:t>
            </a:r>
            <a:r>
              <a:rPr lang="en-US" sz="1800" i="1" dirty="0">
                <a:solidFill>
                  <a:schemeClr val="tx1"/>
                </a:solidFill>
              </a:rPr>
              <a:t> a </a:t>
            </a:r>
            <a:r>
              <a:rPr lang="en-US" sz="1800" i="1" dirty="0" err="1">
                <a:solidFill>
                  <a:schemeClr val="tx1"/>
                </a:solidFill>
              </a:rPr>
              <a:t>žáků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základní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školy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/>
            </a:r>
            <a:b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</a:br>
            <a:r>
              <a:rPr lang="en-US" sz="1800" dirty="0" err="1" smtClean="0">
                <a:solidFill>
                  <a:schemeClr val="tx1"/>
                </a:solidFill>
              </a:rPr>
              <a:t>Řešitel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doc. </a:t>
            </a:r>
            <a:r>
              <a:rPr lang="cs-CZ" sz="1800" dirty="0" smtClean="0">
                <a:solidFill>
                  <a:schemeClr val="tx1"/>
                </a:solidFill>
              </a:rPr>
              <a:t>PhDr. Petr Kopečný, </a:t>
            </a:r>
            <a:r>
              <a:rPr lang="cs-CZ" sz="1800" dirty="0">
                <a:solidFill>
                  <a:schemeClr val="tx1"/>
                </a:solidFill>
              </a:rPr>
              <a:t>Ph.D.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Hlavním cílem projektu byla analýza přístupů, které zohledňují speciální vzdělávací potřeby u žákyň a žáků základní školy.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Na </a:t>
            </a:r>
            <a:r>
              <a:rPr lang="cs-CZ" sz="1600" dirty="0">
                <a:latin typeface="+mj-lt"/>
              </a:rPr>
              <a:t>základě </a:t>
            </a:r>
            <a:r>
              <a:rPr lang="cs-CZ" sz="1600" dirty="0" smtClean="0">
                <a:latin typeface="+mj-lt"/>
              </a:rPr>
              <a:t>analýzy bylo cílem přispět </a:t>
            </a:r>
            <a:r>
              <a:rPr lang="cs-CZ" sz="1600" dirty="0">
                <a:latin typeface="+mj-lt"/>
              </a:rPr>
              <a:t>k možnostem podpory při zařazování osob se speciálními vzdělávacími potřebami v rámci inkluzivního vzdělávání.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V</a:t>
            </a:r>
            <a:r>
              <a:rPr lang="cs-CZ" sz="1600" dirty="0" smtClean="0">
                <a:latin typeface="+mj-lt"/>
              </a:rPr>
              <a:t>edlejším </a:t>
            </a:r>
            <a:r>
              <a:rPr lang="cs-CZ" sz="1600" dirty="0">
                <a:latin typeface="+mj-lt"/>
              </a:rPr>
              <a:t>cílem bylo </a:t>
            </a:r>
            <a:r>
              <a:rPr lang="cs-CZ" sz="1600" dirty="0" smtClean="0">
                <a:latin typeface="+mj-lt"/>
              </a:rPr>
              <a:t>zvýšení </a:t>
            </a:r>
            <a:r>
              <a:rPr lang="cs-CZ" sz="1600" dirty="0">
                <a:latin typeface="+mj-lt"/>
              </a:rPr>
              <a:t>informovanosti všech aktérů inkluzivního vzdělávání o specifických projevech jednotlivých cílových skupin žákyň a žáků.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Výzkumné </a:t>
            </a:r>
            <a:r>
              <a:rPr lang="cs-CZ" sz="1600" dirty="0">
                <a:latin typeface="+mj-lt"/>
              </a:rPr>
              <a:t>týmy se zaměřily na širokou skupinu osob s různými formami speciálních vzdělávacích potřeb, sledovány tak byly žákyně a žáci s mentálním, smyslovým, tělesným, kombinovaným postižením, </a:t>
            </a:r>
            <a:r>
              <a:rPr lang="cs-CZ" sz="1600" dirty="0" smtClean="0">
                <a:latin typeface="+mj-lt"/>
              </a:rPr>
              <a:t>s </a:t>
            </a:r>
            <a:r>
              <a:rPr lang="cs-CZ" sz="1600" dirty="0">
                <a:latin typeface="+mj-lt"/>
              </a:rPr>
              <a:t>poruchami autistického spektra a narušenou komunikační schopností.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Řešitelský tým se  </a:t>
            </a:r>
            <a:r>
              <a:rPr lang="cs-CZ" sz="1600" dirty="0">
                <a:latin typeface="+mj-lt"/>
              </a:rPr>
              <a:t>snažil postihnout i další aktéry vzdělávání žáků </a:t>
            </a:r>
            <a:r>
              <a:rPr lang="cs-CZ" sz="1600" dirty="0" smtClean="0">
                <a:latin typeface="+mj-lt"/>
              </a:rPr>
              <a:t>se SVP </a:t>
            </a:r>
            <a:r>
              <a:rPr lang="cs-CZ" sz="1600" dirty="0">
                <a:latin typeface="+mj-lt"/>
              </a:rPr>
              <a:t>- rodiče, sourozence, spolužáky, pedagogy, poradenské pracovníky i další </a:t>
            </a:r>
            <a:r>
              <a:rPr lang="cs-CZ" sz="1600" dirty="0" smtClean="0">
                <a:latin typeface="+mj-lt"/>
              </a:rPr>
              <a:t>odborníky.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Výstupy: Kopečný, P. et a. (2018) </a:t>
            </a:r>
            <a:r>
              <a:rPr lang="cs-CZ" sz="1600" i="1" dirty="0" smtClean="0">
                <a:latin typeface="+mj-lt"/>
              </a:rPr>
              <a:t>Reflexe speciálních vzdělávacích potřeb v edukačním procesu. </a:t>
            </a:r>
            <a:r>
              <a:rPr lang="cs-CZ" sz="1600" dirty="0" smtClean="0">
                <a:latin typeface="+mj-lt"/>
              </a:rPr>
              <a:t>Brno: MU.</a:t>
            </a: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Bartoňová, M., &amp; Vítková, M. (2018).</a:t>
            </a:r>
            <a:r>
              <a:rPr lang="cs-CZ" sz="1600" i="1" dirty="0">
                <a:latin typeface="+mj-lt"/>
              </a:rPr>
              <a:t> Inkluzivní didaktika v praxi základní školy</a:t>
            </a:r>
            <a:r>
              <a:rPr lang="cs-CZ" sz="1600" dirty="0">
                <a:latin typeface="+mj-lt"/>
              </a:rPr>
              <a:t>. Brno: MU</a:t>
            </a:r>
            <a:r>
              <a:rPr lang="cs-CZ" sz="1600" dirty="0" smtClean="0">
                <a:latin typeface="+mj-lt"/>
              </a:rPr>
              <a:t>.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 </a:t>
            </a:r>
            <a:r>
              <a:rPr lang="cs-CZ" sz="1600" dirty="0">
                <a:latin typeface="+mj-lt"/>
              </a:rPr>
              <a:t>Viktorin, J. (2018). </a:t>
            </a:r>
            <a:r>
              <a:rPr lang="cs-CZ" sz="1600" i="1" dirty="0">
                <a:latin typeface="+mj-lt"/>
              </a:rPr>
              <a:t>Inkluzivní vzdělávání žáků s lehkým mentálním postižením na základních školách - výzkumný projekt</a:t>
            </a:r>
            <a:r>
              <a:rPr lang="cs-CZ" sz="1600" dirty="0">
                <a:latin typeface="+mj-lt"/>
              </a:rPr>
              <a:t>. Brno: MU.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Číslo projektu: </a:t>
            </a:r>
            <a:r>
              <a:rPr lang="en-US" sz="1600" dirty="0" smtClean="0">
                <a:latin typeface="+mj-lt"/>
              </a:rPr>
              <a:t>MUNI/A/1151/2017</a:t>
            </a:r>
            <a:r>
              <a:rPr lang="cs-CZ" sz="1600" dirty="0" smtClean="0">
                <a:latin typeface="+mj-lt"/>
              </a:rPr>
              <a:t> (ID </a:t>
            </a:r>
            <a:r>
              <a:rPr lang="en-US" sz="1600" dirty="0" smtClean="0">
                <a:latin typeface="+mj-lt"/>
                <a:hlinkClick r:id="rId2"/>
              </a:rPr>
              <a:t>41065</a:t>
            </a:r>
            <a:r>
              <a:rPr lang="cs-CZ" sz="1600" dirty="0" smtClean="0">
                <a:latin typeface="+mj-lt"/>
              </a:rPr>
              <a:t>)</a:t>
            </a:r>
            <a:endParaRPr lang="cs-CZ" sz="1600" dirty="0">
              <a:latin typeface="+mj-lt"/>
              <a:ea typeface="Arial Unicode MS"/>
            </a:endParaRPr>
          </a:p>
          <a:p>
            <a:endParaRPr lang="cs-CZ" sz="1600" dirty="0">
              <a:latin typeface="+mj-lt"/>
              <a:ea typeface="Arial Unicode MS"/>
            </a:endParaRPr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845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/>
              <a:t>Kvalitní inkluzivní vzdělávání žáků se speciálními vzdělávacími potřebami na základní a střední škole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/>
              <a:t>CZ.02.3.62/0.0/0.0/16_037/0004872, řešitelka prof. PhDr. Marie Vítková, CSc.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+mj-lt"/>
              </a:rPr>
              <a:t>Cílem projektu (OP VVV, 2017-2020, </a:t>
            </a:r>
            <a:r>
              <a:rPr lang="cs-CZ" sz="2000" dirty="0" err="1">
                <a:latin typeface="+mj-lt"/>
              </a:rPr>
              <a:t>PdF</a:t>
            </a:r>
            <a:r>
              <a:rPr lang="cs-CZ" sz="2000" dirty="0">
                <a:latin typeface="+mj-lt"/>
              </a:rPr>
              <a:t> MU) bylo realizovat: </a:t>
            </a:r>
          </a:p>
          <a:p>
            <a:r>
              <a:rPr lang="cs-CZ" sz="2000" dirty="0">
                <a:latin typeface="+mj-lt"/>
              </a:rPr>
              <a:t>kvalitní inkluzivní vzdělávání žáků se speciálními vzdělávacími potřebami ve škole hlavního vzdělávacího proudu,</a:t>
            </a:r>
          </a:p>
          <a:p>
            <a:r>
              <a:rPr lang="cs-CZ" sz="2000" dirty="0">
                <a:latin typeface="+mj-lt"/>
              </a:rPr>
              <a:t>naučit pedagogy zacházet s diverzitou v inkluzivní třídě, </a:t>
            </a:r>
          </a:p>
          <a:p>
            <a:r>
              <a:rPr lang="cs-CZ" sz="2000" dirty="0">
                <a:latin typeface="+mj-lt"/>
              </a:rPr>
              <a:t>vypracovat koncept pro inkluzivní vyučování s podporou zahraničních zkušeností, </a:t>
            </a:r>
          </a:p>
          <a:p>
            <a:r>
              <a:rPr lang="cs-CZ" sz="2000" dirty="0" smtClean="0">
                <a:latin typeface="+mj-lt"/>
              </a:rPr>
              <a:t>zaměřit </a:t>
            </a:r>
            <a:r>
              <a:rPr lang="cs-CZ" sz="2000" dirty="0">
                <a:latin typeface="+mj-lt"/>
              </a:rPr>
              <a:t>se na podporu žáků se SVP při vstupu na trh práce, </a:t>
            </a:r>
          </a:p>
          <a:p>
            <a:r>
              <a:rPr lang="cs-CZ" sz="2000" dirty="0" smtClean="0">
                <a:latin typeface="+mj-lt"/>
              </a:rPr>
              <a:t>podpořit </a:t>
            </a:r>
            <a:r>
              <a:rPr lang="cs-CZ" sz="2000" dirty="0">
                <a:latin typeface="+mj-lt"/>
              </a:rPr>
              <a:t>inkluzivní vzdělávání osvětovými aktivitami určenými pro veřejnost.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Doležalová, L., Fialová, I., Ošlejšková, H., Řehulka (</a:t>
            </a:r>
            <a:r>
              <a:rPr lang="cs-CZ" sz="1600" dirty="0" err="1" smtClean="0">
                <a:latin typeface="+mj-lt"/>
              </a:rPr>
              <a:t>ed</a:t>
            </a:r>
            <a:r>
              <a:rPr lang="cs-CZ" sz="1600" dirty="0" smtClean="0">
                <a:latin typeface="+mj-lt"/>
              </a:rPr>
              <a:t>.), Šlapák, I., Vítková, M. (2020) Inkluze žáků se zdravotním postižením z pohledu lékaře, psychologa a pedagoga. Osvětové aktivity na podporu inkluzivního vzdělávání. Brno: MU. ISBN 978-80-210-9596-0.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Bartoňová</a:t>
            </a:r>
            <a:r>
              <a:rPr lang="cs-CZ" sz="1600" dirty="0">
                <a:latin typeface="+mj-lt"/>
              </a:rPr>
              <a:t>, M., Sedláčková, A., Vítková, M. (2020) </a:t>
            </a:r>
            <a:r>
              <a:rPr lang="cs-CZ" sz="1600" i="1" dirty="0">
                <a:latin typeface="+mj-lt"/>
              </a:rPr>
              <a:t>Inkluzivní didaktika v praxi základní školy. Teorie, výzkum a praxe.</a:t>
            </a:r>
            <a:r>
              <a:rPr lang="cs-CZ" sz="1600" dirty="0">
                <a:latin typeface="+mj-lt"/>
              </a:rPr>
              <a:t> Brno: Masarykova univerzita. ISBN 978-80-210-9585-4.</a:t>
            </a: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Dostupné na &gt;  </a:t>
            </a:r>
            <a:r>
              <a:rPr lang="cs-CZ" sz="1600" u="sng" dirty="0">
                <a:latin typeface="+mj-lt"/>
                <a:hlinkClick r:id="rId2"/>
              </a:rPr>
              <a:t>https://</a:t>
            </a:r>
            <a:r>
              <a:rPr lang="cs-CZ" sz="1600" u="sng" dirty="0" smtClean="0">
                <a:latin typeface="+mj-lt"/>
                <a:hlinkClick r:id="rId2"/>
              </a:rPr>
              <a:t>munispace.muni.cz/library/catalog/book/1974</a:t>
            </a:r>
            <a:endParaRPr lang="cs-CZ" sz="1600" u="sng" dirty="0" smtClean="0">
              <a:latin typeface="+mj-lt"/>
            </a:endParaRPr>
          </a:p>
          <a:p>
            <a:pPr>
              <a:spcBef>
                <a:spcPts val="0"/>
              </a:spcBef>
            </a:pPr>
            <a:endParaRPr lang="cs-CZ" sz="1600" u="sng" dirty="0" smtClean="0">
              <a:latin typeface="+mj-lt"/>
            </a:endParaRPr>
          </a:p>
          <a:p>
            <a:pPr>
              <a:spcBef>
                <a:spcPts val="0"/>
              </a:spcBef>
            </a:pPr>
            <a:endParaRPr lang="cs-CZ" sz="1600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294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4letý DSP Speciální pedagogika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000" dirty="0" smtClean="0">
                <a:latin typeface="+mj-lt"/>
              </a:rPr>
              <a:t>DSP </a:t>
            </a:r>
            <a:r>
              <a:rPr lang="cs-CZ" sz="2000" dirty="0">
                <a:latin typeface="+mj-lt"/>
              </a:rPr>
              <a:t>Speciální pedagogika, </a:t>
            </a:r>
            <a:r>
              <a:rPr lang="cs-CZ" sz="2000" dirty="0" err="1">
                <a:latin typeface="+mj-lt"/>
              </a:rPr>
              <a:t>Special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Education</a:t>
            </a:r>
            <a:r>
              <a:rPr lang="cs-CZ" sz="2000" dirty="0">
                <a:latin typeface="+mj-lt"/>
              </a:rPr>
              <a:t> je čtyřletý, realizuje se v prezenční a kombinované formě studia.</a:t>
            </a:r>
          </a:p>
          <a:p>
            <a:pPr>
              <a:spcBef>
                <a:spcPts val="0"/>
              </a:spcBef>
            </a:pPr>
            <a:r>
              <a:rPr lang="cs-CZ" sz="2000" dirty="0">
                <a:latin typeface="+mj-lt"/>
              </a:rPr>
              <a:t>Rozdíl mezi prezenční a kombinovanou formou spočívá ve způsobu plnění podmínek studia a je definován příslušnými směrnicemi MU, </a:t>
            </a:r>
            <a:r>
              <a:rPr lang="cs-CZ" sz="2000" dirty="0" err="1">
                <a:latin typeface="+mj-lt"/>
              </a:rPr>
              <a:t>PdF</a:t>
            </a:r>
            <a:r>
              <a:rPr lang="cs-CZ" sz="2000" dirty="0">
                <a:latin typeface="+mj-lt"/>
              </a:rPr>
              <a:t> a </a:t>
            </a:r>
            <a:r>
              <a:rPr lang="cs-CZ" sz="2000" dirty="0" smtClean="0">
                <a:latin typeface="+mj-lt"/>
              </a:rPr>
              <a:t>OR. 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latin typeface="+mj-lt"/>
              </a:rPr>
              <a:t>Student </a:t>
            </a:r>
            <a:r>
              <a:rPr lang="cs-CZ" sz="2000" dirty="0" smtClean="0">
                <a:latin typeface="+mj-lt"/>
              </a:rPr>
              <a:t>společně se školitelem vytváří individuální studijní plán (ISP), který schvaluje </a:t>
            </a:r>
            <a:r>
              <a:rPr lang="cs-CZ" sz="2000" dirty="0" smtClean="0">
                <a:latin typeface="+mj-lt"/>
              </a:rPr>
              <a:t>OR a semestrální </a:t>
            </a:r>
            <a:r>
              <a:rPr lang="cs-CZ" sz="2000" dirty="0" smtClean="0">
                <a:latin typeface="+mj-lt"/>
              </a:rPr>
              <a:t>plán, který školitel hodnotí </a:t>
            </a:r>
            <a:r>
              <a:rPr lang="cs-CZ" sz="2000" dirty="0" smtClean="0">
                <a:latin typeface="+mj-lt"/>
              </a:rPr>
              <a:t>(IS MU</a:t>
            </a:r>
            <a:r>
              <a:rPr lang="cs-CZ" sz="1600" dirty="0" smtClean="0">
                <a:latin typeface="+mj-lt"/>
              </a:rPr>
              <a:t>, návrh studenta 1.6.-20.9. 2021, schválení školitelem 15-6.-30.9. 2021, OR 1.9.-7.10. 2021, zpětná vazba studenta 1.12-31.1.2022, hodnocení školitelem 15.12-15.2. 22, OR kdykoliv - PS</a:t>
            </a:r>
            <a:r>
              <a:rPr lang="cs-CZ" sz="2000" dirty="0" smtClean="0">
                <a:latin typeface="+mj-lt"/>
              </a:rPr>
              <a:t>).</a:t>
            </a:r>
            <a:endParaRPr lang="cs-CZ" sz="20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2000" dirty="0" smtClean="0">
                <a:latin typeface="+mj-lt"/>
              </a:rPr>
              <a:t>OR schvaluje komisi pro státní doktorskou zkoušku a obhajobu disertační práce – do konce listopadu 2021 pro následující semestr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latin typeface="+mj-lt"/>
              </a:rPr>
              <a:t>Termíny pro podání přihlášky k SZZK (dříve bylo možné průběžně, </a:t>
            </a:r>
            <a:r>
              <a:rPr lang="cs-CZ" sz="2000" dirty="0" smtClean="0"/>
              <a:t>nově</a:t>
            </a:r>
            <a:r>
              <a:rPr lang="cs-CZ" sz="2000" dirty="0"/>
              <a:t>)</a:t>
            </a:r>
            <a:r>
              <a:rPr lang="cs-CZ" sz="2000" dirty="0" smtClean="0"/>
              <a:t> </a:t>
            </a:r>
            <a:endParaRPr lang="cs-CZ" sz="20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D</a:t>
            </a:r>
            <a:r>
              <a:rPr lang="cs-CZ" sz="1600" dirty="0" smtClean="0">
                <a:latin typeface="+mj-lt"/>
              </a:rPr>
              <a:t>o 30.11. 2021 – realizace v lednu 2022 (nikdo není přihlášený)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Do 31.3.  2022 – realizace v květnu 2022 (aktuální)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Do 30.6.  2022 – realizace v září 2022 (aktuální)</a:t>
            </a:r>
          </a:p>
        </p:txBody>
      </p:sp>
    </p:spTree>
    <p:extLst>
      <p:ext uri="{BB962C8B-B14F-4D97-AF65-F5344CB8AC3E}">
        <p14:creationId xmlns:p14="http://schemas.microsoft.com/office/powerpoint/2010/main" val="3377676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DSP Speciální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Cílem </a:t>
            </a:r>
            <a:r>
              <a:rPr lang="cs-CZ" sz="2400" dirty="0" smtClean="0"/>
              <a:t>DSP SP </a:t>
            </a:r>
            <a:r>
              <a:rPr lang="cs-CZ" sz="2400" dirty="0"/>
              <a:t>je připravit vědecké pracovníky erudované pro výzkumnou, výukovou a odbornou činnost ve speciální pedagogice se zaměřením na obory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logopedie</a:t>
            </a:r>
            <a:r>
              <a:rPr lang="cs-CZ" sz="2400" dirty="0"/>
              <a:t>, </a:t>
            </a:r>
            <a:r>
              <a:rPr lang="cs-CZ" sz="2400" dirty="0" err="1"/>
              <a:t>surdopedie</a:t>
            </a:r>
            <a:r>
              <a:rPr lang="cs-CZ" sz="2400" dirty="0"/>
              <a:t>, </a:t>
            </a:r>
            <a:r>
              <a:rPr lang="cs-CZ" sz="2400" dirty="0" err="1" smtClean="0"/>
              <a:t>psychopedie</a:t>
            </a:r>
            <a:r>
              <a:rPr lang="cs-CZ" sz="2400" dirty="0" smtClean="0"/>
              <a:t>, </a:t>
            </a:r>
            <a:r>
              <a:rPr lang="cs-CZ" sz="2400" dirty="0" err="1" smtClean="0"/>
              <a:t>etopedie</a:t>
            </a:r>
            <a:r>
              <a:rPr lang="cs-CZ" sz="2400" dirty="0" smtClean="0"/>
              <a:t>,  </a:t>
            </a:r>
            <a:r>
              <a:rPr lang="cs-CZ" sz="2400" dirty="0" err="1"/>
              <a:t>somatopedie</a:t>
            </a:r>
            <a:r>
              <a:rPr lang="cs-CZ" sz="2400" dirty="0"/>
              <a:t>, </a:t>
            </a:r>
            <a:r>
              <a:rPr lang="cs-CZ" sz="2400" dirty="0" err="1"/>
              <a:t>oftalmopedie</a:t>
            </a:r>
            <a:r>
              <a:rPr lang="cs-CZ" sz="2400" dirty="0"/>
              <a:t>, specifické poruchy učení, </a:t>
            </a:r>
            <a:endParaRPr lang="cs-CZ" sz="2400" dirty="0" smtClean="0"/>
          </a:p>
          <a:p>
            <a:r>
              <a:rPr lang="cs-CZ" sz="2400" dirty="0" smtClean="0"/>
              <a:t>souběžné </a:t>
            </a:r>
            <a:r>
              <a:rPr lang="cs-CZ" sz="2400" dirty="0"/>
              <a:t>postižení více vadami, speciální andragogika a </a:t>
            </a:r>
            <a:r>
              <a:rPr lang="cs-CZ" sz="2400" dirty="0" err="1"/>
              <a:t>adiktologie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Jedná </a:t>
            </a:r>
            <a:r>
              <a:rPr lang="cs-CZ" sz="2400" dirty="0"/>
              <a:t>se o </a:t>
            </a:r>
            <a:r>
              <a:rPr lang="cs-CZ" sz="2400" dirty="0" smtClean="0"/>
              <a:t>odborně kvalifikované pracovníky </a:t>
            </a:r>
            <a:r>
              <a:rPr lang="cs-CZ" sz="2400" dirty="0"/>
              <a:t>pro teoretickou a praktickou činnost v oblasti poskytování </a:t>
            </a:r>
            <a:r>
              <a:rPr lang="cs-CZ" sz="2400" dirty="0" smtClean="0"/>
              <a:t>speciálně pedagogických služeb (SPC, PPP) a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 výukovou a  výzkumnou činnost na vysoké škole.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386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Zaměření disertační</a:t>
            </a:r>
            <a:r>
              <a:rPr lang="cs-CZ" sz="4000" dirty="0" smtClean="0"/>
              <a:t> práce </a:t>
            </a:r>
            <a:r>
              <a:rPr lang="cs-CZ" sz="4000" dirty="0"/>
              <a:t>v oboru Speciální pedagogika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Student </a:t>
            </a:r>
            <a:r>
              <a:rPr lang="cs-CZ" sz="2000" dirty="0"/>
              <a:t>prokáže schopnost orientovat se v aktuálních otázkách oboru </a:t>
            </a:r>
            <a:r>
              <a:rPr lang="cs-CZ" sz="2000" dirty="0" smtClean="0"/>
              <a:t>Speciální </a:t>
            </a:r>
            <a:r>
              <a:rPr lang="cs-CZ" sz="2000" dirty="0"/>
              <a:t>pedagogika, umí jasně a srozumitelně vymezit téma své práce (výzkumu), popsat výchozí stav poznání a navrhnout adekvátní metody řešení, jasně a logicky vytvořit název práce.</a:t>
            </a:r>
          </a:p>
          <a:p>
            <a:r>
              <a:rPr lang="cs-CZ" sz="2000" dirty="0"/>
              <a:t>Student dovede pracovat s adekvátními primárními a sekundárními studijními prameny, citovat je dle platných norem a v souladu s etikou vědecké práce. Je schopen/a vést diskusi a polemizovat s autory, vyvozovat vlastní závěry a doporučení.</a:t>
            </a:r>
          </a:p>
          <a:p>
            <a:r>
              <a:rPr lang="cs-CZ" sz="2000" dirty="0"/>
              <a:t>Student umí navrhnout vlastní kvantitativní nebo kvalitativní </a:t>
            </a:r>
            <a:r>
              <a:rPr lang="cs-CZ" sz="2000" dirty="0" smtClean="0"/>
              <a:t>výzkum, </a:t>
            </a:r>
            <a:r>
              <a:rPr lang="cs-CZ" sz="2000" dirty="0"/>
              <a:t>včetně jasného vymezení cílů a </a:t>
            </a:r>
            <a:endParaRPr lang="cs-CZ" sz="2000" dirty="0" smtClean="0"/>
          </a:p>
          <a:p>
            <a:r>
              <a:rPr lang="cs-CZ" sz="2000" dirty="0" smtClean="0"/>
              <a:t>volby </a:t>
            </a:r>
            <a:r>
              <a:rPr lang="cs-CZ" sz="2000" dirty="0"/>
              <a:t>adekvátních výzkumných metod ve vztahu k charakteru zkoumaného jevu, pracovat s příslušnou metodou, včetně dovednosti analyzovat kvantitativní a kvalitativní data (údaje) a vhodným způsobem je interpretovat a vyvozovat závěry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Oborové standardy dizertační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Student prostřednictvím tvorby vlastního textu prokáže kompetence stylistické, je schopen vytvořit odborný text, udržuje logickou linii kompozice práce bez gramatických chyb.</a:t>
            </a:r>
          </a:p>
          <a:p>
            <a:r>
              <a:rPr lang="cs-CZ" sz="1800" dirty="0"/>
              <a:t>Student prokáže schopnost dobře klást otázky a řešit problémy nekonvenčním způsobem, </a:t>
            </a:r>
            <a:endParaRPr lang="cs-CZ" sz="1800" dirty="0" smtClean="0"/>
          </a:p>
          <a:p>
            <a:r>
              <a:rPr lang="cs-CZ" sz="1800" dirty="0" smtClean="0"/>
              <a:t>formulovat </a:t>
            </a:r>
            <a:r>
              <a:rPr lang="cs-CZ" sz="1800" dirty="0"/>
              <a:t>nové myšlenky a závěry práce, které by přinesly alespoň dílčí nové poznatky o zkoumaném jevu, nebo </a:t>
            </a:r>
            <a:r>
              <a:rPr lang="cs-CZ" sz="1800" dirty="0" smtClean="0"/>
              <a:t>obohatily </a:t>
            </a:r>
            <a:r>
              <a:rPr lang="cs-CZ" sz="1800" dirty="0"/>
              <a:t>(nové) metodologické (v oblasti výzkumu) nebo metodické postupy (v oblasti edukace</a:t>
            </a:r>
            <a:r>
              <a:rPr lang="cs-CZ" sz="1800" dirty="0" smtClean="0"/>
              <a:t>),</a:t>
            </a:r>
          </a:p>
          <a:p>
            <a:r>
              <a:rPr lang="cs-CZ" sz="1800" dirty="0" smtClean="0"/>
              <a:t>a </a:t>
            </a:r>
            <a:r>
              <a:rPr lang="cs-CZ" sz="1800" dirty="0"/>
              <a:t>to ve vztahu k jasně definovaným a vymezeným cílovým </a:t>
            </a:r>
            <a:r>
              <a:rPr lang="cs-CZ" sz="1800" dirty="0" smtClean="0"/>
              <a:t>skupinám. </a:t>
            </a:r>
          </a:p>
          <a:p>
            <a:r>
              <a:rPr lang="cs-CZ" sz="1800" dirty="0" smtClean="0"/>
              <a:t>Oborové </a:t>
            </a:r>
            <a:r>
              <a:rPr lang="cs-CZ" sz="1800" dirty="0"/>
              <a:t>standardy závěrečných prací - speciální pedagogika jsou zpracovány podle </a:t>
            </a:r>
            <a:endParaRPr lang="cs-CZ" sz="1800" dirty="0" smtClean="0"/>
          </a:p>
          <a:p>
            <a:r>
              <a:rPr lang="cs-CZ" sz="1800" dirty="0" smtClean="0"/>
              <a:t>Pokynu </a:t>
            </a:r>
            <a:r>
              <a:rPr lang="cs-CZ" sz="1800" dirty="0"/>
              <a:t>děkana č. 1/2015 K realizaci závěrečných prací </a:t>
            </a:r>
            <a:r>
              <a:rPr lang="cs-CZ" sz="1800" dirty="0" smtClean="0"/>
              <a:t>v</a:t>
            </a:r>
            <a:r>
              <a:rPr lang="cs-CZ" sz="1800" dirty="0"/>
              <a:t> aktuálním znění</a:t>
            </a:r>
            <a:r>
              <a:rPr lang="cs-CZ" sz="1800" dirty="0" smtClean="0"/>
              <a:t>.</a:t>
            </a:r>
          </a:p>
          <a:p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506691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Výuková, výzkumná a publikační činnost studentů DSP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 </a:t>
            </a:r>
            <a:r>
              <a:rPr lang="cs-CZ" sz="2000" dirty="0"/>
              <a:t>DSP </a:t>
            </a:r>
            <a:r>
              <a:rPr lang="cs-CZ" sz="2000" dirty="0" smtClean="0"/>
              <a:t>SP </a:t>
            </a:r>
            <a:r>
              <a:rPr lang="cs-CZ" sz="2000" dirty="0"/>
              <a:t>se doktorandi podílejí na výuce bakalářů, </a:t>
            </a:r>
            <a:r>
              <a:rPr lang="cs-CZ" sz="2000" dirty="0" smtClean="0"/>
              <a:t>v</a:t>
            </a:r>
            <a:r>
              <a:rPr lang="cs-CZ" sz="2000" dirty="0"/>
              <a:t> předmětu Speciální </a:t>
            </a:r>
            <a:r>
              <a:rPr lang="cs-CZ" sz="2000" dirty="0" smtClean="0"/>
              <a:t>pedagogika a </a:t>
            </a:r>
            <a:r>
              <a:rPr lang="cs-CZ" sz="2000" dirty="0"/>
              <a:t>v předmětech svého zaměření po dobu 2 semestrů. </a:t>
            </a:r>
            <a:endParaRPr lang="cs-CZ" sz="2000" dirty="0" smtClean="0"/>
          </a:p>
          <a:p>
            <a:r>
              <a:rPr lang="cs-CZ" sz="2000" dirty="0" smtClean="0"/>
              <a:t>Ze </a:t>
            </a:r>
            <a:r>
              <a:rPr lang="cs-CZ" sz="2000" dirty="0"/>
              <a:t>stáží se preferují stáže v zahraničí (ERASMUS, ERASMUS+, zahraniční praxe ad.). Stáž v zahraničí je povinná v délce 7 týdnů. </a:t>
            </a:r>
          </a:p>
          <a:p>
            <a:r>
              <a:rPr lang="cs-CZ" sz="2000" dirty="0" smtClean="0"/>
              <a:t>Doktorandi jsou spolu se školitelem členy </a:t>
            </a:r>
            <a:r>
              <a:rPr lang="cs-CZ" sz="2000" dirty="0"/>
              <a:t>vědeckých </a:t>
            </a:r>
            <a:r>
              <a:rPr lang="cs-CZ" sz="2000" dirty="0" smtClean="0"/>
              <a:t>týmů na </a:t>
            </a:r>
            <a:r>
              <a:rPr lang="cs-CZ" sz="2000" dirty="0"/>
              <a:t>vědecko-výzkumných pracovištích u nás a v </a:t>
            </a:r>
            <a:r>
              <a:rPr lang="cs-CZ" sz="2000" dirty="0" smtClean="0"/>
              <a:t>zahraničí.</a:t>
            </a:r>
          </a:p>
          <a:p>
            <a:r>
              <a:rPr lang="cs-CZ" sz="2000" dirty="0" smtClean="0"/>
              <a:t>Publikační činnost doktorandů: studie v odborném časopise zařazeném v databázi WOS, SCOPUS, v odborném recenzovaném časopise a sborníku.</a:t>
            </a:r>
          </a:p>
          <a:p>
            <a:r>
              <a:rPr lang="cs-CZ" sz="2000" dirty="0" smtClean="0"/>
              <a:t>Aktivní vystoupení na čtyřech seminářích nebo konferencích, z toho dvou v zahraničí.</a:t>
            </a:r>
            <a:endParaRPr lang="cs-CZ" sz="2000" dirty="0"/>
          </a:p>
          <a:p>
            <a:r>
              <a:rPr lang="cs-CZ" sz="1600" dirty="0"/>
              <a:t>Vrubel, M., </a:t>
            </a:r>
            <a:r>
              <a:rPr lang="cs-CZ" sz="1600" dirty="0" err="1"/>
              <a:t>Pančocha</a:t>
            </a:r>
            <a:r>
              <a:rPr lang="cs-CZ" sz="1600" dirty="0"/>
              <a:t>, K., Vojtová, M., Vítková, M. (2021) </a:t>
            </a:r>
            <a:r>
              <a:rPr lang="cs-CZ" sz="1600" i="1" dirty="0"/>
              <a:t>LOGBOOK pro doktorský studijní program Speciální pedagogika</a:t>
            </a:r>
            <a:r>
              <a:rPr lang="cs-CZ" sz="1600" dirty="0"/>
              <a:t>. Masarykova univerzita.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5011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Záměry rozvoje DSP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ctr"/>
            <a:r>
              <a:rPr lang="cs-CZ" sz="2000" dirty="0" smtClean="0"/>
              <a:t>Tematická </a:t>
            </a:r>
            <a:r>
              <a:rPr lang="cs-CZ" sz="2000" dirty="0"/>
              <a:t>profilace </a:t>
            </a:r>
            <a:r>
              <a:rPr lang="cs-CZ" sz="2000" dirty="0" smtClean="0"/>
              <a:t>disertačních </a:t>
            </a:r>
            <a:r>
              <a:rPr lang="cs-CZ" sz="2000" dirty="0"/>
              <a:t>prací bude uváděna do souladu s profilujícími výzkumnými tématy </a:t>
            </a:r>
            <a:r>
              <a:rPr lang="cs-CZ" sz="2000" dirty="0" err="1" smtClean="0"/>
              <a:t>PdF</a:t>
            </a:r>
            <a:r>
              <a:rPr lang="cs-CZ" sz="2000" dirty="0" smtClean="0"/>
              <a:t> MU, </a:t>
            </a:r>
            <a:r>
              <a:rPr lang="cs-CZ" sz="2000" dirty="0"/>
              <a:t>a to prostřednictvím vypisování relevantních disertačních témat jednotlivými školiteli.</a:t>
            </a:r>
          </a:p>
          <a:p>
            <a:pPr lvl="0" fontAlgn="ctr"/>
            <a:r>
              <a:rPr lang="cs-CZ" sz="2000" dirty="0" smtClean="0"/>
              <a:t>DSP </a:t>
            </a:r>
            <a:r>
              <a:rPr lang="cs-CZ" sz="2000" dirty="0"/>
              <a:t>bude usilovat o udržení vysoké úrovně personálního zabezpečení a průběžně bude doplňován o nově graduované odborníky.</a:t>
            </a:r>
          </a:p>
          <a:p>
            <a:pPr lvl="0" fontAlgn="ctr"/>
            <a:r>
              <a:rPr lang="cs-CZ" sz="2000" dirty="0"/>
              <a:t>Interdisciplinární charakter </a:t>
            </a:r>
            <a:r>
              <a:rPr lang="cs-CZ" sz="2000" dirty="0" smtClean="0"/>
              <a:t>DSP </a:t>
            </a:r>
            <a:r>
              <a:rPr lang="cs-CZ" sz="2000" dirty="0"/>
              <a:t>bude průběžně posilován širším zapojením odborníků z různých oborů na </a:t>
            </a:r>
            <a:r>
              <a:rPr lang="cs-CZ" sz="2000" dirty="0" err="1" smtClean="0"/>
              <a:t>PdF</a:t>
            </a:r>
            <a:r>
              <a:rPr lang="cs-CZ" sz="2000" dirty="0" smtClean="0"/>
              <a:t> MU </a:t>
            </a:r>
            <a:r>
              <a:rPr lang="cs-CZ" sz="2000" dirty="0"/>
              <a:t>v roli přednášejících, školitelů a konzultantů, což by se mělo kladně odrazit i ve výběru témat disertačních prací studenty.</a:t>
            </a:r>
          </a:p>
          <a:p>
            <a:pPr lvl="0" fontAlgn="ctr"/>
            <a:r>
              <a:rPr lang="cs-CZ" sz="2000" dirty="0"/>
              <a:t>K posilování mezinárodního rozměru </a:t>
            </a:r>
            <a:r>
              <a:rPr lang="cs-CZ" sz="2000" dirty="0" smtClean="0"/>
              <a:t>DSP </a:t>
            </a:r>
            <a:r>
              <a:rPr lang="cs-CZ" sz="2000" dirty="0"/>
              <a:t>bude docházet díky zapojení zahraničních odborníků do doktorského studia a díky mobilitám a stážím doktorandů v zahraničí.</a:t>
            </a:r>
          </a:p>
        </p:txBody>
      </p:sp>
    </p:spTree>
    <p:extLst>
      <p:ext uri="{BB962C8B-B14F-4D97-AF65-F5344CB8AC3E}">
        <p14:creationId xmlns:p14="http://schemas.microsoft.com/office/powerpoint/2010/main" val="34260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4leté DSP Speciální pedagogika/</a:t>
            </a:r>
            <a:r>
              <a:rPr lang="cs-CZ" sz="2800" dirty="0" err="1" smtClean="0">
                <a:solidFill>
                  <a:schemeClr val="tx1"/>
                </a:solidFill>
              </a:rPr>
              <a:t>Special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Education</a:t>
            </a: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prof. PhDr. Marie Vítková, CSc.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4leté </a:t>
            </a:r>
            <a:r>
              <a:rPr lang="cs-CZ" sz="2000" dirty="0"/>
              <a:t>DSP SP, </a:t>
            </a:r>
            <a:r>
              <a:rPr lang="cs-CZ" sz="2000" dirty="0" err="1"/>
              <a:t>Special</a:t>
            </a:r>
            <a:r>
              <a:rPr lang="cs-CZ" sz="2000" dirty="0"/>
              <a:t> </a:t>
            </a:r>
            <a:r>
              <a:rPr lang="cs-CZ" sz="2000" dirty="0" err="1"/>
              <a:t>Education</a:t>
            </a:r>
            <a:r>
              <a:rPr lang="cs-CZ" sz="2000" dirty="0"/>
              <a:t>, </a:t>
            </a:r>
            <a:r>
              <a:rPr lang="cs-CZ" sz="2000" dirty="0" smtClean="0"/>
              <a:t>platnost institucionální akreditace od 30.9 2020 do 30.9.2028.</a:t>
            </a:r>
          </a:p>
          <a:p>
            <a:r>
              <a:rPr lang="cs-CZ" sz="2000" dirty="0" smtClean="0"/>
              <a:t>Studenti DSP SP byli do programu převedeni </a:t>
            </a:r>
            <a:r>
              <a:rPr lang="cs-CZ" sz="2000" dirty="0"/>
              <a:t>k</a:t>
            </a:r>
            <a:r>
              <a:rPr lang="cs-CZ" sz="2000" dirty="0" smtClean="0"/>
              <a:t> 15. červenci 2021.</a:t>
            </a:r>
          </a:p>
          <a:p>
            <a:r>
              <a:rPr lang="cs-CZ" sz="2000" dirty="0" smtClean="0"/>
              <a:t>Na </a:t>
            </a:r>
            <a:r>
              <a:rPr lang="cs-CZ" sz="2000" dirty="0"/>
              <a:t>realizaci doktorského </a:t>
            </a:r>
            <a:r>
              <a:rPr lang="cs-CZ" sz="2000" dirty="0" smtClean="0"/>
              <a:t>studijního programu se </a:t>
            </a:r>
            <a:r>
              <a:rPr lang="cs-CZ" sz="2000" dirty="0"/>
              <a:t>podílí </a:t>
            </a:r>
            <a:r>
              <a:rPr lang="cs-CZ" sz="2000" dirty="0" smtClean="0"/>
              <a:t>katedra </a:t>
            </a:r>
            <a:r>
              <a:rPr lang="cs-CZ" sz="2000" dirty="0"/>
              <a:t>Speciální a inkluzivní pedagogiky </a:t>
            </a:r>
            <a:r>
              <a:rPr lang="cs-CZ" sz="2000" dirty="0" smtClean="0"/>
              <a:t>(KSIP) společně </a:t>
            </a:r>
            <a:r>
              <a:rPr lang="cs-CZ" sz="2000" dirty="0" smtClean="0"/>
              <a:t>s IVIV.</a:t>
            </a:r>
            <a:endParaRPr lang="cs-CZ" sz="2000" dirty="0"/>
          </a:p>
          <a:p>
            <a:r>
              <a:rPr lang="cs-CZ" sz="2000" dirty="0" smtClean="0"/>
              <a:t>V DSP je reflektován </a:t>
            </a:r>
            <a:r>
              <a:rPr lang="cs-CZ" sz="2000" dirty="0"/>
              <a:t>interdisciplinární a multidisciplinární rozměr </a:t>
            </a:r>
            <a:r>
              <a:rPr lang="cs-CZ" sz="2000" dirty="0" smtClean="0"/>
              <a:t>DSP, </a:t>
            </a:r>
            <a:r>
              <a:rPr lang="cs-CZ" sz="2000" dirty="0"/>
              <a:t>a to </a:t>
            </a:r>
            <a:r>
              <a:rPr lang="cs-CZ" sz="2000" dirty="0" smtClean="0"/>
              <a:t>vymezením </a:t>
            </a:r>
            <a:r>
              <a:rPr lang="cs-CZ" sz="2000" dirty="0"/>
              <a:t>témat disertačních prací jako mezioborových se zachováním dominance speciální </a:t>
            </a:r>
            <a:r>
              <a:rPr lang="cs-CZ" sz="2000" dirty="0" smtClean="0"/>
              <a:t>pedagogiky.</a:t>
            </a:r>
          </a:p>
          <a:p>
            <a:r>
              <a:rPr lang="cs-CZ" sz="2000" dirty="0" smtClean="0"/>
              <a:t>Změna obsahu v institucionální akreditaci DSP SP:</a:t>
            </a:r>
          </a:p>
          <a:p>
            <a:r>
              <a:rPr lang="cs-CZ" sz="2000" dirty="0" smtClean="0"/>
              <a:t>Zahraniční stáž – 7 týdnů, povinná, týká se celé MU.</a:t>
            </a:r>
          </a:p>
          <a:p>
            <a:r>
              <a:rPr lang="cs-CZ" sz="2000" dirty="0" smtClean="0"/>
              <a:t>Předměty </a:t>
            </a:r>
            <a:r>
              <a:rPr lang="cs-CZ" sz="2000" i="1" dirty="0" smtClean="0"/>
              <a:t>Psychologie handicapu </a:t>
            </a:r>
            <a:r>
              <a:rPr lang="cs-CZ" sz="2000" dirty="0" smtClean="0"/>
              <a:t>a </a:t>
            </a:r>
            <a:r>
              <a:rPr lang="cs-CZ" sz="2000" i="1" dirty="0" smtClean="0"/>
              <a:t>Poruchy psychického vývoje </a:t>
            </a:r>
            <a:r>
              <a:rPr lang="cs-CZ" sz="2000" dirty="0" smtClean="0"/>
              <a:t>nahrazují dosud vyučované předměty </a:t>
            </a:r>
            <a:r>
              <a:rPr lang="cs-CZ" sz="2000" i="1" dirty="0" smtClean="0"/>
              <a:t>Patopsychologie I., II.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55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Oborová rada DSP SP – </a:t>
            </a:r>
            <a:br>
              <a:rPr lang="cs-CZ" dirty="0" smtClean="0"/>
            </a:br>
            <a:r>
              <a:rPr lang="cs-CZ" sz="3200" dirty="0" smtClean="0"/>
              <a:t>od 30.9.2020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Prof. PhDr. Marie Vítková, CSc. (garant / předseda)</a:t>
            </a:r>
          </a:p>
          <a:p>
            <a:r>
              <a:rPr lang="cs-CZ" sz="2000" dirty="0"/>
              <a:t>Doc. PhDr. Karel </a:t>
            </a:r>
            <a:r>
              <a:rPr lang="cs-CZ" sz="2000" dirty="0" err="1"/>
              <a:t>Pančocha</a:t>
            </a:r>
            <a:r>
              <a:rPr lang="cs-CZ" sz="2000" dirty="0"/>
              <a:t>, Ph.D.</a:t>
            </a:r>
          </a:p>
          <a:p>
            <a:r>
              <a:rPr lang="cs-CZ" sz="2000" dirty="0"/>
              <a:t>Doc. PhDr. Věra Vojtová, Ph.D.</a:t>
            </a:r>
          </a:p>
          <a:p>
            <a:r>
              <a:rPr lang="cs-CZ" sz="2000" dirty="0"/>
              <a:t>Prof. MUDr. Ivo Šlapák, DrSc. </a:t>
            </a:r>
            <a:r>
              <a:rPr lang="cs-CZ" sz="2000" dirty="0" smtClean="0"/>
              <a:t>(LF MU)</a:t>
            </a:r>
            <a:endParaRPr lang="cs-CZ" sz="2000" dirty="0"/>
          </a:p>
          <a:p>
            <a:r>
              <a:rPr lang="cs-CZ" sz="2000" dirty="0"/>
              <a:t>Doc. MUDr. Hana Ošlejšková, Ph.D. </a:t>
            </a:r>
            <a:r>
              <a:rPr lang="cs-CZ" sz="2000" dirty="0" smtClean="0"/>
              <a:t>(LF MU)</a:t>
            </a:r>
            <a:endParaRPr lang="cs-CZ" sz="2000" dirty="0"/>
          </a:p>
          <a:p>
            <a:r>
              <a:rPr lang="cs-CZ" sz="2000" dirty="0"/>
              <a:t>Doc. Mgr. Pavel Beneš, Ph.D. </a:t>
            </a:r>
            <a:r>
              <a:rPr lang="cs-CZ" sz="2000" dirty="0" smtClean="0"/>
              <a:t>(LF MU) </a:t>
            </a:r>
          </a:p>
          <a:p>
            <a:r>
              <a:rPr lang="cs-CZ" sz="2000" dirty="0" smtClean="0"/>
              <a:t>Prof</a:t>
            </a:r>
            <a:r>
              <a:rPr lang="cs-CZ" sz="2000" dirty="0"/>
              <a:t>. Mgr. Kateřina Vitásková, Ph.D. (</a:t>
            </a:r>
            <a:r>
              <a:rPr lang="cs-CZ" sz="2000" dirty="0" err="1" smtClean="0"/>
              <a:t>PdF</a:t>
            </a:r>
            <a:r>
              <a:rPr lang="cs-CZ" sz="2000" dirty="0" smtClean="0"/>
              <a:t> UPOL </a:t>
            </a:r>
            <a:r>
              <a:rPr lang="cs-CZ" sz="2000" dirty="0"/>
              <a:t>v Olomouci) </a:t>
            </a:r>
            <a:endParaRPr lang="cs-CZ" sz="2000" dirty="0" smtClean="0"/>
          </a:p>
          <a:p>
            <a:r>
              <a:rPr lang="cs-CZ" sz="2000" dirty="0" smtClean="0"/>
              <a:t>Doc</a:t>
            </a:r>
            <a:r>
              <a:rPr lang="cs-CZ" sz="2000" dirty="0"/>
              <a:t>. PaedDr. Petr </a:t>
            </a:r>
            <a:r>
              <a:rPr lang="cs-CZ" sz="2000" dirty="0" err="1"/>
              <a:t>Franiok</a:t>
            </a:r>
            <a:r>
              <a:rPr lang="cs-CZ" sz="2000" dirty="0"/>
              <a:t>, Ph.D. (</a:t>
            </a:r>
            <a:r>
              <a:rPr lang="cs-CZ" sz="2000" dirty="0" err="1" smtClean="0"/>
              <a:t>PdF</a:t>
            </a:r>
            <a:r>
              <a:rPr lang="cs-CZ" sz="2000" dirty="0" smtClean="0"/>
              <a:t> OU </a:t>
            </a:r>
            <a:r>
              <a:rPr lang="cs-CZ" sz="2000" dirty="0"/>
              <a:t>v Ostravě)</a:t>
            </a:r>
          </a:p>
          <a:p>
            <a:r>
              <a:rPr lang="cs-CZ" sz="2000" dirty="0"/>
              <a:t>Doc. PhDr. Lea Květoňová, Ph.D. (</a:t>
            </a:r>
            <a:r>
              <a:rPr lang="cs-CZ" sz="2000" dirty="0" err="1" smtClean="0"/>
              <a:t>PedF</a:t>
            </a:r>
            <a:r>
              <a:rPr lang="cs-CZ" sz="2000" dirty="0" smtClean="0"/>
              <a:t> UK </a:t>
            </a:r>
            <a:r>
              <a:rPr lang="cs-CZ" sz="2000" dirty="0"/>
              <a:t>v Praze)</a:t>
            </a:r>
          </a:p>
          <a:p>
            <a:r>
              <a:rPr lang="cs-CZ" sz="2000" dirty="0"/>
              <a:t>Doc. PaedDr. Terezia </a:t>
            </a:r>
            <a:r>
              <a:rPr lang="cs-CZ" sz="2000" dirty="0" err="1"/>
              <a:t>Harčariková</a:t>
            </a:r>
            <a:r>
              <a:rPr lang="cs-CZ" sz="2000" dirty="0"/>
              <a:t>, Ph.D. (</a:t>
            </a:r>
            <a:r>
              <a:rPr lang="cs-CZ" sz="2000" dirty="0" err="1" smtClean="0"/>
              <a:t>PdF</a:t>
            </a:r>
            <a:r>
              <a:rPr lang="cs-CZ" sz="2000" dirty="0" smtClean="0"/>
              <a:t> KU v</a:t>
            </a:r>
            <a:r>
              <a:rPr lang="cs-CZ" sz="2000" dirty="0"/>
              <a:t> </a:t>
            </a:r>
            <a:r>
              <a:rPr lang="cs-CZ" sz="2000" dirty="0" smtClean="0"/>
              <a:t>Bratislavě</a:t>
            </a:r>
            <a:r>
              <a:rPr lang="cs-CZ" sz="2000" dirty="0"/>
              <a:t>)</a:t>
            </a:r>
            <a:r>
              <a:rPr lang="cs-CZ" sz="2000" dirty="0" smtClean="0"/>
              <a:t> Prof</a:t>
            </a:r>
            <a:r>
              <a:rPr lang="cs-CZ" sz="2000" dirty="0"/>
              <a:t>. PaedDr. Alice </a:t>
            </a:r>
            <a:r>
              <a:rPr lang="cs-CZ" sz="2000" dirty="0" err="1"/>
              <a:t>Vančová</a:t>
            </a:r>
            <a:r>
              <a:rPr lang="cs-CZ" sz="2000" dirty="0"/>
              <a:t>, CSc. (</a:t>
            </a:r>
            <a:r>
              <a:rPr lang="cs-CZ" sz="2000" dirty="0" err="1" smtClean="0"/>
              <a:t>PdF</a:t>
            </a:r>
            <a:r>
              <a:rPr lang="cs-CZ" sz="2000" dirty="0" smtClean="0"/>
              <a:t> KU </a:t>
            </a:r>
            <a:r>
              <a:rPr lang="cs-CZ" sz="2000" dirty="0"/>
              <a:t>v </a:t>
            </a:r>
            <a:r>
              <a:rPr lang="cs-CZ" sz="2000" dirty="0" smtClean="0"/>
              <a:t>Bratislavě)</a:t>
            </a:r>
          </a:p>
          <a:p>
            <a:r>
              <a:rPr lang="cs-CZ" sz="2000" dirty="0" smtClean="0"/>
              <a:t>Prof</a:t>
            </a:r>
            <a:r>
              <a:rPr lang="cs-CZ" sz="2000" dirty="0"/>
              <a:t>. (FH) </a:t>
            </a:r>
            <a:r>
              <a:rPr lang="cs-CZ" sz="2000" dirty="0" err="1" smtClean="0"/>
              <a:t>Dr.Tom</a:t>
            </a:r>
            <a:r>
              <a:rPr lang="cs-CZ" sz="2000" dirty="0" smtClean="0"/>
              <a:t> </a:t>
            </a:r>
            <a:r>
              <a:rPr lang="cs-CZ" sz="2000" dirty="0"/>
              <a:t>Schmid (</a:t>
            </a:r>
            <a:r>
              <a:rPr lang="cs-CZ" sz="2000" dirty="0" err="1"/>
              <a:t>Fachhochschule</a:t>
            </a:r>
            <a:r>
              <a:rPr lang="cs-CZ" sz="2000" dirty="0"/>
              <a:t> St. P</a:t>
            </a:r>
            <a:r>
              <a:rPr lang="de-DE" sz="2000" dirty="0"/>
              <a:t>ölten, Studiengang Sozialarbeit, </a:t>
            </a:r>
            <a:r>
              <a:rPr lang="cs-CZ" sz="2000" dirty="0"/>
              <a:t>Rakousko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1500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Školitelé v DSP Speciální pedagogika, </a:t>
            </a:r>
            <a:r>
              <a:rPr lang="cs-CZ" sz="4000" dirty="0" err="1" smtClean="0"/>
              <a:t>Special</a:t>
            </a:r>
            <a:r>
              <a:rPr lang="cs-CZ" sz="4000" dirty="0" smtClean="0"/>
              <a:t> </a:t>
            </a:r>
            <a:r>
              <a:rPr lang="cs-CZ" sz="4000" dirty="0" err="1" smtClean="0"/>
              <a:t>Education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Doc. PhDr. Barbora Bazalová, Ph.D.</a:t>
            </a:r>
          </a:p>
          <a:p>
            <a:r>
              <a:rPr lang="cs-CZ" sz="2400" dirty="0" smtClean="0"/>
              <a:t>Doc. Mgr. Pavel Beneš, Ph.D.</a:t>
            </a:r>
          </a:p>
          <a:p>
            <a:r>
              <a:rPr lang="cs-CZ" sz="2400" dirty="0" smtClean="0"/>
              <a:t>Doc. PhDr. Ilona </a:t>
            </a:r>
            <a:r>
              <a:rPr lang="cs-CZ" sz="2400" dirty="0" err="1" smtClean="0"/>
              <a:t>Bytešníková</a:t>
            </a:r>
            <a:r>
              <a:rPr lang="cs-CZ" sz="2400" dirty="0" smtClean="0"/>
              <a:t>, Ph.D.</a:t>
            </a:r>
          </a:p>
          <a:p>
            <a:r>
              <a:rPr lang="cs-CZ" sz="2400" dirty="0" smtClean="0"/>
              <a:t>Doc. Mgr. et Mgr. Karel Červenka, Ph.D.</a:t>
            </a:r>
          </a:p>
          <a:p>
            <a:r>
              <a:rPr lang="cs-CZ" sz="2400" dirty="0" smtClean="0"/>
              <a:t>Doc. MUDr. Petr Kachlík, Ph.D.</a:t>
            </a:r>
          </a:p>
          <a:p>
            <a:r>
              <a:rPr lang="cs-CZ" sz="2400" dirty="0" smtClean="0"/>
              <a:t>Doc. PhDr. Dagmar Opatřilová, Ph.D.</a:t>
            </a:r>
          </a:p>
          <a:p>
            <a:r>
              <a:rPr lang="cs-CZ" sz="2400" dirty="0" smtClean="0"/>
              <a:t>Doc. PhDr</a:t>
            </a:r>
            <a:r>
              <a:rPr lang="cs-CZ" sz="2400" dirty="0"/>
              <a:t>. Karel </a:t>
            </a:r>
            <a:r>
              <a:rPr lang="cs-CZ" sz="2400" dirty="0" err="1"/>
              <a:t>Pančocha</a:t>
            </a:r>
            <a:r>
              <a:rPr lang="cs-CZ" sz="2400" dirty="0"/>
              <a:t>, Ph.D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Prof. PhDr. Evžen Řehulka, Ph.D.</a:t>
            </a:r>
          </a:p>
          <a:p>
            <a:r>
              <a:rPr lang="cs-CZ" sz="2400" dirty="0"/>
              <a:t>Prof. PhDr. Marie Vítková, </a:t>
            </a:r>
            <a:r>
              <a:rPr lang="cs-CZ" sz="2400" dirty="0" smtClean="0"/>
              <a:t>CSc.</a:t>
            </a:r>
          </a:p>
          <a:p>
            <a:r>
              <a:rPr lang="cs-CZ" sz="2400" dirty="0"/>
              <a:t>Doc. PhDr. Věra Vojtová, Ph.D.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9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Ph.D.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PdF</a:t>
            </a:r>
            <a:r>
              <a:rPr lang="cs-CZ" smtClean="0"/>
              <a:t>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+mj-lt"/>
              </a:rPr>
              <a:t>postdoktorandská škola – Ph.D. </a:t>
            </a:r>
            <a:r>
              <a:rPr lang="cs-CZ" sz="2000" dirty="0" err="1" smtClean="0">
                <a:latin typeface="+mj-lt"/>
              </a:rPr>
              <a:t>School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PdF</a:t>
            </a:r>
            <a:r>
              <a:rPr lang="cs-CZ" sz="2000" dirty="0" smtClean="0">
                <a:latin typeface="+mj-lt"/>
              </a:rPr>
              <a:t> MU</a:t>
            </a:r>
          </a:p>
          <a:p>
            <a:r>
              <a:rPr lang="cs-CZ" sz="2000" dirty="0" smtClean="0">
                <a:latin typeface="+mj-lt"/>
              </a:rPr>
              <a:t>Je zastřešující </a:t>
            </a:r>
            <a:r>
              <a:rPr lang="cs-CZ" sz="2000" dirty="0">
                <a:latin typeface="+mj-lt"/>
              </a:rPr>
              <a:t>označení pro odborné aktivity - přednášky, semináře, </a:t>
            </a:r>
            <a:r>
              <a:rPr lang="cs-CZ" sz="2000" dirty="0" smtClean="0">
                <a:latin typeface="+mj-lt"/>
              </a:rPr>
              <a:t>workshopy, konference </a:t>
            </a:r>
            <a:r>
              <a:rPr lang="cs-CZ" sz="2000" dirty="0">
                <a:latin typeface="+mj-lt"/>
              </a:rPr>
              <a:t>apod</a:t>
            </a:r>
            <a:r>
              <a:rPr lang="cs-CZ" sz="2000" dirty="0" smtClean="0">
                <a:latin typeface="+mj-lt"/>
              </a:rPr>
              <a:t>. určené doktorandům.</a:t>
            </a:r>
          </a:p>
          <a:p>
            <a:r>
              <a:rPr lang="cs-CZ" sz="2000" dirty="0" smtClean="0">
                <a:latin typeface="+mj-lt"/>
              </a:rPr>
              <a:t>Prostřednictvím </a:t>
            </a:r>
            <a:r>
              <a:rPr lang="cs-CZ" sz="2000" dirty="0">
                <a:latin typeface="+mj-lt"/>
              </a:rPr>
              <a:t>(Post)doktorandské školy lze doktorandům mj. také avizovat možnost konzultace se zahraničním hostem pobývajícím u Vás na katedře/institutu. </a:t>
            </a:r>
            <a:endParaRPr lang="cs-CZ" sz="2000" dirty="0" smtClean="0">
              <a:latin typeface="+mj-lt"/>
            </a:endParaRPr>
          </a:p>
          <a:p>
            <a:r>
              <a:rPr lang="cs-CZ" sz="2000" dirty="0" smtClean="0">
                <a:latin typeface="+mj-lt"/>
              </a:rPr>
              <a:t>S</a:t>
            </a:r>
            <a:r>
              <a:rPr lang="cs-CZ" sz="2000" dirty="0">
                <a:latin typeface="+mj-lt"/>
              </a:rPr>
              <a:t> konkrétními aktivitami, které byste rádi propagovali, se prosím obracejte na Janu Veličkovou (</a:t>
            </a:r>
            <a:r>
              <a:rPr lang="cs-CZ" sz="2000" dirty="0">
                <a:latin typeface="+mj-lt"/>
                <a:hlinkClick r:id="rId2"/>
              </a:rPr>
              <a:t>velickova@ped.muni.cz</a:t>
            </a:r>
            <a:r>
              <a:rPr lang="cs-CZ" sz="2000" dirty="0">
                <a:latin typeface="+mj-lt"/>
              </a:rPr>
              <a:t>), která má na starosti informační kanály (Post)doktorandské školy</a:t>
            </a:r>
            <a:r>
              <a:rPr lang="cs-CZ" sz="2000" dirty="0" smtClean="0">
                <a:latin typeface="+mj-lt"/>
              </a:rPr>
              <a:t>.</a:t>
            </a:r>
          </a:p>
          <a:p>
            <a:endParaRPr lang="cs-CZ" sz="2000" dirty="0">
              <a:latin typeface="+mj-lt"/>
            </a:endParaRPr>
          </a:p>
          <a:p>
            <a:r>
              <a:rPr lang="cs-CZ" sz="1800" dirty="0" smtClean="0"/>
              <a:t>Neformální </a:t>
            </a:r>
            <a:r>
              <a:rPr lang="cs-CZ" sz="1800" dirty="0"/>
              <a:t>setkání doktorandů z Pedagogické fakulty - více viz </a:t>
            </a:r>
            <a:r>
              <a:rPr lang="cs-CZ" sz="1800" dirty="0" smtClean="0">
                <a:hlinkClick r:id="rId3"/>
              </a:rPr>
              <a:t>www.ped.muni.cz/postdokskola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157692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Specifický výzkum v letech 2018-2021</a:t>
            </a:r>
            <a:endParaRPr lang="cs-CZ" sz="36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80811"/>
              </p:ext>
            </p:extLst>
          </p:nvPr>
        </p:nvGraphicFramePr>
        <p:xfrm>
          <a:off x="609600" y="1780540"/>
          <a:ext cx="8229600" cy="5077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70824567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1744524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0318681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7985435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0283648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effectLst/>
                        </a:rPr>
                        <a:t>59756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effectLst/>
                        </a:rPr>
                        <a:t>MUNI/A/1429/2020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effectLst/>
                        </a:rPr>
                        <a:t>01.01.2021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effectLst/>
                        </a:rPr>
                        <a:t>Význam speciální pedagogiky a role speciálního pedagoga z pohledu rodičů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u="sng">
                          <a:effectLst/>
                          <a:hlinkClick r:id="rId2"/>
                        </a:rPr>
                        <a:t>PhDr. Mgr. Dana Zámečníková, Ph.D.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extLst>
                  <a:ext uri="{0D108BD9-81ED-4DB2-BD59-A6C34878D82A}">
                    <a16:rowId xmlns:a16="http://schemas.microsoft.com/office/drawing/2014/main" val="2749011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u="none" strike="noStrike" dirty="0">
                          <a:effectLst/>
                          <a:hlinkClick r:id="rId3"/>
                        </a:rPr>
                        <a:t>54989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effectLst/>
                        </a:rPr>
                        <a:t>MUNI/A/1332/2019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effectLst/>
                        </a:rPr>
                        <a:t>01.01.2020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 err="1">
                          <a:effectLst/>
                        </a:rPr>
                        <a:t>Význam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speciální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pedagogiky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při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podpoře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efektivním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vzdělávání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žáků</a:t>
                      </a:r>
                      <a:r>
                        <a:rPr lang="en-US" sz="1400" dirty="0">
                          <a:effectLst/>
                        </a:rPr>
                        <a:t> v </a:t>
                      </a:r>
                      <a:r>
                        <a:rPr lang="en-US" sz="1400" dirty="0" err="1">
                          <a:effectLst/>
                        </a:rPr>
                        <a:t>inkluzivním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prostředí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základní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školy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u="sng">
                          <a:effectLst/>
                          <a:hlinkClick r:id="rId4"/>
                        </a:rPr>
                        <a:t>PhDr. Mgr. Ilona Fialová, Ph.D.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extLst>
                  <a:ext uri="{0D108BD9-81ED-4DB2-BD59-A6C34878D82A}">
                    <a16:rowId xmlns:a16="http://schemas.microsoft.com/office/drawing/2014/main" val="3126958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u="none" strike="noStrike" dirty="0">
                          <a:effectLst/>
                          <a:hlinkClick r:id="rId5"/>
                        </a:rPr>
                        <a:t>47107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effectLst/>
                        </a:rPr>
                        <a:t>MUNI/A/1432/2018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effectLst/>
                        </a:rPr>
                        <a:t>01.01.2019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effectLst/>
                        </a:rPr>
                        <a:t>Role </a:t>
                      </a:r>
                      <a:r>
                        <a:rPr lang="en-US" sz="1400" dirty="0" err="1">
                          <a:effectLst/>
                        </a:rPr>
                        <a:t>speciální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pedagogiky</a:t>
                      </a:r>
                      <a:r>
                        <a:rPr lang="en-US" sz="1400" dirty="0">
                          <a:effectLst/>
                        </a:rPr>
                        <a:t> v </a:t>
                      </a:r>
                      <a:r>
                        <a:rPr lang="en-US" sz="1400" dirty="0" err="1">
                          <a:effectLst/>
                        </a:rPr>
                        <a:t>prostředí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inkluzivního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školského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prostředí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u="sng">
                          <a:effectLst/>
                          <a:hlinkClick r:id="rId6"/>
                        </a:rPr>
                        <a:t>doc. Mgr. et Mgr. Karel Červenka, Ph.D.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extLst>
                  <a:ext uri="{0D108BD9-81ED-4DB2-BD59-A6C34878D82A}">
                    <a16:rowId xmlns:a16="http://schemas.microsoft.com/office/drawing/2014/main" val="2318769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u="none" strike="noStrike" dirty="0">
                          <a:effectLst/>
                          <a:hlinkClick r:id="rId7"/>
                        </a:rPr>
                        <a:t>41065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effectLst/>
                        </a:rPr>
                        <a:t>MUNI/A/1151/2017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effectLst/>
                        </a:rPr>
                        <a:t>01.01.2018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 err="1">
                          <a:effectLst/>
                        </a:rPr>
                        <a:t>Zohledňování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speciálních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vzdělávacích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potřeb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žákyň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žáků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základní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školy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u="sng" dirty="0" err="1">
                          <a:effectLst/>
                          <a:hlinkClick r:id="rId8"/>
                        </a:rPr>
                        <a:t>PhDr</a:t>
                      </a:r>
                      <a:r>
                        <a:rPr lang="en-US" sz="1400" u="sng" dirty="0">
                          <a:effectLst/>
                          <a:hlinkClick r:id="rId8"/>
                        </a:rPr>
                        <a:t>. Mgr. Petr </a:t>
                      </a:r>
                      <a:r>
                        <a:rPr lang="en-US" sz="1400" u="sng" dirty="0" err="1">
                          <a:effectLst/>
                          <a:hlinkClick r:id="rId8"/>
                        </a:rPr>
                        <a:t>Kopečný</a:t>
                      </a:r>
                      <a:r>
                        <a:rPr lang="en-US" sz="1400" u="sng" dirty="0">
                          <a:effectLst/>
                          <a:hlinkClick r:id="rId8"/>
                        </a:rPr>
                        <a:t>, Ph.D.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45720" marR="45720" marT="22860" marB="19685"/>
                </a:tc>
                <a:extLst>
                  <a:ext uri="{0D108BD9-81ED-4DB2-BD59-A6C34878D82A}">
                    <a16:rowId xmlns:a16="http://schemas.microsoft.com/office/drawing/2014/main" val="453011127"/>
                  </a:ext>
                </a:extLst>
              </a:tr>
            </a:tbl>
          </a:graphicData>
        </a:graphic>
      </p:graphicFrame>
      <p:sp>
        <p:nvSpPr>
          <p:cNvPr id="5" name="Obdélník 4" descr="Info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57200" y="2549525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Obdélník 5" descr="Inf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457200" y="2549525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 descr="Info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457200" y="2549525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Rectangle 4">
            <a:hlinkClick r:id="rId2"/>
          </p:cNvPr>
          <p:cNvSpPr>
            <a:spLocks noChangeArrowheads="1"/>
          </p:cNvSpPr>
          <p:nvPr/>
        </p:nvSpPr>
        <p:spPr bwMode="auto">
          <a:xfrm>
            <a:off x="457200" y="2608848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16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57200" y="3006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1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000" b="1" dirty="0"/>
              <a:t>Specifický výzkum pro rok - 2021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1800" dirty="0"/>
              <a:t>Název: </a:t>
            </a:r>
            <a:r>
              <a:rPr lang="cs-CZ" sz="1800" i="1" dirty="0"/>
              <a:t>Význam speciální pedagogiky a role speciálního pedagoga z pohledu rodičů </a:t>
            </a: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en-US" sz="1800" dirty="0" err="1"/>
              <a:t>Řešitel</a:t>
            </a:r>
            <a:r>
              <a:rPr lang="en-US" sz="1800" dirty="0"/>
              <a:t>: </a:t>
            </a:r>
            <a:r>
              <a:rPr lang="en-US" sz="1800" dirty="0" err="1"/>
              <a:t>PhDr</a:t>
            </a:r>
            <a:r>
              <a:rPr lang="en-US" sz="1800" dirty="0"/>
              <a:t>. Dana </a:t>
            </a:r>
            <a:r>
              <a:rPr lang="en-US" sz="1800" dirty="0" err="1"/>
              <a:t>Zámečníková</a:t>
            </a:r>
            <a:r>
              <a:rPr lang="en-US" sz="1800" dirty="0"/>
              <a:t>, Ph.D.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816" y="1556792"/>
            <a:ext cx="8229600" cy="45307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1800" dirty="0">
                <a:latin typeface="+mj-lt"/>
              </a:rPr>
              <a:t>Projekt Specifického výzkumu </a:t>
            </a:r>
            <a:r>
              <a:rPr lang="cs-CZ" sz="1800" dirty="0" smtClean="0">
                <a:latin typeface="+mj-lt"/>
              </a:rPr>
              <a:t>je zaměřen </a:t>
            </a:r>
            <a:r>
              <a:rPr lang="cs-CZ" sz="1800" dirty="0">
                <a:latin typeface="+mj-lt"/>
              </a:rPr>
              <a:t>na oblast speciální pedagogiky v kontextu výchovy a vzdělávání dětí/ žáků se speciálními vzdělávacími potřebami. </a:t>
            </a:r>
            <a:endParaRPr lang="cs-CZ" sz="1800" dirty="0" smtClean="0">
              <a:latin typeface="+mj-lt"/>
            </a:endParaRPr>
          </a:p>
          <a:p>
            <a:pPr>
              <a:spcBef>
                <a:spcPts val="0"/>
              </a:spcBef>
            </a:pPr>
            <a:endParaRPr lang="cs-CZ" sz="18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+mj-lt"/>
              </a:rPr>
              <a:t>Projekt je cílen </a:t>
            </a:r>
            <a:r>
              <a:rPr lang="cs-CZ" sz="1800" dirty="0">
                <a:latin typeface="+mj-lt"/>
              </a:rPr>
              <a:t>na roli speciálního pedagoga z pohledu rodičů a dalších rodinných příslušníků </a:t>
            </a:r>
            <a:r>
              <a:rPr lang="cs-CZ" sz="1800" dirty="0" smtClean="0">
                <a:latin typeface="+mj-lt"/>
              </a:rPr>
              <a:t>a </a:t>
            </a:r>
            <a:r>
              <a:rPr lang="cs-CZ" sz="1800" dirty="0">
                <a:latin typeface="+mj-lt"/>
              </a:rPr>
              <a:t>na spolupráci osob participujících na výchově a vzdělávání dětí/ žáků cílové skupiny. </a:t>
            </a:r>
            <a:endParaRPr lang="cs-CZ" sz="1800" dirty="0" smtClean="0">
              <a:latin typeface="+mj-lt"/>
            </a:endParaRPr>
          </a:p>
          <a:p>
            <a:pPr>
              <a:spcBef>
                <a:spcPts val="0"/>
              </a:spcBef>
            </a:pPr>
            <a:endParaRPr lang="cs-CZ" sz="18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+mj-lt"/>
              </a:rPr>
              <a:t>Cílem </a:t>
            </a:r>
            <a:r>
              <a:rPr lang="cs-CZ" sz="1800" dirty="0">
                <a:latin typeface="+mj-lt"/>
              </a:rPr>
              <a:t>projektu </a:t>
            </a:r>
            <a:r>
              <a:rPr lang="cs-CZ" sz="1800" dirty="0" smtClean="0">
                <a:latin typeface="+mj-lt"/>
              </a:rPr>
              <a:t>je podpora </a:t>
            </a:r>
            <a:r>
              <a:rPr lang="cs-CZ" sz="1800" dirty="0">
                <a:latin typeface="+mj-lt"/>
              </a:rPr>
              <a:t>studentů v kontextu jejich zapojení do výzkumných aktivit v rámci </a:t>
            </a:r>
            <a:r>
              <a:rPr lang="cs-CZ" sz="1800" dirty="0" smtClean="0">
                <a:latin typeface="+mj-lt"/>
              </a:rPr>
              <a:t>závěrečných prací. </a:t>
            </a:r>
          </a:p>
          <a:p>
            <a:pPr>
              <a:spcBef>
                <a:spcPts val="0"/>
              </a:spcBef>
            </a:pPr>
            <a:endParaRPr lang="cs-CZ" sz="18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+mj-lt"/>
              </a:rPr>
              <a:t>Předpokládá </a:t>
            </a:r>
            <a:r>
              <a:rPr lang="cs-CZ" sz="1800" dirty="0">
                <a:latin typeface="+mj-lt"/>
              </a:rPr>
              <a:t>se zapojení </a:t>
            </a:r>
            <a:r>
              <a:rPr lang="cs-CZ" sz="1800" dirty="0" smtClean="0">
                <a:latin typeface="+mj-lt"/>
              </a:rPr>
              <a:t>studentů DSP Speciální pedagogika do </a:t>
            </a:r>
            <a:r>
              <a:rPr lang="cs-CZ" sz="1800" dirty="0">
                <a:latin typeface="+mj-lt"/>
              </a:rPr>
              <a:t>realizace výzkumu s nosným tématem významu speciální pedagogiky a jednotlivých participantů podílejících se na výchově a vzdělávání </a:t>
            </a:r>
            <a:r>
              <a:rPr lang="cs-CZ" sz="1800" dirty="0" smtClean="0">
                <a:latin typeface="+mj-lt"/>
              </a:rPr>
              <a:t>dětí </a:t>
            </a:r>
            <a:r>
              <a:rPr lang="cs-CZ" sz="1800" dirty="0">
                <a:latin typeface="+mj-lt"/>
              </a:rPr>
              <a:t>a žáků se speciálními vzdělávacími potřebami</a:t>
            </a:r>
            <a:r>
              <a:rPr lang="cs-CZ" sz="2000" dirty="0"/>
              <a:t>. </a:t>
            </a:r>
            <a:endParaRPr lang="cs-CZ" sz="2000" dirty="0" smtClean="0"/>
          </a:p>
          <a:p>
            <a:pPr>
              <a:spcBef>
                <a:spcPts val="0"/>
              </a:spcBef>
            </a:pP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Číslo </a:t>
            </a:r>
            <a:r>
              <a:rPr lang="cs-CZ" sz="1600" dirty="0">
                <a:latin typeface="+mj-lt"/>
              </a:rPr>
              <a:t>projektu: MUNI/A/1429/2020 (</a:t>
            </a:r>
            <a:r>
              <a:rPr lang="cs-CZ" sz="1600" dirty="0" smtClean="0">
                <a:latin typeface="+mj-lt"/>
              </a:rPr>
              <a:t>ID 59756</a:t>
            </a:r>
            <a:r>
              <a:rPr lang="cs-CZ" sz="1600" dirty="0">
                <a:latin typeface="+mj-lt"/>
              </a:rPr>
              <a:t>)</a:t>
            </a:r>
          </a:p>
          <a:p>
            <a:pPr>
              <a:spcBef>
                <a:spcPts val="0"/>
              </a:spcBef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005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/>
              <a:t>Specifický výzkum pro rok - </a:t>
            </a:r>
            <a:r>
              <a:rPr lang="cs-CZ" sz="1800" b="1" dirty="0" smtClean="0"/>
              <a:t>2020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Název</a:t>
            </a:r>
            <a:r>
              <a:rPr lang="cs-CZ" sz="1800" dirty="0" smtClean="0"/>
              <a:t>: </a:t>
            </a:r>
            <a:r>
              <a:rPr lang="en-US" sz="1800" i="1" dirty="0" err="1"/>
              <a:t>Význam</a:t>
            </a:r>
            <a:r>
              <a:rPr lang="en-US" sz="1800" i="1" dirty="0"/>
              <a:t> </a:t>
            </a:r>
            <a:r>
              <a:rPr lang="en-US" sz="1800" i="1" dirty="0" err="1"/>
              <a:t>speciální</a:t>
            </a:r>
            <a:r>
              <a:rPr lang="en-US" sz="1800" i="1" dirty="0"/>
              <a:t> </a:t>
            </a:r>
            <a:r>
              <a:rPr lang="en-US" sz="1800" i="1" dirty="0" err="1"/>
              <a:t>pedagogiky</a:t>
            </a:r>
            <a:r>
              <a:rPr lang="en-US" sz="1800" i="1" dirty="0"/>
              <a:t> </a:t>
            </a:r>
            <a:r>
              <a:rPr lang="en-US" sz="1800" i="1" dirty="0" err="1"/>
              <a:t>při</a:t>
            </a:r>
            <a:r>
              <a:rPr lang="en-US" sz="1800" i="1" dirty="0"/>
              <a:t> </a:t>
            </a:r>
            <a:r>
              <a:rPr lang="en-US" sz="1800" i="1" dirty="0" err="1"/>
              <a:t>podpoře</a:t>
            </a:r>
            <a:r>
              <a:rPr lang="en-US" sz="1800" i="1" dirty="0"/>
              <a:t> a </a:t>
            </a:r>
            <a:r>
              <a:rPr lang="en-US" sz="1800" i="1" dirty="0" err="1"/>
              <a:t>efektivním</a:t>
            </a:r>
            <a:r>
              <a:rPr lang="en-US" sz="1800" i="1" dirty="0"/>
              <a:t> </a:t>
            </a:r>
            <a:r>
              <a:rPr lang="en-US" sz="1800" i="1" dirty="0" err="1"/>
              <a:t>vzdělávání</a:t>
            </a:r>
            <a:r>
              <a:rPr lang="en-US" sz="1800" i="1" dirty="0"/>
              <a:t> </a:t>
            </a:r>
            <a:r>
              <a:rPr lang="en-US" sz="1800" i="1" dirty="0" err="1"/>
              <a:t>žáků</a:t>
            </a:r>
            <a:r>
              <a:rPr lang="en-US" sz="1800" i="1" dirty="0"/>
              <a:t> v </a:t>
            </a:r>
            <a:r>
              <a:rPr lang="en-US" sz="1800" i="1" dirty="0" err="1"/>
              <a:t>inkluzivním</a:t>
            </a:r>
            <a:r>
              <a:rPr lang="en-US" sz="1800" i="1" dirty="0"/>
              <a:t> </a:t>
            </a:r>
            <a:r>
              <a:rPr lang="en-US" sz="1800" i="1" dirty="0" err="1"/>
              <a:t>prostředí</a:t>
            </a:r>
            <a:r>
              <a:rPr lang="en-US" sz="1800" i="1" dirty="0"/>
              <a:t> </a:t>
            </a:r>
            <a:r>
              <a:rPr lang="en-US" sz="1800" i="1" dirty="0" err="1"/>
              <a:t>základní</a:t>
            </a:r>
            <a:r>
              <a:rPr lang="en-US" sz="1800" i="1" dirty="0"/>
              <a:t> </a:t>
            </a:r>
            <a:r>
              <a:rPr lang="en-US" sz="1800" i="1" dirty="0" err="1"/>
              <a:t>školy</a:t>
            </a:r>
            <a:r>
              <a:rPr lang="cs-CZ" sz="2800" dirty="0">
                <a:latin typeface="Times New Roman" panose="02020603050405020304" pitchFamily="18" charset="0"/>
                <a:ea typeface="Arial Unicode MS"/>
              </a:rPr>
              <a:t/>
            </a:r>
            <a:br>
              <a:rPr lang="cs-CZ" sz="2800" dirty="0">
                <a:latin typeface="Times New Roman" panose="02020603050405020304" pitchFamily="18" charset="0"/>
                <a:ea typeface="Arial Unicode MS"/>
              </a:rPr>
            </a:br>
            <a:r>
              <a:rPr lang="en-US" sz="1800" dirty="0" err="1" smtClean="0"/>
              <a:t>Řešitel</a:t>
            </a:r>
            <a:r>
              <a:rPr lang="en-US" sz="1800" dirty="0" smtClean="0"/>
              <a:t>:</a:t>
            </a:r>
            <a:r>
              <a:rPr lang="cs-CZ" sz="1800" dirty="0" smtClean="0"/>
              <a:t> </a:t>
            </a:r>
            <a:r>
              <a:rPr lang="en-US" sz="1800" dirty="0" err="1"/>
              <a:t>PhDr</a:t>
            </a:r>
            <a:r>
              <a:rPr lang="en-US" sz="1800" dirty="0"/>
              <a:t>. Ilona </a:t>
            </a:r>
            <a:r>
              <a:rPr lang="en-US" sz="1800" dirty="0" err="1"/>
              <a:t>Fialová</a:t>
            </a:r>
            <a:r>
              <a:rPr lang="en-US" sz="1800" dirty="0"/>
              <a:t>, Ph.D.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Stěžejním </a:t>
            </a:r>
            <a:r>
              <a:rPr lang="cs-CZ" sz="1600" dirty="0">
                <a:latin typeface="+mj-lt"/>
              </a:rPr>
              <a:t>tématem </a:t>
            </a:r>
            <a:r>
              <a:rPr lang="cs-CZ" sz="1600" dirty="0" smtClean="0">
                <a:latin typeface="+mj-lt"/>
              </a:rPr>
              <a:t>projektu specifického výzkumu bylo </a:t>
            </a:r>
            <a:r>
              <a:rPr lang="cs-CZ" sz="1600" dirty="0">
                <a:latin typeface="+mj-lt"/>
              </a:rPr>
              <a:t>zjistit faktory, které se podílejí na podpoře efektivního a kvalitního vzdělávání dětí a žáků v inkluzivním prostředí </a:t>
            </a:r>
            <a:r>
              <a:rPr lang="cs-CZ" sz="1600" dirty="0" smtClean="0">
                <a:latin typeface="+mj-lt"/>
              </a:rPr>
              <a:t>škol. 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Projekt byl </a:t>
            </a:r>
            <a:r>
              <a:rPr lang="cs-CZ" sz="1600" dirty="0">
                <a:latin typeface="+mj-lt"/>
              </a:rPr>
              <a:t>realizován studenty magisterských a doktorských studijních programů učitelské i neučitelské speciální pedagogiky, pod vedením svých </a:t>
            </a:r>
            <a:r>
              <a:rPr lang="cs-CZ" sz="1600" dirty="0" smtClean="0">
                <a:latin typeface="+mj-lt"/>
              </a:rPr>
              <a:t>školitelů.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Cílem </a:t>
            </a:r>
            <a:r>
              <a:rPr lang="cs-CZ" sz="1600" dirty="0">
                <a:latin typeface="+mj-lt"/>
              </a:rPr>
              <a:t>projektu bylo analyzovat faktory podporující spolupráci pedagogů základních </a:t>
            </a:r>
            <a:r>
              <a:rPr lang="cs-CZ" sz="1600" dirty="0" smtClean="0">
                <a:latin typeface="+mj-lt"/>
              </a:rPr>
              <a:t>škol </a:t>
            </a:r>
            <a:r>
              <a:rPr lang="cs-CZ" sz="1600" dirty="0">
                <a:latin typeface="+mj-lt"/>
              </a:rPr>
              <a:t>se speciálními pedagogy, poradenskými pracovníky aj.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Výzkum byl realizován s využitím technik: </a:t>
            </a:r>
            <a:r>
              <a:rPr lang="cs-CZ" sz="1600" dirty="0" err="1" smtClean="0">
                <a:latin typeface="+mj-lt"/>
              </a:rPr>
              <a:t>polostrukturované</a:t>
            </a:r>
            <a:r>
              <a:rPr lang="cs-CZ" sz="1600" dirty="0" smtClean="0">
                <a:latin typeface="+mj-lt"/>
              </a:rPr>
              <a:t> </a:t>
            </a:r>
            <a:r>
              <a:rPr lang="cs-CZ" sz="1600" dirty="0">
                <a:latin typeface="+mj-lt"/>
              </a:rPr>
              <a:t>rozhovory, fokus </a:t>
            </a:r>
            <a:r>
              <a:rPr lang="cs-CZ" sz="1600" dirty="0" err="1">
                <a:latin typeface="+mj-lt"/>
              </a:rPr>
              <a:t>groups</a:t>
            </a:r>
            <a:r>
              <a:rPr lang="cs-CZ" sz="1600" dirty="0">
                <a:latin typeface="+mj-lt"/>
              </a:rPr>
              <a:t>, pozorování, analýza odborných dokumentů, výsledků činností aj. 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Výstupy: </a:t>
            </a:r>
            <a:r>
              <a:rPr lang="en-US" sz="1600" dirty="0" err="1">
                <a:latin typeface="+mj-lt"/>
              </a:rPr>
              <a:t>Fialová</a:t>
            </a:r>
            <a:r>
              <a:rPr lang="en-US" sz="1600" dirty="0">
                <a:latin typeface="+mj-lt"/>
              </a:rPr>
              <a:t>, I. et al. (2020). </a:t>
            </a:r>
            <a:r>
              <a:rPr lang="en-US" sz="1600" i="1" dirty="0" err="1">
                <a:latin typeface="+mj-lt"/>
              </a:rPr>
              <a:t>Tady</a:t>
            </a:r>
            <a:r>
              <a:rPr lang="en-US" sz="1600" i="1" dirty="0">
                <a:latin typeface="+mj-lt"/>
              </a:rPr>
              <a:t> </a:t>
            </a:r>
            <a:r>
              <a:rPr lang="en-US" sz="1600" i="1" dirty="0" err="1">
                <a:latin typeface="+mj-lt"/>
              </a:rPr>
              <a:t>jsme</a:t>
            </a:r>
            <a:r>
              <a:rPr lang="en-US" sz="1600" i="1" dirty="0">
                <a:latin typeface="+mj-lt"/>
              </a:rPr>
              <a:t>! </a:t>
            </a:r>
            <a:r>
              <a:rPr lang="en-US" sz="1600" i="1" dirty="0" err="1">
                <a:latin typeface="+mj-lt"/>
              </a:rPr>
              <a:t>Kazuistické</a:t>
            </a:r>
            <a:r>
              <a:rPr lang="en-US" sz="1600" i="1" dirty="0">
                <a:latin typeface="+mj-lt"/>
              </a:rPr>
              <a:t> </a:t>
            </a:r>
            <a:r>
              <a:rPr lang="en-US" sz="1600" i="1" dirty="0" err="1">
                <a:latin typeface="+mj-lt"/>
              </a:rPr>
              <a:t>studie</a:t>
            </a:r>
            <a:r>
              <a:rPr lang="en-US" sz="1600" i="1" dirty="0">
                <a:latin typeface="+mj-lt"/>
              </a:rPr>
              <a:t> </a:t>
            </a:r>
            <a:r>
              <a:rPr lang="en-US" sz="1600" i="1" dirty="0" err="1">
                <a:latin typeface="+mj-lt"/>
              </a:rPr>
              <a:t>ve</a:t>
            </a:r>
            <a:r>
              <a:rPr lang="en-US" sz="1600" i="1" dirty="0">
                <a:latin typeface="+mj-lt"/>
              </a:rPr>
              <a:t> </a:t>
            </a:r>
            <a:r>
              <a:rPr lang="en-US" sz="1600" i="1" dirty="0" err="1">
                <a:latin typeface="+mj-lt"/>
              </a:rPr>
              <a:t>speciální</a:t>
            </a:r>
            <a:r>
              <a:rPr lang="en-US" sz="1600" i="1" dirty="0">
                <a:latin typeface="+mj-lt"/>
              </a:rPr>
              <a:t> </a:t>
            </a:r>
            <a:r>
              <a:rPr lang="en-US" sz="1600" i="1" dirty="0" err="1">
                <a:latin typeface="+mj-lt"/>
              </a:rPr>
              <a:t>pedagogice</a:t>
            </a:r>
            <a:r>
              <a:rPr lang="en-US" sz="1600" i="1" dirty="0">
                <a:latin typeface="+mj-lt"/>
              </a:rPr>
              <a:t> – </a:t>
            </a:r>
            <a:r>
              <a:rPr lang="en-US" sz="1600" i="1" dirty="0" err="1">
                <a:latin typeface="+mj-lt"/>
              </a:rPr>
              <a:t>zkušenosti</a:t>
            </a:r>
            <a:r>
              <a:rPr lang="en-US" sz="1600" i="1" dirty="0">
                <a:latin typeface="+mj-lt"/>
              </a:rPr>
              <a:t> z </a:t>
            </a:r>
            <a:r>
              <a:rPr lang="en-US" sz="1600" i="1" dirty="0" err="1">
                <a:latin typeface="+mj-lt"/>
              </a:rPr>
              <a:t>inkluze</a:t>
            </a:r>
            <a:r>
              <a:rPr lang="en-US" sz="1600" i="1" dirty="0">
                <a:latin typeface="+mj-lt"/>
              </a:rPr>
              <a:t>.</a:t>
            </a:r>
            <a:r>
              <a:rPr lang="en-US" sz="1600" dirty="0">
                <a:latin typeface="+mj-lt"/>
              </a:rPr>
              <a:t> </a:t>
            </a:r>
            <a:r>
              <a:rPr lang="cs-CZ" sz="1600" dirty="0" smtClean="0">
                <a:latin typeface="+mj-lt"/>
              </a:rPr>
              <a:t>Brno: </a:t>
            </a:r>
            <a:r>
              <a:rPr lang="en-US" sz="1600" dirty="0" smtClean="0">
                <a:latin typeface="+mj-lt"/>
              </a:rPr>
              <a:t>MU</a:t>
            </a:r>
            <a:r>
              <a:rPr lang="en-US" sz="1600" dirty="0">
                <a:latin typeface="+mj-lt"/>
              </a:rPr>
              <a:t>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Fialová, I. et al. (2020) </a:t>
            </a:r>
            <a:r>
              <a:rPr lang="cs-CZ" sz="1600" i="1" dirty="0" smtClean="0">
                <a:latin typeface="+mj-lt"/>
              </a:rPr>
              <a:t>Kdo </a:t>
            </a:r>
            <a:r>
              <a:rPr lang="cs-CZ" sz="1600" i="1" dirty="0">
                <a:latin typeface="+mj-lt"/>
              </a:rPr>
              <a:t>jsme? Rozmanitost rolí speciálního pedagoga z pohledu učitele</a:t>
            </a:r>
            <a:r>
              <a:rPr lang="cs-CZ" sz="1600" dirty="0">
                <a:latin typeface="+mj-lt"/>
              </a:rPr>
              <a:t>. </a:t>
            </a:r>
            <a:r>
              <a:rPr lang="cs-CZ" sz="1600" dirty="0" smtClean="0">
                <a:latin typeface="+mj-lt"/>
              </a:rPr>
              <a:t>Brno: MU. </a:t>
            </a: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Šedá</a:t>
            </a:r>
            <a:r>
              <a:rPr lang="cs-CZ" sz="1600" dirty="0">
                <a:latin typeface="+mj-lt"/>
              </a:rPr>
              <a:t>, M. &amp; Fialová, I</a:t>
            </a:r>
            <a:r>
              <a:rPr lang="cs-CZ" sz="1600" dirty="0" smtClean="0">
                <a:latin typeface="+mj-lt"/>
              </a:rPr>
              <a:t>. </a:t>
            </a:r>
            <a:r>
              <a:rPr lang="cs-CZ" sz="1600" dirty="0">
                <a:latin typeface="+mj-lt"/>
              </a:rPr>
              <a:t>(2020). </a:t>
            </a:r>
            <a:r>
              <a:rPr lang="cs-CZ" sz="1600" i="1" dirty="0">
                <a:latin typeface="+mj-lt"/>
              </a:rPr>
              <a:t>Prevence a intervence rizikového chování na základní škole v úloze školního metodika prevence. </a:t>
            </a:r>
            <a:r>
              <a:rPr lang="cs-CZ" sz="1600" dirty="0" smtClean="0">
                <a:latin typeface="+mj-lt"/>
              </a:rPr>
              <a:t>Brno: MU </a:t>
            </a: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Márová, I. &amp; Bendová, N. (2020). </a:t>
            </a:r>
            <a:r>
              <a:rPr lang="cs-CZ" sz="1600" i="1" dirty="0">
                <a:latin typeface="+mj-lt"/>
              </a:rPr>
              <a:t>Rizika ve vzdělávání žáků se specifickými poruchami učení a podpora jejich zvládání. </a:t>
            </a:r>
            <a:r>
              <a:rPr lang="cs-CZ" sz="1600" dirty="0" smtClean="0">
                <a:latin typeface="+mj-lt"/>
              </a:rPr>
              <a:t>Brno: MU</a:t>
            </a:r>
            <a:r>
              <a:rPr lang="cs-CZ" sz="1600" dirty="0">
                <a:latin typeface="+mj-lt"/>
              </a:rPr>
              <a:t>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Číslo projektu: </a:t>
            </a:r>
            <a:r>
              <a:rPr lang="cs-CZ" sz="1600" dirty="0">
                <a:latin typeface="+mj-lt"/>
              </a:rPr>
              <a:t>MUNI/A/1332/2019   (ID 54989)</a:t>
            </a:r>
          </a:p>
          <a:p>
            <a:endParaRPr lang="cs-CZ" sz="1600" dirty="0">
              <a:latin typeface="+mj-lt"/>
            </a:endParaRPr>
          </a:p>
          <a:p>
            <a:endParaRPr lang="cs-CZ" sz="1600" dirty="0" smtClean="0">
              <a:latin typeface="+mj-lt"/>
            </a:endParaRPr>
          </a:p>
          <a:p>
            <a:endParaRPr lang="cs-CZ" sz="1600" dirty="0">
              <a:latin typeface="+mj-lt"/>
            </a:endParaRPr>
          </a:p>
          <a:p>
            <a:endParaRPr lang="cs-CZ" sz="1600" dirty="0">
              <a:latin typeface="+mj-lt"/>
            </a:endParaRPr>
          </a:p>
          <a:p>
            <a:endParaRPr lang="cs-CZ" sz="1600" dirty="0" smtClean="0">
              <a:latin typeface="+mj-lt"/>
            </a:endParaRPr>
          </a:p>
          <a:p>
            <a:endParaRPr lang="cs-CZ" sz="1600" dirty="0">
              <a:latin typeface="+mj-lt"/>
            </a:endParaRPr>
          </a:p>
          <a:p>
            <a:r>
              <a:rPr lang="cs-CZ" sz="1600" dirty="0" smtClean="0">
                <a:latin typeface="+mj-lt"/>
              </a:rPr>
              <a:t>Číslo projektu: </a:t>
            </a:r>
            <a:r>
              <a:rPr lang="en-US" sz="1600" dirty="0" smtClean="0">
                <a:latin typeface="+mj-lt"/>
              </a:rPr>
              <a:t>MUNI/A/1332/2019</a:t>
            </a:r>
            <a:r>
              <a:rPr lang="cs-CZ" sz="1600" dirty="0" smtClean="0">
                <a:latin typeface="+mj-lt"/>
              </a:rPr>
              <a:t> (</a:t>
            </a:r>
            <a:r>
              <a:rPr lang="en-US" sz="1600" u="sng" dirty="0" smtClean="0">
                <a:hlinkClick r:id="rId2"/>
              </a:rPr>
              <a:t>54989</a:t>
            </a:r>
            <a:r>
              <a:rPr lang="en-US" sz="1600" u="sng" dirty="0" smtClean="0"/>
              <a:t>)</a:t>
            </a:r>
            <a:endParaRPr lang="cs-CZ" sz="2400" u="sng" dirty="0">
              <a:latin typeface="Times New Roman" panose="02020603050405020304" pitchFamily="18" charset="0"/>
              <a:ea typeface="Arial Unicode MS"/>
            </a:endParaRPr>
          </a:p>
          <a:p>
            <a:endParaRPr lang="cs-CZ" sz="1600" dirty="0">
              <a:latin typeface="+mj-lt"/>
              <a:ea typeface="Arial Unicode M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099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/>
              <a:t>Specifický výzkum pro rok - </a:t>
            </a:r>
            <a:r>
              <a:rPr lang="cs-CZ" sz="1800" b="1" dirty="0" smtClean="0"/>
              <a:t>2019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Název</a:t>
            </a:r>
            <a:r>
              <a:rPr lang="cs-CZ" sz="1800" dirty="0" smtClean="0"/>
              <a:t>: </a:t>
            </a:r>
            <a:r>
              <a:rPr lang="en-US" sz="1800" i="1" dirty="0"/>
              <a:t>Role </a:t>
            </a:r>
            <a:r>
              <a:rPr lang="en-US" sz="1800" i="1" dirty="0" err="1"/>
              <a:t>speciální</a:t>
            </a:r>
            <a:r>
              <a:rPr lang="en-US" sz="1800" i="1" dirty="0"/>
              <a:t> </a:t>
            </a:r>
            <a:r>
              <a:rPr lang="en-US" sz="1800" i="1" dirty="0" err="1"/>
              <a:t>pedagogiky</a:t>
            </a:r>
            <a:r>
              <a:rPr lang="en-US" sz="1800" i="1" dirty="0"/>
              <a:t> v </a:t>
            </a:r>
            <a:r>
              <a:rPr lang="en-US" sz="1800" i="1" dirty="0" err="1"/>
              <a:t>prostředí</a:t>
            </a:r>
            <a:r>
              <a:rPr lang="en-US" sz="1800" i="1" dirty="0"/>
              <a:t> </a:t>
            </a:r>
            <a:r>
              <a:rPr lang="en-US" sz="1800" i="1" dirty="0" err="1"/>
              <a:t>inkluzivního</a:t>
            </a:r>
            <a:r>
              <a:rPr lang="en-US" sz="1800" i="1" dirty="0"/>
              <a:t> </a:t>
            </a:r>
            <a:r>
              <a:rPr lang="en-US" sz="1800" i="1" dirty="0" err="1"/>
              <a:t>školského</a:t>
            </a:r>
            <a:r>
              <a:rPr lang="en-US" sz="1800" i="1" dirty="0"/>
              <a:t> </a:t>
            </a:r>
            <a:r>
              <a:rPr lang="en-US" sz="1800" i="1" dirty="0" err="1"/>
              <a:t>prostředí</a:t>
            </a:r>
            <a:r>
              <a:rPr lang="cs-CZ" sz="2800" dirty="0">
                <a:latin typeface="Times New Roman" panose="02020603050405020304" pitchFamily="18" charset="0"/>
                <a:ea typeface="Arial Unicode MS"/>
              </a:rPr>
              <a:t/>
            </a:r>
            <a:br>
              <a:rPr lang="cs-CZ" sz="2800" dirty="0">
                <a:latin typeface="Times New Roman" panose="02020603050405020304" pitchFamily="18" charset="0"/>
                <a:ea typeface="Arial Unicode MS"/>
              </a:rPr>
            </a:br>
            <a:r>
              <a:rPr lang="en-US" sz="1800" dirty="0" err="1" smtClean="0"/>
              <a:t>Řešitel</a:t>
            </a:r>
            <a:r>
              <a:rPr lang="en-US" sz="1800" dirty="0" smtClean="0"/>
              <a:t>:</a:t>
            </a:r>
            <a:r>
              <a:rPr lang="cs-CZ" sz="1800" dirty="0" smtClean="0"/>
              <a:t> doc. Mgr. et Mgr. Karel Červenka, Ph.D.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Projekt </a:t>
            </a:r>
            <a:r>
              <a:rPr lang="cs-CZ" sz="1600" dirty="0" smtClean="0">
                <a:latin typeface="+mj-lt"/>
              </a:rPr>
              <a:t>je zaměřen </a:t>
            </a:r>
            <a:r>
              <a:rPr lang="cs-CZ" sz="1600" dirty="0">
                <a:latin typeface="+mj-lt"/>
              </a:rPr>
              <a:t>na uchopení role, kterou speciální pedagogika sehrává v prostředí inkluzivního školství v České republice. </a:t>
            </a: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V užším ohledu se projekt věnuje problematice vzdělávání a výchovy (edukace) dětí/žáků se speciálními vzdělávacími (individuálními edukačními) potřebami ve školách a školských výchovných zařízeních.</a:t>
            </a: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K předmětné </a:t>
            </a:r>
            <a:r>
              <a:rPr lang="cs-CZ" sz="1600" dirty="0" smtClean="0">
                <a:latin typeface="+mj-lt"/>
              </a:rPr>
              <a:t>tématice je </a:t>
            </a:r>
            <a:r>
              <a:rPr lang="cs-CZ" sz="1600" dirty="0">
                <a:latin typeface="+mj-lt"/>
              </a:rPr>
              <a:t>přistupováno z hlediska aktuálních přístupů, které cílí skrze inkluzivní kroky na podporu a vytváření příležitostí pro děti (nejen) se speciálními vzdělávacími potřebami, přístupů, které respektují a chápou individuální potřeby jako východisko pro edukaci či speciálně pedagogickou intervenci. </a:t>
            </a:r>
          </a:p>
          <a:p>
            <a:pPr>
              <a:spcBef>
                <a:spcPts val="0"/>
              </a:spcBef>
            </a:pPr>
            <a:r>
              <a:rPr lang="cs-CZ" sz="1600" dirty="0">
                <a:latin typeface="+mj-lt"/>
              </a:rPr>
              <a:t>Cílem a páteří projektu </a:t>
            </a:r>
            <a:r>
              <a:rPr lang="cs-CZ" sz="1600" dirty="0" smtClean="0">
                <a:latin typeface="+mj-lt"/>
              </a:rPr>
              <a:t>je </a:t>
            </a:r>
            <a:r>
              <a:rPr lang="cs-CZ" sz="1600" dirty="0">
                <a:latin typeface="+mj-lt"/>
              </a:rPr>
              <a:t>podpora a participace studujících do výzkumných aktivit v rámci dizertačních projektů či jiných výzkumně orientovaných </a:t>
            </a:r>
            <a:r>
              <a:rPr lang="cs-CZ" sz="1600" dirty="0" smtClean="0">
                <a:latin typeface="+mj-lt"/>
              </a:rPr>
              <a:t>projektů.</a:t>
            </a:r>
            <a:endParaRPr lang="cs-CZ" sz="1600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Výstupy:</a:t>
            </a:r>
            <a:r>
              <a:rPr lang="en-US" sz="1600" dirty="0" smtClean="0">
                <a:latin typeface="+mj-lt"/>
              </a:rPr>
              <a:t> </a:t>
            </a:r>
            <a:r>
              <a:rPr lang="cs-CZ" sz="1600" dirty="0" err="1" smtClean="0">
                <a:latin typeface="+mj-lt"/>
              </a:rPr>
              <a:t>Bytešníková</a:t>
            </a:r>
            <a:r>
              <a:rPr lang="cs-CZ" sz="1600" dirty="0" smtClean="0">
                <a:latin typeface="+mj-lt"/>
              </a:rPr>
              <a:t>, I. et al. (2019) </a:t>
            </a:r>
            <a:r>
              <a:rPr lang="en-US" sz="1600" i="1" dirty="0" err="1" smtClean="0">
                <a:latin typeface="+mj-lt"/>
              </a:rPr>
              <a:t>Tady</a:t>
            </a:r>
            <a:r>
              <a:rPr lang="en-US" sz="1600" i="1" dirty="0" smtClean="0">
                <a:latin typeface="+mj-lt"/>
              </a:rPr>
              <a:t> </a:t>
            </a:r>
            <a:r>
              <a:rPr lang="en-US" sz="1600" i="1" dirty="0" err="1" smtClean="0">
                <a:latin typeface="+mj-lt"/>
              </a:rPr>
              <a:t>jsme</a:t>
            </a:r>
            <a:r>
              <a:rPr lang="en-US" sz="1600" i="1" dirty="0" smtClean="0">
                <a:latin typeface="+mj-lt"/>
              </a:rPr>
              <a:t>! </a:t>
            </a:r>
            <a:r>
              <a:rPr lang="en-US" sz="1600" i="1" dirty="0" err="1" smtClean="0">
                <a:latin typeface="+mj-lt"/>
              </a:rPr>
              <a:t>Kazuistické</a:t>
            </a:r>
            <a:r>
              <a:rPr lang="en-US" sz="1600" i="1" dirty="0" smtClean="0">
                <a:latin typeface="+mj-lt"/>
              </a:rPr>
              <a:t> </a:t>
            </a:r>
            <a:r>
              <a:rPr lang="en-US" sz="1600" i="1" dirty="0" err="1" smtClean="0">
                <a:latin typeface="+mj-lt"/>
              </a:rPr>
              <a:t>studie</a:t>
            </a:r>
            <a:r>
              <a:rPr lang="en-US" sz="1600" i="1" dirty="0" smtClean="0">
                <a:latin typeface="+mj-lt"/>
              </a:rPr>
              <a:t> </a:t>
            </a:r>
            <a:r>
              <a:rPr lang="en-US" sz="1600" i="1" dirty="0" err="1" smtClean="0">
                <a:latin typeface="+mj-lt"/>
              </a:rPr>
              <a:t>ve</a:t>
            </a:r>
            <a:r>
              <a:rPr lang="en-US" sz="1600" i="1" dirty="0" smtClean="0">
                <a:latin typeface="+mj-lt"/>
              </a:rPr>
              <a:t> </a:t>
            </a:r>
            <a:r>
              <a:rPr lang="en-US" sz="1600" i="1" dirty="0" err="1" smtClean="0">
                <a:latin typeface="+mj-lt"/>
              </a:rPr>
              <a:t>speciální</a:t>
            </a:r>
            <a:r>
              <a:rPr lang="en-US" sz="1600" i="1" dirty="0" smtClean="0">
                <a:latin typeface="+mj-lt"/>
              </a:rPr>
              <a:t> </a:t>
            </a:r>
            <a:r>
              <a:rPr lang="en-US" sz="1600" i="1" dirty="0" err="1" smtClean="0">
                <a:latin typeface="+mj-lt"/>
              </a:rPr>
              <a:t>pedagogice</a:t>
            </a:r>
            <a:r>
              <a:rPr lang="en-US" sz="1600" i="1" dirty="0" smtClean="0">
                <a:latin typeface="+mj-lt"/>
              </a:rPr>
              <a:t> – </a:t>
            </a:r>
            <a:r>
              <a:rPr lang="en-US" sz="1600" i="1" dirty="0" err="1" smtClean="0">
                <a:latin typeface="+mj-lt"/>
              </a:rPr>
              <a:t>speciální</a:t>
            </a:r>
            <a:r>
              <a:rPr lang="en-US" sz="1600" i="1" dirty="0" smtClean="0">
                <a:latin typeface="+mj-lt"/>
              </a:rPr>
              <a:t> </a:t>
            </a:r>
            <a:r>
              <a:rPr lang="en-US" sz="1600" i="1" dirty="0" err="1" smtClean="0">
                <a:latin typeface="+mj-lt"/>
              </a:rPr>
              <a:t>pedagog</a:t>
            </a:r>
            <a:r>
              <a:rPr lang="en-US" sz="1600" i="1" dirty="0" smtClean="0">
                <a:latin typeface="+mj-lt"/>
              </a:rPr>
              <a:t> a </a:t>
            </a:r>
            <a:r>
              <a:rPr lang="en-US" sz="1600" i="1" dirty="0" err="1" smtClean="0">
                <a:latin typeface="+mj-lt"/>
              </a:rPr>
              <a:t>jeho</a:t>
            </a:r>
            <a:r>
              <a:rPr lang="en-US" sz="1600" i="1" dirty="0" smtClean="0">
                <a:latin typeface="+mj-lt"/>
              </a:rPr>
              <a:t> r</a:t>
            </a:r>
            <a:r>
              <a:rPr lang="cs-CZ" sz="1600" i="1" dirty="0" err="1" smtClean="0">
                <a:latin typeface="+mj-lt"/>
              </a:rPr>
              <a:t>ole</a:t>
            </a:r>
            <a:r>
              <a:rPr lang="cs-CZ" sz="1600" i="1" dirty="0" smtClean="0">
                <a:latin typeface="+mj-lt"/>
              </a:rPr>
              <a:t>. </a:t>
            </a:r>
            <a:r>
              <a:rPr lang="cs-CZ" sz="1600" dirty="0" smtClean="0">
                <a:latin typeface="+mj-lt"/>
              </a:rPr>
              <a:t>Brno: MU. V monografii jsou </a:t>
            </a:r>
            <a:r>
              <a:rPr lang="en-US" sz="1600" dirty="0" err="1" smtClean="0">
                <a:latin typeface="+mj-lt"/>
              </a:rPr>
              <a:t>představ</a:t>
            </a:r>
            <a:r>
              <a:rPr lang="cs-CZ" sz="1600" dirty="0" err="1" smtClean="0">
                <a:latin typeface="+mj-lt"/>
              </a:rPr>
              <a:t>eny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zajímavé</a:t>
            </a:r>
            <a:r>
              <a:rPr lang="en-US" sz="1600" dirty="0" smtClean="0">
                <a:latin typeface="+mj-lt"/>
              </a:rPr>
              <a:t> a </a:t>
            </a:r>
            <a:r>
              <a:rPr lang="en-US" sz="1600" dirty="0" err="1" smtClean="0">
                <a:latin typeface="+mj-lt"/>
              </a:rPr>
              <a:t>podnětné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kazuistické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studie</a:t>
            </a:r>
            <a:r>
              <a:rPr lang="en-US" sz="1600" dirty="0" smtClean="0">
                <a:latin typeface="+mj-lt"/>
              </a:rPr>
              <a:t>, s </a:t>
            </a:r>
            <a:r>
              <a:rPr lang="en-US" sz="1600" dirty="0" err="1" smtClean="0">
                <a:latin typeface="+mj-lt"/>
              </a:rPr>
              <a:t>nimiž</a:t>
            </a:r>
            <a:r>
              <a:rPr lang="en-US" sz="1600" dirty="0" smtClean="0">
                <a:latin typeface="+mj-lt"/>
              </a:rPr>
              <a:t> se </a:t>
            </a:r>
            <a:r>
              <a:rPr lang="en-US" sz="1600" dirty="0" err="1" smtClean="0">
                <a:latin typeface="+mj-lt"/>
              </a:rPr>
              <a:t>může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speciální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pedagog</a:t>
            </a:r>
            <a:r>
              <a:rPr lang="en-US" sz="1600" dirty="0" smtClean="0">
                <a:latin typeface="+mj-lt"/>
              </a:rPr>
              <a:t> v </a:t>
            </a:r>
            <a:r>
              <a:rPr lang="en-US" sz="1600" dirty="0" err="1" smtClean="0">
                <a:latin typeface="+mj-lt"/>
              </a:rPr>
              <a:t>praxi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setkat</a:t>
            </a:r>
            <a:r>
              <a:rPr lang="en-US" sz="1600" dirty="0" smtClean="0">
                <a:latin typeface="+mj-lt"/>
              </a:rPr>
              <a:t>. </a:t>
            </a:r>
            <a:endParaRPr lang="cs-CZ" sz="16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Baranová, P., Márová, I. (2019) </a:t>
            </a:r>
            <a:r>
              <a:rPr lang="cs-CZ" sz="1600" i="1" dirty="0" smtClean="0">
                <a:latin typeface="+mj-lt"/>
              </a:rPr>
              <a:t>Specifika vzdělávání žáků s dvojí výjimečností na prvním stupni. </a:t>
            </a:r>
            <a:r>
              <a:rPr lang="cs-CZ" sz="1600" dirty="0">
                <a:latin typeface="+mj-lt"/>
              </a:rPr>
              <a:t>Brno: MU</a:t>
            </a:r>
            <a:r>
              <a:rPr lang="cs-CZ" sz="1600" dirty="0" smtClean="0">
                <a:latin typeface="+mj-lt"/>
              </a:rPr>
              <a:t>.</a:t>
            </a:r>
          </a:p>
          <a:p>
            <a:pPr>
              <a:spcBef>
                <a:spcPts val="0"/>
              </a:spcBef>
            </a:pPr>
            <a:endParaRPr lang="cs-CZ" sz="1600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cs-CZ" sz="1600" dirty="0" smtClean="0">
                <a:latin typeface="+mj-lt"/>
              </a:rPr>
              <a:t>Číslo </a:t>
            </a:r>
            <a:r>
              <a:rPr lang="cs-CZ" sz="1600" dirty="0">
                <a:latin typeface="+mj-lt"/>
              </a:rPr>
              <a:t>projektu: </a:t>
            </a:r>
            <a:r>
              <a:rPr lang="en-US" sz="1600" dirty="0" smtClean="0">
                <a:latin typeface="+mj-lt"/>
              </a:rPr>
              <a:t>MUNI/A/1432/2018</a:t>
            </a:r>
            <a:r>
              <a:rPr lang="cs-CZ" sz="1600" dirty="0" smtClean="0">
                <a:latin typeface="+mj-lt"/>
              </a:rPr>
              <a:t> (ID </a:t>
            </a:r>
            <a:r>
              <a:rPr lang="en-US" sz="1600" dirty="0" smtClean="0">
                <a:latin typeface="+mj-lt"/>
                <a:hlinkClick r:id="rId2"/>
              </a:rPr>
              <a:t>47107</a:t>
            </a:r>
            <a:r>
              <a:rPr lang="cs-CZ" sz="1600" dirty="0" smtClean="0">
                <a:latin typeface="+mj-lt"/>
                <a:ea typeface="Arial Unicode MS"/>
              </a:rPr>
              <a:t>)</a:t>
            </a:r>
            <a:endParaRPr lang="cs-CZ" sz="1600" dirty="0">
              <a:latin typeface="+mj-lt"/>
              <a:ea typeface="Arial Unicode MS"/>
            </a:endParaRPr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8754587"/>
      </p:ext>
    </p:extLst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E546969-DABB-4816-9B24-9D4AE4CD1A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(téma Úroveň)</Template>
  <TotalTime>1034</TotalTime>
  <Words>2481</Words>
  <Application>Microsoft Office PowerPoint</Application>
  <PresentationFormat>Předvádění na obrazovce (4:3)</PresentationFormat>
  <Paragraphs>163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Arial Unicode MS</vt:lpstr>
      <vt:lpstr>Times New Roman</vt:lpstr>
      <vt:lpstr>Wingdings</vt:lpstr>
      <vt:lpstr>Level</vt:lpstr>
      <vt:lpstr>     XV. Konference DSP Speciální pedagogika </vt:lpstr>
      <vt:lpstr>4leté DSP Speciální pedagogika/Special Education prof. PhDr. Marie Vítková, CSc.</vt:lpstr>
      <vt:lpstr>Oborová rada DSP SP –  od 30.9.2020</vt:lpstr>
      <vt:lpstr>Školitelé v DSP Speciální pedagogika, Special Education</vt:lpstr>
      <vt:lpstr>Ph.D. School PdF MU</vt:lpstr>
      <vt:lpstr>Specifický výzkum v letech 2018-2021</vt:lpstr>
      <vt:lpstr>   Specifický výzkum pro rok - 2021 Název: Význam speciální pedagogiky a role speciálního pedagoga z pohledu rodičů  Řešitel: PhDr. Dana Zámečníková, Ph.D.</vt:lpstr>
      <vt:lpstr>Specifický výzkum pro rok - 2020 Název: Význam speciální pedagogiky při podpoře a efektivním vzdělávání žáků v inkluzivním prostředí základní školy Řešitel: PhDr. Ilona Fialová, Ph.D.</vt:lpstr>
      <vt:lpstr>Specifický výzkum pro rok - 2019 Název: Role speciální pedagogiky v prostředí inkluzivního školského prostředí Řešitel: doc. Mgr. et Mgr. Karel Červenka, Ph.D.</vt:lpstr>
      <vt:lpstr>Specifický výzkum pro rok - 2018 Název: Zohledňování speciálních vzdělávacích potřeb žákyň a žáků základní školy Řešitel: doc. PhDr. Petr Kopečný, Ph.D.</vt:lpstr>
      <vt:lpstr>Kvalitní inkluzivní vzdělávání žáků se speciálními vzdělávacími potřebami na základní a střední škole CZ.02.3.62/0.0/0.0/16_037/0004872, řešitelka prof. PhDr. Marie Vítková, CSc.</vt:lpstr>
      <vt:lpstr>4letý DSP Speciální pedagogika</vt:lpstr>
      <vt:lpstr>Cíle DSP Speciální pedagogika</vt:lpstr>
      <vt:lpstr>  Zaměření disertační práce v oboru Speciální pedagogika</vt:lpstr>
      <vt:lpstr>Oborové standardy dizertační práce</vt:lpstr>
      <vt:lpstr>Výuková, výzkumná a publikační činnost studentů DSP SP</vt:lpstr>
      <vt:lpstr>Záměry rozvoje DSP SP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Podpůrná opatření</dc:title>
  <dc:subject/>
  <dc:creator>Uživatel systému Windows</dc:creator>
  <cp:keywords/>
  <dc:description/>
  <cp:lastModifiedBy>Marie Vítková</cp:lastModifiedBy>
  <cp:revision>87</cp:revision>
  <dcterms:created xsi:type="dcterms:W3CDTF">2019-03-17T19:03:15Z</dcterms:created>
  <dcterms:modified xsi:type="dcterms:W3CDTF">2021-11-08T14:48:13Z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TC060874521029</vt:lpwstr>
  </property>
</Properties>
</file>