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6" autoAdjust="0"/>
    <p:restoredTop sz="96754" autoAdjust="0"/>
  </p:normalViewPr>
  <p:slideViewPr>
    <p:cSldViewPr snapToGrid="0">
      <p:cViewPr varScale="1">
        <p:scale>
          <a:sx n="73" d="100"/>
          <a:sy n="73" d="100"/>
        </p:scale>
        <p:origin x="666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645920"/>
            <a:ext cx="10753200" cy="41860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0000"/>
        </a:lnSpc>
        <a:spcBef>
          <a:spcPts val="300"/>
        </a:spcBef>
        <a:spcAft>
          <a:spcPts val="300"/>
        </a:spcAft>
        <a:buClr>
          <a:schemeClr val="tx2"/>
        </a:buClr>
        <a:buSzPct val="100000"/>
        <a:buFontTx/>
        <a:buNone/>
        <a:defRPr sz="20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BF7C51F-1DA1-63BD-78F5-130117D869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3FF6BF-709B-56EC-9E41-44EBDCDD15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XVI. Konference DSP Speciální pedagogika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2E67462-267D-6061-BA0C-FB566B9195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Vzdělávání žáků se speciálními vzdělávacími potřebami </a:t>
            </a:r>
          </a:p>
          <a:p>
            <a:r>
              <a:rPr lang="cs-CZ" sz="1800" dirty="0"/>
              <a:t>13. 12. 2022</a:t>
            </a:r>
          </a:p>
        </p:txBody>
      </p:sp>
    </p:spTree>
    <p:extLst>
      <p:ext uri="{BB962C8B-B14F-4D97-AF65-F5344CB8AC3E}">
        <p14:creationId xmlns:p14="http://schemas.microsoft.com/office/powerpoint/2010/main" val="30263093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946264-D3FD-A32E-371D-F33C9F6B8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9E23FF-AA1F-818B-2229-6A069D9E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Schválené termíny OR pro podání přihlášky k SZK a obhajobě disertační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2D3819-9D3E-E9F5-242A-0EECDADD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sz="2000" dirty="0"/>
              <a:t>Mgr. et Mgr. </a:t>
            </a:r>
            <a:r>
              <a:rPr lang="cs-CZ" sz="2000" b="1" dirty="0"/>
              <a:t>Pavel Sochor</a:t>
            </a:r>
            <a:r>
              <a:rPr lang="cs-CZ" sz="2000" dirty="0"/>
              <a:t>, UČO 42831, 7 sem. / 4. roč. </a:t>
            </a:r>
          </a:p>
          <a:p>
            <a:pPr lvl="1"/>
            <a:r>
              <a:rPr lang="cs-CZ" dirty="0"/>
              <a:t>školitelka prof. PhDr. Marie Vítková, CSc.</a:t>
            </a:r>
          </a:p>
          <a:p>
            <a:pPr lvl="1"/>
            <a:r>
              <a:rPr lang="cs-CZ" dirty="0"/>
              <a:t>oponenti: doc. </a:t>
            </a:r>
            <a:r>
              <a:rPr lang="cs-CZ" dirty="0" err="1"/>
              <a:t>Franiok</a:t>
            </a:r>
            <a:r>
              <a:rPr lang="cs-CZ" dirty="0"/>
              <a:t>, Ostrava, prof. Valenta, Olomouc, </a:t>
            </a:r>
          </a:p>
          <a:p>
            <a:pPr lvl="1"/>
            <a:r>
              <a:rPr lang="cs-CZ" dirty="0"/>
              <a:t>odevzdání disertační práce – JS 2023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52263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9055D5-16C0-B9C5-8452-1BFD763CF5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1AFC421-F2BE-DB0E-B179-CA94735EA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Zaměření disertační práce v oboru Speciální pedagogika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AABEAF3-D44E-AD6F-266B-13776DDE0F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45915"/>
            <a:ext cx="10753200" cy="4777483"/>
          </a:xfrm>
        </p:spPr>
        <p:txBody>
          <a:bodyPr/>
          <a:lstStyle/>
          <a:p>
            <a:r>
              <a:rPr lang="cs-CZ" sz="1800" dirty="0"/>
              <a:t>Student prokáže </a:t>
            </a:r>
          </a:p>
          <a:p>
            <a:pPr lvl="1"/>
            <a:r>
              <a:rPr lang="cs-CZ" sz="1800" b="1" dirty="0"/>
              <a:t>schopnost orientovat se</a:t>
            </a:r>
            <a:r>
              <a:rPr lang="cs-CZ" sz="1800" dirty="0"/>
              <a:t> v aktuálních otázkách oboru Speciální pedagogika, </a:t>
            </a:r>
          </a:p>
          <a:p>
            <a:pPr lvl="1"/>
            <a:r>
              <a:rPr lang="cs-CZ" sz="1800" dirty="0"/>
              <a:t>umí jasně a srozumitelně </a:t>
            </a:r>
            <a:r>
              <a:rPr lang="cs-CZ" sz="1800" b="1" dirty="0"/>
              <a:t>vymezit téma </a:t>
            </a:r>
            <a:r>
              <a:rPr lang="cs-CZ" sz="1800" dirty="0"/>
              <a:t>své práce (výzkumu), </a:t>
            </a:r>
          </a:p>
          <a:p>
            <a:pPr lvl="1"/>
            <a:r>
              <a:rPr lang="cs-CZ" sz="1800" dirty="0"/>
              <a:t>popsat </a:t>
            </a:r>
            <a:r>
              <a:rPr lang="cs-CZ" sz="1800" b="1" dirty="0"/>
              <a:t>výchozí stav poznání</a:t>
            </a:r>
            <a:r>
              <a:rPr lang="cs-CZ" sz="1800" dirty="0"/>
              <a:t> a navrhnout adekvátní </a:t>
            </a:r>
            <a:r>
              <a:rPr lang="cs-CZ" sz="1800" b="1" dirty="0"/>
              <a:t>metody řešení</a:t>
            </a:r>
            <a:r>
              <a:rPr lang="cs-CZ" sz="1800" dirty="0"/>
              <a:t>, </a:t>
            </a:r>
          </a:p>
          <a:p>
            <a:pPr lvl="1"/>
            <a:r>
              <a:rPr lang="cs-CZ" sz="1800" dirty="0"/>
              <a:t>jasně a logicky </a:t>
            </a:r>
            <a:r>
              <a:rPr lang="cs-CZ" sz="1800" b="1" dirty="0"/>
              <a:t>vytvořit název práce</a:t>
            </a:r>
            <a:r>
              <a:rPr lang="cs-CZ" sz="1800" dirty="0"/>
              <a:t>.</a:t>
            </a:r>
          </a:p>
          <a:p>
            <a:r>
              <a:rPr lang="cs-CZ" sz="1800" dirty="0"/>
              <a:t>Student dovede </a:t>
            </a:r>
          </a:p>
          <a:p>
            <a:pPr lvl="1"/>
            <a:r>
              <a:rPr lang="cs-CZ" sz="1800" b="1" dirty="0"/>
              <a:t>pracovat</a:t>
            </a:r>
            <a:r>
              <a:rPr lang="cs-CZ" sz="1800" dirty="0"/>
              <a:t> s adekvátními primárními a sekundárními </a:t>
            </a:r>
            <a:r>
              <a:rPr lang="cs-CZ" sz="1800" b="1" dirty="0"/>
              <a:t>studijními prameny</a:t>
            </a:r>
            <a:r>
              <a:rPr lang="cs-CZ" sz="1800" dirty="0"/>
              <a:t>, </a:t>
            </a:r>
          </a:p>
          <a:p>
            <a:pPr lvl="1"/>
            <a:r>
              <a:rPr lang="cs-CZ" sz="1800" b="1" dirty="0"/>
              <a:t>citovat</a:t>
            </a:r>
            <a:r>
              <a:rPr lang="cs-CZ" sz="1800" dirty="0"/>
              <a:t> je </a:t>
            </a:r>
            <a:r>
              <a:rPr lang="cs-CZ" sz="1800" b="1" dirty="0"/>
              <a:t>dle platných norem </a:t>
            </a:r>
            <a:r>
              <a:rPr lang="cs-CZ" sz="1800" dirty="0"/>
              <a:t>a v souladu s etikou vědecké práce.</a:t>
            </a:r>
          </a:p>
          <a:p>
            <a:pPr lvl="1"/>
            <a:r>
              <a:rPr lang="cs-CZ" sz="1800" dirty="0"/>
              <a:t>Je schopen/a </a:t>
            </a:r>
            <a:r>
              <a:rPr lang="cs-CZ" sz="1800" b="1" dirty="0"/>
              <a:t>vést</a:t>
            </a:r>
            <a:r>
              <a:rPr lang="cs-CZ" sz="1800" dirty="0"/>
              <a:t> </a:t>
            </a:r>
            <a:r>
              <a:rPr lang="cs-CZ" sz="1800" b="1" dirty="0"/>
              <a:t>diskusi</a:t>
            </a:r>
            <a:r>
              <a:rPr lang="cs-CZ" sz="1800" dirty="0"/>
              <a:t> a polemizovat s autory, </a:t>
            </a:r>
            <a:r>
              <a:rPr lang="cs-CZ" sz="1800" b="1" dirty="0"/>
              <a:t>vyvozovat </a:t>
            </a:r>
            <a:r>
              <a:rPr lang="cs-CZ" sz="1800" dirty="0"/>
              <a:t>vlastní </a:t>
            </a:r>
            <a:r>
              <a:rPr lang="cs-CZ" sz="1800" b="1" dirty="0"/>
              <a:t>závěry</a:t>
            </a:r>
            <a:r>
              <a:rPr lang="cs-CZ" sz="1800" dirty="0"/>
              <a:t> a </a:t>
            </a:r>
            <a:r>
              <a:rPr lang="cs-CZ" sz="1800" b="1" dirty="0"/>
              <a:t>doporučení</a:t>
            </a:r>
            <a:r>
              <a:rPr lang="cs-CZ" sz="1800" dirty="0"/>
              <a:t>.</a:t>
            </a:r>
          </a:p>
          <a:p>
            <a:r>
              <a:rPr lang="cs-CZ" sz="1800" dirty="0"/>
              <a:t>Student umí </a:t>
            </a:r>
          </a:p>
          <a:p>
            <a:pPr lvl="1"/>
            <a:r>
              <a:rPr lang="cs-CZ" sz="1800" b="1" dirty="0"/>
              <a:t>navrhnout</a:t>
            </a:r>
            <a:r>
              <a:rPr lang="cs-CZ" sz="1800" dirty="0"/>
              <a:t> vlastní kvantitativní nebo kvalitativní </a:t>
            </a:r>
            <a:r>
              <a:rPr lang="cs-CZ" sz="1800" b="1" dirty="0"/>
              <a:t>výzkum</a:t>
            </a:r>
            <a:r>
              <a:rPr lang="cs-CZ" sz="1800" dirty="0"/>
              <a:t>, včetně jasného vymezení </a:t>
            </a:r>
            <a:r>
              <a:rPr lang="cs-CZ" sz="1800" b="1" dirty="0"/>
              <a:t>cílů</a:t>
            </a:r>
            <a:r>
              <a:rPr lang="cs-CZ" sz="1800" dirty="0"/>
              <a:t> a volby adekvátních výzkumných </a:t>
            </a:r>
            <a:r>
              <a:rPr lang="cs-CZ" sz="1800" b="1" dirty="0"/>
              <a:t>metod</a:t>
            </a:r>
            <a:r>
              <a:rPr lang="cs-CZ" sz="1800" dirty="0"/>
              <a:t> ve vztahu k charakteru zkoumaného jevu, </a:t>
            </a:r>
          </a:p>
          <a:p>
            <a:pPr lvl="1"/>
            <a:r>
              <a:rPr lang="cs-CZ" sz="1800" b="1" dirty="0"/>
              <a:t>pracovat</a:t>
            </a:r>
            <a:r>
              <a:rPr lang="cs-CZ" sz="1800" dirty="0"/>
              <a:t> s příslušnou </a:t>
            </a:r>
            <a:r>
              <a:rPr lang="cs-CZ" sz="1800" b="1" dirty="0"/>
              <a:t>metodou</a:t>
            </a:r>
            <a:r>
              <a:rPr lang="cs-CZ" sz="1800" dirty="0"/>
              <a:t>, včetně dovednosti </a:t>
            </a:r>
            <a:r>
              <a:rPr lang="cs-CZ" sz="1800" b="1" dirty="0"/>
              <a:t>analyzovat</a:t>
            </a:r>
            <a:r>
              <a:rPr lang="cs-CZ" sz="1800" dirty="0"/>
              <a:t> kvantitativní a kvalitativní </a:t>
            </a:r>
            <a:r>
              <a:rPr lang="cs-CZ" sz="1800" b="1" dirty="0"/>
              <a:t>data</a:t>
            </a:r>
            <a:r>
              <a:rPr lang="cs-CZ" sz="1800" dirty="0"/>
              <a:t> (údaje),</a:t>
            </a:r>
          </a:p>
          <a:p>
            <a:pPr lvl="1"/>
            <a:r>
              <a:rPr lang="cs-CZ" sz="1800" dirty="0"/>
              <a:t>vhodným způsobem je </a:t>
            </a:r>
            <a:r>
              <a:rPr lang="cs-CZ" sz="1800" b="1" dirty="0"/>
              <a:t>interpretovat</a:t>
            </a:r>
            <a:r>
              <a:rPr lang="cs-CZ" sz="1800" dirty="0"/>
              <a:t> a </a:t>
            </a:r>
            <a:r>
              <a:rPr lang="cs-CZ" sz="1800" b="1" dirty="0"/>
              <a:t>vyvozovat závěry</a:t>
            </a:r>
            <a:r>
              <a:rPr lang="cs-CZ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05862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664C10B-86A6-BA7D-8FF9-C1A577CEE2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98E2D10-4FF7-D568-579C-F4079A567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Oborové standardy dizertační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137BD3-8064-B74B-808F-7525FB959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10000"/>
              </a:lnSpc>
            </a:pPr>
            <a:r>
              <a:rPr lang="cs-CZ" dirty="0"/>
              <a:t>Student prostřednictvím tvorby vlastního textu prokáže </a:t>
            </a:r>
            <a:r>
              <a:rPr lang="cs-CZ" b="1" dirty="0"/>
              <a:t>kompetence stylistické</a:t>
            </a:r>
            <a:r>
              <a:rPr lang="cs-CZ" dirty="0"/>
              <a:t>, je schopen vytvořit odborný text, udržuje logickou linii kompozice práce bez gramatických chyb.</a:t>
            </a:r>
          </a:p>
          <a:p>
            <a:pPr>
              <a:lnSpc>
                <a:spcPct val="110000"/>
              </a:lnSpc>
            </a:pPr>
            <a:r>
              <a:rPr lang="cs-CZ" dirty="0"/>
              <a:t>Student prokáže schopnost 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dobře </a:t>
            </a:r>
            <a:r>
              <a:rPr lang="cs-CZ" b="1" dirty="0"/>
              <a:t>klást otázky </a:t>
            </a:r>
            <a:r>
              <a:rPr lang="cs-CZ" dirty="0"/>
              <a:t>a </a:t>
            </a:r>
            <a:r>
              <a:rPr lang="cs-CZ" b="1" dirty="0"/>
              <a:t>řešit problémy </a:t>
            </a:r>
            <a:r>
              <a:rPr lang="cs-CZ" dirty="0"/>
              <a:t>nekonvenčním způsobem, </a:t>
            </a:r>
          </a:p>
          <a:p>
            <a:pPr lvl="1">
              <a:lnSpc>
                <a:spcPct val="110000"/>
              </a:lnSpc>
            </a:pPr>
            <a:r>
              <a:rPr lang="cs-CZ" b="1" dirty="0"/>
              <a:t>formulovat</a:t>
            </a:r>
            <a:r>
              <a:rPr lang="cs-CZ" dirty="0"/>
              <a:t> </a:t>
            </a:r>
            <a:r>
              <a:rPr lang="cs-CZ" b="1" dirty="0"/>
              <a:t>nové</a:t>
            </a:r>
            <a:r>
              <a:rPr lang="cs-CZ" dirty="0"/>
              <a:t> </a:t>
            </a:r>
            <a:r>
              <a:rPr lang="cs-CZ" b="1" dirty="0"/>
              <a:t>myšlenky</a:t>
            </a:r>
            <a:r>
              <a:rPr lang="cs-CZ" dirty="0"/>
              <a:t> a závěry práce, které by přinesly alespoň dílčí </a:t>
            </a:r>
            <a:r>
              <a:rPr lang="cs-CZ" b="1" dirty="0"/>
              <a:t>nové poznatky </a:t>
            </a:r>
            <a:r>
              <a:rPr lang="cs-CZ" dirty="0"/>
              <a:t>o zkoumaném jevu, nebo </a:t>
            </a:r>
            <a:r>
              <a:rPr lang="cs-CZ" b="1" dirty="0"/>
              <a:t>obohatily</a:t>
            </a:r>
            <a:r>
              <a:rPr lang="cs-CZ" dirty="0"/>
              <a:t> (nové) metodologické (v oblasti výzkumu) nebo metodické </a:t>
            </a:r>
            <a:r>
              <a:rPr lang="cs-CZ" b="1" dirty="0"/>
              <a:t>postupy</a:t>
            </a:r>
            <a:r>
              <a:rPr lang="cs-CZ" dirty="0"/>
              <a:t> (v oblasti edukace),</a:t>
            </a:r>
          </a:p>
          <a:p>
            <a:pPr lvl="1">
              <a:lnSpc>
                <a:spcPct val="110000"/>
              </a:lnSpc>
            </a:pPr>
            <a:r>
              <a:rPr lang="cs-CZ" dirty="0"/>
              <a:t>a to ve vztahu k jasně definovaným a vymezeným cílovým skupinám. </a:t>
            </a:r>
          </a:p>
          <a:p>
            <a:pPr>
              <a:lnSpc>
                <a:spcPct val="110000"/>
              </a:lnSpc>
            </a:pPr>
            <a:r>
              <a:rPr lang="cs-CZ" dirty="0"/>
              <a:t>Oborové standardy závěrečných prací speciální pedagogika jsou zpracovány podle </a:t>
            </a:r>
            <a:r>
              <a:rPr lang="cs-CZ" b="1" dirty="0"/>
              <a:t>Pokynu děkana č. 1/2015 K realizaci závěrečných prací</a:t>
            </a:r>
            <a:r>
              <a:rPr lang="cs-CZ" dirty="0"/>
              <a:t> v aktuálním znění.</a:t>
            </a:r>
          </a:p>
        </p:txBody>
      </p:sp>
    </p:spTree>
    <p:extLst>
      <p:ext uri="{BB962C8B-B14F-4D97-AF65-F5344CB8AC3E}">
        <p14:creationId xmlns:p14="http://schemas.microsoft.com/office/powerpoint/2010/main" val="1789868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6B5A19-D4AE-5382-57A2-097B780A92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01BA1A9-F162-0C42-C54F-C83DFE491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Výuková, výzkumná a publikační činnost studentů DSP SP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3B646C0-15BE-8807-41F7-683826A6B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6737"/>
            <a:ext cx="10753200" cy="4455263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sz="1900" dirty="0"/>
              <a:t>V DSP SP se doktorandi podílejí na výuce bakalářů, v předmětu Speciální pedagogika a v předmětech svého zaměření po dobu 2 semestrů. 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Ze stáží se preferují </a:t>
            </a:r>
            <a:r>
              <a:rPr lang="cs-CZ" sz="1900" b="1" dirty="0"/>
              <a:t>stáže v zahraničí </a:t>
            </a:r>
            <a:r>
              <a:rPr lang="cs-CZ" sz="1900" dirty="0"/>
              <a:t>(ERASMUS, ERASMUS+, zahraniční praxe ad.). 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Stáž v zahraničí je povinná v délce </a:t>
            </a:r>
            <a:r>
              <a:rPr lang="cs-CZ" sz="1800" b="1" dirty="0"/>
              <a:t>7 týdnů</a:t>
            </a:r>
            <a:r>
              <a:rPr lang="cs-CZ" sz="1800" dirty="0"/>
              <a:t>. </a:t>
            </a:r>
          </a:p>
          <a:p>
            <a:pPr>
              <a:lnSpc>
                <a:spcPct val="110000"/>
              </a:lnSpc>
            </a:pPr>
            <a:r>
              <a:rPr lang="cs-CZ" sz="1900" dirty="0"/>
              <a:t>Doktorandi jsou spolu se školitelem členy vědeckých týmů na vědecko-výzkumných pracovištích u nás a v zahraničí.</a:t>
            </a:r>
          </a:p>
          <a:p>
            <a:pPr>
              <a:lnSpc>
                <a:spcPct val="110000"/>
              </a:lnSpc>
            </a:pPr>
            <a:r>
              <a:rPr lang="cs-CZ" sz="1900" b="1" dirty="0"/>
              <a:t>Publikační činnost doktorandů</a:t>
            </a:r>
            <a:r>
              <a:rPr lang="cs-CZ" sz="1900" dirty="0"/>
              <a:t>: studie v odborném časopise zařazeném v databázi WOS, SCOPUS, v odborném recenzovaném časopise a sborníku.</a:t>
            </a:r>
          </a:p>
          <a:p>
            <a:pPr>
              <a:lnSpc>
                <a:spcPct val="110000"/>
              </a:lnSpc>
            </a:pPr>
            <a:r>
              <a:rPr lang="cs-CZ" sz="1900" b="1" dirty="0"/>
              <a:t>Aktivní vystoupení na čtyřech seminářích nebo konferencích</a:t>
            </a:r>
            <a:r>
              <a:rPr lang="cs-CZ" sz="1900" dirty="0"/>
              <a:t>, z toho dvou v zahraničí.</a:t>
            </a:r>
          </a:p>
          <a:p>
            <a:pPr marL="72000" indent="0">
              <a:lnSpc>
                <a:spcPct val="110000"/>
              </a:lnSpc>
              <a:buNone/>
            </a:pPr>
            <a:endParaRPr lang="cs-CZ" sz="800" dirty="0"/>
          </a:p>
          <a:p>
            <a:pPr>
              <a:lnSpc>
                <a:spcPct val="110000"/>
              </a:lnSpc>
            </a:pPr>
            <a:r>
              <a:rPr lang="cs-CZ" sz="1900" dirty="0"/>
              <a:t>Vrubel, M., </a:t>
            </a:r>
            <a:r>
              <a:rPr lang="cs-CZ" sz="1900" dirty="0" err="1"/>
              <a:t>Pančocha</a:t>
            </a:r>
            <a:r>
              <a:rPr lang="cs-CZ" sz="1900" dirty="0"/>
              <a:t>, K., Vojtová, M., Vítková, M. (2021) </a:t>
            </a:r>
            <a:r>
              <a:rPr lang="cs-CZ" sz="1900" i="1" dirty="0"/>
              <a:t>LOGBOOK pro doktorský studijní program Speciální pedagogika</a:t>
            </a:r>
            <a:r>
              <a:rPr lang="cs-CZ" sz="1900" dirty="0"/>
              <a:t>. Masarykova </a:t>
            </a:r>
            <a:r>
              <a:rPr lang="cs-CZ" sz="1900" dirty="0" smtClean="0"/>
              <a:t>univerzita (MUNISPACE). </a:t>
            </a:r>
            <a:endParaRPr lang="cs-CZ" sz="1900" dirty="0"/>
          </a:p>
        </p:txBody>
      </p:sp>
    </p:spTree>
    <p:extLst>
      <p:ext uri="{BB962C8B-B14F-4D97-AF65-F5344CB8AC3E}">
        <p14:creationId xmlns:p14="http://schemas.microsoft.com/office/powerpoint/2010/main" val="1781585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13E67A2-D51A-2498-1D79-78F924A704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947D95-BD6A-1890-BAB2-FE30B0736C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Záměry rozvoje DSP SP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34552D9-91ED-F3B1-A1D1-3A33851E6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30357"/>
            <a:ext cx="10753200" cy="4139998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Tematická profilace </a:t>
            </a:r>
            <a:r>
              <a:rPr lang="cs-CZ" dirty="0"/>
              <a:t>disertačních prací je uváděna do souladu s profilujícími výzkumnými tématy </a:t>
            </a:r>
            <a:r>
              <a:rPr lang="cs-CZ" dirty="0" err="1"/>
              <a:t>PdF</a:t>
            </a:r>
            <a:r>
              <a:rPr lang="cs-CZ" dirty="0"/>
              <a:t> MU, a to prostřednictvím vypisování relevantních disertačních témat jednotlivými </a:t>
            </a:r>
            <a:r>
              <a:rPr lang="cs-CZ" dirty="0" smtClean="0"/>
              <a:t>školiteli (IS).</a:t>
            </a:r>
            <a:endParaRPr lang="cs-CZ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DSP bude usilovat o </a:t>
            </a:r>
            <a:r>
              <a:rPr lang="cs-CZ" b="1" dirty="0"/>
              <a:t>udržení vysoké úrovně personálního zabezpečení </a:t>
            </a:r>
            <a:r>
              <a:rPr lang="cs-CZ" dirty="0"/>
              <a:t>a průběžně bude doplňován o nově graduované </a:t>
            </a:r>
            <a:r>
              <a:rPr lang="cs-CZ" dirty="0" smtClean="0"/>
              <a:t>odborníky (max. 5 doktorandů na 1 školitele).</a:t>
            </a:r>
            <a:endParaRPr lang="cs-CZ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b="1" dirty="0"/>
              <a:t>Interdisciplinární charakter DSP </a:t>
            </a:r>
            <a:r>
              <a:rPr lang="cs-CZ" dirty="0"/>
              <a:t>bude průběžně posilován širším zapojením odborníků z různých oborů na </a:t>
            </a:r>
            <a:r>
              <a:rPr lang="cs-CZ" dirty="0" err="1"/>
              <a:t>PdF</a:t>
            </a:r>
            <a:r>
              <a:rPr lang="cs-CZ" dirty="0"/>
              <a:t> MU v roli přednášejících, školitelů a konzultantů, což by se mělo kladně odrazit i ve výběru témat disertačních prací studenty.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K </a:t>
            </a:r>
            <a:r>
              <a:rPr lang="cs-CZ" b="1" dirty="0"/>
              <a:t>posilování mezinárodního rozměru </a:t>
            </a:r>
            <a:r>
              <a:rPr lang="cs-CZ" dirty="0"/>
              <a:t>DSP bude docházet díky zapojení zahraničních odborníků do doktorského studia a díky mobilitám a stážím doktorandů v zahraničí.</a:t>
            </a:r>
          </a:p>
        </p:txBody>
      </p:sp>
    </p:spTree>
    <p:extLst>
      <p:ext uri="{BB962C8B-B14F-4D97-AF65-F5344CB8AC3E}">
        <p14:creationId xmlns:p14="http://schemas.microsoft.com/office/powerpoint/2010/main" val="417134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7F0520D-1453-E729-0E9A-679F2D98A2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F87B7A15-EE90-D6BB-B16F-9A92375DF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4leté DSP Speciální pedagogika/</a:t>
            </a:r>
            <a:r>
              <a:rPr lang="cs-CZ" sz="3200" dirty="0" err="1"/>
              <a:t>Special</a:t>
            </a:r>
            <a:r>
              <a:rPr lang="cs-CZ" sz="3200" dirty="0"/>
              <a:t> </a:t>
            </a:r>
            <a:r>
              <a:rPr lang="cs-CZ" sz="3200" dirty="0" err="1"/>
              <a:t>Education</a:t>
            </a:r>
            <a:r>
              <a:rPr lang="cs-CZ" dirty="0"/>
              <a:t/>
            </a:r>
            <a:br>
              <a:rPr lang="cs-CZ" dirty="0"/>
            </a:br>
            <a:r>
              <a:rPr lang="cs-CZ" sz="2200" dirty="0"/>
              <a:t>prof. PhDr. Marie Vítková, CSc.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BF3E8390-9B53-BE08-00B4-E1E9D02A6A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4leté DSP Speciální pedagogika,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, platnost institucionální akreditace od 30.9 2020 do 30.9.2028.</a:t>
            </a:r>
          </a:p>
          <a:p>
            <a:r>
              <a:rPr lang="cs-CZ" dirty="0"/>
              <a:t>Studenti DSP SP byli do programu převedeni k 15. červenci 2021.</a:t>
            </a:r>
          </a:p>
          <a:p>
            <a:r>
              <a:rPr lang="cs-CZ" dirty="0"/>
              <a:t>Na realizaci doktorského studijního programu se podílí katedra Speciální a inkluzivní pedagogiky (KSIP) společně s Institutem výzkumu inkluzivního vzdělávání (IVIV).</a:t>
            </a:r>
          </a:p>
          <a:p>
            <a:r>
              <a:rPr lang="cs-CZ" dirty="0"/>
              <a:t>V DSP je reflektován interdisciplinární a multidisciplinární rozměr DSP, a to vymezením témat disertačních prací jako mezioborových se zachováním dominance speciální pedagogiky.</a:t>
            </a:r>
          </a:p>
        </p:txBody>
      </p:sp>
    </p:spTree>
    <p:extLst>
      <p:ext uri="{BB962C8B-B14F-4D97-AF65-F5344CB8AC3E}">
        <p14:creationId xmlns:p14="http://schemas.microsoft.com/office/powerpoint/2010/main" val="2815297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FECFBA-301E-9F1E-9919-5E0AA6B1B7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1636342-EEB3-799B-6607-E6F753E31A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Oborová rada DSP SP – </a:t>
            </a:r>
            <a:br>
              <a:rPr lang="cs-CZ" dirty="0"/>
            </a:br>
            <a:r>
              <a:rPr lang="cs-CZ" sz="2200" dirty="0"/>
              <a:t>od 30.9.2020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F3AB9A7-42B1-096C-240C-174F4331A0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4000" y="1805018"/>
            <a:ext cx="11360184" cy="4139998"/>
          </a:xfrm>
        </p:spPr>
        <p:txBody>
          <a:bodyPr numCol="2"/>
          <a:lstStyle/>
          <a:p>
            <a:r>
              <a:rPr lang="cs-CZ" sz="1800" dirty="0"/>
              <a:t>prof. PhDr. Marie Vítková, CSc. </a:t>
            </a:r>
            <a:r>
              <a:rPr lang="cs-CZ" sz="1600" dirty="0"/>
              <a:t>(garant / předseda)</a:t>
            </a:r>
          </a:p>
          <a:p>
            <a:r>
              <a:rPr lang="cs-CZ" sz="1800" dirty="0"/>
              <a:t>doc. PhDr. Karel </a:t>
            </a:r>
            <a:r>
              <a:rPr lang="cs-CZ" sz="1800" dirty="0" err="1"/>
              <a:t>Pančocha</a:t>
            </a:r>
            <a:r>
              <a:rPr lang="cs-CZ" sz="1800" dirty="0"/>
              <a:t>, Ph.D.</a:t>
            </a:r>
          </a:p>
          <a:p>
            <a:r>
              <a:rPr lang="cs-CZ" sz="1800" dirty="0"/>
              <a:t>doc. PhDr. Věra Vojtová, Ph.D.</a:t>
            </a:r>
          </a:p>
          <a:p>
            <a:r>
              <a:rPr lang="cs-CZ" sz="1800" dirty="0"/>
              <a:t>prof. MUDr. Ivo Šlapák, DrSc. </a:t>
            </a:r>
            <a:r>
              <a:rPr lang="cs-CZ" sz="1600" dirty="0"/>
              <a:t>(LF MU)</a:t>
            </a:r>
          </a:p>
          <a:p>
            <a:r>
              <a:rPr lang="cs-CZ" sz="1800" dirty="0"/>
              <a:t>doc. MUDr. Hana Ošlejšková, Ph.D. </a:t>
            </a:r>
            <a:r>
              <a:rPr lang="cs-CZ" sz="1600" dirty="0"/>
              <a:t>(LF MU)</a:t>
            </a:r>
          </a:p>
          <a:p>
            <a:r>
              <a:rPr lang="cs-CZ" sz="1800" dirty="0"/>
              <a:t>doc. Mgr. Pavel Beneš, Ph.D. </a:t>
            </a:r>
            <a:r>
              <a:rPr lang="cs-CZ" sz="1600" dirty="0"/>
              <a:t>(LF MU) </a:t>
            </a:r>
          </a:p>
          <a:p>
            <a:r>
              <a:rPr lang="cs-CZ" sz="1800" dirty="0"/>
              <a:t>prof. Mgr. Kateřina Vitásková, Ph.D.</a:t>
            </a:r>
            <a:br>
              <a:rPr lang="cs-CZ" sz="1800" dirty="0"/>
            </a:br>
            <a:r>
              <a:rPr lang="cs-CZ" sz="1600" dirty="0"/>
              <a:t>(</a:t>
            </a:r>
            <a:r>
              <a:rPr lang="cs-CZ" sz="1600" dirty="0" err="1"/>
              <a:t>PdF</a:t>
            </a:r>
            <a:r>
              <a:rPr lang="cs-CZ" sz="1600" dirty="0"/>
              <a:t> UPOL v Olomouci) </a:t>
            </a:r>
            <a:endParaRPr lang="cs-CZ" sz="1800" dirty="0"/>
          </a:p>
          <a:p>
            <a:r>
              <a:rPr lang="cs-CZ" sz="1800" dirty="0"/>
              <a:t>doc. PaedDr. Petr </a:t>
            </a:r>
            <a:r>
              <a:rPr lang="cs-CZ" sz="1800" dirty="0" err="1"/>
              <a:t>Franiok</a:t>
            </a:r>
            <a:r>
              <a:rPr lang="cs-CZ" sz="1800" dirty="0"/>
              <a:t>, Ph.D. </a:t>
            </a:r>
            <a:r>
              <a:rPr lang="cs-CZ" sz="1600" dirty="0"/>
              <a:t>(</a:t>
            </a:r>
            <a:r>
              <a:rPr lang="cs-CZ" sz="1600" dirty="0" err="1"/>
              <a:t>PdF</a:t>
            </a:r>
            <a:r>
              <a:rPr lang="cs-CZ" sz="1600" dirty="0"/>
              <a:t> OU v Ostravě)</a:t>
            </a:r>
            <a:endParaRPr lang="cs-CZ" sz="1800" dirty="0"/>
          </a:p>
          <a:p>
            <a:r>
              <a:rPr lang="cs-CZ" sz="1800" dirty="0"/>
              <a:t>doc. PhDr. Lea Květoňová, Ph.D. </a:t>
            </a:r>
            <a:r>
              <a:rPr lang="cs-CZ" sz="1600" dirty="0"/>
              <a:t>(</a:t>
            </a:r>
            <a:r>
              <a:rPr lang="cs-CZ" sz="1600" dirty="0" err="1"/>
              <a:t>PedF</a:t>
            </a:r>
            <a:r>
              <a:rPr lang="cs-CZ" sz="1600" dirty="0"/>
              <a:t> UK v Praze)</a:t>
            </a:r>
          </a:p>
          <a:p>
            <a:r>
              <a:rPr lang="cs-CZ" sz="1800" dirty="0"/>
              <a:t>doc. PaedDr. Terezia </a:t>
            </a:r>
            <a:r>
              <a:rPr lang="cs-CZ" sz="1800" dirty="0" err="1"/>
              <a:t>Harčariková</a:t>
            </a:r>
            <a:r>
              <a:rPr lang="cs-CZ" sz="1800" dirty="0"/>
              <a:t>, Ph.D. </a:t>
            </a:r>
            <a:br>
              <a:rPr lang="cs-CZ" sz="1800" dirty="0"/>
            </a:br>
            <a:r>
              <a:rPr lang="cs-CZ" sz="1600" dirty="0"/>
              <a:t>(</a:t>
            </a:r>
            <a:r>
              <a:rPr lang="cs-CZ" sz="1600" dirty="0" err="1"/>
              <a:t>PdF</a:t>
            </a:r>
            <a:r>
              <a:rPr lang="cs-CZ" sz="1600" dirty="0"/>
              <a:t> KU v Bratislavě)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>prof. PaedDr. Alice </a:t>
            </a:r>
            <a:r>
              <a:rPr lang="cs-CZ" sz="1800" dirty="0" err="1"/>
              <a:t>Vančová</a:t>
            </a:r>
            <a:r>
              <a:rPr lang="cs-CZ" sz="1800" dirty="0"/>
              <a:t>, CSc. </a:t>
            </a:r>
            <a:br>
              <a:rPr lang="cs-CZ" sz="1800" dirty="0"/>
            </a:br>
            <a:r>
              <a:rPr lang="cs-CZ" sz="1600" dirty="0"/>
              <a:t>(</a:t>
            </a:r>
            <a:r>
              <a:rPr lang="cs-CZ" sz="1600" dirty="0" err="1"/>
              <a:t>PdF</a:t>
            </a:r>
            <a:r>
              <a:rPr lang="cs-CZ" sz="1600" dirty="0"/>
              <a:t> KU v Bratislavě)</a:t>
            </a:r>
          </a:p>
          <a:p>
            <a:r>
              <a:rPr lang="cs-CZ" sz="1800" dirty="0"/>
              <a:t>prof. (FH) Dr. Tom Schmid </a:t>
            </a:r>
            <a:br>
              <a:rPr lang="cs-CZ" sz="1800" dirty="0"/>
            </a:br>
            <a:r>
              <a:rPr lang="cs-CZ" sz="1600" dirty="0"/>
              <a:t>(</a:t>
            </a:r>
            <a:r>
              <a:rPr lang="cs-CZ" sz="1600" dirty="0" err="1"/>
              <a:t>Fachhochschule</a:t>
            </a:r>
            <a:r>
              <a:rPr lang="cs-CZ" sz="1600" dirty="0"/>
              <a:t> St. </a:t>
            </a:r>
            <a:r>
              <a:rPr lang="cs-CZ" sz="1600" dirty="0" err="1"/>
              <a:t>Pölten</a:t>
            </a:r>
            <a:r>
              <a:rPr lang="cs-CZ" sz="1600" dirty="0"/>
              <a:t>, </a:t>
            </a:r>
            <a:r>
              <a:rPr lang="cs-CZ" sz="1600" dirty="0" err="1"/>
              <a:t>Studiengang</a:t>
            </a:r>
            <a:r>
              <a:rPr lang="cs-CZ" sz="1600" dirty="0"/>
              <a:t> </a:t>
            </a:r>
            <a:r>
              <a:rPr lang="cs-CZ" sz="1600" dirty="0" err="1"/>
              <a:t>Sozialarbeit</a:t>
            </a:r>
            <a:r>
              <a:rPr lang="cs-CZ" sz="1600" dirty="0"/>
              <a:t>, Rakousko)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305243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EE5E021-7836-6900-E3F5-1A65D8CC8F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7004CE9-C541-F522-AA88-A99B9D5038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Školitelé v DSP Speciální pedagogika,</a:t>
            </a:r>
            <a:br>
              <a:rPr lang="cs-CZ" dirty="0"/>
            </a:b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1FE44B8-4F35-D289-6243-EFD2EBCB67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972638"/>
            <a:ext cx="10753200" cy="3859362"/>
          </a:xfrm>
        </p:spPr>
        <p:txBody>
          <a:bodyPr numCol="2"/>
          <a:lstStyle/>
          <a:p>
            <a:r>
              <a:rPr lang="cs-CZ" sz="1800" dirty="0"/>
              <a:t>doc. PhDr. Barbora Bazalová, Ph.D.</a:t>
            </a:r>
          </a:p>
          <a:p>
            <a:r>
              <a:rPr lang="cs-CZ" sz="1800" dirty="0"/>
              <a:t>doc. Mgr. Pavel Beneš, Ph.D.</a:t>
            </a:r>
          </a:p>
          <a:p>
            <a:r>
              <a:rPr lang="cs-CZ" sz="1800" dirty="0"/>
              <a:t>doc. PhDr. Ilona </a:t>
            </a:r>
            <a:r>
              <a:rPr lang="cs-CZ" sz="1800" dirty="0" err="1"/>
              <a:t>Bytešníková</a:t>
            </a:r>
            <a:r>
              <a:rPr lang="cs-CZ" sz="1800" dirty="0"/>
              <a:t>, Ph.D.</a:t>
            </a:r>
          </a:p>
          <a:p>
            <a:r>
              <a:rPr lang="cs-CZ" sz="1800" dirty="0"/>
              <a:t>doc. Mgr. et Mgr. Karel Červenka, Ph.D.</a:t>
            </a:r>
          </a:p>
          <a:p>
            <a:r>
              <a:rPr lang="cs-CZ" sz="1800" dirty="0"/>
              <a:t>doc. MUDr. Petr Kachlík, Ph.D.</a:t>
            </a:r>
          </a:p>
          <a:p>
            <a:r>
              <a:rPr lang="cs-CZ" sz="1800" dirty="0"/>
              <a:t>doc. PhDr. Dagmar Opatřilová, Ph.D.</a:t>
            </a:r>
          </a:p>
          <a:p>
            <a:r>
              <a:rPr lang="cs-CZ" sz="1800" dirty="0"/>
              <a:t>doc. PhDr. Karel </a:t>
            </a:r>
            <a:r>
              <a:rPr lang="cs-CZ" sz="1800" dirty="0" err="1"/>
              <a:t>Pančocha</a:t>
            </a:r>
            <a:r>
              <a:rPr lang="cs-CZ" sz="1800" dirty="0"/>
              <a:t>, Ph.D.</a:t>
            </a:r>
          </a:p>
          <a:p>
            <a:pPr marL="72000" indent="0">
              <a:buNone/>
            </a:pPr>
            <a:endParaRPr lang="cs-CZ" sz="1800" dirty="0"/>
          </a:p>
          <a:p>
            <a:r>
              <a:rPr lang="cs-CZ" sz="1800" dirty="0"/>
              <a:t>prof. PhDr. Evžen Řehulka, Ph.D.</a:t>
            </a:r>
          </a:p>
          <a:p>
            <a:r>
              <a:rPr lang="cs-CZ" sz="1800" dirty="0"/>
              <a:t>prof. PhDr. Marie Vítková, CSc.</a:t>
            </a:r>
          </a:p>
          <a:p>
            <a:r>
              <a:rPr lang="cs-CZ" sz="1800" dirty="0"/>
              <a:t>doc. PhDr. Věra Vojtová, Ph.D.</a:t>
            </a:r>
          </a:p>
          <a:p>
            <a:r>
              <a:rPr lang="cs-CZ" sz="1800" dirty="0"/>
              <a:t>PhDr. Ivana Jůzová, Ph.D.</a:t>
            </a:r>
            <a:br>
              <a:rPr lang="cs-CZ" sz="1800" dirty="0"/>
            </a:br>
            <a:r>
              <a:rPr lang="cs-CZ" sz="1800" dirty="0"/>
              <a:t>(zahájeno habilitační řízení)</a:t>
            </a:r>
          </a:p>
          <a:p>
            <a:r>
              <a:rPr lang="cs-CZ" sz="1800" dirty="0"/>
              <a:t>Mgr. et Mgr. Martin Vrubel. Ph.D.</a:t>
            </a:r>
            <a:br>
              <a:rPr lang="cs-CZ" sz="1800" dirty="0"/>
            </a:br>
            <a:r>
              <a:rPr lang="cs-CZ" sz="1800" dirty="0"/>
              <a:t>(zahájeno habilitační řízení)</a:t>
            </a:r>
          </a:p>
        </p:txBody>
      </p:sp>
    </p:spTree>
    <p:extLst>
      <p:ext uri="{BB962C8B-B14F-4D97-AF65-F5344CB8AC3E}">
        <p14:creationId xmlns:p14="http://schemas.microsoft.com/office/powerpoint/2010/main" val="2863111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AD1A0C-6A38-45B4-6875-3E138D5C79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3ED142-A033-7A43-D4A5-12431BED2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Ph.D. </a:t>
            </a:r>
            <a:r>
              <a:rPr lang="cs-CZ" dirty="0" err="1"/>
              <a:t>School</a:t>
            </a:r>
            <a:r>
              <a:rPr lang="cs-CZ" dirty="0"/>
              <a:t> </a:t>
            </a:r>
            <a:r>
              <a:rPr lang="cs-CZ" dirty="0" err="1"/>
              <a:t>PdF</a:t>
            </a:r>
            <a:r>
              <a:rPr lang="cs-CZ" dirty="0"/>
              <a:t> MU - </a:t>
            </a:r>
            <a:r>
              <a:rPr lang="cs-CZ" sz="3200" dirty="0"/>
              <a:t>postdoktorandská škola 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C8DF935-5047-1E35-4154-1D9892744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541123"/>
            <a:ext cx="10828153" cy="4290877"/>
          </a:xfrm>
        </p:spPr>
        <p:txBody>
          <a:bodyPr anchor="ctr"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Je zastřešující označení pro </a:t>
            </a:r>
            <a:r>
              <a:rPr lang="cs-CZ" b="1" dirty="0"/>
              <a:t>odborné aktivity </a:t>
            </a:r>
            <a:r>
              <a:rPr lang="cs-CZ" dirty="0"/>
              <a:t>- přednášky, semináře, workshopy, konference apod. určené doktorandům.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Prostřednictvím (Post)doktorandské školy lze doktorandům mj. také avizovat možnost </a:t>
            </a:r>
            <a:r>
              <a:rPr lang="cs-CZ" b="1" dirty="0"/>
              <a:t>konzultace se zahraničním hostem </a:t>
            </a:r>
            <a:r>
              <a:rPr lang="cs-CZ" dirty="0"/>
              <a:t>pobývajícím u Vás na katedře/institutu.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S konkrétními aktivitami, které byste rádi propagovali, se prosím obracejte na </a:t>
            </a:r>
            <a:r>
              <a:rPr lang="cs-CZ" b="1" dirty="0"/>
              <a:t>Janu Veličkovou </a:t>
            </a:r>
            <a:r>
              <a:rPr lang="cs-CZ" dirty="0"/>
              <a:t>(</a:t>
            </a:r>
            <a:r>
              <a:rPr lang="cs-CZ" dirty="0" err="1"/>
              <a:t>velickova@ped.muni.cz</a:t>
            </a:r>
            <a:r>
              <a:rPr lang="cs-CZ" dirty="0"/>
              <a:t>), která má na starosti informační kanály (Post)doktorandské školy.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Neformální setkání doktorandů z Pedagogické fakulty – více viz </a:t>
            </a:r>
            <a:r>
              <a:rPr lang="cs-CZ" dirty="0" err="1"/>
              <a:t>www.ped.muni.cz</a:t>
            </a:r>
            <a:r>
              <a:rPr lang="cs-CZ" dirty="0"/>
              <a:t>/</a:t>
            </a:r>
            <a:r>
              <a:rPr lang="cs-CZ" dirty="0" err="1"/>
              <a:t>postdokskola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2850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762E6A3-FE32-72AE-A39C-82DF689316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7C5CC0-524B-12A7-12D8-8936366202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DSP Speciální pedagogika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BB29B8E-9C1F-CE9A-715D-1FF32A1971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Připravit vědecké pracovníky erudované pro výzkumnou, výukovou a odbornou činnost ve speciální pedagogice se zaměřením na obory: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dirty="0"/>
              <a:t>logopedie, surdopedie, psychopedie, etopedie,  somatopedie, oftalmopedie, specifické poruchy učení, souběžné postižení více vadami, speciální andragogika a adiktologie.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Jedná se o odborně kvalifikované pracovníky pro teoretickou a praktickou činnost v oblasti poskytování speciálně pedagogických služeb (SPC, PPP) a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cs-CZ" sz="2200" dirty="0"/>
              <a:t>pro výukovou a výzkumnou činnost na vysoké škole. </a:t>
            </a:r>
          </a:p>
        </p:txBody>
      </p:sp>
    </p:spTree>
    <p:extLst>
      <p:ext uri="{BB962C8B-B14F-4D97-AF65-F5344CB8AC3E}">
        <p14:creationId xmlns:p14="http://schemas.microsoft.com/office/powerpoint/2010/main" val="4168405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CE5B51-EE94-34AD-F24A-2521CA6F032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CF68026-0539-84D0-37A6-282591EDF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4letý DSP Speciální pedagogika / </a:t>
            </a:r>
            <a:r>
              <a:rPr lang="cs-CZ" dirty="0" err="1"/>
              <a:t>Special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F317954-4FA2-5424-DF1A-6DDE68001A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428108"/>
            <a:ext cx="10753200" cy="4588827"/>
          </a:xfrm>
        </p:spPr>
        <p:txBody>
          <a:bodyPr anchor="ctr"/>
          <a:lstStyle/>
          <a:p>
            <a:pPr>
              <a:lnSpc>
                <a:spcPct val="110000"/>
              </a:lnSpc>
            </a:pPr>
            <a:r>
              <a:rPr lang="cs-CZ" dirty="0"/>
              <a:t>Realizuje se v prezenční a kombinované formě studia.</a:t>
            </a:r>
          </a:p>
          <a:p>
            <a:pPr>
              <a:lnSpc>
                <a:spcPct val="110000"/>
              </a:lnSpc>
            </a:pPr>
            <a:r>
              <a:rPr lang="cs-CZ" dirty="0"/>
              <a:t>Rozdíl mezi prezenční a kombinovanou formou spočívá ve způsobu plnění podmínek studia a je definován příslušnými směrnicemi MU, </a:t>
            </a:r>
            <a:r>
              <a:rPr lang="cs-CZ" dirty="0" err="1"/>
              <a:t>PdF</a:t>
            </a:r>
            <a:r>
              <a:rPr lang="cs-CZ" dirty="0"/>
              <a:t> a OR. </a:t>
            </a:r>
          </a:p>
          <a:p>
            <a:pPr>
              <a:lnSpc>
                <a:spcPct val="110000"/>
              </a:lnSpc>
            </a:pPr>
            <a:r>
              <a:rPr lang="cs-CZ" dirty="0"/>
              <a:t>Student společně se školitelem vytváří </a:t>
            </a:r>
            <a:r>
              <a:rPr lang="cs-CZ" b="1" dirty="0"/>
              <a:t>individuální studijní plán </a:t>
            </a:r>
            <a:r>
              <a:rPr lang="cs-CZ" dirty="0"/>
              <a:t>(ISP), který schvaluje OR a semestrální plán, který školitel hodnotí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IS MU, návrh studenta 1.6.-20.9. 2022, schválení školitelem 15-6.-30.9. 2022, OR 1.9.-7.10. 2022, 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zpětná vazba studenta 1.12-31.1.20223 hodnocení školitelem 15.12-15.2. 23, OR kdykoliv - PS.</a:t>
            </a:r>
          </a:p>
          <a:p>
            <a:pPr>
              <a:lnSpc>
                <a:spcPct val="110000"/>
              </a:lnSpc>
            </a:pPr>
            <a:r>
              <a:rPr lang="cs-CZ" b="1" dirty="0"/>
              <a:t>OR schvaluje komisi </a:t>
            </a:r>
            <a:r>
              <a:rPr lang="cs-CZ" dirty="0"/>
              <a:t>pro státní doktorskou zkoušku a obhajobu disertační práce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do konce listopadu 2022 pro následující semestr.</a:t>
            </a:r>
          </a:p>
          <a:p>
            <a:pPr>
              <a:lnSpc>
                <a:spcPct val="110000"/>
              </a:lnSpc>
            </a:pPr>
            <a:r>
              <a:rPr lang="cs-CZ" b="1" dirty="0"/>
              <a:t>Termíny pro podání přihlášky k SZK</a:t>
            </a:r>
            <a:r>
              <a:rPr lang="cs-CZ" dirty="0"/>
              <a:t>, schvaluje oborová rada (září 2022, 2023) 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do 30.11. 2022 – realizace v lednu 2023 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do 31.3.  2023 – realizace v květnu 2023 </a:t>
            </a:r>
          </a:p>
          <a:p>
            <a:pPr lvl="1">
              <a:lnSpc>
                <a:spcPct val="110000"/>
              </a:lnSpc>
            </a:pPr>
            <a:r>
              <a:rPr lang="cs-CZ" sz="1800" dirty="0"/>
              <a:t>do 30.6.  2023 – realizace v září 2023.</a:t>
            </a:r>
          </a:p>
        </p:txBody>
      </p:sp>
    </p:spTree>
    <p:extLst>
      <p:ext uri="{BB962C8B-B14F-4D97-AF65-F5344CB8AC3E}">
        <p14:creationId xmlns:p14="http://schemas.microsoft.com/office/powerpoint/2010/main" val="3902846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E5D28F9-08F5-9ECC-AD7A-6EFA28CCE8A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4BD2F4-2708-16C2-A85E-68B2F7706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/>
              <a:t>Schválené termíny OR pro podání přihlášky k SZK a obhajobě disertační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1D45FAF-80EF-FD06-375B-DF590CC72E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PhDr. Mgr. </a:t>
            </a:r>
            <a:r>
              <a:rPr lang="cs-CZ" b="1" dirty="0"/>
              <a:t>Viktor</a:t>
            </a:r>
            <a:r>
              <a:rPr lang="cs-CZ" dirty="0"/>
              <a:t> </a:t>
            </a:r>
            <a:r>
              <a:rPr lang="cs-CZ" b="1" dirty="0"/>
              <a:t>Cína</a:t>
            </a:r>
            <a:r>
              <a:rPr lang="cs-CZ" dirty="0"/>
              <a:t>, UČO 478979, 10. sem. / 5 roč.,</a:t>
            </a:r>
          </a:p>
          <a:p>
            <a:pPr lvl="1"/>
            <a:r>
              <a:rPr lang="cs-CZ" dirty="0"/>
              <a:t>školitelka doc. PhDr. Věra Vojtová, Ph.D. </a:t>
            </a:r>
          </a:p>
          <a:p>
            <a:pPr lvl="1"/>
            <a:r>
              <a:rPr lang="cs-CZ" dirty="0"/>
              <a:t>oponenti: doc. Červenka, doc. </a:t>
            </a:r>
            <a:r>
              <a:rPr lang="cs-CZ" dirty="0" err="1"/>
              <a:t>Škoviera</a:t>
            </a:r>
            <a:r>
              <a:rPr lang="cs-CZ" dirty="0"/>
              <a:t>, Pardubice)</a:t>
            </a:r>
          </a:p>
          <a:p>
            <a:pPr lvl="1"/>
            <a:r>
              <a:rPr lang="cs-CZ" dirty="0"/>
              <a:t>odevzdání disertační práce – prosinec 2022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Mgr. et Mgr. </a:t>
            </a:r>
            <a:r>
              <a:rPr lang="cs-CZ" b="1" dirty="0"/>
              <a:t>Martin</a:t>
            </a:r>
            <a:r>
              <a:rPr lang="cs-CZ" dirty="0"/>
              <a:t> </a:t>
            </a:r>
            <a:r>
              <a:rPr lang="cs-CZ" b="1" dirty="0"/>
              <a:t>Fiala</a:t>
            </a:r>
            <a:r>
              <a:rPr lang="cs-CZ" dirty="0"/>
              <a:t>, UČO 391634, 12. sem. / 6. roč., </a:t>
            </a:r>
          </a:p>
          <a:p>
            <a:pPr lvl="1"/>
            <a:r>
              <a:rPr lang="cs-CZ" dirty="0"/>
              <a:t>školitel doc. Mgr. et Mgr. Karel Červenka, Ph.D. </a:t>
            </a:r>
          </a:p>
          <a:p>
            <a:pPr lvl="1"/>
            <a:r>
              <a:rPr lang="cs-CZ" dirty="0"/>
              <a:t>oponenti: doc. </a:t>
            </a:r>
            <a:r>
              <a:rPr lang="cs-CZ" dirty="0" err="1"/>
              <a:t>Franiok</a:t>
            </a:r>
            <a:r>
              <a:rPr lang="cs-CZ" dirty="0"/>
              <a:t>, Ostrava, doc. </a:t>
            </a:r>
            <a:r>
              <a:rPr lang="cs-CZ" dirty="0" err="1"/>
              <a:t>Škoviera</a:t>
            </a:r>
            <a:r>
              <a:rPr lang="cs-CZ" dirty="0"/>
              <a:t>, Pardubice, </a:t>
            </a:r>
          </a:p>
          <a:p>
            <a:pPr lvl="1"/>
            <a:r>
              <a:rPr lang="cs-CZ" dirty="0"/>
              <a:t>odevzdání disertační práce - leden 2023</a:t>
            </a:r>
          </a:p>
        </p:txBody>
      </p:sp>
    </p:spTree>
    <p:extLst>
      <p:ext uri="{BB962C8B-B14F-4D97-AF65-F5344CB8AC3E}">
        <p14:creationId xmlns:p14="http://schemas.microsoft.com/office/powerpoint/2010/main" val="881323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5946264-D3FD-A32E-371D-F33C9F6B8D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B9E23FF-AA1F-818B-2229-6A069D9E8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Schválené termíny OR pro podání přihlášky k SZK a obhajobě disertační práce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B2D3819-9D3E-E9F5-242A-0EECDADDF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cs-CZ" dirty="0"/>
              <a:t>Mgr. </a:t>
            </a:r>
            <a:r>
              <a:rPr lang="cs-CZ" b="1" dirty="0"/>
              <a:t>Iva Žáková</a:t>
            </a:r>
            <a:r>
              <a:rPr lang="cs-CZ" dirty="0"/>
              <a:t>, UČO 386401, 13. sem. / 7. roč.,</a:t>
            </a:r>
          </a:p>
          <a:p>
            <a:pPr lvl="1"/>
            <a:r>
              <a:rPr lang="cs-CZ" dirty="0"/>
              <a:t>školitelka doc. PhDr. Ilona </a:t>
            </a:r>
            <a:r>
              <a:rPr lang="cs-CZ" dirty="0" err="1"/>
              <a:t>Bytešníková</a:t>
            </a:r>
            <a:r>
              <a:rPr lang="cs-CZ" dirty="0"/>
              <a:t>, Ph.D. </a:t>
            </a:r>
          </a:p>
          <a:p>
            <a:pPr lvl="1"/>
            <a:r>
              <a:rPr lang="cs-CZ" dirty="0"/>
              <a:t>oponenti: doc. Klenková, Praha, doc. Zezulková, Opava, </a:t>
            </a:r>
          </a:p>
          <a:p>
            <a:pPr lvl="1"/>
            <a:r>
              <a:rPr lang="cs-CZ" dirty="0" smtClean="0"/>
              <a:t>Termín obhajoby </a:t>
            </a:r>
            <a:r>
              <a:rPr lang="cs-CZ" dirty="0"/>
              <a:t>disertační práce – </a:t>
            </a:r>
            <a:r>
              <a:rPr lang="cs-CZ" dirty="0" smtClean="0"/>
              <a:t>17. ledna </a:t>
            </a:r>
            <a:r>
              <a:rPr lang="cs-CZ" dirty="0"/>
              <a:t>2023</a:t>
            </a:r>
          </a:p>
          <a:p>
            <a:pPr marL="324000" lvl="1" indent="0">
              <a:buNone/>
            </a:pPr>
            <a:endParaRPr lang="cs-CZ" dirty="0"/>
          </a:p>
          <a:p>
            <a:r>
              <a:rPr lang="cs-CZ" dirty="0"/>
              <a:t>Ing. Mgr. </a:t>
            </a:r>
            <a:r>
              <a:rPr lang="cs-CZ" b="1" dirty="0"/>
              <a:t>Jiří Martinec</a:t>
            </a:r>
            <a:r>
              <a:rPr lang="cs-CZ" dirty="0"/>
              <a:t>, UČO 384364, 11. sem. / 6. roč.,</a:t>
            </a:r>
          </a:p>
          <a:p>
            <a:pPr lvl="1"/>
            <a:r>
              <a:rPr lang="cs-CZ" dirty="0"/>
              <a:t>školitelka doc. PhDr. Věra Vojtová, Ph.D.</a:t>
            </a:r>
          </a:p>
          <a:p>
            <a:pPr lvl="1"/>
            <a:r>
              <a:rPr lang="cs-CZ" dirty="0"/>
              <a:t>oponenti: doc. Červenka, doc. </a:t>
            </a:r>
            <a:r>
              <a:rPr lang="cs-CZ" dirty="0" err="1"/>
              <a:t>Škoviera</a:t>
            </a:r>
            <a:r>
              <a:rPr lang="cs-CZ" dirty="0"/>
              <a:t>, Pardubice, </a:t>
            </a:r>
          </a:p>
          <a:p>
            <a:pPr lvl="1"/>
            <a:r>
              <a:rPr lang="cs-CZ" dirty="0" smtClean="0"/>
              <a:t>Termín obhajoby disertační </a:t>
            </a:r>
            <a:r>
              <a:rPr lang="cs-CZ" dirty="0"/>
              <a:t>práce – </a:t>
            </a:r>
            <a:r>
              <a:rPr lang="cs-CZ" dirty="0" smtClean="0"/>
              <a:t>14. února </a:t>
            </a:r>
            <a:r>
              <a:rPr lang="cs-CZ" dirty="0"/>
              <a:t>2023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87875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79171830-63E2-4163-B910-50EA151257B6}" vid="{3CC8C43A-C591-4FED-B8D0-8598EC5EEC3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47</TotalTime>
  <Words>785</Words>
  <Application>Microsoft Office PowerPoint</Application>
  <PresentationFormat>Širokoúhlá obrazovka</PresentationFormat>
  <Paragraphs>130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Tahoma</vt:lpstr>
      <vt:lpstr>Wingdings</vt:lpstr>
      <vt:lpstr>Prezentace_MU_CZ</vt:lpstr>
      <vt:lpstr>XVI. Konference DSP Speciální pedagogika</vt:lpstr>
      <vt:lpstr>4leté DSP Speciální pedagogika/Special Education prof. PhDr. Marie Vítková, CSc.</vt:lpstr>
      <vt:lpstr>Oborová rada DSP SP –  od 30.9.2020</vt:lpstr>
      <vt:lpstr>Školitelé v DSP Speciální pedagogika, Special Education</vt:lpstr>
      <vt:lpstr>Ph.D. School PdF MU - postdoktorandská škola </vt:lpstr>
      <vt:lpstr>Cíle DSP Speciální pedagogika</vt:lpstr>
      <vt:lpstr>4letý DSP Speciální pedagogika / Special Education</vt:lpstr>
      <vt:lpstr>Schválené termíny OR pro podání přihlášky k SZK a obhajobě disertační práce</vt:lpstr>
      <vt:lpstr>Schválené termíny OR pro podání přihlášky k SZK a obhajobě disertační práce</vt:lpstr>
      <vt:lpstr>Schválené termíny OR pro podání přihlášky k SZK a obhajobě disertační práce</vt:lpstr>
      <vt:lpstr>Zaměření disertační práce v oboru Speciální pedagogika</vt:lpstr>
      <vt:lpstr>Oborové standardy dizertační práce</vt:lpstr>
      <vt:lpstr>Výuková, výzkumná a publikační činnost studentů DSP SP</vt:lpstr>
      <vt:lpstr>Záměry rozvoje DSP 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Lenka Gajzlerová</dc:creator>
  <cp:lastModifiedBy>Marie Vítková</cp:lastModifiedBy>
  <cp:revision>5</cp:revision>
  <cp:lastPrinted>1601-01-01T00:00:00Z</cp:lastPrinted>
  <dcterms:created xsi:type="dcterms:W3CDTF">2022-10-26T15:17:40Z</dcterms:created>
  <dcterms:modified xsi:type="dcterms:W3CDTF">2022-12-11T10:25:56Z</dcterms:modified>
</cp:coreProperties>
</file>