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6"/>
  </p:notesMasterIdLst>
  <p:handoutMasterIdLst>
    <p:handoutMasterId r:id="rId67"/>
  </p:handoutMasterIdLst>
  <p:sldIdLst>
    <p:sldId id="256" r:id="rId2"/>
    <p:sldId id="270" r:id="rId3"/>
    <p:sldId id="257" r:id="rId4"/>
    <p:sldId id="258" r:id="rId5"/>
    <p:sldId id="329" r:id="rId6"/>
    <p:sldId id="260" r:id="rId7"/>
    <p:sldId id="263" r:id="rId8"/>
    <p:sldId id="265" r:id="rId9"/>
    <p:sldId id="264" r:id="rId10"/>
    <p:sldId id="269" r:id="rId11"/>
    <p:sldId id="266" r:id="rId12"/>
    <p:sldId id="261" r:id="rId13"/>
    <p:sldId id="272" r:id="rId14"/>
    <p:sldId id="271" r:id="rId15"/>
    <p:sldId id="268" r:id="rId16"/>
    <p:sldId id="273" r:id="rId17"/>
    <p:sldId id="274" r:id="rId18"/>
    <p:sldId id="275" r:id="rId19"/>
    <p:sldId id="276" r:id="rId20"/>
    <p:sldId id="278" r:id="rId21"/>
    <p:sldId id="282" r:id="rId22"/>
    <p:sldId id="279" r:id="rId23"/>
    <p:sldId id="280" r:id="rId24"/>
    <p:sldId id="281" r:id="rId25"/>
    <p:sldId id="283" r:id="rId26"/>
    <p:sldId id="284" r:id="rId27"/>
    <p:sldId id="293" r:id="rId28"/>
    <p:sldId id="294" r:id="rId29"/>
    <p:sldId id="285" r:id="rId30"/>
    <p:sldId id="286" r:id="rId31"/>
    <p:sldId id="295" r:id="rId32"/>
    <p:sldId id="296" r:id="rId33"/>
    <p:sldId id="297" r:id="rId34"/>
    <p:sldId id="287" r:id="rId35"/>
    <p:sldId id="298" r:id="rId36"/>
    <p:sldId id="288" r:id="rId37"/>
    <p:sldId id="289" r:id="rId38"/>
    <p:sldId id="299" r:id="rId39"/>
    <p:sldId id="300" r:id="rId40"/>
    <p:sldId id="290" r:id="rId41"/>
    <p:sldId id="301" r:id="rId42"/>
    <p:sldId id="302" r:id="rId43"/>
    <p:sldId id="291" r:id="rId44"/>
    <p:sldId id="311" r:id="rId45"/>
    <p:sldId id="303" r:id="rId46"/>
    <p:sldId id="312" r:id="rId47"/>
    <p:sldId id="313" r:id="rId48"/>
    <p:sldId id="305" r:id="rId49"/>
    <p:sldId id="327" r:id="rId50"/>
    <p:sldId id="323" r:id="rId51"/>
    <p:sldId id="324" r:id="rId52"/>
    <p:sldId id="320" r:id="rId53"/>
    <p:sldId id="314" r:id="rId54"/>
    <p:sldId id="316" r:id="rId55"/>
    <p:sldId id="315" r:id="rId56"/>
    <p:sldId id="317" r:id="rId57"/>
    <p:sldId id="319" r:id="rId58"/>
    <p:sldId id="321" r:id="rId59"/>
    <p:sldId id="322" r:id="rId60"/>
    <p:sldId id="306" r:id="rId61"/>
    <p:sldId id="325" r:id="rId62"/>
    <p:sldId id="326" r:id="rId63"/>
    <p:sldId id="292" r:id="rId64"/>
    <p:sldId id="328" r:id="rId6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3366FF"/>
    <a:srgbClr val="0099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4611" autoAdjust="0"/>
  </p:normalViewPr>
  <p:slideViewPr>
    <p:cSldViewPr snapToGrid="0">
      <p:cViewPr varScale="1">
        <p:scale>
          <a:sx n="63" d="100"/>
          <a:sy n="63" d="100"/>
        </p:scale>
        <p:origin x="1668" y="48"/>
      </p:cViewPr>
      <p:guideLst>
        <p:guide orient="horz" pos="1120"/>
        <p:guide orient="horz" pos="1272"/>
        <p:guide orient="horz" pos="715"/>
        <p:guide orient="horz" pos="3861"/>
        <p:guide orient="horz" pos="3944"/>
        <p:guide pos="321"/>
        <p:guide pos="5418"/>
        <p:guide pos="682"/>
        <p:guide pos="2766"/>
        <p:guide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smtClean="0"/>
              <a:t>Kliknutím lze upravit styl.</a:t>
            </a:r>
            <a:endParaRPr lang="cs-CZ" altLang="cs-CZ" noProof="0" dirty="0" smtClean="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cs-CZ" altLang="cs-CZ" dirty="0"/>
              <a:t>Definujte zápatí - název prezentace / pracoviště</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Tree>
    <p:extLst>
      <p:ext uri="{BB962C8B-B14F-4D97-AF65-F5344CB8AC3E}">
        <p14:creationId xmlns:p14="http://schemas.microsoft.com/office/powerpoint/2010/main" val="1390616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smtClean="0"/>
              <a:t>Kliknutím lze upravit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a:p>
        </p:txBody>
      </p:sp>
    </p:spTree>
    <p:extLst>
      <p:ext uri="{BB962C8B-B14F-4D97-AF65-F5344CB8AC3E}">
        <p14:creationId xmlns:p14="http://schemas.microsoft.com/office/powerpoint/2010/main" val="2752727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smtClean="0"/>
              <a:t>Kliknutím lze upravit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Tree>
    <p:extLst>
      <p:ext uri="{BB962C8B-B14F-4D97-AF65-F5344CB8AC3E}">
        <p14:creationId xmlns:p14="http://schemas.microsoft.com/office/powerpoint/2010/main" val="2686047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smtClean="0"/>
              <a:t>Kliknutím lze upravit styl.</a:t>
            </a:r>
            <a:endParaRPr lang="cs-CZ"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Tree>
    <p:extLst>
      <p:ext uri="{BB962C8B-B14F-4D97-AF65-F5344CB8AC3E}">
        <p14:creationId xmlns:p14="http://schemas.microsoft.com/office/powerpoint/2010/main" val="256364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p:txBody>
      </p:sp>
      <p:sp>
        <p:nvSpPr>
          <p:cNvPr id="5" name="Zástupný symbol pro zápatí 4"/>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2240045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p:txBody>
      </p:sp>
      <p:sp>
        <p:nvSpPr>
          <p:cNvPr id="7" name="Zástupný symbol pro zápatí 6"/>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Tree>
    <p:extLst>
      <p:ext uri="{BB962C8B-B14F-4D97-AF65-F5344CB8AC3E}">
        <p14:creationId xmlns:p14="http://schemas.microsoft.com/office/powerpoint/2010/main" val="3525317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zápatí 2"/>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710002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2954064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Tree>
    <p:extLst>
      <p:ext uri="{BB962C8B-B14F-4D97-AF65-F5344CB8AC3E}">
        <p14:creationId xmlns:p14="http://schemas.microsoft.com/office/powerpoint/2010/main" val="231545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Tree>
    <p:extLst>
      <p:ext uri="{BB962C8B-B14F-4D97-AF65-F5344CB8AC3E}">
        <p14:creationId xmlns:p14="http://schemas.microsoft.com/office/powerpoint/2010/main" val="695320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cs-CZ" altLang="cs-CZ" dirty="0" smtClean="0"/>
              <a:t>Klepnutím lze upravit styl předlohy nadpisů.</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smtClean="0"/>
              <a:t>Klepnutím lze upravit styly předlohy textu.</a:t>
            </a:r>
          </a:p>
          <a:p>
            <a:pPr lvl="1"/>
            <a:r>
              <a:rPr lang="cs-CZ" altLang="cs-CZ" dirty="0" smtClean="0"/>
              <a:t>Druhá úroveň</a:t>
            </a:r>
          </a:p>
        </p:txBody>
      </p:sp>
      <p:sp>
        <p:nvSpPr>
          <p:cNvPr id="64529"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cs-CZ" altLang="cs-CZ" dirty="0" smtClean="0"/>
              <a:t>Definujte zápatí - název prezentace / pracoviště</a:t>
            </a:r>
            <a:endParaRPr lang="cs-CZ" altLang="cs-CZ"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hyperlink" Target="https://www.youtube.com/watch?v=75JGyLvT5Fw" TargetMode="External"/><Relationship Id="rId5" Type="http://schemas.openxmlformats.org/officeDocument/2006/relationships/image" Target="../media/image57.png"/><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hyperlink" Target="https://www.youtube.com/watch?v=75JGyLvT5Fw"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hyperlink" Target="https://www.youtube.com/watch?v=75JGyLvT5Fw" TargetMode="Externa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p:cNvSpPr>
            <a:spLocks noGrp="1" noChangeArrowheads="1"/>
          </p:cNvSpPr>
          <p:nvPr>
            <p:ph type="ftr" sz="quarter" idx="3"/>
          </p:nvPr>
        </p:nvSpPr>
        <p:spPr>
          <a:xfrm>
            <a:off x="414068" y="6248400"/>
            <a:ext cx="6314536" cy="457200"/>
          </a:xfrm>
        </p:spPr>
        <p:txBody>
          <a:bodyPr/>
          <a:lstStyle/>
          <a:p>
            <a:r>
              <a:rPr lang="cs-CZ" altLang="cs-CZ" dirty="0" smtClean="0"/>
              <a:t>Listopad </a:t>
            </a:r>
            <a:r>
              <a:rPr lang="cs-CZ" altLang="cs-CZ" dirty="0" smtClean="0"/>
              <a:t>2018 </a:t>
            </a:r>
            <a:r>
              <a:rPr lang="cs-CZ" altLang="cs-CZ" dirty="0" smtClean="0"/>
              <a:t>/ Opakované školení BOZP a PO</a:t>
            </a:r>
            <a:endParaRPr lang="cs-CZ" altLang="cs-CZ" dirty="0"/>
          </a:p>
        </p:txBody>
      </p:sp>
      <p:sp>
        <p:nvSpPr>
          <p:cNvPr id="4" name="Rectangle 16"/>
          <p:cNvSpPr>
            <a:spLocks noGrp="1" noChangeArrowheads="1"/>
          </p:cNvSpPr>
          <p:nvPr>
            <p:ph type="sldNum" sz="quarter" idx="4"/>
          </p:nvPr>
        </p:nvSpPr>
        <p:spPr>
          <a:xfrm>
            <a:off x="6858000" y="6248400"/>
            <a:ext cx="1833113" cy="457200"/>
          </a:xfrm>
        </p:spPr>
        <p:txBody>
          <a:bodyPr/>
          <a:lstStyle/>
          <a:p>
            <a:fld id="{EA4ADC9B-C3B1-4CB1-8B0D-14D528DA44A1}" type="slidenum">
              <a:rPr lang="cs-CZ" altLang="cs-CZ"/>
              <a:pPr/>
              <a:t>1</a:t>
            </a:fld>
            <a:endParaRPr lang="cs-CZ" altLang="cs-CZ" dirty="0"/>
          </a:p>
        </p:txBody>
      </p:sp>
      <p:sp>
        <p:nvSpPr>
          <p:cNvPr id="95234" name="Rectangle 2"/>
          <p:cNvSpPr>
            <a:spLocks noGrp="1" noChangeArrowheads="1"/>
          </p:cNvSpPr>
          <p:nvPr>
            <p:ph type="ctrTitle"/>
          </p:nvPr>
        </p:nvSpPr>
        <p:spPr>
          <a:xfrm>
            <a:off x="414068" y="1384301"/>
            <a:ext cx="7518400" cy="2663825"/>
          </a:xfrm>
        </p:spPr>
        <p:txBody>
          <a:bodyPr/>
          <a:lstStyle/>
          <a:p>
            <a:r>
              <a:rPr lang="cs-CZ" altLang="cs-CZ" dirty="0" smtClean="0"/>
              <a:t>Opakované školení BOZP a PO </a:t>
            </a:r>
            <a:br>
              <a:rPr lang="cs-CZ" altLang="cs-CZ" dirty="0" smtClean="0"/>
            </a:br>
            <a:endParaRPr lang="cs-CZ" altLang="cs-CZ" dirty="0"/>
          </a:p>
        </p:txBody>
      </p:sp>
      <p:pic>
        <p:nvPicPr>
          <p:cNvPr id="6" name="Obrázek 5"/>
          <p:cNvPicPr>
            <a:picLocks noChangeAspect="1"/>
          </p:cNvPicPr>
          <p:nvPr/>
        </p:nvPicPr>
        <p:blipFill>
          <a:blip r:embed="rId2"/>
          <a:stretch>
            <a:fillRect/>
          </a:stretch>
        </p:blipFill>
        <p:spPr>
          <a:xfrm>
            <a:off x="2832704" y="3026612"/>
            <a:ext cx="5600000" cy="22190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cs-CZ" altLang="cs-CZ" dirty="0" smtClean="0"/>
              <a:t>Zákoník práce</a:t>
            </a:r>
            <a:br>
              <a:rPr lang="cs-CZ" altLang="cs-CZ" dirty="0" smtClean="0"/>
            </a:br>
            <a:r>
              <a:rPr lang="cs-CZ" altLang="cs-CZ" sz="1800" dirty="0" smtClean="0"/>
              <a:t>§ 103 Povinnosti zaměstnavatele</a:t>
            </a:r>
            <a:endParaRPr lang="cs-CZ" altLang="cs-CZ" dirty="0"/>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10</a:t>
            </a:fld>
            <a:endParaRPr lang="cs-CZ" altLang="cs-CZ" dirty="0"/>
          </a:p>
        </p:txBody>
      </p:sp>
      <p:sp>
        <p:nvSpPr>
          <p:cNvPr id="8" name="Zástupný symbol pro obsah 7"/>
          <p:cNvSpPr>
            <a:spLocks noGrp="1"/>
          </p:cNvSpPr>
          <p:nvPr>
            <p:ph sz="half" idx="1"/>
          </p:nvPr>
        </p:nvSpPr>
        <p:spPr>
          <a:xfrm>
            <a:off x="509588" y="2019301"/>
            <a:ext cx="8086636" cy="4110567"/>
          </a:xfrm>
        </p:spPr>
        <p:txBody>
          <a:bodyPr/>
          <a:lstStyle/>
          <a:p>
            <a:pPr algn="just">
              <a:spcAft>
                <a:spcPts val="1200"/>
              </a:spcAft>
            </a:pPr>
            <a:r>
              <a:rPr lang="cs-CZ" sz="1800" u="sng" dirty="0"/>
              <a:t>zajistit zaměstnancům školení </a:t>
            </a:r>
            <a:r>
              <a:rPr lang="cs-CZ" sz="1800" dirty="0"/>
              <a:t>o právních a ostatních předpisech k zajištění BOZP a </a:t>
            </a:r>
            <a:r>
              <a:rPr lang="cs-CZ" sz="1800" u="sng" dirty="0"/>
              <a:t>soustavně vyžadovat </a:t>
            </a:r>
            <a:r>
              <a:rPr lang="cs-CZ" sz="1800" dirty="0"/>
              <a:t>a </a:t>
            </a:r>
            <a:r>
              <a:rPr lang="cs-CZ" sz="1800" u="sng" dirty="0"/>
              <a:t>kontrolovat jejich dodržování</a:t>
            </a:r>
            <a:r>
              <a:rPr lang="cs-CZ" sz="1800" dirty="0"/>
              <a:t>,</a:t>
            </a:r>
          </a:p>
          <a:p>
            <a:pPr lvl="1" algn="just">
              <a:spcAft>
                <a:spcPts val="600"/>
              </a:spcAft>
            </a:pPr>
            <a:r>
              <a:rPr lang="cs-CZ" sz="1800" b="1" dirty="0">
                <a:solidFill>
                  <a:srgbClr val="00287D"/>
                </a:solidFill>
              </a:rPr>
              <a:t>Vstupní školení </a:t>
            </a:r>
            <a:r>
              <a:rPr lang="cs-CZ" sz="1800" dirty="0">
                <a:solidFill>
                  <a:srgbClr val="00287D"/>
                </a:solidFill>
              </a:rPr>
              <a:t>– při nástupu zaměstnance do </a:t>
            </a:r>
            <a:r>
              <a:rPr lang="cs-CZ" sz="1800" dirty="0" smtClean="0">
                <a:solidFill>
                  <a:srgbClr val="00287D"/>
                </a:solidFill>
              </a:rPr>
              <a:t>práce; obecná část – provádí </a:t>
            </a:r>
            <a:r>
              <a:rPr lang="cs-CZ" sz="1800" dirty="0">
                <a:solidFill>
                  <a:srgbClr val="00287D"/>
                </a:solidFill>
              </a:rPr>
              <a:t>referent BOZP a </a:t>
            </a:r>
            <a:r>
              <a:rPr lang="cs-CZ" sz="1800" dirty="0" smtClean="0">
                <a:solidFill>
                  <a:srgbClr val="00287D"/>
                </a:solidFill>
              </a:rPr>
              <a:t>PO, konkrétní na pracovišti – provádí vedoucí,</a:t>
            </a:r>
            <a:endParaRPr lang="cs-CZ" sz="1800" dirty="0">
              <a:solidFill>
                <a:srgbClr val="00287D"/>
              </a:solidFill>
            </a:endParaRPr>
          </a:p>
          <a:p>
            <a:pPr lvl="1" algn="just">
              <a:spcAft>
                <a:spcPts val="600"/>
              </a:spcAft>
            </a:pPr>
            <a:r>
              <a:rPr lang="cs-CZ" sz="1800" b="1" dirty="0">
                <a:solidFill>
                  <a:srgbClr val="00287D"/>
                </a:solidFill>
              </a:rPr>
              <a:t>Opakovaná školení </a:t>
            </a:r>
            <a:r>
              <a:rPr lang="cs-CZ" sz="1800" dirty="0">
                <a:solidFill>
                  <a:srgbClr val="00287D"/>
                </a:solidFill>
              </a:rPr>
              <a:t>– 1x/2roky, provádí vedoucí </a:t>
            </a:r>
            <a:r>
              <a:rPr lang="cs-CZ" sz="1800" dirty="0" smtClean="0">
                <a:solidFill>
                  <a:srgbClr val="00287D"/>
                </a:solidFill>
              </a:rPr>
              <a:t>zaměstnanec;</a:t>
            </a:r>
            <a:endParaRPr lang="cs-CZ" sz="1800" dirty="0">
              <a:solidFill>
                <a:srgbClr val="00287D"/>
              </a:solidFill>
            </a:endParaRPr>
          </a:p>
          <a:p>
            <a:pPr lvl="1" algn="just">
              <a:spcAft>
                <a:spcPts val="600"/>
              </a:spcAft>
            </a:pPr>
            <a:r>
              <a:rPr lang="cs-CZ" sz="1800" b="1" dirty="0">
                <a:solidFill>
                  <a:srgbClr val="00287D"/>
                </a:solidFill>
              </a:rPr>
              <a:t>Školení „řidičů referentů“ </a:t>
            </a:r>
            <a:r>
              <a:rPr lang="cs-CZ" sz="1800" dirty="0">
                <a:solidFill>
                  <a:srgbClr val="00287D"/>
                </a:solidFill>
              </a:rPr>
              <a:t>– zaměstnanci, kteří v rámci </a:t>
            </a:r>
            <a:r>
              <a:rPr lang="cs-CZ" sz="1800" dirty="0" smtClean="0">
                <a:solidFill>
                  <a:srgbClr val="00287D"/>
                </a:solidFill>
              </a:rPr>
              <a:t>výkonu práce řídí </a:t>
            </a:r>
            <a:r>
              <a:rPr lang="cs-CZ" sz="1800" dirty="0">
                <a:solidFill>
                  <a:srgbClr val="00287D"/>
                </a:solidFill>
              </a:rPr>
              <a:t>motorové vozidlo, </a:t>
            </a:r>
            <a:r>
              <a:rPr lang="cs-CZ" sz="1800" dirty="0" smtClean="0">
                <a:solidFill>
                  <a:srgbClr val="00287D"/>
                </a:solidFill>
              </a:rPr>
              <a:t>1x/2roky; </a:t>
            </a:r>
            <a:r>
              <a:rPr lang="cs-CZ" sz="1800" dirty="0">
                <a:solidFill>
                  <a:srgbClr val="00287D"/>
                </a:solidFill>
              </a:rPr>
              <a:t>provádí autoškola (zajišťuje referent BOZP a PO</a:t>
            </a:r>
            <a:r>
              <a:rPr lang="cs-CZ" sz="1800" dirty="0" smtClean="0">
                <a:solidFill>
                  <a:srgbClr val="00287D"/>
                </a:solidFill>
              </a:rPr>
              <a:t>),</a:t>
            </a:r>
            <a:endParaRPr lang="cs-CZ" sz="1800" dirty="0">
              <a:solidFill>
                <a:srgbClr val="00287D"/>
              </a:solidFill>
            </a:endParaRPr>
          </a:p>
          <a:p>
            <a:pPr lvl="1" algn="just">
              <a:spcAft>
                <a:spcPts val="600"/>
              </a:spcAft>
            </a:pPr>
            <a:r>
              <a:rPr lang="cs-CZ" sz="1800" b="1" dirty="0">
                <a:solidFill>
                  <a:srgbClr val="00287D"/>
                </a:solidFill>
              </a:rPr>
              <a:t>Odborná školení </a:t>
            </a:r>
            <a:r>
              <a:rPr lang="cs-CZ" sz="1800" dirty="0">
                <a:solidFill>
                  <a:srgbClr val="00287D"/>
                </a:solidFill>
              </a:rPr>
              <a:t>– např. elektrikáři, svářeči, obsluha tlakových </a:t>
            </a:r>
            <a:r>
              <a:rPr lang="cs-CZ" sz="1800" dirty="0" smtClean="0">
                <a:solidFill>
                  <a:srgbClr val="00287D"/>
                </a:solidFill>
              </a:rPr>
              <a:t>nádob     </a:t>
            </a:r>
            <a:r>
              <a:rPr lang="cs-CZ" sz="1800" dirty="0">
                <a:solidFill>
                  <a:srgbClr val="00287D"/>
                </a:solidFill>
              </a:rPr>
              <a:t>a </a:t>
            </a:r>
            <a:r>
              <a:rPr lang="cs-CZ" sz="1800" dirty="0" smtClean="0">
                <a:solidFill>
                  <a:srgbClr val="00287D"/>
                </a:solidFill>
              </a:rPr>
              <a:t>další; </a:t>
            </a:r>
            <a:r>
              <a:rPr lang="cs-CZ" sz="1800" dirty="0">
                <a:solidFill>
                  <a:srgbClr val="00287D"/>
                </a:solidFill>
              </a:rPr>
              <a:t>zajišťuje referent BOZP a PO.</a:t>
            </a:r>
          </a:p>
          <a:p>
            <a:pPr algn="just">
              <a:spcAft>
                <a:spcPts val="1200"/>
              </a:spcAft>
            </a:pPr>
            <a:endParaRPr lang="cs-CZ" sz="1800" dirty="0" smtClean="0"/>
          </a:p>
        </p:txBody>
      </p:sp>
    </p:spTree>
    <p:extLst>
      <p:ext uri="{BB962C8B-B14F-4D97-AF65-F5344CB8AC3E}">
        <p14:creationId xmlns:p14="http://schemas.microsoft.com/office/powerpoint/2010/main" val="4195926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11</a:t>
            </a:fld>
            <a:endParaRPr lang="cs-CZ" altLang="cs-CZ" dirty="0"/>
          </a:p>
        </p:txBody>
      </p:sp>
      <p:sp>
        <p:nvSpPr>
          <p:cNvPr id="96258" name="Rectangle 2"/>
          <p:cNvSpPr>
            <a:spLocks noGrp="1" noChangeArrowheads="1"/>
          </p:cNvSpPr>
          <p:nvPr>
            <p:ph type="title"/>
          </p:nvPr>
        </p:nvSpPr>
        <p:spPr/>
        <p:txBody>
          <a:bodyPr/>
          <a:lstStyle/>
          <a:p>
            <a:r>
              <a:rPr lang="cs-CZ" altLang="cs-CZ" dirty="0" smtClean="0"/>
              <a:t>Zákoník práce</a:t>
            </a:r>
            <a:br>
              <a:rPr lang="cs-CZ" altLang="cs-CZ" dirty="0" smtClean="0"/>
            </a:br>
            <a:r>
              <a:rPr lang="cs-CZ" altLang="cs-CZ" sz="1800" dirty="0" smtClean="0"/>
              <a:t>§ 104 </a:t>
            </a:r>
            <a:r>
              <a:rPr lang="cs-CZ" sz="1800" dirty="0" smtClean="0"/>
              <a:t>Osobní </a:t>
            </a:r>
            <a:r>
              <a:rPr lang="cs-CZ" sz="1800" dirty="0"/>
              <a:t>ochranné pracovní prostředky, pracovní oděvy a obuv, mycí, čisticí a dezinfekční prostředky a ochranné nápoje</a:t>
            </a:r>
            <a:endParaRPr lang="cs-CZ" altLang="cs-CZ" dirty="0"/>
          </a:p>
        </p:txBody>
      </p:sp>
      <p:sp>
        <p:nvSpPr>
          <p:cNvPr id="96259" name="Rectangle 3"/>
          <p:cNvSpPr>
            <a:spLocks noGrp="1" noChangeArrowheads="1"/>
          </p:cNvSpPr>
          <p:nvPr>
            <p:ph type="body" idx="1"/>
          </p:nvPr>
        </p:nvSpPr>
        <p:spPr>
          <a:xfrm>
            <a:off x="468645" y="2017713"/>
            <a:ext cx="8375104" cy="4114800"/>
          </a:xfrm>
        </p:spPr>
        <p:txBody>
          <a:bodyPr/>
          <a:lstStyle/>
          <a:p>
            <a:pPr algn="just">
              <a:spcAft>
                <a:spcPts val="1200"/>
              </a:spcAft>
            </a:pPr>
            <a:r>
              <a:rPr lang="cs-CZ" sz="1800" dirty="0" smtClean="0"/>
              <a:t>Není-li </a:t>
            </a:r>
            <a:r>
              <a:rPr lang="cs-CZ" sz="1800" dirty="0"/>
              <a:t>možné rizika odstranit nebo dostatečně omezit prostředky kolektivní ochrany nebo opatřeními v oblasti organizace práce, je zaměstnavatel </a:t>
            </a:r>
            <a:r>
              <a:rPr lang="cs-CZ" sz="1800" b="1" dirty="0"/>
              <a:t>povinen poskytnout zaměstnancům </a:t>
            </a:r>
            <a:r>
              <a:rPr lang="cs-CZ" sz="1800" b="1" dirty="0" smtClean="0"/>
              <a:t>OOPP </a:t>
            </a:r>
            <a:r>
              <a:rPr lang="cs-CZ" sz="1800" b="1" dirty="0" smtClean="0">
                <a:solidFill>
                  <a:srgbClr val="00287D"/>
                </a:solidFill>
              </a:rPr>
              <a:t>(dle Směrnice děkana č. 4/2010)</a:t>
            </a:r>
            <a:r>
              <a:rPr lang="cs-CZ" sz="1800" dirty="0" smtClean="0">
                <a:solidFill>
                  <a:srgbClr val="00287D"/>
                </a:solidFill>
              </a:rPr>
              <a:t>.</a:t>
            </a:r>
            <a:endParaRPr lang="cs-CZ" sz="1800" dirty="0">
              <a:solidFill>
                <a:srgbClr val="00287D"/>
              </a:solidFill>
            </a:endParaRPr>
          </a:p>
          <a:p>
            <a:pPr algn="just" defTabSz="542912">
              <a:spcAft>
                <a:spcPts val="1200"/>
              </a:spcAft>
            </a:pPr>
            <a:r>
              <a:rPr lang="cs-CZ" sz="1800" dirty="0"/>
              <a:t>OOPP musí chránit zaměstnance před riziky, nesmí ohrožovat jejich zdraví, nesmí bránit při výkonu práce a musí splňovat požadavky stanovené zvláštním právním předpisem.</a:t>
            </a:r>
          </a:p>
          <a:p>
            <a:pPr algn="just">
              <a:spcAft>
                <a:spcPts val="1200"/>
              </a:spcAft>
            </a:pPr>
            <a:r>
              <a:rPr lang="cs-CZ" sz="1800" dirty="0" smtClean="0"/>
              <a:t>Pokud </a:t>
            </a:r>
            <a:r>
              <a:rPr lang="cs-CZ" sz="1800" dirty="0"/>
              <a:t>oděv nebo obuv podléhá při práci mimořádnému opotřebení nebo znečištění nebo plní ochrannou funkci, přísluší zaměstnanci pracovní oděv nebo </a:t>
            </a:r>
            <a:r>
              <a:rPr lang="cs-CZ" sz="1800" dirty="0" smtClean="0"/>
              <a:t>obuv.</a:t>
            </a:r>
          </a:p>
          <a:p>
            <a:pPr algn="just">
              <a:spcAft>
                <a:spcPts val="1200"/>
              </a:spcAft>
            </a:pPr>
            <a:r>
              <a:rPr lang="cs-CZ" sz="1800" dirty="0"/>
              <a:t>Zaměstnavatel je povinen poskytovat zaměstnancům </a:t>
            </a:r>
            <a:r>
              <a:rPr lang="cs-CZ" sz="1800" b="1" dirty="0"/>
              <a:t>mycí, čisticí                     a dezinfekční prostředky</a:t>
            </a:r>
            <a:r>
              <a:rPr lang="cs-CZ" sz="1800" dirty="0"/>
              <a:t>; na pracovištích s nevyhovujícími mikroklimatickými podmínkami, v rozsahu a za podmínek stanovených prováděcím právním předpisem, též </a:t>
            </a:r>
            <a:r>
              <a:rPr lang="cs-CZ" sz="1800" b="1" dirty="0"/>
              <a:t>ochranné nápoje </a:t>
            </a:r>
            <a:r>
              <a:rPr lang="cs-CZ" sz="1800" b="1" dirty="0">
                <a:solidFill>
                  <a:srgbClr val="00287D"/>
                </a:solidFill>
              </a:rPr>
              <a:t>(dle Směrnice děkana č. 4/2010</a:t>
            </a:r>
            <a:r>
              <a:rPr lang="cs-CZ" sz="1800" b="1" dirty="0" smtClean="0">
                <a:solidFill>
                  <a:srgbClr val="00287D"/>
                </a:solidFill>
              </a:rPr>
              <a:t>)</a:t>
            </a:r>
            <a:r>
              <a:rPr lang="cs-CZ" sz="1800" dirty="0">
                <a:solidFill>
                  <a:srgbClr val="00287D"/>
                </a:solidFill>
              </a:rPr>
              <a:t>.</a:t>
            </a:r>
            <a:r>
              <a:rPr lang="cs-CZ" sz="1800" dirty="0" smtClean="0"/>
              <a:t> </a:t>
            </a:r>
          </a:p>
        </p:txBody>
      </p:sp>
    </p:spTree>
    <p:extLst>
      <p:ext uri="{BB962C8B-B14F-4D97-AF65-F5344CB8AC3E}">
        <p14:creationId xmlns:p14="http://schemas.microsoft.com/office/powerpoint/2010/main" val="2409075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12</a:t>
            </a:fld>
            <a:endParaRPr lang="cs-CZ" altLang="cs-CZ" dirty="0"/>
          </a:p>
        </p:txBody>
      </p:sp>
      <p:sp>
        <p:nvSpPr>
          <p:cNvPr id="96258" name="Rectangle 2"/>
          <p:cNvSpPr>
            <a:spLocks noGrp="1" noChangeArrowheads="1"/>
          </p:cNvSpPr>
          <p:nvPr>
            <p:ph type="title"/>
          </p:nvPr>
        </p:nvSpPr>
        <p:spPr/>
        <p:txBody>
          <a:bodyPr/>
          <a:lstStyle/>
          <a:p>
            <a:r>
              <a:rPr lang="cs-CZ" altLang="cs-CZ" dirty="0" smtClean="0"/>
              <a:t>Zákoník práce</a:t>
            </a:r>
            <a:br>
              <a:rPr lang="cs-CZ" altLang="cs-CZ" dirty="0" smtClean="0"/>
            </a:br>
            <a:r>
              <a:rPr lang="cs-CZ" altLang="cs-CZ" sz="1800" dirty="0" smtClean="0"/>
              <a:t>§ 106 Práva a povinnosti zaměstnanců</a:t>
            </a:r>
            <a:endParaRPr lang="cs-CZ" altLang="cs-CZ" dirty="0"/>
          </a:p>
        </p:txBody>
      </p:sp>
      <p:sp>
        <p:nvSpPr>
          <p:cNvPr id="96259" name="Rectangle 3"/>
          <p:cNvSpPr>
            <a:spLocks noGrp="1" noChangeArrowheads="1"/>
          </p:cNvSpPr>
          <p:nvPr>
            <p:ph type="body" idx="1"/>
          </p:nvPr>
        </p:nvSpPr>
        <p:spPr/>
        <p:txBody>
          <a:bodyPr/>
          <a:lstStyle/>
          <a:p>
            <a:pPr algn="just">
              <a:spcBef>
                <a:spcPts val="600"/>
              </a:spcBef>
              <a:spcAft>
                <a:spcPts val="1200"/>
              </a:spcAft>
            </a:pPr>
            <a:r>
              <a:rPr lang="cs-CZ" sz="1800" dirty="0" smtClean="0"/>
              <a:t>Zaměstnanec </a:t>
            </a:r>
            <a:r>
              <a:rPr lang="cs-CZ" sz="1800" dirty="0"/>
              <a:t>má </a:t>
            </a:r>
            <a:r>
              <a:rPr lang="cs-CZ" sz="1800" b="1" dirty="0"/>
              <a:t>právo na zajištění BOZP</a:t>
            </a:r>
            <a:r>
              <a:rPr lang="cs-CZ" sz="1800" dirty="0"/>
              <a:t>, na </a:t>
            </a:r>
            <a:r>
              <a:rPr lang="cs-CZ" sz="1800" b="1" dirty="0"/>
              <a:t>informace</a:t>
            </a:r>
            <a:r>
              <a:rPr lang="cs-CZ" sz="1800" dirty="0"/>
              <a:t> o rizicích jeho práce a na informace o opatřeních na ochranu před jejich působením.</a:t>
            </a:r>
          </a:p>
          <a:p>
            <a:pPr algn="just">
              <a:spcBef>
                <a:spcPts val="600"/>
              </a:spcBef>
              <a:spcAft>
                <a:spcPts val="1200"/>
              </a:spcAft>
            </a:pPr>
            <a:r>
              <a:rPr lang="cs-CZ" sz="1800" dirty="0" smtClean="0"/>
              <a:t>Zaměstnanec </a:t>
            </a:r>
            <a:r>
              <a:rPr lang="cs-CZ" sz="1800" dirty="0"/>
              <a:t>je oprávněn </a:t>
            </a:r>
            <a:r>
              <a:rPr lang="cs-CZ" sz="1800" b="1" dirty="0"/>
              <a:t>odmítnout výkon práce</a:t>
            </a:r>
            <a:r>
              <a:rPr lang="cs-CZ" sz="1800" dirty="0"/>
              <a:t>, o níž má důvodně za to, že bezprostředně a závažným způsobem ohrožuje jeho život nebo zdraví, popřípadě život nebo zdraví jiných fyzických osob. </a:t>
            </a:r>
          </a:p>
          <a:p>
            <a:pPr algn="just">
              <a:spcBef>
                <a:spcPts val="600"/>
              </a:spcBef>
              <a:spcAft>
                <a:spcPts val="1200"/>
              </a:spcAft>
            </a:pPr>
            <a:r>
              <a:rPr lang="cs-CZ" sz="1800" dirty="0" smtClean="0"/>
              <a:t>Každý </a:t>
            </a:r>
            <a:r>
              <a:rPr lang="cs-CZ" sz="1800" dirty="0"/>
              <a:t>zaměstnanec je povinen </a:t>
            </a:r>
            <a:r>
              <a:rPr lang="cs-CZ" sz="1800" b="1" dirty="0"/>
              <a:t>dbát</a:t>
            </a:r>
            <a:r>
              <a:rPr lang="cs-CZ" sz="1800" dirty="0"/>
              <a:t> podle svých možností </a:t>
            </a:r>
            <a:r>
              <a:rPr lang="cs-CZ" sz="1800" b="1" dirty="0"/>
              <a:t>o svou vlastní bezpečnost</a:t>
            </a:r>
            <a:r>
              <a:rPr lang="cs-CZ" sz="1800" dirty="0"/>
              <a:t>, o své zdraví i o bezpečnost a zdraví fyzických osob, kterých se bezprostředně dotýká jeho jednání, případně opomenutí při práci. </a:t>
            </a:r>
          </a:p>
          <a:p>
            <a:pPr algn="just">
              <a:spcAft>
                <a:spcPts val="1200"/>
              </a:spcAft>
            </a:pPr>
            <a:r>
              <a:rPr lang="cs-CZ" sz="1800" b="1" dirty="0"/>
              <a:t>Znalost základních povinností </a:t>
            </a:r>
            <a:r>
              <a:rPr lang="cs-CZ" sz="1800" dirty="0"/>
              <a:t>vyplývajících z právních a ostatních předpisů a požadavků zaměstnavatele k zajištění bezpečnosti a ochrany zdraví při práci je </a:t>
            </a:r>
            <a:r>
              <a:rPr lang="cs-CZ" sz="1800" b="1" dirty="0"/>
              <a:t>nedílnou a trvalou součástí</a:t>
            </a:r>
            <a:r>
              <a:rPr lang="cs-CZ" sz="1800" dirty="0"/>
              <a:t> kvalifikačních předpokladů zaměstnance.</a:t>
            </a:r>
          </a:p>
        </p:txBody>
      </p:sp>
    </p:spTree>
    <p:extLst>
      <p:ext uri="{BB962C8B-B14F-4D97-AF65-F5344CB8AC3E}">
        <p14:creationId xmlns:p14="http://schemas.microsoft.com/office/powerpoint/2010/main" val="93132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13</a:t>
            </a:fld>
            <a:endParaRPr lang="cs-CZ" altLang="cs-CZ" dirty="0"/>
          </a:p>
        </p:txBody>
      </p:sp>
      <p:sp>
        <p:nvSpPr>
          <p:cNvPr id="96258" name="Rectangle 2"/>
          <p:cNvSpPr>
            <a:spLocks noGrp="1" noChangeArrowheads="1"/>
          </p:cNvSpPr>
          <p:nvPr>
            <p:ph type="title"/>
          </p:nvPr>
        </p:nvSpPr>
        <p:spPr>
          <a:xfrm>
            <a:off x="509589" y="961763"/>
            <a:ext cx="8086635" cy="647700"/>
          </a:xfrm>
        </p:spPr>
        <p:txBody>
          <a:bodyPr/>
          <a:lstStyle/>
          <a:p>
            <a:r>
              <a:rPr lang="cs-CZ" altLang="cs-CZ" dirty="0" smtClean="0"/>
              <a:t>Zákoník práce</a:t>
            </a:r>
            <a:br>
              <a:rPr lang="cs-CZ" altLang="cs-CZ" dirty="0" smtClean="0"/>
            </a:br>
            <a:r>
              <a:rPr lang="cs-CZ" altLang="cs-CZ" sz="1800" dirty="0" smtClean="0"/>
              <a:t>§ 106 Práva a povinnosti zaměstnanců</a:t>
            </a:r>
            <a:endParaRPr lang="cs-CZ" altLang="cs-CZ" dirty="0"/>
          </a:p>
        </p:txBody>
      </p:sp>
      <p:sp>
        <p:nvSpPr>
          <p:cNvPr id="96259" name="Rectangle 3"/>
          <p:cNvSpPr>
            <a:spLocks noGrp="1" noChangeArrowheads="1"/>
          </p:cNvSpPr>
          <p:nvPr>
            <p:ph type="body" idx="1"/>
          </p:nvPr>
        </p:nvSpPr>
        <p:spPr>
          <a:xfrm>
            <a:off x="509589" y="1922177"/>
            <a:ext cx="8082321" cy="4114800"/>
          </a:xfrm>
        </p:spPr>
        <p:txBody>
          <a:bodyPr/>
          <a:lstStyle/>
          <a:p>
            <a:pPr algn="just">
              <a:spcAft>
                <a:spcPts val="1200"/>
              </a:spcAft>
            </a:pPr>
            <a:r>
              <a:rPr lang="cs-CZ" sz="1800" dirty="0"/>
              <a:t>Zaměstnanec má </a:t>
            </a:r>
            <a:r>
              <a:rPr lang="cs-CZ" sz="1800" b="1" dirty="0"/>
              <a:t>právo a povinnost</a:t>
            </a:r>
            <a:r>
              <a:rPr lang="cs-CZ" sz="1800" dirty="0"/>
              <a:t> podílet se na vytváření bezpečného     a zdraví neohrožujícího pracovního prostředí</a:t>
            </a:r>
            <a:r>
              <a:rPr lang="cs-CZ" sz="1800" dirty="0" smtClean="0"/>
              <a:t>.</a:t>
            </a:r>
          </a:p>
          <a:p>
            <a:pPr algn="just">
              <a:spcAft>
                <a:spcPts val="1200"/>
              </a:spcAft>
            </a:pPr>
            <a:r>
              <a:rPr lang="cs-CZ" sz="1800" dirty="0" smtClean="0"/>
              <a:t>Každý zaměstnanec je povinen:</a:t>
            </a:r>
            <a:endParaRPr lang="cs-CZ" sz="1800" dirty="0"/>
          </a:p>
          <a:p>
            <a:pPr lvl="1" algn="just">
              <a:spcAft>
                <a:spcPts val="1200"/>
              </a:spcAft>
              <a:buFont typeface="Wingdings" panose="05000000000000000000" pitchFamily="2" charset="2"/>
              <a:buChar char="ü"/>
            </a:pPr>
            <a:r>
              <a:rPr lang="cs-CZ" sz="1800" b="1" dirty="0" smtClean="0"/>
              <a:t>účastnit </a:t>
            </a:r>
            <a:r>
              <a:rPr lang="cs-CZ" sz="1800" b="1" dirty="0"/>
              <a:t>se školení </a:t>
            </a:r>
            <a:r>
              <a:rPr lang="cs-CZ" sz="1800" dirty="0"/>
              <a:t>zajišťovaných zaměstnavatelem zaměřených na BOZP včetně ověření svých znalostí,</a:t>
            </a:r>
          </a:p>
          <a:p>
            <a:pPr lvl="1" algn="just">
              <a:spcAft>
                <a:spcPts val="1200"/>
              </a:spcAft>
              <a:buFont typeface="Wingdings" panose="05000000000000000000" pitchFamily="2" charset="2"/>
              <a:buChar char="ü"/>
            </a:pPr>
            <a:r>
              <a:rPr lang="cs-CZ" sz="1800" b="1" dirty="0"/>
              <a:t>podrobit se </a:t>
            </a:r>
            <a:r>
              <a:rPr lang="cs-CZ" sz="1800" dirty="0"/>
              <a:t>preventivním prohlídkám, vyšetřením nebo očkováním,</a:t>
            </a:r>
          </a:p>
          <a:p>
            <a:pPr lvl="1" algn="just">
              <a:spcAft>
                <a:spcPts val="1200"/>
              </a:spcAft>
              <a:buFont typeface="Wingdings" panose="05000000000000000000" pitchFamily="2" charset="2"/>
              <a:buChar char="ü"/>
            </a:pPr>
            <a:r>
              <a:rPr lang="cs-CZ" sz="1800" b="1" dirty="0"/>
              <a:t>dodržovat</a:t>
            </a:r>
            <a:r>
              <a:rPr lang="cs-CZ" sz="1800" dirty="0"/>
              <a:t> právní a ostatní předpisy a pokyny zaměstnavatele </a:t>
            </a:r>
            <a:r>
              <a:rPr lang="cs-CZ" sz="1800" dirty="0" smtClean="0"/>
              <a:t>               k </a:t>
            </a:r>
            <a:r>
              <a:rPr lang="cs-CZ" sz="1800" dirty="0"/>
              <a:t>zajištění BOZP, </a:t>
            </a:r>
            <a:r>
              <a:rPr lang="cs-CZ" sz="1800" b="1" dirty="0"/>
              <a:t>s nimiž byl řádně seznámen</a:t>
            </a:r>
            <a:r>
              <a:rPr lang="cs-CZ" sz="1800" dirty="0"/>
              <a:t>, </a:t>
            </a:r>
            <a:endParaRPr lang="cs-CZ" sz="1800" dirty="0" smtClean="0"/>
          </a:p>
          <a:p>
            <a:pPr lvl="1" algn="just">
              <a:spcAft>
                <a:spcPts val="1200"/>
              </a:spcAft>
              <a:buFont typeface="Wingdings" panose="05000000000000000000" pitchFamily="2" charset="2"/>
              <a:buChar char="ü"/>
            </a:pPr>
            <a:r>
              <a:rPr lang="cs-CZ" sz="1800" dirty="0" smtClean="0"/>
              <a:t>řídit </a:t>
            </a:r>
            <a:r>
              <a:rPr lang="cs-CZ" sz="1800" dirty="0"/>
              <a:t>se zásadami </a:t>
            </a:r>
            <a:r>
              <a:rPr lang="cs-CZ" sz="1800" b="1" dirty="0"/>
              <a:t>bezpečného chování na pracovišti </a:t>
            </a:r>
            <a:r>
              <a:rPr lang="cs-CZ" sz="1800" dirty="0"/>
              <a:t>a informacemi zaměstnavatele,</a:t>
            </a:r>
          </a:p>
          <a:p>
            <a:pPr algn="just">
              <a:spcAft>
                <a:spcPts val="1200"/>
              </a:spcAft>
            </a:pPr>
            <a:endParaRPr lang="cs-CZ" sz="2000" dirty="0"/>
          </a:p>
        </p:txBody>
      </p:sp>
    </p:spTree>
    <p:extLst>
      <p:ext uri="{BB962C8B-B14F-4D97-AF65-F5344CB8AC3E}">
        <p14:creationId xmlns:p14="http://schemas.microsoft.com/office/powerpoint/2010/main" val="4086917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14</a:t>
            </a:fld>
            <a:endParaRPr lang="cs-CZ" altLang="cs-CZ" dirty="0"/>
          </a:p>
        </p:txBody>
      </p:sp>
      <p:sp>
        <p:nvSpPr>
          <p:cNvPr id="96258" name="Rectangle 2"/>
          <p:cNvSpPr>
            <a:spLocks noGrp="1" noChangeArrowheads="1"/>
          </p:cNvSpPr>
          <p:nvPr>
            <p:ph type="title"/>
          </p:nvPr>
        </p:nvSpPr>
        <p:spPr/>
        <p:txBody>
          <a:bodyPr/>
          <a:lstStyle/>
          <a:p>
            <a:r>
              <a:rPr lang="cs-CZ" altLang="cs-CZ" dirty="0" smtClean="0"/>
              <a:t>Zákoník práce</a:t>
            </a:r>
            <a:br>
              <a:rPr lang="cs-CZ" altLang="cs-CZ" dirty="0" smtClean="0"/>
            </a:br>
            <a:r>
              <a:rPr lang="cs-CZ" altLang="cs-CZ" sz="1800" dirty="0" smtClean="0"/>
              <a:t>§ 106 Práva a povinnosti zaměstnanců</a:t>
            </a:r>
            <a:endParaRPr lang="cs-CZ" altLang="cs-CZ" dirty="0"/>
          </a:p>
        </p:txBody>
      </p:sp>
      <p:sp>
        <p:nvSpPr>
          <p:cNvPr id="96259" name="Rectangle 3"/>
          <p:cNvSpPr>
            <a:spLocks noGrp="1" noChangeArrowheads="1"/>
          </p:cNvSpPr>
          <p:nvPr>
            <p:ph type="body" idx="1"/>
          </p:nvPr>
        </p:nvSpPr>
        <p:spPr/>
        <p:txBody>
          <a:bodyPr/>
          <a:lstStyle/>
          <a:p>
            <a:pPr algn="just">
              <a:spcAft>
                <a:spcPts val="1200"/>
              </a:spcAft>
            </a:pPr>
            <a:r>
              <a:rPr lang="cs-CZ" sz="1800" dirty="0"/>
              <a:t>Každý zaměstnanec je povinen:</a:t>
            </a:r>
          </a:p>
          <a:p>
            <a:pPr lvl="1" algn="just">
              <a:spcAft>
                <a:spcPts val="1200"/>
              </a:spcAft>
              <a:buFont typeface="Wingdings" panose="05000000000000000000" pitchFamily="2" charset="2"/>
              <a:buChar char="ü"/>
            </a:pPr>
            <a:r>
              <a:rPr lang="cs-CZ" sz="1800" dirty="0" smtClean="0"/>
              <a:t>dodržovat </a:t>
            </a:r>
            <a:r>
              <a:rPr lang="cs-CZ" sz="1800" dirty="0"/>
              <a:t>při práci stanovené pracovní postupy, používat stanovené pracovní prostředky, dopravní prostředky, OOPP a ochranná zařízení           a svévolně je neměnit a nevyřazovat z provozu,</a:t>
            </a:r>
          </a:p>
          <a:p>
            <a:pPr lvl="1" algn="just">
              <a:spcAft>
                <a:spcPts val="1200"/>
              </a:spcAft>
              <a:buFont typeface="Wingdings" panose="05000000000000000000" pitchFamily="2" charset="2"/>
              <a:buChar char="ü"/>
            </a:pPr>
            <a:r>
              <a:rPr lang="cs-CZ" sz="1800" b="1" dirty="0" smtClean="0"/>
              <a:t>nepožívat </a:t>
            </a:r>
            <a:r>
              <a:rPr lang="cs-CZ" sz="1800" b="1" dirty="0"/>
              <a:t>alkoholické nápoje </a:t>
            </a:r>
            <a:r>
              <a:rPr lang="cs-CZ" sz="1800" dirty="0"/>
              <a:t>a nezneužívat jiné návykové látky                 a </a:t>
            </a:r>
            <a:r>
              <a:rPr lang="cs-CZ" sz="1800" b="1" dirty="0"/>
              <a:t>nekouřit na pracovišti</a:t>
            </a:r>
            <a:r>
              <a:rPr lang="cs-CZ" sz="1800" dirty="0"/>
              <a:t>.</a:t>
            </a:r>
          </a:p>
          <a:p>
            <a:pPr lvl="1" algn="just">
              <a:spcAft>
                <a:spcPts val="1200"/>
              </a:spcAft>
              <a:buFont typeface="Wingdings" panose="05000000000000000000" pitchFamily="2" charset="2"/>
              <a:buChar char="ü"/>
            </a:pPr>
            <a:r>
              <a:rPr lang="cs-CZ" sz="1800" dirty="0" smtClean="0"/>
              <a:t>podrobit </a:t>
            </a:r>
            <a:r>
              <a:rPr lang="cs-CZ" sz="1800" dirty="0"/>
              <a:t>se </a:t>
            </a:r>
            <a:r>
              <a:rPr lang="cs-CZ" sz="1800" b="1" dirty="0"/>
              <a:t>na pokyn </a:t>
            </a:r>
            <a:r>
              <a:rPr lang="cs-CZ" sz="1800" b="1" dirty="0" smtClean="0"/>
              <a:t>oprávněného vedoucího </a:t>
            </a:r>
            <a:r>
              <a:rPr lang="cs-CZ" sz="1800" b="1" dirty="0"/>
              <a:t>zaměstnance </a:t>
            </a:r>
            <a:r>
              <a:rPr lang="cs-CZ" sz="1800" dirty="0"/>
              <a:t>písemně určeného zaměstnavatelem zjištění, zda není pod vlivem alkoholu nebo jiných návykových </a:t>
            </a:r>
            <a:r>
              <a:rPr lang="cs-CZ" sz="1800" dirty="0" smtClean="0"/>
              <a:t>látek – </a:t>
            </a:r>
            <a:r>
              <a:rPr lang="cs-CZ" sz="1800" b="1" dirty="0" smtClean="0">
                <a:solidFill>
                  <a:srgbClr val="00287D"/>
                </a:solidFill>
              </a:rPr>
              <a:t>na MU jsou oprávněni všichni vedoucí zaměstnanci </a:t>
            </a:r>
            <a:r>
              <a:rPr lang="cs-CZ" sz="1800" dirty="0" smtClean="0">
                <a:solidFill>
                  <a:srgbClr val="00287D"/>
                </a:solidFill>
              </a:rPr>
              <a:t>(dle směrnice rektora č. 10/2009).</a:t>
            </a:r>
            <a:endParaRPr lang="cs-CZ" sz="1800" dirty="0">
              <a:solidFill>
                <a:srgbClr val="00287D"/>
              </a:solidFill>
            </a:endParaRPr>
          </a:p>
          <a:p>
            <a:pPr algn="just">
              <a:spcAft>
                <a:spcPts val="1200"/>
              </a:spcAft>
            </a:pPr>
            <a:endParaRPr lang="cs-CZ" sz="2000" dirty="0"/>
          </a:p>
        </p:txBody>
      </p:sp>
    </p:spTree>
    <p:extLst>
      <p:ext uri="{BB962C8B-B14F-4D97-AF65-F5344CB8AC3E}">
        <p14:creationId xmlns:p14="http://schemas.microsoft.com/office/powerpoint/2010/main" val="796061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15</a:t>
            </a:fld>
            <a:endParaRPr lang="cs-CZ" altLang="cs-CZ" dirty="0"/>
          </a:p>
        </p:txBody>
      </p:sp>
      <p:sp>
        <p:nvSpPr>
          <p:cNvPr id="96258" name="Rectangle 2"/>
          <p:cNvSpPr>
            <a:spLocks noGrp="1" noChangeArrowheads="1"/>
          </p:cNvSpPr>
          <p:nvPr>
            <p:ph type="title"/>
          </p:nvPr>
        </p:nvSpPr>
        <p:spPr/>
        <p:txBody>
          <a:bodyPr/>
          <a:lstStyle/>
          <a:p>
            <a:r>
              <a:rPr lang="cs-CZ" altLang="cs-CZ" dirty="0"/>
              <a:t>Zákoník práce</a:t>
            </a:r>
            <a:br>
              <a:rPr lang="cs-CZ" altLang="cs-CZ" dirty="0"/>
            </a:br>
            <a:r>
              <a:rPr lang="cs-CZ" altLang="cs-CZ" sz="1800" dirty="0"/>
              <a:t>§ 106 Práva a povinnosti zaměstnanců</a:t>
            </a:r>
            <a:endParaRPr lang="cs-CZ" altLang="cs-CZ" dirty="0"/>
          </a:p>
        </p:txBody>
      </p:sp>
      <p:sp>
        <p:nvSpPr>
          <p:cNvPr id="96259" name="Rectangle 3"/>
          <p:cNvSpPr>
            <a:spLocks noGrp="1" noChangeArrowheads="1"/>
          </p:cNvSpPr>
          <p:nvPr>
            <p:ph type="body" idx="1"/>
          </p:nvPr>
        </p:nvSpPr>
        <p:spPr/>
        <p:txBody>
          <a:bodyPr/>
          <a:lstStyle/>
          <a:p>
            <a:pPr algn="just">
              <a:spcAft>
                <a:spcPts val="1200"/>
              </a:spcAft>
            </a:pPr>
            <a:r>
              <a:rPr lang="cs-CZ" sz="1800" dirty="0"/>
              <a:t>Každý zaměstnanec je povinen:</a:t>
            </a:r>
          </a:p>
          <a:p>
            <a:pPr lvl="1" algn="just">
              <a:spcAft>
                <a:spcPts val="1200"/>
              </a:spcAft>
              <a:buFont typeface="Wingdings" panose="05000000000000000000" pitchFamily="2" charset="2"/>
              <a:buChar char="ü"/>
            </a:pPr>
            <a:r>
              <a:rPr lang="cs-CZ" sz="1800" b="1" dirty="0" smtClean="0"/>
              <a:t>oznamovat</a:t>
            </a:r>
            <a:r>
              <a:rPr lang="cs-CZ" sz="1800" dirty="0" smtClean="0"/>
              <a:t> </a:t>
            </a:r>
            <a:r>
              <a:rPr lang="cs-CZ" sz="1800" dirty="0"/>
              <a:t>svému nadřízenému vedoucímu zaměstnanci </a:t>
            </a:r>
            <a:r>
              <a:rPr lang="cs-CZ" sz="1800" b="1" dirty="0"/>
              <a:t>nedostatky         a závady na pracovišti,</a:t>
            </a:r>
            <a:r>
              <a:rPr lang="cs-CZ" sz="1800" dirty="0"/>
              <a:t> které ohrožují nebo by bezprostředně </a:t>
            </a:r>
            <a:r>
              <a:rPr lang="cs-CZ" sz="1800" dirty="0" smtClean="0"/>
              <a:t>              a </a:t>
            </a:r>
            <a:r>
              <a:rPr lang="cs-CZ" sz="1800" dirty="0"/>
              <a:t>závažným způsobem mohly ohrozit bezpečnost nebo zdraví zaměstnanců při práci, zejména hrozící vznik mimořádné události,</a:t>
            </a:r>
          </a:p>
          <a:p>
            <a:pPr lvl="1" algn="just">
              <a:spcAft>
                <a:spcPts val="1200"/>
              </a:spcAft>
              <a:buFont typeface="Wingdings" panose="05000000000000000000" pitchFamily="2" charset="2"/>
              <a:buChar char="ü"/>
            </a:pPr>
            <a:r>
              <a:rPr lang="cs-CZ" sz="1800" dirty="0"/>
              <a:t>s ohledem na druh jím vykonávané práce se podle svých možností </a:t>
            </a:r>
            <a:r>
              <a:rPr lang="cs-CZ" sz="1800" b="1" dirty="0"/>
              <a:t>podílet na odstraňování nedostatků</a:t>
            </a:r>
            <a:r>
              <a:rPr lang="cs-CZ" sz="1800" dirty="0" smtClean="0"/>
              <a:t>,</a:t>
            </a:r>
          </a:p>
          <a:p>
            <a:pPr lvl="1" algn="just">
              <a:spcAft>
                <a:spcPts val="1200"/>
              </a:spcAft>
              <a:buFont typeface="Wingdings" panose="05000000000000000000" pitchFamily="2" charset="2"/>
              <a:buChar char="ü"/>
            </a:pPr>
            <a:r>
              <a:rPr lang="cs-CZ" sz="1800" b="1" dirty="0"/>
              <a:t>bezodkladně</a:t>
            </a:r>
            <a:r>
              <a:rPr lang="cs-CZ" sz="1800" dirty="0"/>
              <a:t> oznamovat </a:t>
            </a:r>
            <a:r>
              <a:rPr lang="cs-CZ" sz="1800" b="1" dirty="0"/>
              <a:t>svému nadřízenému vedoucímu zaměstnanci </a:t>
            </a:r>
            <a:r>
              <a:rPr lang="cs-CZ" sz="1800" dirty="0"/>
              <a:t>svůj pracovní úraz, pokud mu to jeho zdravotní stav dovolí, a pracovní úraz jiného zaměstnance, popřípadě úraz jiné fyzické osoby, jehož byl svědkem, a </a:t>
            </a:r>
            <a:r>
              <a:rPr lang="cs-CZ" sz="1800" b="1" dirty="0"/>
              <a:t>spolupracovat při objasňování jeho </a:t>
            </a:r>
            <a:r>
              <a:rPr lang="cs-CZ" sz="1800" b="1" dirty="0" smtClean="0"/>
              <a:t>příčin.</a:t>
            </a:r>
            <a:endParaRPr lang="cs-CZ" sz="1800" b="1" dirty="0"/>
          </a:p>
          <a:p>
            <a:pPr algn="just">
              <a:spcAft>
                <a:spcPts val="1200"/>
              </a:spcAft>
            </a:pPr>
            <a:endParaRPr lang="cs-CZ" sz="2000" dirty="0"/>
          </a:p>
        </p:txBody>
      </p:sp>
    </p:spTree>
    <p:extLst>
      <p:ext uri="{BB962C8B-B14F-4D97-AF65-F5344CB8AC3E}">
        <p14:creationId xmlns:p14="http://schemas.microsoft.com/office/powerpoint/2010/main" val="1487627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16</a:t>
            </a:fld>
            <a:endParaRPr lang="cs-CZ" altLang="cs-CZ" dirty="0"/>
          </a:p>
        </p:txBody>
      </p:sp>
      <p:sp>
        <p:nvSpPr>
          <p:cNvPr id="96258" name="Rectangle 2"/>
          <p:cNvSpPr>
            <a:spLocks noGrp="1" noChangeArrowheads="1"/>
          </p:cNvSpPr>
          <p:nvPr>
            <p:ph type="title"/>
          </p:nvPr>
        </p:nvSpPr>
        <p:spPr>
          <a:xfrm>
            <a:off x="509589" y="838931"/>
            <a:ext cx="8086635" cy="647700"/>
          </a:xfrm>
        </p:spPr>
        <p:txBody>
          <a:bodyPr/>
          <a:lstStyle/>
          <a:p>
            <a:r>
              <a:rPr lang="cs-CZ" altLang="cs-CZ" dirty="0" smtClean="0"/>
              <a:t>Pracovní úrazy a nemoci z povolání</a:t>
            </a:r>
            <a:endParaRPr lang="cs-CZ" altLang="cs-CZ" dirty="0"/>
          </a:p>
        </p:txBody>
      </p:sp>
      <p:sp>
        <p:nvSpPr>
          <p:cNvPr id="96259" name="Rectangle 3"/>
          <p:cNvSpPr>
            <a:spLocks noGrp="1" noChangeArrowheads="1"/>
          </p:cNvSpPr>
          <p:nvPr>
            <p:ph type="body" idx="1"/>
          </p:nvPr>
        </p:nvSpPr>
        <p:spPr>
          <a:xfrm>
            <a:off x="509589" y="1810114"/>
            <a:ext cx="8082321" cy="4438285"/>
          </a:xfrm>
        </p:spPr>
        <p:txBody>
          <a:bodyPr/>
          <a:lstStyle/>
          <a:p>
            <a:pPr algn="just">
              <a:spcAft>
                <a:spcPts val="1200"/>
              </a:spcAft>
            </a:pPr>
            <a:r>
              <a:rPr lang="cs-CZ" sz="1800" dirty="0"/>
              <a:t>Pracovní úraz je </a:t>
            </a:r>
            <a:r>
              <a:rPr lang="cs-CZ" sz="1800" b="1" dirty="0"/>
              <a:t>poškození zdraví </a:t>
            </a:r>
            <a:r>
              <a:rPr lang="cs-CZ" sz="1800" dirty="0"/>
              <a:t>nebo smrt zaměstnance, došlo-li k nim nezávisle na jeho vůli krátkodobým, náhlým a násilným působením zevních vlivů </a:t>
            </a:r>
            <a:r>
              <a:rPr lang="cs-CZ" sz="1800" b="1" dirty="0"/>
              <a:t>při plnění </a:t>
            </a:r>
            <a:r>
              <a:rPr lang="cs-CZ" sz="1800" b="1" dirty="0" smtClean="0"/>
              <a:t>pracovních </a:t>
            </a:r>
            <a:r>
              <a:rPr lang="cs-CZ" sz="1800" b="1" dirty="0"/>
              <a:t>úkolů </a:t>
            </a:r>
            <a:r>
              <a:rPr lang="cs-CZ" sz="1800" dirty="0"/>
              <a:t>nebo </a:t>
            </a:r>
            <a:r>
              <a:rPr lang="cs-CZ" sz="1800" b="1" dirty="0"/>
              <a:t>v přímé souvislosti s </a:t>
            </a:r>
            <a:r>
              <a:rPr lang="cs-CZ" sz="1800" b="1" dirty="0" smtClean="0"/>
              <a:t>ním.</a:t>
            </a:r>
          </a:p>
          <a:p>
            <a:pPr algn="just">
              <a:spcAft>
                <a:spcPts val="1200"/>
              </a:spcAft>
            </a:pPr>
            <a:r>
              <a:rPr lang="cs-CZ" sz="1800" dirty="0"/>
              <a:t>Jako pracovní úraz se posuzuje též úraz, který zaměstnanec utrpěl pro plnění pracovních </a:t>
            </a:r>
            <a:r>
              <a:rPr lang="cs-CZ" sz="1800" dirty="0" smtClean="0"/>
              <a:t>úkolů (např. napadení pedagoga studentem).</a:t>
            </a:r>
            <a:endParaRPr lang="cs-CZ" sz="1800" dirty="0"/>
          </a:p>
          <a:p>
            <a:pPr algn="just">
              <a:spcAft>
                <a:spcPts val="1200"/>
              </a:spcAft>
            </a:pPr>
            <a:r>
              <a:rPr lang="cs-CZ" sz="1800" dirty="0" smtClean="0"/>
              <a:t>Pracovním </a:t>
            </a:r>
            <a:r>
              <a:rPr lang="cs-CZ" sz="1800" dirty="0"/>
              <a:t>úrazem </a:t>
            </a:r>
            <a:r>
              <a:rPr lang="cs-CZ" sz="1800" b="1" dirty="0"/>
              <a:t>není</a:t>
            </a:r>
            <a:r>
              <a:rPr lang="cs-CZ" sz="1800" dirty="0"/>
              <a:t> úraz, který se zaměstnanci přihodil </a:t>
            </a:r>
            <a:r>
              <a:rPr lang="cs-CZ" sz="1800" b="1" dirty="0"/>
              <a:t>na cestě do zaměstnání a zpět</a:t>
            </a:r>
            <a:r>
              <a:rPr lang="cs-CZ" sz="1800" dirty="0"/>
              <a:t>.</a:t>
            </a:r>
          </a:p>
          <a:p>
            <a:pPr algn="just">
              <a:spcAft>
                <a:spcPts val="1200"/>
              </a:spcAft>
            </a:pPr>
            <a:r>
              <a:rPr lang="cs-CZ" sz="1800" dirty="0" smtClean="0"/>
              <a:t>Nemocemi </a:t>
            </a:r>
            <a:r>
              <a:rPr lang="cs-CZ" sz="1800" dirty="0"/>
              <a:t>z povolání jsou nemoci uvedené ve zvláštním právním </a:t>
            </a:r>
            <a:r>
              <a:rPr lang="cs-CZ" sz="1800" dirty="0" smtClean="0"/>
              <a:t>předpisu.</a:t>
            </a:r>
            <a:endParaRPr lang="cs-CZ" sz="1800" dirty="0"/>
          </a:p>
        </p:txBody>
      </p:sp>
    </p:spTree>
    <p:extLst>
      <p:ext uri="{BB962C8B-B14F-4D97-AF65-F5344CB8AC3E}">
        <p14:creationId xmlns:p14="http://schemas.microsoft.com/office/powerpoint/2010/main" val="2695805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17</a:t>
            </a:fld>
            <a:endParaRPr lang="cs-CZ" altLang="cs-CZ" dirty="0"/>
          </a:p>
        </p:txBody>
      </p:sp>
      <p:sp>
        <p:nvSpPr>
          <p:cNvPr id="96258" name="Rectangle 2"/>
          <p:cNvSpPr>
            <a:spLocks noGrp="1" noChangeArrowheads="1"/>
          </p:cNvSpPr>
          <p:nvPr>
            <p:ph type="title"/>
          </p:nvPr>
        </p:nvSpPr>
        <p:spPr>
          <a:xfrm>
            <a:off x="509589" y="913788"/>
            <a:ext cx="8086635" cy="647700"/>
          </a:xfrm>
        </p:spPr>
        <p:txBody>
          <a:bodyPr/>
          <a:lstStyle/>
          <a:p>
            <a:r>
              <a:rPr lang="cs-CZ" altLang="cs-CZ" dirty="0" smtClean="0"/>
              <a:t>Jak postupovat při vzniku pracovního úrazu?</a:t>
            </a:r>
            <a:br>
              <a:rPr lang="cs-CZ" altLang="cs-CZ" dirty="0" smtClean="0"/>
            </a:br>
            <a:endParaRPr lang="cs-CZ" altLang="cs-CZ" dirty="0"/>
          </a:p>
        </p:txBody>
      </p:sp>
      <p:sp>
        <p:nvSpPr>
          <p:cNvPr id="96259" name="Rectangle 3"/>
          <p:cNvSpPr>
            <a:spLocks noGrp="1" noChangeArrowheads="1"/>
          </p:cNvSpPr>
          <p:nvPr>
            <p:ph type="body" idx="1"/>
          </p:nvPr>
        </p:nvSpPr>
        <p:spPr>
          <a:xfrm>
            <a:off x="513903" y="1276350"/>
            <a:ext cx="8082321" cy="5429250"/>
          </a:xfrm>
        </p:spPr>
        <p:txBody>
          <a:bodyPr/>
          <a:lstStyle/>
          <a:p>
            <a:pPr marL="355600" indent="-355600" algn="just">
              <a:spcAft>
                <a:spcPts val="300"/>
              </a:spcAft>
              <a:buFont typeface="+mj-lt"/>
              <a:buAutoNum type="arabicPeriod"/>
            </a:pPr>
            <a:r>
              <a:rPr lang="cs-CZ" sz="1800" dirty="0" smtClean="0"/>
              <a:t>Zajistit bezpečnost – vypnout el. proud, zařízení, označit nebezpečné místo, zamezit vstupu apod.</a:t>
            </a:r>
          </a:p>
          <a:p>
            <a:pPr marL="355600" indent="-355600" algn="just">
              <a:spcAft>
                <a:spcPts val="0"/>
              </a:spcAft>
              <a:buFont typeface="+mj-lt"/>
              <a:buAutoNum type="arabicPeriod"/>
            </a:pPr>
            <a:r>
              <a:rPr lang="cs-CZ" sz="1800" dirty="0" smtClean="0"/>
              <a:t>Poskytnout </a:t>
            </a:r>
            <a:r>
              <a:rPr lang="cs-CZ" sz="1800" dirty="0"/>
              <a:t>první </a:t>
            </a:r>
            <a:r>
              <a:rPr lang="cs-CZ" sz="1800" dirty="0" smtClean="0"/>
              <a:t>pomoc.</a:t>
            </a:r>
          </a:p>
          <a:p>
            <a:pPr marL="1143000" lvl="3" indent="-285750" algn="just">
              <a:spcAft>
                <a:spcPts val="0"/>
              </a:spcAft>
              <a:buFont typeface="Wingdings" panose="05000000000000000000" pitchFamily="2" charset="2"/>
              <a:buChar char="§"/>
            </a:pPr>
            <a:r>
              <a:rPr lang="cs-CZ" sz="1600" dirty="0" smtClean="0">
                <a:solidFill>
                  <a:srgbClr val="00287D"/>
                </a:solidFill>
              </a:rPr>
              <a:t>Lékárničky – na pracovišti, vrátnice P9, P31, výdejní pult knihovny</a:t>
            </a:r>
          </a:p>
          <a:p>
            <a:pPr marL="1143000" lvl="3" indent="-285750" algn="just">
              <a:spcAft>
                <a:spcPts val="600"/>
              </a:spcAft>
              <a:buFont typeface="Wingdings" panose="05000000000000000000" pitchFamily="2" charset="2"/>
              <a:buChar char="§"/>
            </a:pPr>
            <a:r>
              <a:rPr lang="cs-CZ" sz="1600" dirty="0"/>
              <a:t>Zdravotnická záchranná služba: 155 </a:t>
            </a:r>
            <a:r>
              <a:rPr lang="cs-CZ" sz="1600" dirty="0" smtClean="0"/>
              <a:t>(</a:t>
            </a:r>
            <a:r>
              <a:rPr lang="cs-CZ" sz="1600" dirty="0"/>
              <a:t>z pevné linky 0155)</a:t>
            </a:r>
          </a:p>
          <a:p>
            <a:pPr marL="355600" indent="-355600" algn="just">
              <a:spcAft>
                <a:spcPts val="300"/>
              </a:spcAft>
              <a:buFont typeface="+mj-lt"/>
              <a:buAutoNum type="arabicPeriod"/>
            </a:pPr>
            <a:r>
              <a:rPr lang="cs-CZ" sz="1800" dirty="0"/>
              <a:t>Ponechat místo úrazu beze </a:t>
            </a:r>
            <a:r>
              <a:rPr lang="cs-CZ" sz="1800" dirty="0" smtClean="0"/>
              <a:t>změn. </a:t>
            </a:r>
          </a:p>
          <a:p>
            <a:pPr marL="355600" indent="-355600" algn="just">
              <a:spcAft>
                <a:spcPts val="300"/>
              </a:spcAft>
              <a:buFont typeface="+mj-lt"/>
              <a:buAutoNum type="arabicPeriod"/>
            </a:pPr>
            <a:r>
              <a:rPr lang="cs-CZ" sz="1800" dirty="0" smtClean="0"/>
              <a:t>Bezodkladně ohlásit úraz </a:t>
            </a:r>
            <a:r>
              <a:rPr lang="cs-CZ" sz="1800" b="1" dirty="0" smtClean="0"/>
              <a:t>vedoucímu pracoviště </a:t>
            </a:r>
            <a:r>
              <a:rPr lang="cs-CZ" sz="1800" dirty="0" smtClean="0"/>
              <a:t>(v případě úrazu studenta, pedagogickému dozoru), který vyšetří příčiny a </a:t>
            </a:r>
            <a:r>
              <a:rPr lang="cs-CZ" sz="1800" dirty="0"/>
              <a:t>okolnosti vzniku </a:t>
            </a:r>
            <a:r>
              <a:rPr lang="cs-CZ" sz="1800" dirty="0" smtClean="0"/>
              <a:t>úrazu a nahlásí </a:t>
            </a:r>
            <a:r>
              <a:rPr lang="cs-CZ" sz="1800" dirty="0"/>
              <a:t>úraz také referentovi BOZP a PO. </a:t>
            </a:r>
            <a:endParaRPr lang="cs-CZ" sz="1800" dirty="0" smtClean="0"/>
          </a:p>
          <a:p>
            <a:pPr marL="355600" indent="-355600" algn="just">
              <a:spcAft>
                <a:spcPts val="300"/>
              </a:spcAft>
              <a:buFont typeface="+mj-lt"/>
              <a:buAutoNum type="arabicPeriod"/>
            </a:pPr>
            <a:r>
              <a:rPr lang="cs-CZ" sz="1800" dirty="0" smtClean="0"/>
              <a:t>Vedoucí neprodleně </a:t>
            </a:r>
            <a:r>
              <a:rPr lang="cs-CZ" sz="1800" b="1" dirty="0" smtClean="0"/>
              <a:t>zaeviduje</a:t>
            </a:r>
            <a:r>
              <a:rPr lang="cs-CZ" sz="1800" dirty="0" smtClean="0"/>
              <a:t> úraz – vyplní </a:t>
            </a:r>
            <a:r>
              <a:rPr lang="cs-CZ" sz="1800" b="1" dirty="0" smtClean="0"/>
              <a:t>informační list o úrazu</a:t>
            </a:r>
            <a:r>
              <a:rPr lang="cs-CZ" sz="1800" b="1" baseline="30000" dirty="0" smtClean="0">
                <a:solidFill>
                  <a:srgbClr val="00287D"/>
                </a:solidFill>
              </a:rPr>
              <a:t>1</a:t>
            </a:r>
            <a:r>
              <a:rPr lang="cs-CZ" sz="1800" dirty="0" smtClean="0"/>
              <a:t>, který předá referentovi BOZP a PO.</a:t>
            </a:r>
          </a:p>
          <a:p>
            <a:pPr marL="400050" lvl="1" indent="0" algn="just">
              <a:spcAft>
                <a:spcPts val="300"/>
              </a:spcAft>
              <a:buNone/>
            </a:pPr>
            <a:r>
              <a:rPr lang="cs-CZ" sz="1800" dirty="0" smtClean="0"/>
              <a:t>V případě vzniku pracovní neschopnosti vyhotoví vedoucí ve spolupráci       s referentem BOZP a PO </a:t>
            </a:r>
            <a:r>
              <a:rPr lang="cs-CZ" sz="1800" b="1" dirty="0" smtClean="0"/>
              <a:t>záznam o úrazu</a:t>
            </a:r>
            <a:r>
              <a:rPr lang="cs-CZ" sz="1800" b="1" baseline="30000" dirty="0" smtClean="0">
                <a:solidFill>
                  <a:srgbClr val="00287D"/>
                </a:solidFill>
              </a:rPr>
              <a:t>2</a:t>
            </a:r>
            <a:r>
              <a:rPr lang="cs-CZ" sz="1800" dirty="0" smtClean="0"/>
              <a:t>.</a:t>
            </a:r>
          </a:p>
          <a:p>
            <a:pPr marL="355600" indent="-355600" algn="just">
              <a:spcAft>
                <a:spcPts val="600"/>
              </a:spcAft>
              <a:buFont typeface="+mj-lt"/>
              <a:buAutoNum type="arabicPeriod"/>
            </a:pPr>
            <a:r>
              <a:rPr lang="cs-CZ" sz="1800" dirty="0" smtClean="0"/>
              <a:t>Vedoucí je povinen přijmout </a:t>
            </a:r>
            <a:r>
              <a:rPr lang="cs-CZ" sz="1800" dirty="0"/>
              <a:t>opatření proti opakování </a:t>
            </a:r>
            <a:r>
              <a:rPr lang="cs-CZ" sz="1800" dirty="0" smtClean="0"/>
              <a:t>úrazu. </a:t>
            </a:r>
          </a:p>
          <a:p>
            <a:pPr marL="0" indent="0" algn="just">
              <a:spcAft>
                <a:spcPts val="600"/>
              </a:spcAft>
              <a:buNone/>
            </a:pPr>
            <a:endParaRPr lang="cs-CZ" sz="1600" dirty="0" smtClean="0"/>
          </a:p>
          <a:p>
            <a:pPr marL="0" indent="0" algn="just">
              <a:spcAft>
                <a:spcPts val="0"/>
              </a:spcAft>
              <a:buNone/>
            </a:pPr>
            <a:r>
              <a:rPr lang="cs-CZ" sz="1400" baseline="30000" dirty="0">
                <a:solidFill>
                  <a:srgbClr val="00287D"/>
                </a:solidFill>
              </a:rPr>
              <a:t>1</a:t>
            </a:r>
            <a:r>
              <a:rPr lang="cs-CZ" sz="1400" dirty="0">
                <a:solidFill>
                  <a:srgbClr val="00287D"/>
                </a:solidFill>
              </a:rPr>
              <a:t> v lékárničkách a na vrátnicích, příp. na dokumentovém </a:t>
            </a:r>
            <a:r>
              <a:rPr lang="cs-CZ" sz="1400" dirty="0" smtClean="0">
                <a:solidFill>
                  <a:srgbClr val="00287D"/>
                </a:solidFill>
              </a:rPr>
              <a:t>serveru PdF/BOZP a PO/úrazy</a:t>
            </a:r>
          </a:p>
          <a:p>
            <a:pPr marL="0" indent="0" algn="just">
              <a:spcAft>
                <a:spcPts val="0"/>
              </a:spcAft>
              <a:buNone/>
            </a:pPr>
            <a:r>
              <a:rPr lang="cs-CZ" sz="1400" baseline="30000" dirty="0" smtClean="0">
                <a:solidFill>
                  <a:srgbClr val="00287D"/>
                </a:solidFill>
              </a:rPr>
              <a:t>2</a:t>
            </a:r>
            <a:r>
              <a:rPr lang="cs-CZ" sz="1400" dirty="0" smtClean="0">
                <a:solidFill>
                  <a:srgbClr val="00287D"/>
                </a:solidFill>
              </a:rPr>
              <a:t> </a:t>
            </a:r>
            <a:r>
              <a:rPr lang="cs-CZ" sz="1400" dirty="0">
                <a:solidFill>
                  <a:srgbClr val="00287D"/>
                </a:solidFill>
              </a:rPr>
              <a:t>na dokumentovém serveru PdF/BOZP a PO/úrazy</a:t>
            </a:r>
          </a:p>
        </p:txBody>
      </p:sp>
    </p:spTree>
    <p:extLst>
      <p:ext uri="{BB962C8B-B14F-4D97-AF65-F5344CB8AC3E}">
        <p14:creationId xmlns:p14="http://schemas.microsoft.com/office/powerpoint/2010/main" val="431517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18</a:t>
            </a:fld>
            <a:endParaRPr lang="cs-CZ" altLang="cs-CZ" dirty="0"/>
          </a:p>
        </p:txBody>
      </p:sp>
      <p:sp>
        <p:nvSpPr>
          <p:cNvPr id="96258" name="Rectangle 2"/>
          <p:cNvSpPr>
            <a:spLocks noGrp="1" noChangeArrowheads="1"/>
          </p:cNvSpPr>
          <p:nvPr>
            <p:ph type="title"/>
          </p:nvPr>
        </p:nvSpPr>
        <p:spPr/>
        <p:txBody>
          <a:bodyPr/>
          <a:lstStyle/>
          <a:p>
            <a:r>
              <a:rPr lang="cs-CZ" dirty="0" smtClean="0"/>
              <a:t>Zákoník práce</a:t>
            </a:r>
            <a:r>
              <a:rPr lang="cs-CZ" altLang="cs-CZ" dirty="0" smtClean="0"/>
              <a:t/>
            </a:r>
            <a:br>
              <a:rPr lang="cs-CZ" altLang="cs-CZ" dirty="0" smtClean="0"/>
            </a:br>
            <a:r>
              <a:rPr lang="cs-CZ" altLang="cs-CZ" sz="1800" dirty="0" smtClean="0"/>
              <a:t>§ 269 </a:t>
            </a:r>
            <a:r>
              <a:rPr lang="pl-PL" altLang="cs-CZ" sz="1800" dirty="0"/>
              <a:t>Odpovědnost za škodu při pracovních úrazech</a:t>
            </a:r>
            <a:endParaRPr lang="cs-CZ" altLang="cs-CZ" dirty="0"/>
          </a:p>
        </p:txBody>
      </p:sp>
      <p:sp>
        <p:nvSpPr>
          <p:cNvPr id="96259" name="Rectangle 3"/>
          <p:cNvSpPr>
            <a:spLocks noGrp="1" noChangeArrowheads="1"/>
          </p:cNvSpPr>
          <p:nvPr>
            <p:ph type="body" idx="1"/>
          </p:nvPr>
        </p:nvSpPr>
        <p:spPr/>
        <p:txBody>
          <a:bodyPr/>
          <a:lstStyle/>
          <a:p>
            <a:pPr algn="just">
              <a:spcAft>
                <a:spcPts val="1200"/>
              </a:spcAft>
            </a:pPr>
            <a:r>
              <a:rPr lang="cs-CZ" sz="1800" dirty="0"/>
              <a:t>Zaměstnavatel je povinen nahradit zaměstnanci škodu nebo nemajetkovou újmu vzniklou pracovním úrazem, jestliže škoda nebo nemajetková újma vznikla při plnění pracovních úkolů nebo v přímé souvislosti s ním</a:t>
            </a:r>
            <a:r>
              <a:rPr lang="cs-CZ" sz="1800" dirty="0" smtClean="0"/>
              <a:t>.</a:t>
            </a:r>
            <a:endParaRPr lang="cs-CZ" sz="1800" dirty="0"/>
          </a:p>
          <a:p>
            <a:pPr algn="just">
              <a:spcAft>
                <a:spcPts val="600"/>
              </a:spcAft>
            </a:pPr>
            <a:r>
              <a:rPr lang="cs-CZ" sz="1800" dirty="0" smtClean="0"/>
              <a:t>Druhy </a:t>
            </a:r>
            <a:r>
              <a:rPr lang="cs-CZ" sz="1800" dirty="0"/>
              <a:t>náhrad</a:t>
            </a:r>
          </a:p>
          <a:p>
            <a:pPr marL="400050" lvl="1" indent="0" algn="just">
              <a:spcAft>
                <a:spcPts val="600"/>
              </a:spcAft>
              <a:buNone/>
            </a:pPr>
            <a:r>
              <a:rPr lang="cs-CZ" sz="1800" dirty="0"/>
              <a:t>a) ztrátu na výdělku,</a:t>
            </a:r>
          </a:p>
          <a:p>
            <a:pPr marL="400050" lvl="1" indent="0" algn="just">
              <a:spcAft>
                <a:spcPts val="600"/>
              </a:spcAft>
              <a:buNone/>
            </a:pPr>
            <a:r>
              <a:rPr lang="cs-CZ" sz="1800" dirty="0"/>
              <a:t>b) bolest a ztížení společenského uplatnění,</a:t>
            </a:r>
          </a:p>
          <a:p>
            <a:pPr marL="400050" lvl="1" indent="0" algn="just">
              <a:spcAft>
                <a:spcPts val="600"/>
              </a:spcAft>
              <a:buNone/>
            </a:pPr>
            <a:r>
              <a:rPr lang="cs-CZ" sz="1800" dirty="0"/>
              <a:t>c) účelně vynaložené náklady spojené s léčením,</a:t>
            </a:r>
          </a:p>
          <a:p>
            <a:pPr marL="400050" lvl="1" indent="0" algn="just">
              <a:spcAft>
                <a:spcPts val="1800"/>
              </a:spcAft>
              <a:buNone/>
            </a:pPr>
            <a:r>
              <a:rPr lang="cs-CZ" sz="1800" dirty="0"/>
              <a:t>d) věcnou škodu.</a:t>
            </a:r>
          </a:p>
          <a:p>
            <a:pPr algn="just">
              <a:spcAft>
                <a:spcPts val="1200"/>
              </a:spcAft>
            </a:pPr>
            <a:r>
              <a:rPr lang="cs-CZ" sz="1800" dirty="0" smtClean="0"/>
              <a:t>Dle </a:t>
            </a:r>
            <a:r>
              <a:rPr lang="cs-CZ" sz="1800" dirty="0"/>
              <a:t>§ 270 se zaměstnavatel může odpovědnosti za škodu zprostit zčásti nebo zcela.</a:t>
            </a:r>
          </a:p>
        </p:txBody>
      </p:sp>
    </p:spTree>
    <p:extLst>
      <p:ext uri="{BB962C8B-B14F-4D97-AF65-F5344CB8AC3E}">
        <p14:creationId xmlns:p14="http://schemas.microsoft.com/office/powerpoint/2010/main" val="2067090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19</a:t>
            </a:fld>
            <a:endParaRPr lang="cs-CZ" altLang="cs-CZ" dirty="0"/>
          </a:p>
        </p:txBody>
      </p:sp>
      <p:sp>
        <p:nvSpPr>
          <p:cNvPr id="96258" name="Rectangle 2"/>
          <p:cNvSpPr>
            <a:spLocks noGrp="1" noChangeArrowheads="1"/>
          </p:cNvSpPr>
          <p:nvPr>
            <p:ph type="title"/>
          </p:nvPr>
        </p:nvSpPr>
        <p:spPr/>
        <p:txBody>
          <a:bodyPr/>
          <a:lstStyle/>
          <a:p>
            <a:r>
              <a:rPr lang="cs-CZ" altLang="cs-CZ" dirty="0" smtClean="0"/>
              <a:t>Zákoník práce</a:t>
            </a:r>
            <a:br>
              <a:rPr lang="cs-CZ" altLang="cs-CZ" dirty="0" smtClean="0"/>
            </a:br>
            <a:r>
              <a:rPr lang="cs-CZ" altLang="cs-CZ" sz="1800" dirty="0"/>
              <a:t>§ 322 – kontrola odborových </a:t>
            </a:r>
            <a:r>
              <a:rPr lang="cs-CZ" altLang="cs-CZ" sz="1800" dirty="0" smtClean="0"/>
              <a:t>orgánů</a:t>
            </a:r>
            <a:endParaRPr lang="cs-CZ" altLang="cs-CZ" dirty="0"/>
          </a:p>
        </p:txBody>
      </p:sp>
      <p:sp>
        <p:nvSpPr>
          <p:cNvPr id="96259" name="Rectangle 3"/>
          <p:cNvSpPr>
            <a:spLocks noGrp="1" noChangeArrowheads="1"/>
          </p:cNvSpPr>
          <p:nvPr>
            <p:ph type="body" idx="1"/>
          </p:nvPr>
        </p:nvSpPr>
        <p:spPr/>
        <p:txBody>
          <a:bodyPr/>
          <a:lstStyle/>
          <a:p>
            <a:pPr marL="0" indent="0" algn="just">
              <a:spcAft>
                <a:spcPts val="600"/>
              </a:spcAft>
              <a:buNone/>
            </a:pPr>
            <a:r>
              <a:rPr lang="cs-CZ" sz="1800" dirty="0" smtClean="0"/>
              <a:t>Zaměstnavatel </a:t>
            </a:r>
            <a:r>
              <a:rPr lang="cs-CZ" sz="1800" dirty="0"/>
              <a:t>je </a:t>
            </a:r>
            <a:r>
              <a:rPr lang="cs-CZ" sz="1800" dirty="0" smtClean="0"/>
              <a:t>povinen:</a:t>
            </a:r>
            <a:endParaRPr lang="cs-CZ" sz="1800" dirty="0"/>
          </a:p>
          <a:p>
            <a:pPr algn="just">
              <a:spcAft>
                <a:spcPts val="600"/>
              </a:spcAft>
            </a:pPr>
            <a:r>
              <a:rPr lang="cs-CZ" sz="1800" dirty="0"/>
              <a:t>zajistit možnost prověření toho, </a:t>
            </a:r>
            <a:r>
              <a:rPr lang="cs-CZ" sz="1800" b="1" dirty="0"/>
              <a:t>jak zaměstnavatel plní své povinnosti </a:t>
            </a:r>
            <a:r>
              <a:rPr lang="cs-CZ" sz="1800" b="1" dirty="0" smtClean="0"/>
              <a:t>              </a:t>
            </a:r>
            <a:r>
              <a:rPr lang="cs-CZ" sz="1800" dirty="0" smtClean="0"/>
              <a:t>v </a:t>
            </a:r>
            <a:r>
              <a:rPr lang="cs-CZ" sz="1800" dirty="0"/>
              <a:t>péči o BOZP a zda soustavně vytváří podmínky pro bezpečnou a zdraví neohrožující práci,</a:t>
            </a:r>
          </a:p>
          <a:p>
            <a:pPr algn="just">
              <a:spcAft>
                <a:spcPts val="600"/>
              </a:spcAft>
            </a:pPr>
            <a:r>
              <a:rPr lang="cs-CZ" sz="1800" dirty="0"/>
              <a:t>zajistit možnost </a:t>
            </a:r>
            <a:r>
              <a:rPr lang="cs-CZ" sz="1800" b="1" dirty="0"/>
              <a:t>pravidelně prověřovat pracoviště </a:t>
            </a:r>
            <a:r>
              <a:rPr lang="cs-CZ" sz="1800" dirty="0"/>
              <a:t>a zařízení zaměstnavatelů pro zaměstnance a kontrolovat hospodaření zaměstnavatelů s osobními ochrannými pracovními prostředky,</a:t>
            </a:r>
          </a:p>
          <a:p>
            <a:pPr algn="just">
              <a:spcAft>
                <a:spcPts val="600"/>
              </a:spcAft>
            </a:pPr>
            <a:r>
              <a:rPr lang="cs-CZ" sz="1800" dirty="0"/>
              <a:t>zajistit možnost prověření toho, zda zaměstnavatel </a:t>
            </a:r>
            <a:r>
              <a:rPr lang="cs-CZ" sz="1800" b="1" dirty="0"/>
              <a:t>řádně vyšetřuje </a:t>
            </a:r>
            <a:r>
              <a:rPr lang="cs-CZ" sz="1800" dirty="0"/>
              <a:t>pracovní úrazy,</a:t>
            </a:r>
          </a:p>
          <a:p>
            <a:pPr algn="just">
              <a:spcAft>
                <a:spcPts val="600"/>
              </a:spcAft>
            </a:pPr>
            <a:r>
              <a:rPr lang="cs-CZ" sz="1800" dirty="0"/>
              <a:t>zajistit možnost </a:t>
            </a:r>
            <a:r>
              <a:rPr lang="cs-CZ" sz="1800" b="1" dirty="0"/>
              <a:t>účastnit se zjišťování příčin pracovních úrazů </a:t>
            </a:r>
            <a:r>
              <a:rPr lang="cs-CZ" sz="1800" dirty="0"/>
              <a:t>a nemocí z povolání, popřípadě je objasňovat,</a:t>
            </a:r>
          </a:p>
          <a:p>
            <a:pPr algn="just">
              <a:spcAft>
                <a:spcPts val="600"/>
              </a:spcAft>
            </a:pPr>
            <a:r>
              <a:rPr lang="cs-CZ" sz="1800" dirty="0"/>
              <a:t>umožnit </a:t>
            </a:r>
            <a:r>
              <a:rPr lang="cs-CZ" sz="1800" b="1" dirty="0"/>
              <a:t>zúčastňovat se jednání </a:t>
            </a:r>
            <a:r>
              <a:rPr lang="cs-CZ" sz="1800" dirty="0"/>
              <a:t>o otázkách bezpečnosti a ochrany zdraví při práci.</a:t>
            </a:r>
          </a:p>
          <a:p>
            <a:pPr algn="just">
              <a:spcAft>
                <a:spcPts val="1200"/>
              </a:spcAft>
            </a:pPr>
            <a:endParaRPr lang="cs-CZ" sz="2000" dirty="0"/>
          </a:p>
        </p:txBody>
      </p:sp>
    </p:spTree>
    <p:extLst>
      <p:ext uri="{BB962C8B-B14F-4D97-AF65-F5344CB8AC3E}">
        <p14:creationId xmlns:p14="http://schemas.microsoft.com/office/powerpoint/2010/main" val="3873290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a:t>
            </a:fld>
            <a:endParaRPr lang="cs-CZ" altLang="cs-CZ" dirty="0"/>
          </a:p>
        </p:txBody>
      </p:sp>
      <p:sp>
        <p:nvSpPr>
          <p:cNvPr id="96258" name="Rectangle 2"/>
          <p:cNvSpPr>
            <a:spLocks noGrp="1" noChangeArrowheads="1"/>
          </p:cNvSpPr>
          <p:nvPr>
            <p:ph type="title"/>
          </p:nvPr>
        </p:nvSpPr>
        <p:spPr>
          <a:xfrm>
            <a:off x="509589" y="716561"/>
            <a:ext cx="8086635" cy="647700"/>
          </a:xfrm>
        </p:spPr>
        <p:txBody>
          <a:bodyPr/>
          <a:lstStyle/>
          <a:p>
            <a:r>
              <a:rPr lang="cs-CZ" altLang="cs-CZ" dirty="0" smtClean="0"/>
              <a:t>Úvod</a:t>
            </a:r>
            <a:endParaRPr lang="cs-CZ" altLang="cs-CZ" dirty="0"/>
          </a:p>
        </p:txBody>
      </p:sp>
      <p:sp>
        <p:nvSpPr>
          <p:cNvPr id="96259" name="Rectangle 3"/>
          <p:cNvSpPr>
            <a:spLocks noGrp="1" noChangeArrowheads="1"/>
          </p:cNvSpPr>
          <p:nvPr>
            <p:ph type="body" idx="1"/>
          </p:nvPr>
        </p:nvSpPr>
        <p:spPr>
          <a:xfrm>
            <a:off x="509589" y="1597398"/>
            <a:ext cx="8082321" cy="4750647"/>
          </a:xfrm>
        </p:spPr>
        <p:txBody>
          <a:bodyPr/>
          <a:lstStyle/>
          <a:p>
            <a:pPr marL="0" indent="0" algn="ctr">
              <a:spcBef>
                <a:spcPts val="0"/>
              </a:spcBef>
              <a:spcAft>
                <a:spcPts val="0"/>
              </a:spcAft>
              <a:buNone/>
            </a:pPr>
            <a:r>
              <a:rPr lang="cs-CZ" sz="2000" dirty="0" smtClean="0">
                <a:solidFill>
                  <a:schemeClr val="tx2">
                    <a:lumMod val="75000"/>
                  </a:schemeClr>
                </a:solidFill>
              </a:rPr>
              <a:t>Co je to BOZP? </a:t>
            </a:r>
          </a:p>
          <a:p>
            <a:pPr marL="0" indent="0" algn="ctr">
              <a:spcBef>
                <a:spcPts val="0"/>
              </a:spcBef>
              <a:spcAft>
                <a:spcPts val="0"/>
              </a:spcAft>
              <a:buNone/>
            </a:pPr>
            <a:r>
              <a:rPr lang="cs-CZ" sz="2000" dirty="0"/>
              <a:t>B</a:t>
            </a:r>
            <a:r>
              <a:rPr lang="cs-CZ" sz="2000" dirty="0" smtClean="0"/>
              <a:t>ezpečnost a ochrana zdraví při práci.</a:t>
            </a:r>
          </a:p>
          <a:p>
            <a:pPr marL="0" indent="0" algn="ctr">
              <a:spcBef>
                <a:spcPts val="0"/>
              </a:spcBef>
              <a:spcAft>
                <a:spcPts val="0"/>
              </a:spcAft>
              <a:buNone/>
            </a:pPr>
            <a:endParaRPr lang="cs-CZ" sz="2000" dirty="0" smtClean="0"/>
          </a:p>
          <a:p>
            <a:pPr marL="0" indent="0" algn="ctr">
              <a:spcBef>
                <a:spcPts val="0"/>
              </a:spcBef>
              <a:spcAft>
                <a:spcPts val="0"/>
              </a:spcAft>
              <a:buNone/>
            </a:pPr>
            <a:r>
              <a:rPr lang="cs-CZ" sz="2000" dirty="0" smtClean="0">
                <a:solidFill>
                  <a:schemeClr val="tx2">
                    <a:lumMod val="75000"/>
                  </a:schemeClr>
                </a:solidFill>
              </a:rPr>
              <a:t>O čem je BOZP? </a:t>
            </a:r>
          </a:p>
          <a:p>
            <a:pPr marL="0" indent="0" algn="ctr">
              <a:spcBef>
                <a:spcPts val="0"/>
              </a:spcBef>
              <a:spcAft>
                <a:spcPts val="0"/>
              </a:spcAft>
              <a:buNone/>
            </a:pPr>
            <a:r>
              <a:rPr lang="cs-CZ" sz="2000" dirty="0" smtClean="0"/>
              <a:t>O prevenci a ochraně zaměstnanců před úrazy a jiným poškozením zdraví, předcházení škodám, příjemném a produktivním pracovním prostředí.</a:t>
            </a:r>
          </a:p>
          <a:p>
            <a:pPr marL="0" indent="0" algn="ctr">
              <a:spcBef>
                <a:spcPts val="0"/>
              </a:spcBef>
              <a:spcAft>
                <a:spcPts val="0"/>
              </a:spcAft>
              <a:buNone/>
            </a:pPr>
            <a:endParaRPr lang="cs-CZ" sz="2000" dirty="0" smtClean="0"/>
          </a:p>
          <a:p>
            <a:pPr marL="0" indent="0" algn="ctr">
              <a:spcBef>
                <a:spcPts val="0"/>
              </a:spcBef>
              <a:spcAft>
                <a:spcPts val="0"/>
              </a:spcAft>
              <a:buNone/>
            </a:pPr>
            <a:r>
              <a:rPr lang="cs-CZ" sz="2000" dirty="0" smtClean="0">
                <a:solidFill>
                  <a:schemeClr val="tx2">
                    <a:lumMod val="75000"/>
                  </a:schemeClr>
                </a:solidFill>
              </a:rPr>
              <a:t>Proč je BOZP důležitá? </a:t>
            </a:r>
          </a:p>
          <a:p>
            <a:pPr marL="0" indent="0" algn="ctr">
              <a:spcBef>
                <a:spcPts val="0"/>
              </a:spcBef>
              <a:spcAft>
                <a:spcPts val="0"/>
              </a:spcAft>
              <a:buNone/>
            </a:pPr>
            <a:r>
              <a:rPr lang="cs-CZ" sz="2000" dirty="0" smtClean="0"/>
              <a:t>V práci </a:t>
            </a:r>
            <a:r>
              <a:rPr lang="cs-CZ" sz="2000" dirty="0"/>
              <a:t>t</a:t>
            </a:r>
            <a:r>
              <a:rPr lang="cs-CZ" sz="2000" dirty="0" smtClean="0"/>
              <a:t>rávíme významnou část svého života.</a:t>
            </a:r>
          </a:p>
          <a:p>
            <a:pPr marL="0" indent="0" algn="ctr">
              <a:spcBef>
                <a:spcPts val="0"/>
              </a:spcBef>
              <a:spcAft>
                <a:spcPts val="0"/>
              </a:spcAft>
              <a:buNone/>
            </a:pPr>
            <a:endParaRPr lang="cs-CZ" sz="2000" dirty="0" smtClean="0"/>
          </a:p>
          <a:p>
            <a:pPr marL="0" indent="0" algn="ctr">
              <a:spcBef>
                <a:spcPts val="0"/>
              </a:spcBef>
              <a:spcAft>
                <a:spcPts val="0"/>
              </a:spcAft>
              <a:buNone/>
            </a:pPr>
            <a:r>
              <a:rPr lang="cs-CZ" sz="2000" dirty="0" smtClean="0">
                <a:solidFill>
                  <a:schemeClr val="tx2">
                    <a:lumMod val="75000"/>
                  </a:schemeClr>
                </a:solidFill>
              </a:rPr>
              <a:t>Kdo je za BOZP zodpovědný? </a:t>
            </a:r>
          </a:p>
          <a:p>
            <a:pPr marL="0" indent="0" algn="ctr">
              <a:spcBef>
                <a:spcPts val="0"/>
              </a:spcBef>
              <a:spcAft>
                <a:spcPts val="0"/>
              </a:spcAft>
              <a:buNone/>
            </a:pPr>
            <a:r>
              <a:rPr lang="cs-CZ" sz="2000" dirty="0" smtClean="0"/>
              <a:t>Zaměstnavatel za své zaměstnance a všechny osoby na svém pracovišti, všichni vedoucí za své podřízené a každý zaměstnanec sám za sebe a za své kolegy.</a:t>
            </a:r>
          </a:p>
          <a:p>
            <a:pPr algn="just">
              <a:spcBef>
                <a:spcPts val="0"/>
              </a:spcBef>
              <a:spcAft>
                <a:spcPts val="0"/>
              </a:spcAft>
            </a:pPr>
            <a:endParaRPr lang="cs-CZ" sz="2000" dirty="0"/>
          </a:p>
        </p:txBody>
      </p:sp>
    </p:spTree>
    <p:extLst>
      <p:ext uri="{BB962C8B-B14F-4D97-AF65-F5344CB8AC3E}">
        <p14:creationId xmlns:p14="http://schemas.microsoft.com/office/powerpoint/2010/main" val="3384130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20</a:t>
            </a:fld>
            <a:endParaRPr lang="cs-CZ" altLang="cs-CZ" dirty="0"/>
          </a:p>
        </p:txBody>
      </p:sp>
      <p:sp>
        <p:nvSpPr>
          <p:cNvPr id="96258" name="Rectangle 2"/>
          <p:cNvSpPr>
            <a:spLocks noGrp="1" noChangeArrowheads="1"/>
          </p:cNvSpPr>
          <p:nvPr>
            <p:ph type="title"/>
          </p:nvPr>
        </p:nvSpPr>
        <p:spPr/>
        <p:txBody>
          <a:bodyPr/>
          <a:lstStyle/>
          <a:p>
            <a:r>
              <a:rPr lang="cs-CZ" altLang="cs-CZ" dirty="0" smtClean="0"/>
              <a:t>Pracovní podmínky žen</a:t>
            </a:r>
            <a:br>
              <a:rPr lang="cs-CZ" altLang="cs-CZ" dirty="0" smtClean="0"/>
            </a:br>
            <a:r>
              <a:rPr lang="cs-CZ" altLang="cs-CZ" sz="1800" dirty="0" smtClean="0"/>
              <a:t>ZP § 238-242, §41; vyhláška č. 180/2015 Sb.</a:t>
            </a:r>
            <a:endParaRPr lang="cs-CZ" altLang="cs-CZ" dirty="0"/>
          </a:p>
        </p:txBody>
      </p:sp>
      <p:sp>
        <p:nvSpPr>
          <p:cNvPr id="96259" name="Rectangle 3"/>
          <p:cNvSpPr>
            <a:spLocks noGrp="1" noChangeArrowheads="1"/>
          </p:cNvSpPr>
          <p:nvPr>
            <p:ph type="body" idx="1"/>
          </p:nvPr>
        </p:nvSpPr>
        <p:spPr>
          <a:xfrm>
            <a:off x="509589" y="2112963"/>
            <a:ext cx="8082321" cy="4114800"/>
          </a:xfrm>
        </p:spPr>
        <p:txBody>
          <a:bodyPr/>
          <a:lstStyle/>
          <a:p>
            <a:pPr algn="just">
              <a:spcAft>
                <a:spcPts val="1200"/>
              </a:spcAft>
            </a:pPr>
            <a:r>
              <a:rPr lang="cs-CZ" sz="1800" dirty="0" smtClean="0"/>
              <a:t>Týká se těhotných žen, žen, které kojí a žen – matek do konce devátého měsíce po porodu.</a:t>
            </a:r>
          </a:p>
          <a:p>
            <a:pPr algn="just">
              <a:spcAft>
                <a:spcPts val="1200"/>
              </a:spcAft>
            </a:pPr>
            <a:r>
              <a:rPr lang="cs-CZ" sz="1800" dirty="0" smtClean="0"/>
              <a:t>Seznam zakázaných prací je uveden ve </a:t>
            </a:r>
            <a:r>
              <a:rPr lang="cs-CZ" altLang="cs-CZ" sz="1800" dirty="0" smtClean="0"/>
              <a:t>vyhlášce </a:t>
            </a:r>
            <a:r>
              <a:rPr lang="cs-CZ" altLang="cs-CZ" sz="1800" dirty="0"/>
              <a:t>č. </a:t>
            </a:r>
            <a:r>
              <a:rPr lang="cs-CZ" altLang="cs-CZ" sz="1800" dirty="0" smtClean="0"/>
              <a:t>180/2015 Sb.</a:t>
            </a:r>
          </a:p>
          <a:p>
            <a:pPr algn="just">
              <a:spcAft>
                <a:spcPts val="600"/>
              </a:spcAft>
            </a:pPr>
            <a:r>
              <a:rPr lang="cs-CZ" altLang="cs-CZ" sz="1800" dirty="0" smtClean="0">
                <a:solidFill>
                  <a:srgbClr val="00287D"/>
                </a:solidFill>
              </a:rPr>
              <a:t>PdF se týká: </a:t>
            </a:r>
          </a:p>
          <a:p>
            <a:pPr marL="400050" lvl="1" indent="0" algn="just">
              <a:spcAft>
                <a:spcPts val="600"/>
              </a:spcAft>
              <a:buNone/>
            </a:pPr>
            <a:r>
              <a:rPr lang="cs-CZ" altLang="cs-CZ" sz="1800" dirty="0" smtClean="0">
                <a:solidFill>
                  <a:srgbClr val="00287D"/>
                </a:solidFill>
              </a:rPr>
              <a:t>Hmotnostní limity pro ruční manipulaci s břemenem těhotnými ženami:</a:t>
            </a:r>
          </a:p>
          <a:p>
            <a:pPr lvl="1" algn="just">
              <a:spcAft>
                <a:spcPts val="600"/>
              </a:spcAft>
              <a:buFont typeface="Wingdings" panose="05000000000000000000" pitchFamily="2" charset="2"/>
              <a:buChar char="ü"/>
            </a:pPr>
            <a:r>
              <a:rPr lang="cs-CZ" altLang="cs-CZ" sz="1800" dirty="0" smtClean="0">
                <a:solidFill>
                  <a:srgbClr val="00287D"/>
                </a:solidFill>
              </a:rPr>
              <a:t>Občasná manipulace 10 kg</a:t>
            </a:r>
          </a:p>
          <a:p>
            <a:pPr lvl="1" algn="just">
              <a:spcAft>
                <a:spcPts val="600"/>
              </a:spcAft>
              <a:buFont typeface="Wingdings" panose="05000000000000000000" pitchFamily="2" charset="2"/>
              <a:buChar char="ü"/>
            </a:pPr>
            <a:r>
              <a:rPr lang="cs-CZ" altLang="cs-CZ" sz="1800" dirty="0" smtClean="0">
                <a:solidFill>
                  <a:srgbClr val="00287D"/>
                </a:solidFill>
              </a:rPr>
              <a:t>Častá manipulace 5 kg</a:t>
            </a:r>
          </a:p>
          <a:p>
            <a:pPr lvl="1" algn="just">
              <a:spcAft>
                <a:spcPts val="0"/>
              </a:spcAft>
              <a:buFont typeface="Wingdings" panose="05000000000000000000" pitchFamily="2" charset="2"/>
              <a:buChar char="ü"/>
            </a:pPr>
            <a:r>
              <a:rPr lang="cs-CZ" altLang="cs-CZ" sz="1800" dirty="0" smtClean="0">
                <a:solidFill>
                  <a:srgbClr val="00287D"/>
                </a:solidFill>
              </a:rPr>
              <a:t>Vsedě 2 kg</a:t>
            </a:r>
          </a:p>
          <a:p>
            <a:pPr algn="just">
              <a:spcAft>
                <a:spcPts val="1200"/>
              </a:spcAft>
            </a:pPr>
            <a:endParaRPr lang="cs-CZ" sz="2000" dirty="0"/>
          </a:p>
        </p:txBody>
      </p:sp>
    </p:spTree>
    <p:extLst>
      <p:ext uri="{BB962C8B-B14F-4D97-AF65-F5344CB8AC3E}">
        <p14:creationId xmlns:p14="http://schemas.microsoft.com/office/powerpoint/2010/main" val="1700967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21</a:t>
            </a:fld>
            <a:endParaRPr lang="cs-CZ" altLang="cs-CZ" dirty="0"/>
          </a:p>
        </p:txBody>
      </p:sp>
      <p:sp>
        <p:nvSpPr>
          <p:cNvPr id="96258" name="Rectangle 2"/>
          <p:cNvSpPr>
            <a:spLocks noGrp="1" noChangeArrowheads="1"/>
          </p:cNvSpPr>
          <p:nvPr>
            <p:ph type="title"/>
          </p:nvPr>
        </p:nvSpPr>
        <p:spPr/>
        <p:txBody>
          <a:bodyPr/>
          <a:lstStyle/>
          <a:p>
            <a:r>
              <a:rPr lang="cs-CZ" altLang="cs-CZ" dirty="0" smtClean="0"/>
              <a:t>Pracovní podmínky žen</a:t>
            </a:r>
            <a:br>
              <a:rPr lang="cs-CZ" altLang="cs-CZ" dirty="0" smtClean="0"/>
            </a:br>
            <a:r>
              <a:rPr lang="cs-CZ" altLang="cs-CZ" sz="1800" dirty="0" smtClean="0"/>
              <a:t>ZP § 238-242, §41; vyhláška č. 180/2015 Sb.</a:t>
            </a:r>
            <a:endParaRPr lang="cs-CZ" altLang="cs-CZ" dirty="0"/>
          </a:p>
        </p:txBody>
      </p:sp>
      <p:sp>
        <p:nvSpPr>
          <p:cNvPr id="96259" name="Rectangle 3"/>
          <p:cNvSpPr>
            <a:spLocks noGrp="1" noChangeArrowheads="1"/>
          </p:cNvSpPr>
          <p:nvPr>
            <p:ph type="body" idx="1"/>
          </p:nvPr>
        </p:nvSpPr>
        <p:spPr>
          <a:xfrm>
            <a:off x="509589" y="1998663"/>
            <a:ext cx="8082321" cy="4114800"/>
          </a:xfrm>
        </p:spPr>
        <p:txBody>
          <a:bodyPr/>
          <a:lstStyle/>
          <a:p>
            <a:pPr algn="just">
              <a:spcAft>
                <a:spcPts val="1200"/>
              </a:spcAft>
            </a:pPr>
            <a:r>
              <a:rPr lang="cs-CZ" altLang="cs-CZ" sz="1800" dirty="0"/>
              <a:t>PdF se </a:t>
            </a:r>
            <a:r>
              <a:rPr lang="cs-CZ" altLang="cs-CZ" sz="1800" dirty="0" smtClean="0"/>
              <a:t>dále týká:</a:t>
            </a:r>
            <a:endParaRPr lang="cs-CZ" altLang="cs-CZ" sz="1800" dirty="0"/>
          </a:p>
          <a:p>
            <a:pPr marL="400050" lvl="1" indent="0" algn="just">
              <a:spcAft>
                <a:spcPts val="1200"/>
              </a:spcAft>
              <a:buNone/>
            </a:pPr>
            <a:r>
              <a:rPr lang="cs-CZ" sz="1800" dirty="0" smtClean="0"/>
              <a:t>Těhotným ženám jsou zakázány práce:</a:t>
            </a:r>
          </a:p>
          <a:p>
            <a:pPr marL="800100" algn="just">
              <a:spcAft>
                <a:spcPts val="0"/>
              </a:spcAft>
              <a:buFont typeface="+mj-lt"/>
              <a:buAutoNum type="alphaLcParenR"/>
            </a:pPr>
            <a:r>
              <a:rPr lang="cs-CZ" sz="1800" dirty="0" smtClean="0"/>
              <a:t>spojené s expozicí chemickým látkám nebo směsím</a:t>
            </a:r>
          </a:p>
          <a:p>
            <a:pPr marL="1200150" lvl="1" algn="just">
              <a:spcAft>
                <a:spcPts val="0"/>
              </a:spcAft>
              <a:buFont typeface="Wingdings" panose="05000000000000000000" pitchFamily="2" charset="2"/>
              <a:buChar char="ü"/>
            </a:pPr>
            <a:r>
              <a:rPr lang="cs-CZ" sz="1800" dirty="0" smtClean="0"/>
              <a:t>způsobujícím </a:t>
            </a:r>
            <a:r>
              <a:rPr lang="cs-CZ" sz="1800" b="1" dirty="0" smtClean="0"/>
              <a:t>akutní nebo chronické otravy</a:t>
            </a:r>
            <a:r>
              <a:rPr lang="cs-CZ" sz="1800" dirty="0" smtClean="0"/>
              <a:t>,</a:t>
            </a:r>
          </a:p>
          <a:p>
            <a:pPr marL="1200150" lvl="1" algn="just">
              <a:spcAft>
                <a:spcPts val="0"/>
              </a:spcAft>
              <a:buFont typeface="Wingdings" panose="05000000000000000000" pitchFamily="2" charset="2"/>
              <a:buChar char="ü"/>
            </a:pPr>
            <a:r>
              <a:rPr lang="cs-CZ" sz="1800" dirty="0" smtClean="0"/>
              <a:t>klasifikovanými jako </a:t>
            </a:r>
            <a:r>
              <a:rPr lang="cs-CZ" sz="1800" b="1" dirty="0" smtClean="0"/>
              <a:t>karcinogen</a:t>
            </a:r>
            <a:r>
              <a:rPr lang="cs-CZ" sz="1800" dirty="0" smtClean="0"/>
              <a:t> kat. 1, 2 nebo 3,</a:t>
            </a:r>
          </a:p>
          <a:p>
            <a:pPr marL="1200150" lvl="1" algn="just">
              <a:spcAft>
                <a:spcPts val="0"/>
              </a:spcAft>
              <a:buFont typeface="Wingdings" panose="05000000000000000000" pitchFamily="2" charset="2"/>
              <a:buChar char="ü"/>
            </a:pPr>
            <a:r>
              <a:rPr lang="cs-CZ" sz="1800" dirty="0"/>
              <a:t>klasifikovanými jako </a:t>
            </a:r>
            <a:r>
              <a:rPr lang="cs-CZ" sz="1800" b="1" dirty="0" smtClean="0"/>
              <a:t>mutagen</a:t>
            </a:r>
            <a:r>
              <a:rPr lang="cs-CZ" sz="1800" dirty="0" smtClean="0"/>
              <a:t> kat</a:t>
            </a:r>
            <a:r>
              <a:rPr lang="cs-CZ" sz="1800" dirty="0"/>
              <a:t>. 1, 2 nebo 3,</a:t>
            </a:r>
          </a:p>
          <a:p>
            <a:pPr marL="1200150" lvl="1" algn="just">
              <a:spcAft>
                <a:spcPts val="0"/>
              </a:spcAft>
              <a:buFont typeface="Wingdings" panose="05000000000000000000" pitchFamily="2" charset="2"/>
              <a:buChar char="ü"/>
            </a:pPr>
            <a:r>
              <a:rPr lang="cs-CZ" sz="1800" b="1" dirty="0" smtClean="0"/>
              <a:t>toxickým pro reprodukci </a:t>
            </a:r>
            <a:r>
              <a:rPr lang="cs-CZ" sz="1800" dirty="0" smtClean="0"/>
              <a:t>s účinkem na plod v těle matky kat</a:t>
            </a:r>
            <a:r>
              <a:rPr lang="cs-CZ" sz="1800" dirty="0"/>
              <a:t>. 1, 2 nebo 3</a:t>
            </a:r>
            <a:r>
              <a:rPr lang="cs-CZ" sz="1800" dirty="0" smtClean="0"/>
              <a:t>,</a:t>
            </a:r>
          </a:p>
          <a:p>
            <a:pPr marL="1200150" lvl="1" algn="just">
              <a:spcAft>
                <a:spcPts val="1200"/>
              </a:spcAft>
              <a:buFont typeface="Wingdings" panose="05000000000000000000" pitchFamily="2" charset="2"/>
              <a:buChar char="ü"/>
            </a:pPr>
            <a:r>
              <a:rPr lang="cs-CZ" sz="1800" b="1" dirty="0"/>
              <a:t>s</a:t>
            </a:r>
            <a:r>
              <a:rPr lang="cs-CZ" sz="1800" b="1" dirty="0" smtClean="0"/>
              <a:t>enzibilizujícím</a:t>
            </a:r>
            <a:r>
              <a:rPr lang="cs-CZ" sz="1800" dirty="0" smtClean="0"/>
              <a:t> dýchací cesty nebo kůži,</a:t>
            </a:r>
          </a:p>
          <a:p>
            <a:pPr marL="800100" algn="just">
              <a:spcAft>
                <a:spcPts val="1200"/>
              </a:spcAft>
              <a:buFont typeface="+mj-lt"/>
              <a:buAutoNum type="alphaLcParenR"/>
            </a:pPr>
            <a:r>
              <a:rPr lang="cs-CZ" sz="1800" b="1" dirty="0" smtClean="0"/>
              <a:t>ve</a:t>
            </a:r>
            <a:r>
              <a:rPr lang="cs-CZ" sz="1800" dirty="0" smtClean="0"/>
              <a:t> </a:t>
            </a:r>
            <a:r>
              <a:rPr lang="cs-CZ" sz="1800" b="1" dirty="0" smtClean="0"/>
              <a:t>výškách nad </a:t>
            </a:r>
            <a:r>
              <a:rPr lang="cs-CZ" sz="1800" b="1" dirty="0"/>
              <a:t>1,5 m </a:t>
            </a:r>
            <a:r>
              <a:rPr lang="cs-CZ" sz="1800" dirty="0"/>
              <a:t>nad volnou hloubkou přesahující 1,5 m nebo na souvislé ploše, jejíž sklon od vodorovné roviny je 10 stupňů a </a:t>
            </a:r>
            <a:r>
              <a:rPr lang="cs-CZ" sz="1800" dirty="0" smtClean="0"/>
              <a:t>větší.</a:t>
            </a:r>
            <a:endParaRPr lang="cs-CZ" sz="1800" dirty="0"/>
          </a:p>
          <a:p>
            <a:pPr marL="1200150" lvl="1" algn="just">
              <a:spcAft>
                <a:spcPts val="1200"/>
              </a:spcAft>
              <a:buFont typeface="Wingdings" panose="05000000000000000000" pitchFamily="2" charset="2"/>
              <a:buChar char="ü"/>
            </a:pPr>
            <a:endParaRPr lang="cs-CZ" sz="1800" dirty="0"/>
          </a:p>
        </p:txBody>
      </p:sp>
    </p:spTree>
    <p:extLst>
      <p:ext uri="{BB962C8B-B14F-4D97-AF65-F5344CB8AC3E}">
        <p14:creationId xmlns:p14="http://schemas.microsoft.com/office/powerpoint/2010/main" val="2285758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smtClean="0"/>
              <a:t>Listopad 2016 </a:t>
            </a:r>
            <a:r>
              <a:rPr lang="cs-CZ" altLang="cs-CZ" dirty="0"/>
              <a:t>/ Opakované školení BOZP a PO</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22</a:t>
            </a:fld>
            <a:endParaRPr lang="cs-CZ" altLang="cs-CZ" dirty="0"/>
          </a:p>
        </p:txBody>
      </p:sp>
      <p:sp>
        <p:nvSpPr>
          <p:cNvPr id="96258" name="Rectangle 2"/>
          <p:cNvSpPr>
            <a:spLocks noGrp="1" noChangeArrowheads="1"/>
          </p:cNvSpPr>
          <p:nvPr>
            <p:ph type="title"/>
          </p:nvPr>
        </p:nvSpPr>
        <p:spPr>
          <a:xfrm>
            <a:off x="509589" y="725489"/>
            <a:ext cx="8086635" cy="647700"/>
          </a:xfrm>
        </p:spPr>
        <p:txBody>
          <a:bodyPr/>
          <a:lstStyle/>
          <a:p>
            <a:r>
              <a:rPr lang="cs-CZ" altLang="cs-CZ" dirty="0" smtClean="0"/>
              <a:t>Bezpečnostní značení</a:t>
            </a:r>
            <a:endParaRPr lang="cs-CZ" altLang="cs-CZ" dirty="0"/>
          </a:p>
        </p:txBody>
      </p:sp>
      <p:sp>
        <p:nvSpPr>
          <p:cNvPr id="6" name="Obdélník 5"/>
          <p:cNvSpPr/>
          <p:nvPr/>
        </p:nvSpPr>
        <p:spPr bwMode="auto">
          <a:xfrm>
            <a:off x="2747876" y="1657861"/>
            <a:ext cx="1655545" cy="574037"/>
          </a:xfrm>
          <a:prstGeom prst="rect">
            <a:avLst/>
          </a:prstGeom>
          <a:solidFill>
            <a:srgbClr val="FFFF00"/>
          </a:solidFill>
          <a:ln>
            <a:solidFill>
              <a:schemeClr val="bg1"/>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ts val="600"/>
              </a:spcBef>
              <a:spcAft>
                <a:spcPts val="600"/>
              </a:spcAft>
              <a:buClrTx/>
              <a:buSzTx/>
              <a:buFontTx/>
              <a:buNone/>
              <a:tabLst/>
            </a:pPr>
            <a:r>
              <a:rPr kumimoji="0" lang="cs-CZ" sz="1800" b="0" i="0" u="none" strike="noStrike" cap="none" normalizeH="0" baseline="0" dirty="0" smtClean="0">
                <a:ln>
                  <a:noFill/>
                </a:ln>
                <a:solidFill>
                  <a:schemeClr val="tx1"/>
                </a:solidFill>
                <a:effectLst/>
              </a:rPr>
              <a:t>VÝSTRAHA</a:t>
            </a:r>
          </a:p>
        </p:txBody>
      </p:sp>
      <p:sp>
        <p:nvSpPr>
          <p:cNvPr id="9" name="Obdélník 8"/>
          <p:cNvSpPr/>
          <p:nvPr/>
        </p:nvSpPr>
        <p:spPr bwMode="auto">
          <a:xfrm>
            <a:off x="914396" y="1652521"/>
            <a:ext cx="1655545" cy="574038"/>
          </a:xfrm>
          <a:prstGeom prst="rect">
            <a:avLst/>
          </a:prstGeom>
          <a:solidFill>
            <a:srgbClr val="FF0000"/>
          </a:solidFill>
          <a:ln>
            <a:solidFill>
              <a:schemeClr val="bg1"/>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ts val="0"/>
              </a:spcBef>
              <a:spcAft>
                <a:spcPts val="0"/>
              </a:spcAft>
              <a:buClrTx/>
              <a:buSzTx/>
              <a:buFontTx/>
              <a:buNone/>
              <a:tabLst/>
            </a:pPr>
            <a:r>
              <a:rPr kumimoji="0" lang="cs-CZ" sz="1800" b="0" i="0" u="none" strike="noStrike" cap="none" normalizeH="0" baseline="0" dirty="0" smtClean="0">
                <a:ln>
                  <a:noFill/>
                </a:ln>
                <a:solidFill>
                  <a:schemeClr val="bg1"/>
                </a:solidFill>
                <a:effectLst/>
              </a:rPr>
              <a:t>ZÁKAZ</a:t>
            </a:r>
          </a:p>
        </p:txBody>
      </p:sp>
      <p:sp>
        <p:nvSpPr>
          <p:cNvPr id="10" name="Obdélník 9"/>
          <p:cNvSpPr/>
          <p:nvPr/>
        </p:nvSpPr>
        <p:spPr bwMode="auto">
          <a:xfrm>
            <a:off x="4581356" y="1663430"/>
            <a:ext cx="1655545" cy="568468"/>
          </a:xfrm>
          <a:prstGeom prst="rect">
            <a:avLst/>
          </a:prstGeom>
          <a:solidFill>
            <a:srgbClr val="009900"/>
          </a:solidFill>
          <a:ln>
            <a:solidFill>
              <a:schemeClr val="bg1"/>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ts val="600"/>
              </a:spcBef>
              <a:spcAft>
                <a:spcPts val="600"/>
              </a:spcAft>
              <a:buClrTx/>
              <a:buSzTx/>
              <a:buFontTx/>
              <a:buNone/>
              <a:tabLst/>
            </a:pPr>
            <a:r>
              <a:rPr kumimoji="0" lang="cs-CZ" sz="1800" b="0" i="0" u="none" strike="noStrike" cap="none" normalizeH="0" baseline="0" dirty="0" smtClean="0">
                <a:ln>
                  <a:noFill/>
                </a:ln>
                <a:solidFill>
                  <a:schemeClr val="bg1"/>
                </a:solidFill>
                <a:effectLst/>
              </a:rPr>
              <a:t>BEZPEČÍ</a:t>
            </a:r>
          </a:p>
        </p:txBody>
      </p:sp>
      <p:sp>
        <p:nvSpPr>
          <p:cNvPr id="11" name="Obdélník 10"/>
          <p:cNvSpPr/>
          <p:nvPr/>
        </p:nvSpPr>
        <p:spPr bwMode="auto">
          <a:xfrm>
            <a:off x="6414836" y="1663430"/>
            <a:ext cx="1655545" cy="568467"/>
          </a:xfrm>
          <a:prstGeom prst="rect">
            <a:avLst/>
          </a:prstGeom>
          <a:solidFill>
            <a:srgbClr val="3366FF"/>
          </a:solidFill>
          <a:ln>
            <a:solidFill>
              <a:schemeClr val="bg1"/>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ts val="600"/>
              </a:spcBef>
              <a:spcAft>
                <a:spcPts val="600"/>
              </a:spcAft>
              <a:buClrTx/>
              <a:buSzTx/>
              <a:buFontTx/>
              <a:buNone/>
              <a:tabLst/>
            </a:pPr>
            <a:r>
              <a:rPr kumimoji="0" lang="cs-CZ" sz="1800" b="0" i="0" u="none" strike="noStrike" cap="none" normalizeH="0" baseline="0" dirty="0" smtClean="0">
                <a:ln>
                  <a:noFill/>
                </a:ln>
                <a:solidFill>
                  <a:schemeClr val="bg1"/>
                </a:solidFill>
                <a:effectLst/>
              </a:rPr>
              <a:t>PŘÍKAZ</a:t>
            </a:r>
          </a:p>
        </p:txBody>
      </p:sp>
      <p:pic>
        <p:nvPicPr>
          <p:cNvPr id="12" name="Obrázek 11"/>
          <p:cNvPicPr>
            <a:picLocks noChangeAspect="1"/>
          </p:cNvPicPr>
          <p:nvPr/>
        </p:nvPicPr>
        <p:blipFill>
          <a:blip r:embed="rId2"/>
          <a:stretch>
            <a:fillRect/>
          </a:stretch>
        </p:blipFill>
        <p:spPr>
          <a:xfrm>
            <a:off x="1037119" y="2360768"/>
            <a:ext cx="1410098" cy="1912862"/>
          </a:xfrm>
          <a:prstGeom prst="rect">
            <a:avLst/>
          </a:prstGeom>
          <a:ln>
            <a:solidFill>
              <a:schemeClr val="tx1"/>
            </a:solidFill>
          </a:ln>
        </p:spPr>
      </p:pic>
      <p:pic>
        <p:nvPicPr>
          <p:cNvPr id="13" name="Picture 4" descr="http://www.pps-liberec.cz/obrazky/nahled/66-pozor-kluzky-povrch.jpg"/>
          <p:cNvPicPr>
            <a:picLocks noChangeAspect="1" noChangeArrowheads="1"/>
          </p:cNvPicPr>
          <p:nvPr/>
        </p:nvPicPr>
        <p:blipFill rotWithShape="1">
          <a:blip r:embed="rId3">
            <a:extLst>
              <a:ext uri="{28A0092B-C50C-407E-A947-70E740481C1C}">
                <a14:useLocalDpi xmlns:a14="http://schemas.microsoft.com/office/drawing/2010/main"/>
              </a:ext>
            </a:extLst>
          </a:blip>
          <a:srcRect t="2304" b="2243"/>
          <a:stretch/>
        </p:blipFill>
        <p:spPr bwMode="auto">
          <a:xfrm>
            <a:off x="2883565" y="2360768"/>
            <a:ext cx="1410098" cy="19047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Tabulka - Nouzový východ vpravo"/>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30010" y="2349738"/>
            <a:ext cx="1426019" cy="70100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5" name="Obrázek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89506" y="5342228"/>
            <a:ext cx="639244" cy="606800"/>
          </a:xfrm>
          <a:prstGeom prst="rect">
            <a:avLst/>
          </a:prstGeom>
          <a:ln>
            <a:solidFill>
              <a:schemeClr val="tx1"/>
            </a:solidFill>
          </a:ln>
        </p:spPr>
      </p:pic>
      <p:pic>
        <p:nvPicPr>
          <p:cNvPr id="16" name="Obrázek 15"/>
          <p:cNvPicPr>
            <a:picLocks noChangeAspect="1"/>
          </p:cNvPicPr>
          <p:nvPr/>
        </p:nvPicPr>
        <p:blipFill>
          <a:blip r:embed="rId6"/>
          <a:stretch>
            <a:fillRect/>
          </a:stretch>
        </p:blipFill>
        <p:spPr>
          <a:xfrm>
            <a:off x="6574516" y="2349738"/>
            <a:ext cx="1413982" cy="1934923"/>
          </a:xfrm>
          <a:prstGeom prst="rect">
            <a:avLst/>
          </a:prstGeom>
          <a:ln>
            <a:solidFill>
              <a:schemeClr val="tx1"/>
            </a:solidFill>
          </a:ln>
        </p:spPr>
      </p:pic>
      <p:pic>
        <p:nvPicPr>
          <p:cNvPr id="21" name="Obrázek 20"/>
          <p:cNvPicPr>
            <a:picLocks noChangeAspect="1"/>
          </p:cNvPicPr>
          <p:nvPr/>
        </p:nvPicPr>
        <p:blipFill>
          <a:blip r:embed="rId7"/>
          <a:stretch>
            <a:fillRect/>
          </a:stretch>
        </p:blipFill>
        <p:spPr>
          <a:xfrm>
            <a:off x="1014266" y="4407839"/>
            <a:ext cx="1432951" cy="1952941"/>
          </a:xfrm>
          <a:prstGeom prst="rect">
            <a:avLst/>
          </a:prstGeom>
          <a:ln>
            <a:solidFill>
              <a:schemeClr val="tx1"/>
            </a:solidFill>
          </a:ln>
        </p:spPr>
      </p:pic>
      <p:pic>
        <p:nvPicPr>
          <p:cNvPr id="22" name="Picture 2" descr="http://www.eshop-tabulky.cz/2594-1299-thickbox/nebezpeci-urazu.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877829" y="4394386"/>
            <a:ext cx="1421569" cy="20115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18997" y="3275111"/>
            <a:ext cx="1648047" cy="710178"/>
          </a:xfrm>
          <a:prstGeom prst="rect">
            <a:avLst/>
          </a:prstGeom>
          <a:ln>
            <a:solidFill>
              <a:schemeClr val="tx1"/>
            </a:solidFill>
          </a:ln>
        </p:spPr>
      </p:pic>
      <p:pic>
        <p:nvPicPr>
          <p:cNvPr id="24" name="Picture 8" descr="http://www.eshop-tabulky.cz/3332-1933-thickbox/hlavni-uzaver-plynu-text.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618997" y="4208889"/>
            <a:ext cx="1648047" cy="69471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5" name="Obrázek 24"/>
          <p:cNvPicPr>
            <a:picLocks noChangeAspect="1"/>
          </p:cNvPicPr>
          <p:nvPr/>
        </p:nvPicPr>
        <p:blipFill>
          <a:blip r:embed="rId11"/>
          <a:stretch>
            <a:fillRect/>
          </a:stretch>
        </p:blipFill>
        <p:spPr>
          <a:xfrm>
            <a:off x="6574516" y="4402502"/>
            <a:ext cx="1416450" cy="1961841"/>
          </a:xfrm>
          <a:prstGeom prst="rect">
            <a:avLst/>
          </a:prstGeom>
          <a:ln>
            <a:solidFill>
              <a:schemeClr val="tx1"/>
            </a:solidFill>
          </a:ln>
        </p:spPr>
      </p:pic>
    </p:spTree>
    <p:extLst>
      <p:ext uri="{BB962C8B-B14F-4D97-AF65-F5344CB8AC3E}">
        <p14:creationId xmlns:p14="http://schemas.microsoft.com/office/powerpoint/2010/main" val="119600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53" presetClass="entr" presetSubtype="16"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23</a:t>
            </a:fld>
            <a:endParaRPr lang="cs-CZ" altLang="cs-CZ" dirty="0"/>
          </a:p>
        </p:txBody>
      </p:sp>
      <p:sp>
        <p:nvSpPr>
          <p:cNvPr id="96258" name="Rectangle 2"/>
          <p:cNvSpPr>
            <a:spLocks noGrp="1" noChangeArrowheads="1"/>
          </p:cNvSpPr>
          <p:nvPr>
            <p:ph type="title"/>
          </p:nvPr>
        </p:nvSpPr>
        <p:spPr>
          <a:xfrm>
            <a:off x="509589" y="967043"/>
            <a:ext cx="8086635" cy="647700"/>
          </a:xfrm>
        </p:spPr>
        <p:txBody>
          <a:bodyPr/>
          <a:lstStyle/>
          <a:p>
            <a:r>
              <a:rPr lang="cs-CZ" altLang="cs-CZ" dirty="0" smtClean="0"/>
              <a:t>Bezpečnostní značení</a:t>
            </a:r>
            <a:br>
              <a:rPr lang="cs-CZ" altLang="cs-CZ" dirty="0" smtClean="0"/>
            </a:br>
            <a:endParaRPr lang="cs-CZ" altLang="cs-CZ" sz="1800" dirty="0"/>
          </a:p>
        </p:txBody>
      </p:sp>
      <p:pic>
        <p:nvPicPr>
          <p:cNvPr id="7" name="Obrázek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5649" y="2157161"/>
            <a:ext cx="1536092" cy="1539110"/>
          </a:xfrm>
          <a:prstGeom prst="rect">
            <a:avLst/>
          </a:prstGeom>
          <a:noFill/>
          <a:ln>
            <a:solidFill>
              <a:schemeClr val="tx1"/>
            </a:solidFill>
          </a:ln>
        </p:spPr>
      </p:pic>
      <p:pic>
        <p:nvPicPr>
          <p:cNvPr id="8" name="Obráze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0337" y="2157161"/>
            <a:ext cx="1527087" cy="1539110"/>
          </a:xfrm>
          <a:prstGeom prst="rect">
            <a:avLst/>
          </a:prstGeom>
          <a:noFill/>
          <a:ln>
            <a:solidFill>
              <a:schemeClr val="tx1"/>
            </a:solidFill>
          </a:ln>
        </p:spPr>
      </p:pic>
      <p:pic>
        <p:nvPicPr>
          <p:cNvPr id="9" name="Obrázek 8"/>
          <p:cNvPicPr>
            <a:picLocks noChangeAspect="1"/>
          </p:cNvPicPr>
          <p:nvPr/>
        </p:nvPicPr>
        <p:blipFill>
          <a:blip r:embed="rId4"/>
          <a:stretch>
            <a:fillRect/>
          </a:stretch>
        </p:blipFill>
        <p:spPr>
          <a:xfrm>
            <a:off x="2277150" y="4477615"/>
            <a:ext cx="4133089" cy="1542804"/>
          </a:xfrm>
          <a:prstGeom prst="rect">
            <a:avLst/>
          </a:prstGeom>
        </p:spPr>
      </p:pic>
      <p:pic>
        <p:nvPicPr>
          <p:cNvPr id="10" name="Obrázek 9" title="Hydrant"/>
          <p:cNvPicPr>
            <a:picLocks noChangeAspect="1"/>
          </p:cNvPicPr>
          <p:nvPr/>
        </p:nvPicPr>
        <p:blipFill>
          <a:blip r:embed="rId5"/>
          <a:stretch>
            <a:fillRect/>
          </a:stretch>
        </p:blipFill>
        <p:spPr>
          <a:xfrm>
            <a:off x="1235497" y="2157161"/>
            <a:ext cx="1551556" cy="1539110"/>
          </a:xfrm>
          <a:prstGeom prst="rect">
            <a:avLst/>
          </a:prstGeom>
          <a:noFill/>
          <a:ln>
            <a:solidFill>
              <a:schemeClr val="tx1"/>
            </a:solidFill>
          </a:ln>
        </p:spPr>
      </p:pic>
      <p:sp>
        <p:nvSpPr>
          <p:cNvPr id="3" name="TextovéPole 2"/>
          <p:cNvSpPr txBox="1"/>
          <p:nvPr/>
        </p:nvSpPr>
        <p:spPr>
          <a:xfrm>
            <a:off x="1235497" y="3708463"/>
            <a:ext cx="1551556" cy="369332"/>
          </a:xfrm>
          <a:prstGeom prst="rect">
            <a:avLst/>
          </a:prstGeom>
          <a:noFill/>
        </p:spPr>
        <p:txBody>
          <a:bodyPr wrap="square" rtlCol="0">
            <a:spAutoFit/>
          </a:bodyPr>
          <a:lstStyle/>
          <a:p>
            <a:pPr algn="ctr"/>
            <a:r>
              <a:rPr lang="cs-CZ" sz="1800" dirty="0" smtClean="0">
                <a:latin typeface="+mn-lt"/>
              </a:rPr>
              <a:t>HYDRANT</a:t>
            </a:r>
            <a:endParaRPr lang="cs-CZ" dirty="0">
              <a:latin typeface="+mn-lt"/>
            </a:endParaRPr>
          </a:p>
        </p:txBody>
      </p:sp>
      <p:sp>
        <p:nvSpPr>
          <p:cNvPr id="12" name="TextovéPole 11"/>
          <p:cNvSpPr txBox="1"/>
          <p:nvPr/>
        </p:nvSpPr>
        <p:spPr>
          <a:xfrm>
            <a:off x="3560185" y="3708463"/>
            <a:ext cx="1551556" cy="646331"/>
          </a:xfrm>
          <a:prstGeom prst="rect">
            <a:avLst/>
          </a:prstGeom>
          <a:noFill/>
        </p:spPr>
        <p:txBody>
          <a:bodyPr wrap="square" rtlCol="0">
            <a:spAutoFit/>
          </a:bodyPr>
          <a:lstStyle/>
          <a:p>
            <a:pPr algn="ctr"/>
            <a:r>
              <a:rPr lang="cs-CZ" sz="1800" dirty="0" smtClean="0">
                <a:latin typeface="+mn-lt"/>
              </a:rPr>
              <a:t>HASICÍ PŘÍSTROJ</a:t>
            </a:r>
            <a:endParaRPr lang="cs-CZ" dirty="0">
              <a:latin typeface="+mn-lt"/>
            </a:endParaRPr>
          </a:p>
        </p:txBody>
      </p:sp>
      <p:sp>
        <p:nvSpPr>
          <p:cNvPr id="13" name="TextovéPole 12"/>
          <p:cNvSpPr txBox="1"/>
          <p:nvPr/>
        </p:nvSpPr>
        <p:spPr>
          <a:xfrm>
            <a:off x="5884873" y="3707856"/>
            <a:ext cx="1551556" cy="646331"/>
          </a:xfrm>
          <a:prstGeom prst="rect">
            <a:avLst/>
          </a:prstGeom>
          <a:noFill/>
        </p:spPr>
        <p:txBody>
          <a:bodyPr wrap="square" rtlCol="0">
            <a:spAutoFit/>
          </a:bodyPr>
          <a:lstStyle/>
          <a:p>
            <a:pPr algn="ctr"/>
            <a:r>
              <a:rPr lang="cs-CZ" sz="1800" dirty="0" smtClean="0">
                <a:latin typeface="+mn-lt"/>
              </a:rPr>
              <a:t>TLAČÍTKO EPS</a:t>
            </a:r>
            <a:endParaRPr lang="cs-CZ" sz="1800" dirty="0">
              <a:latin typeface="+mn-lt"/>
            </a:endParaRPr>
          </a:p>
        </p:txBody>
      </p:sp>
      <p:sp>
        <p:nvSpPr>
          <p:cNvPr id="6" name="Obdélník 5"/>
          <p:cNvSpPr/>
          <p:nvPr/>
        </p:nvSpPr>
        <p:spPr bwMode="auto">
          <a:xfrm>
            <a:off x="1235497" y="1508868"/>
            <a:ext cx="6200932" cy="406561"/>
          </a:xfrm>
          <a:prstGeom prst="rect">
            <a:avLst/>
          </a:prstGeom>
          <a:solidFill>
            <a:srgbClr val="FF0000"/>
          </a:solidFill>
          <a:ln w="9525" cap="flat" cmpd="sng" algn="ctr">
            <a:solidFill>
              <a:schemeClr val="bg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lang="cs-CZ" sz="2000" dirty="0" smtClean="0">
                <a:solidFill>
                  <a:schemeClr val="bg1"/>
                </a:solidFill>
              </a:rPr>
              <a:t>ZNAČKY POŽÁRNÍ</a:t>
            </a:r>
            <a:endParaRPr kumimoji="0" lang="cs-CZ" sz="2000" b="0" i="0" u="none" strike="noStrike" cap="none" normalizeH="0" baseline="0" dirty="0" smtClean="0">
              <a:ln>
                <a:noFill/>
              </a:ln>
              <a:solidFill>
                <a:schemeClr val="bg1"/>
              </a:solidFill>
              <a:effectLst/>
            </a:endParaRPr>
          </a:p>
        </p:txBody>
      </p:sp>
      <p:sp>
        <p:nvSpPr>
          <p:cNvPr id="2" name="TextovéPole 1"/>
          <p:cNvSpPr txBox="1"/>
          <p:nvPr/>
        </p:nvSpPr>
        <p:spPr>
          <a:xfrm>
            <a:off x="509589" y="6420239"/>
            <a:ext cx="3110339" cy="307777"/>
          </a:xfrm>
          <a:prstGeom prst="rect">
            <a:avLst/>
          </a:prstGeom>
          <a:noFill/>
        </p:spPr>
        <p:txBody>
          <a:bodyPr wrap="none" rtlCol="0">
            <a:spAutoFit/>
          </a:bodyPr>
          <a:lstStyle/>
          <a:p>
            <a:r>
              <a:rPr lang="cs-CZ" sz="1400" baseline="30000" dirty="0" smtClean="0">
                <a:solidFill>
                  <a:srgbClr val="00287D"/>
                </a:solidFill>
              </a:rPr>
              <a:t>1</a:t>
            </a:r>
            <a:r>
              <a:rPr lang="cs-CZ" sz="1400" dirty="0" smtClean="0">
                <a:solidFill>
                  <a:srgbClr val="00287D"/>
                </a:solidFill>
              </a:rPr>
              <a:t> EPS – elektrická požární signalizace</a:t>
            </a:r>
            <a:endParaRPr lang="cs-CZ" sz="1400" dirty="0">
              <a:solidFill>
                <a:srgbClr val="00287D"/>
              </a:solidFill>
            </a:endParaRPr>
          </a:p>
        </p:txBody>
      </p:sp>
    </p:spTree>
    <p:extLst>
      <p:ext uri="{BB962C8B-B14F-4D97-AF65-F5344CB8AC3E}">
        <p14:creationId xmlns:p14="http://schemas.microsoft.com/office/powerpoint/2010/main" val="7184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24</a:t>
            </a:fld>
            <a:endParaRPr lang="cs-CZ" altLang="cs-CZ" dirty="0"/>
          </a:p>
        </p:txBody>
      </p:sp>
      <p:sp>
        <p:nvSpPr>
          <p:cNvPr id="96258" name="Rectangle 2"/>
          <p:cNvSpPr>
            <a:spLocks noGrp="1" noChangeArrowheads="1"/>
          </p:cNvSpPr>
          <p:nvPr>
            <p:ph type="title"/>
          </p:nvPr>
        </p:nvSpPr>
        <p:spPr/>
        <p:txBody>
          <a:bodyPr/>
          <a:lstStyle/>
          <a:p>
            <a:r>
              <a:rPr lang="cs-CZ" altLang="cs-CZ" dirty="0" smtClean="0"/>
              <a:t>Bezpečnost v dopravě</a:t>
            </a:r>
            <a:br>
              <a:rPr lang="cs-CZ" altLang="cs-CZ" dirty="0" smtClean="0"/>
            </a:br>
            <a:r>
              <a:rPr lang="cs-CZ" altLang="cs-CZ" sz="1800" dirty="0"/>
              <a:t>Z</a:t>
            </a:r>
            <a:r>
              <a:rPr lang="cs-CZ" altLang="cs-CZ" sz="1800" dirty="0" smtClean="0"/>
              <a:t>ákon č. 361/2000 Sb., o provozu na pozemních komunikacích</a:t>
            </a:r>
            <a:endParaRPr lang="cs-CZ" altLang="cs-CZ" dirty="0"/>
          </a:p>
        </p:txBody>
      </p:sp>
      <p:sp>
        <p:nvSpPr>
          <p:cNvPr id="96259" name="Rectangle 3"/>
          <p:cNvSpPr>
            <a:spLocks noGrp="1" noChangeArrowheads="1"/>
          </p:cNvSpPr>
          <p:nvPr>
            <p:ph type="body" idx="1"/>
          </p:nvPr>
        </p:nvSpPr>
        <p:spPr>
          <a:xfrm>
            <a:off x="509589" y="2017713"/>
            <a:ext cx="4919661" cy="4114800"/>
          </a:xfrm>
        </p:spPr>
        <p:txBody>
          <a:bodyPr/>
          <a:lstStyle/>
          <a:p>
            <a:pPr algn="just">
              <a:spcAft>
                <a:spcPts val="600"/>
              </a:spcAft>
            </a:pPr>
            <a:r>
              <a:rPr lang="cs-CZ" sz="1800" dirty="0" smtClean="0"/>
              <a:t>Chodec </a:t>
            </a:r>
            <a:r>
              <a:rPr lang="cs-CZ" sz="1800" dirty="0"/>
              <a:t>musí užívat především </a:t>
            </a:r>
            <a:r>
              <a:rPr lang="cs-CZ" sz="1800" b="1" dirty="0"/>
              <a:t>chodníku</a:t>
            </a:r>
            <a:r>
              <a:rPr lang="cs-CZ" sz="1800" dirty="0"/>
              <a:t> nebo stezky pro </a:t>
            </a:r>
            <a:r>
              <a:rPr lang="cs-CZ" sz="1800" dirty="0" smtClean="0"/>
              <a:t>chodce.</a:t>
            </a:r>
          </a:p>
          <a:p>
            <a:pPr algn="just">
              <a:spcAft>
                <a:spcPts val="600"/>
              </a:spcAft>
            </a:pPr>
            <a:r>
              <a:rPr lang="cs-CZ" sz="1800" dirty="0" smtClean="0"/>
              <a:t>Kde </a:t>
            </a:r>
            <a:r>
              <a:rPr lang="cs-CZ" sz="1800" dirty="0"/>
              <a:t>není chodník nebo je-li neschůdný, chodí se po </a:t>
            </a:r>
            <a:r>
              <a:rPr lang="cs-CZ" sz="1800" b="1" dirty="0"/>
              <a:t>levé krajnici</a:t>
            </a:r>
            <a:r>
              <a:rPr lang="cs-CZ" sz="1800" dirty="0"/>
              <a:t>, a kde není krajnice nebo je-li neschůdná, chodí se co nejblíže při levém okraji </a:t>
            </a:r>
            <a:r>
              <a:rPr lang="cs-CZ" sz="1800" dirty="0" smtClean="0"/>
              <a:t>vozovky.</a:t>
            </a:r>
          </a:p>
          <a:p>
            <a:pPr algn="just">
              <a:spcAft>
                <a:spcPts val="600"/>
              </a:spcAft>
            </a:pPr>
            <a:r>
              <a:rPr lang="cs-CZ" sz="1800" dirty="0" smtClean="0"/>
              <a:t>Je-li </a:t>
            </a:r>
            <a:r>
              <a:rPr lang="cs-CZ" sz="1800" dirty="0"/>
              <a:t>blíže než 50 m křižovatka s řízeným provozem, </a:t>
            </a:r>
            <a:r>
              <a:rPr lang="cs-CZ" sz="1800" b="1" dirty="0"/>
              <a:t>přechod pro chodce</a:t>
            </a:r>
            <a:r>
              <a:rPr lang="cs-CZ" sz="1800" dirty="0"/>
              <a:t>, místo pro přecházení vozovky, nadchod nebo podchod vyznačený dopravní značkou "Přechod pro chodce", "Podchod nebo nadchod", musí chodec přecházet jen na těchto místech. Na přechodu pro chodce se chodí vpravo.</a:t>
            </a:r>
          </a:p>
          <a:p>
            <a:pPr algn="just">
              <a:spcAft>
                <a:spcPts val="600"/>
              </a:spcAft>
            </a:pPr>
            <a:endParaRPr lang="cs-CZ" sz="2000" dirty="0"/>
          </a:p>
        </p:txBody>
      </p:sp>
      <p:pic>
        <p:nvPicPr>
          <p:cNvPr id="6" name="Picture 4" descr="http://media.novinky.cz/418/104185-original-tcxwr.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06689" y="2204243"/>
            <a:ext cx="2429868" cy="2393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729230" y="4714065"/>
            <a:ext cx="2784785" cy="830997"/>
          </a:xfrm>
          <a:prstGeom prst="rect">
            <a:avLst/>
          </a:prstGeom>
          <a:noFill/>
        </p:spPr>
        <p:txBody>
          <a:bodyPr wrap="square" rtlCol="0">
            <a:spAutoFit/>
          </a:bodyPr>
          <a:lstStyle/>
          <a:p>
            <a:pPr algn="ctr"/>
            <a:r>
              <a:rPr lang="cs-CZ" dirty="0" smtClean="0">
                <a:solidFill>
                  <a:srgbClr val="00287D"/>
                </a:solidFill>
                <a:latin typeface="+mn-lt"/>
              </a:rPr>
              <a:t>Drž se zásady vidět a být viděn.</a:t>
            </a:r>
            <a:endParaRPr lang="cs-CZ" dirty="0">
              <a:solidFill>
                <a:srgbClr val="00287D"/>
              </a:solidFill>
              <a:latin typeface="+mn-lt"/>
            </a:endParaRPr>
          </a:p>
        </p:txBody>
      </p:sp>
    </p:spTree>
    <p:extLst>
      <p:ext uri="{BB962C8B-B14F-4D97-AF65-F5344CB8AC3E}">
        <p14:creationId xmlns:p14="http://schemas.microsoft.com/office/powerpoint/2010/main" val="4149298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25</a:t>
            </a:fld>
            <a:endParaRPr lang="cs-CZ" altLang="cs-CZ" dirty="0"/>
          </a:p>
        </p:txBody>
      </p:sp>
      <p:sp>
        <p:nvSpPr>
          <p:cNvPr id="96258" name="Rectangle 2"/>
          <p:cNvSpPr>
            <a:spLocks noGrp="1" noChangeArrowheads="1"/>
          </p:cNvSpPr>
          <p:nvPr>
            <p:ph type="title"/>
          </p:nvPr>
        </p:nvSpPr>
        <p:spPr>
          <a:xfrm>
            <a:off x="414339" y="687389"/>
            <a:ext cx="8348661" cy="760412"/>
          </a:xfrm>
        </p:spPr>
        <p:txBody>
          <a:bodyPr/>
          <a:lstStyle/>
          <a:p>
            <a:pPr marL="0" indent="0">
              <a:spcAft>
                <a:spcPts val="1200"/>
              </a:spcAft>
              <a:buNone/>
            </a:pPr>
            <a:r>
              <a:rPr lang="cs-CZ" altLang="cs-CZ" dirty="0"/>
              <a:t>Bezpečnost v </a:t>
            </a:r>
            <a:r>
              <a:rPr lang="cs-CZ" altLang="cs-CZ" dirty="0" smtClean="0"/>
              <a:t>dopravě</a:t>
            </a:r>
            <a:endParaRPr lang="cs-CZ" sz="1800" dirty="0"/>
          </a:p>
        </p:txBody>
      </p:sp>
      <p:sp>
        <p:nvSpPr>
          <p:cNvPr id="96259" name="Rectangle 3"/>
          <p:cNvSpPr>
            <a:spLocks noGrp="1" noChangeArrowheads="1"/>
          </p:cNvSpPr>
          <p:nvPr>
            <p:ph type="body" idx="1"/>
          </p:nvPr>
        </p:nvSpPr>
        <p:spPr>
          <a:xfrm>
            <a:off x="414339" y="1695451"/>
            <a:ext cx="8340305" cy="4457700"/>
          </a:xfrm>
        </p:spPr>
        <p:txBody>
          <a:bodyPr/>
          <a:lstStyle/>
          <a:p>
            <a:pPr marL="0" indent="0">
              <a:spcAft>
                <a:spcPts val="300"/>
              </a:spcAft>
              <a:buNone/>
            </a:pPr>
            <a:r>
              <a:rPr lang="cs-CZ" sz="1800" dirty="0" smtClean="0"/>
              <a:t>Základní požadavky na řízení motorového vozidla (služebního i soukromého) pro služební účely:</a:t>
            </a:r>
          </a:p>
          <a:p>
            <a:pPr marL="341312">
              <a:spcAft>
                <a:spcPts val="1200"/>
              </a:spcAft>
            </a:pPr>
            <a:r>
              <a:rPr lang="cs-CZ" sz="1800" u="sng" dirty="0" smtClean="0"/>
              <a:t>platné školení řidičů „referentů</a:t>
            </a:r>
            <a:r>
              <a:rPr lang="cs-CZ" sz="1800" dirty="0" smtClean="0"/>
              <a:t>“ (platnost si můžete ověřit v </a:t>
            </a:r>
            <a:r>
              <a:rPr lang="cs-CZ" sz="1800" dirty="0" err="1" smtClean="0"/>
              <a:t>Inetu</a:t>
            </a:r>
            <a:r>
              <a:rPr lang="cs-CZ" sz="1800" dirty="0" smtClean="0"/>
              <a:t>: </a:t>
            </a:r>
            <a:r>
              <a:rPr lang="cs-CZ" sz="1800" dirty="0" smtClean="0">
                <a:solidFill>
                  <a:srgbClr val="00287D"/>
                </a:solidFill>
              </a:rPr>
              <a:t>Personalistika a mzdy/Personalistika/Osobní přehledy/Osobní data</a:t>
            </a:r>
            <a:r>
              <a:rPr lang="cs-CZ" sz="1800" dirty="0" smtClean="0"/>
              <a:t>),</a:t>
            </a:r>
          </a:p>
          <a:p>
            <a:pPr marL="341312">
              <a:spcAft>
                <a:spcPts val="1200"/>
              </a:spcAft>
            </a:pPr>
            <a:r>
              <a:rPr lang="cs-CZ" sz="1800" dirty="0" smtClean="0"/>
              <a:t>řádné seznámení s návodem k obsluze vozidla (umístěny na dokumentovém serveru: </a:t>
            </a:r>
            <a:r>
              <a:rPr lang="cs-CZ" sz="1800" dirty="0" smtClean="0">
                <a:solidFill>
                  <a:srgbClr val="00287D"/>
                </a:solidFill>
              </a:rPr>
              <a:t>PdF Pedagogická fakulta/BOZP a PO/Návody k obsluze</a:t>
            </a:r>
            <a:r>
              <a:rPr lang="cs-CZ" sz="1800" dirty="0" smtClean="0"/>
              <a:t>),</a:t>
            </a:r>
            <a:endParaRPr lang="cs-CZ" sz="1800" dirty="0"/>
          </a:p>
          <a:p>
            <a:pPr>
              <a:spcAft>
                <a:spcPts val="1200"/>
              </a:spcAft>
            </a:pPr>
            <a:r>
              <a:rPr lang="cs-CZ" sz="1800" dirty="0" smtClean="0"/>
              <a:t>zaměstnanec je povinen dodržovat maximální dobu řízení, tj. 4,5 </a:t>
            </a:r>
            <a:r>
              <a:rPr lang="cs-CZ" sz="1800" dirty="0"/>
              <a:t>hodiny</a:t>
            </a:r>
            <a:r>
              <a:rPr lang="cs-CZ" sz="1800" dirty="0" smtClean="0"/>
              <a:t>, pak</a:t>
            </a:r>
            <a:endParaRPr lang="cs-CZ" sz="1800" dirty="0"/>
          </a:p>
          <a:p>
            <a:pPr marL="741362" lvl="1">
              <a:spcAft>
                <a:spcPts val="1200"/>
              </a:spcAft>
            </a:pPr>
            <a:r>
              <a:rPr lang="cs-CZ" sz="1800" b="1" dirty="0"/>
              <a:t>bezpečnostní přestávka </a:t>
            </a:r>
            <a:r>
              <a:rPr lang="cs-CZ" sz="1800" dirty="0"/>
              <a:t>v trvání nejméně 30 minut, </a:t>
            </a:r>
          </a:p>
          <a:p>
            <a:pPr marL="741362" lvl="1">
              <a:spcAft>
                <a:spcPts val="1200"/>
              </a:spcAft>
            </a:pPr>
            <a:r>
              <a:rPr lang="cs-CZ" sz="1800" dirty="0"/>
              <a:t>během bezpečnostní přestávky nesmí řidič vykonávat </a:t>
            </a:r>
            <a:r>
              <a:rPr lang="cs-CZ" sz="1800" b="1" dirty="0"/>
              <a:t>žádnou činnost </a:t>
            </a:r>
            <a:r>
              <a:rPr lang="cs-CZ" sz="1800" dirty="0"/>
              <a:t>vyplývající z jeho pracovních </a:t>
            </a:r>
            <a:r>
              <a:rPr lang="cs-CZ" sz="1800" dirty="0" smtClean="0"/>
              <a:t>povinností</a:t>
            </a:r>
            <a:r>
              <a:rPr lang="cs-CZ" sz="1800" dirty="0"/>
              <a:t>.</a:t>
            </a: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spTree>
    <p:extLst>
      <p:ext uri="{BB962C8B-B14F-4D97-AF65-F5344CB8AC3E}">
        <p14:creationId xmlns:p14="http://schemas.microsoft.com/office/powerpoint/2010/main" val="3279395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26</a:t>
            </a:fld>
            <a:endParaRPr lang="cs-CZ" altLang="cs-CZ" dirty="0"/>
          </a:p>
        </p:txBody>
      </p:sp>
      <p:sp>
        <p:nvSpPr>
          <p:cNvPr id="96258" name="Rectangle 2"/>
          <p:cNvSpPr>
            <a:spLocks noGrp="1" noChangeArrowheads="1"/>
          </p:cNvSpPr>
          <p:nvPr>
            <p:ph type="title"/>
          </p:nvPr>
        </p:nvSpPr>
        <p:spPr>
          <a:xfrm>
            <a:off x="509589" y="954089"/>
            <a:ext cx="8086635" cy="647700"/>
          </a:xfrm>
        </p:spPr>
        <p:txBody>
          <a:bodyPr/>
          <a:lstStyle/>
          <a:p>
            <a:r>
              <a:rPr lang="cs-CZ" altLang="cs-CZ" dirty="0" smtClean="0"/>
              <a:t>Používání elektrických zařízení</a:t>
            </a:r>
            <a:endParaRPr lang="cs-CZ" altLang="cs-CZ" dirty="0"/>
          </a:p>
        </p:txBody>
      </p:sp>
      <p:sp>
        <p:nvSpPr>
          <p:cNvPr id="96259" name="Rectangle 3"/>
          <p:cNvSpPr>
            <a:spLocks noGrp="1" noChangeArrowheads="1"/>
          </p:cNvSpPr>
          <p:nvPr>
            <p:ph type="body" idx="1"/>
          </p:nvPr>
        </p:nvSpPr>
        <p:spPr>
          <a:xfrm>
            <a:off x="509589" y="1866900"/>
            <a:ext cx="8082321" cy="4456113"/>
          </a:xfrm>
        </p:spPr>
        <p:txBody>
          <a:bodyPr/>
          <a:lstStyle/>
          <a:p>
            <a:pPr algn="just">
              <a:spcAft>
                <a:spcPts val="1200"/>
              </a:spcAft>
            </a:pPr>
            <a:r>
              <a:rPr lang="cs-CZ" sz="1800" dirty="0" smtClean="0"/>
              <a:t>Používat se </a:t>
            </a:r>
            <a:r>
              <a:rPr lang="cs-CZ" sz="1800" dirty="0"/>
              <a:t>smí jen </a:t>
            </a:r>
            <a:r>
              <a:rPr lang="cs-CZ" sz="1800" dirty="0" smtClean="0"/>
              <a:t>zařízení </a:t>
            </a:r>
            <a:r>
              <a:rPr lang="cs-CZ" sz="1800" b="1" dirty="0"/>
              <a:t>schválené</a:t>
            </a:r>
            <a:r>
              <a:rPr lang="cs-CZ" sz="1800" dirty="0"/>
              <a:t> </a:t>
            </a:r>
            <a:r>
              <a:rPr lang="cs-CZ" sz="1800" dirty="0" smtClean="0"/>
              <a:t>zaměstnavatelem, tj. pravidelně revidované a kontrolované.</a:t>
            </a:r>
            <a:endParaRPr lang="cs-CZ" sz="1800" dirty="0"/>
          </a:p>
          <a:p>
            <a:pPr marL="0" indent="0" algn="just">
              <a:spcAft>
                <a:spcPts val="600"/>
              </a:spcAft>
              <a:buNone/>
            </a:pPr>
            <a:r>
              <a:rPr lang="cs-CZ" altLang="cs-CZ" sz="1800" b="1" dirty="0" smtClean="0">
                <a:solidFill>
                  <a:srgbClr val="00287D"/>
                </a:solidFill>
              </a:rPr>
              <a:t>Rizika</a:t>
            </a:r>
          </a:p>
          <a:p>
            <a:pPr algn="just">
              <a:spcAft>
                <a:spcPts val="600"/>
              </a:spcAft>
            </a:pPr>
            <a:r>
              <a:rPr lang="cs-CZ" altLang="cs-CZ" sz="1800" dirty="0" smtClean="0"/>
              <a:t>Úraz elektrickým proudem</a:t>
            </a:r>
          </a:p>
          <a:p>
            <a:pPr algn="just">
              <a:spcAft>
                <a:spcPts val="600"/>
              </a:spcAft>
            </a:pPr>
            <a:r>
              <a:rPr lang="cs-CZ" altLang="cs-CZ" sz="1800" dirty="0" smtClean="0"/>
              <a:t>Požár nebo popálení</a:t>
            </a:r>
          </a:p>
          <a:p>
            <a:pPr algn="just">
              <a:spcAft>
                <a:spcPts val="600"/>
              </a:spcAft>
            </a:pPr>
            <a:r>
              <a:rPr lang="cs-CZ" altLang="cs-CZ" sz="1800" dirty="0" smtClean="0"/>
              <a:t>Mechanická nebezpečí (např. rotující části)</a:t>
            </a:r>
          </a:p>
          <a:p>
            <a:pPr algn="just">
              <a:spcAft>
                <a:spcPts val="600"/>
              </a:spcAft>
            </a:pPr>
            <a:r>
              <a:rPr lang="cs-CZ" altLang="cs-CZ" sz="1800" dirty="0" smtClean="0"/>
              <a:t>Záření, unikající plyny, exploze</a:t>
            </a:r>
          </a:p>
          <a:p>
            <a:pPr algn="just">
              <a:spcAft>
                <a:spcPts val="1800"/>
              </a:spcAft>
            </a:pPr>
            <a:r>
              <a:rPr lang="cs-CZ" altLang="cs-CZ" sz="1800" dirty="0" smtClean="0"/>
              <a:t>Radiace a chemická nebezpečí</a:t>
            </a:r>
          </a:p>
          <a:p>
            <a:pPr algn="just">
              <a:spcAft>
                <a:spcPts val="1200"/>
              </a:spcAft>
            </a:pPr>
            <a:r>
              <a:rPr lang="cs-CZ" altLang="cs-CZ" sz="1800" dirty="0" smtClean="0"/>
              <a:t>Rizika spojená s používáním konkrétního elektrického zařízení, pokyny pro bezpečnou údržbu, případně požadavky na použití OOPP, najdete                v </a:t>
            </a:r>
            <a:r>
              <a:rPr lang="cs-CZ" altLang="cs-CZ" sz="1800" b="1" dirty="0" smtClean="0"/>
              <a:t>dokumentaci výrobce </a:t>
            </a:r>
            <a:r>
              <a:rPr lang="cs-CZ" altLang="cs-CZ" sz="1800" dirty="0" smtClean="0"/>
              <a:t>(manuál, návod k obsluze apod.).</a:t>
            </a:r>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spTree>
    <p:extLst>
      <p:ext uri="{BB962C8B-B14F-4D97-AF65-F5344CB8AC3E}">
        <p14:creationId xmlns:p14="http://schemas.microsoft.com/office/powerpoint/2010/main" val="798141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27</a:t>
            </a:fld>
            <a:endParaRPr lang="cs-CZ" altLang="cs-CZ" dirty="0"/>
          </a:p>
        </p:txBody>
      </p:sp>
      <p:sp>
        <p:nvSpPr>
          <p:cNvPr id="96258" name="Rectangle 2"/>
          <p:cNvSpPr>
            <a:spLocks noGrp="1" noChangeArrowheads="1"/>
          </p:cNvSpPr>
          <p:nvPr>
            <p:ph type="title"/>
          </p:nvPr>
        </p:nvSpPr>
        <p:spPr>
          <a:xfrm>
            <a:off x="509589" y="954089"/>
            <a:ext cx="8086635" cy="647700"/>
          </a:xfrm>
        </p:spPr>
        <p:txBody>
          <a:bodyPr/>
          <a:lstStyle/>
          <a:p>
            <a:r>
              <a:rPr lang="cs-CZ" altLang="cs-CZ" dirty="0" smtClean="0"/>
              <a:t>Používání elektrických zařízení</a:t>
            </a:r>
            <a:endParaRPr lang="cs-CZ" altLang="cs-CZ" dirty="0"/>
          </a:p>
        </p:txBody>
      </p:sp>
      <p:sp>
        <p:nvSpPr>
          <p:cNvPr id="96259" name="Rectangle 3"/>
          <p:cNvSpPr>
            <a:spLocks noGrp="1" noChangeArrowheads="1"/>
          </p:cNvSpPr>
          <p:nvPr>
            <p:ph type="body" idx="1"/>
          </p:nvPr>
        </p:nvSpPr>
        <p:spPr>
          <a:xfrm>
            <a:off x="509589" y="1866900"/>
            <a:ext cx="8082321" cy="4456113"/>
          </a:xfrm>
        </p:spPr>
        <p:txBody>
          <a:bodyPr/>
          <a:lstStyle/>
          <a:p>
            <a:pPr marL="0" indent="0" algn="just">
              <a:spcAft>
                <a:spcPts val="1200"/>
              </a:spcAft>
              <a:buNone/>
            </a:pPr>
            <a:r>
              <a:rPr lang="cs-CZ" sz="1800" dirty="0" smtClean="0"/>
              <a:t>Zásady bezpečné obsluhy:</a:t>
            </a:r>
          </a:p>
          <a:p>
            <a:pPr algn="just">
              <a:spcAft>
                <a:spcPts val="600"/>
              </a:spcAft>
            </a:pPr>
            <a:r>
              <a:rPr lang="cs-CZ" sz="1800" dirty="0" smtClean="0"/>
              <a:t>Před každým použitím zařízení </a:t>
            </a:r>
            <a:r>
              <a:rPr lang="cs-CZ" sz="1800" b="1" dirty="0" smtClean="0"/>
              <a:t>zkontrolujte</a:t>
            </a:r>
            <a:r>
              <a:rPr lang="cs-CZ" sz="1800" dirty="0" smtClean="0"/>
              <a:t>.</a:t>
            </a:r>
          </a:p>
          <a:p>
            <a:pPr algn="just">
              <a:spcAft>
                <a:spcPts val="600"/>
              </a:spcAft>
            </a:pPr>
            <a:r>
              <a:rPr lang="cs-CZ" sz="1800" dirty="0" smtClean="0"/>
              <a:t>Řiďte se manuálem či </a:t>
            </a:r>
            <a:r>
              <a:rPr lang="cs-CZ" sz="1800" b="1" dirty="0" smtClean="0"/>
              <a:t>návodem k obsluze </a:t>
            </a:r>
            <a:r>
              <a:rPr lang="cs-CZ" sz="1800" dirty="0" smtClean="0"/>
              <a:t>od výrobce.</a:t>
            </a:r>
          </a:p>
          <a:p>
            <a:pPr algn="just">
              <a:spcAft>
                <a:spcPts val="600"/>
              </a:spcAft>
            </a:pPr>
            <a:r>
              <a:rPr lang="cs-CZ" sz="1800" dirty="0" smtClean="0"/>
              <a:t>Do sítě zapojujte zařízení vždy pouze </a:t>
            </a:r>
            <a:r>
              <a:rPr lang="cs-CZ" sz="1800" b="1" dirty="0" smtClean="0"/>
              <a:t>s vypnutým vypínačem</a:t>
            </a:r>
            <a:r>
              <a:rPr lang="cs-CZ" sz="1800" dirty="0" smtClean="0"/>
              <a:t>.</a:t>
            </a:r>
          </a:p>
          <a:p>
            <a:pPr algn="just">
              <a:spcAft>
                <a:spcPts val="600"/>
              </a:spcAft>
            </a:pPr>
            <a:r>
              <a:rPr lang="cs-CZ" sz="1800" dirty="0" smtClean="0"/>
              <a:t>Dodržujte minimální vzdálenost pro </a:t>
            </a:r>
            <a:r>
              <a:rPr lang="cs-CZ" sz="1800" b="1" dirty="0" smtClean="0"/>
              <a:t>odstup</a:t>
            </a:r>
            <a:r>
              <a:rPr lang="cs-CZ" sz="1800" dirty="0" smtClean="0"/>
              <a:t> od hořlavých látek (dle návodu).</a:t>
            </a:r>
          </a:p>
          <a:p>
            <a:pPr algn="just">
              <a:spcAft>
                <a:spcPts val="600"/>
              </a:spcAft>
            </a:pPr>
            <a:r>
              <a:rPr lang="cs-CZ" sz="1800" dirty="0" smtClean="0"/>
              <a:t>Chraňte zařízení před </a:t>
            </a:r>
            <a:r>
              <a:rPr lang="cs-CZ" sz="1800" b="1" dirty="0" smtClean="0"/>
              <a:t>vodou</a:t>
            </a:r>
            <a:r>
              <a:rPr lang="cs-CZ" sz="1800" dirty="0" smtClean="0"/>
              <a:t> a mechanickým poškozením. </a:t>
            </a:r>
          </a:p>
          <a:p>
            <a:pPr algn="just">
              <a:spcAft>
                <a:spcPts val="600"/>
              </a:spcAft>
            </a:pPr>
            <a:r>
              <a:rPr lang="cs-CZ" sz="1800" dirty="0" smtClean="0"/>
              <a:t>Při přenášení zařízení vždy </a:t>
            </a:r>
            <a:r>
              <a:rPr lang="cs-CZ" sz="1800" b="1" dirty="0" smtClean="0"/>
              <a:t>odpojte od sítě</a:t>
            </a:r>
            <a:r>
              <a:rPr lang="cs-CZ" sz="1800" dirty="0" smtClean="0"/>
              <a:t>.</a:t>
            </a:r>
          </a:p>
          <a:p>
            <a:pPr algn="just">
              <a:spcAft>
                <a:spcPts val="600"/>
              </a:spcAft>
            </a:pPr>
            <a:r>
              <a:rPr lang="cs-CZ" sz="1800" dirty="0" smtClean="0"/>
              <a:t>Nepřenášejte a nezvedejte spotřebiče </a:t>
            </a:r>
            <a:r>
              <a:rPr lang="cs-CZ" sz="1800" b="1" dirty="0" smtClean="0"/>
              <a:t>za přívodní kabely</a:t>
            </a:r>
            <a:r>
              <a:rPr lang="cs-CZ" sz="1800" dirty="0" smtClean="0"/>
              <a:t>.</a:t>
            </a:r>
            <a:endParaRPr lang="cs-CZ" sz="1800" dirty="0"/>
          </a:p>
          <a:p>
            <a:pPr marL="1200150" lvl="1" algn="just">
              <a:spcAft>
                <a:spcPts val="1200"/>
              </a:spcAft>
              <a:buFont typeface="Wingdings" panose="05000000000000000000" pitchFamily="2" charset="2"/>
              <a:buChar char="ü"/>
            </a:pPr>
            <a:endParaRPr lang="cs-CZ" sz="1800" dirty="0"/>
          </a:p>
        </p:txBody>
      </p:sp>
    </p:spTree>
    <p:extLst>
      <p:ext uri="{BB962C8B-B14F-4D97-AF65-F5344CB8AC3E}">
        <p14:creationId xmlns:p14="http://schemas.microsoft.com/office/powerpoint/2010/main" val="2280220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28</a:t>
            </a:fld>
            <a:endParaRPr lang="cs-CZ" altLang="cs-CZ" dirty="0"/>
          </a:p>
        </p:txBody>
      </p:sp>
      <p:sp>
        <p:nvSpPr>
          <p:cNvPr id="96258" name="Rectangle 2"/>
          <p:cNvSpPr>
            <a:spLocks noGrp="1" noChangeArrowheads="1"/>
          </p:cNvSpPr>
          <p:nvPr>
            <p:ph type="title"/>
          </p:nvPr>
        </p:nvSpPr>
        <p:spPr>
          <a:xfrm>
            <a:off x="509589" y="954089"/>
            <a:ext cx="8086635" cy="647700"/>
          </a:xfrm>
        </p:spPr>
        <p:txBody>
          <a:bodyPr/>
          <a:lstStyle/>
          <a:p>
            <a:r>
              <a:rPr lang="cs-CZ" altLang="cs-CZ" dirty="0" smtClean="0"/>
              <a:t>Používání elektrických zařízení</a:t>
            </a:r>
            <a:endParaRPr lang="cs-CZ" altLang="cs-CZ" dirty="0"/>
          </a:p>
        </p:txBody>
      </p:sp>
      <p:sp>
        <p:nvSpPr>
          <p:cNvPr id="96259" name="Rectangle 3"/>
          <p:cNvSpPr>
            <a:spLocks noGrp="1" noChangeArrowheads="1"/>
          </p:cNvSpPr>
          <p:nvPr>
            <p:ph type="body" idx="1"/>
          </p:nvPr>
        </p:nvSpPr>
        <p:spPr>
          <a:xfrm>
            <a:off x="509589" y="1981200"/>
            <a:ext cx="8082321" cy="4456113"/>
          </a:xfrm>
        </p:spPr>
        <p:txBody>
          <a:bodyPr/>
          <a:lstStyle/>
          <a:p>
            <a:pPr marL="0" indent="0" algn="just">
              <a:spcAft>
                <a:spcPts val="1200"/>
              </a:spcAft>
              <a:buNone/>
            </a:pPr>
            <a:r>
              <a:rPr lang="cs-CZ" sz="1800" dirty="0" smtClean="0"/>
              <a:t>Zakázané činnosti:</a:t>
            </a:r>
            <a:endParaRPr lang="cs-CZ" sz="1800" dirty="0"/>
          </a:p>
          <a:p>
            <a:pPr algn="just">
              <a:spcAft>
                <a:spcPts val="1200"/>
              </a:spcAft>
            </a:pPr>
            <a:r>
              <a:rPr lang="cs-CZ" sz="1800" dirty="0"/>
              <a:t>laické opravy,</a:t>
            </a:r>
          </a:p>
          <a:p>
            <a:pPr algn="just">
              <a:spcAft>
                <a:spcPts val="1200"/>
              </a:spcAft>
            </a:pPr>
            <a:r>
              <a:rPr lang="cs-CZ" sz="1800" dirty="0"/>
              <a:t>obsluhovat zařízení mokrýma rukama,</a:t>
            </a:r>
          </a:p>
          <a:p>
            <a:pPr algn="just">
              <a:spcAft>
                <a:spcPts val="1200"/>
              </a:spcAft>
            </a:pPr>
            <a:r>
              <a:rPr lang="cs-CZ" sz="1800" dirty="0"/>
              <a:t>přetěžovat zařízení nad technické parametry výrobce,</a:t>
            </a:r>
          </a:p>
          <a:p>
            <a:pPr algn="just">
              <a:spcAft>
                <a:spcPts val="1200"/>
              </a:spcAft>
            </a:pPr>
            <a:r>
              <a:rPr lang="cs-CZ" sz="1800" dirty="0"/>
              <a:t>odstraňovat kryty,</a:t>
            </a:r>
          </a:p>
          <a:p>
            <a:pPr algn="just">
              <a:spcAft>
                <a:spcPts val="1200"/>
              </a:spcAft>
            </a:pPr>
            <a:r>
              <a:rPr lang="cs-CZ" sz="1800" dirty="0"/>
              <a:t>zakrývat větrací otvory,</a:t>
            </a:r>
          </a:p>
          <a:p>
            <a:pPr algn="just">
              <a:spcAft>
                <a:spcPts val="1200"/>
              </a:spcAft>
            </a:pPr>
            <a:r>
              <a:rPr lang="cs-CZ" sz="1800" dirty="0"/>
              <a:t>vést pohyblivé el. přívody přes ostré hrany, namáhat je tahem.</a:t>
            </a:r>
          </a:p>
          <a:p>
            <a:pPr marL="1200150" lvl="1" algn="just">
              <a:spcAft>
                <a:spcPts val="1200"/>
              </a:spcAft>
              <a:buFont typeface="Wingdings" panose="05000000000000000000" pitchFamily="2" charset="2"/>
              <a:buChar char="ü"/>
            </a:pPr>
            <a:endParaRPr lang="cs-CZ" sz="1800" dirty="0"/>
          </a:p>
        </p:txBody>
      </p:sp>
    </p:spTree>
    <p:extLst>
      <p:ext uri="{BB962C8B-B14F-4D97-AF65-F5344CB8AC3E}">
        <p14:creationId xmlns:p14="http://schemas.microsoft.com/office/powerpoint/2010/main" val="278106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29</a:t>
            </a:fld>
            <a:endParaRPr lang="cs-CZ" altLang="cs-CZ" dirty="0"/>
          </a:p>
        </p:txBody>
      </p:sp>
      <p:sp>
        <p:nvSpPr>
          <p:cNvPr id="96258" name="Rectangle 2"/>
          <p:cNvSpPr>
            <a:spLocks noGrp="1" noChangeArrowheads="1"/>
          </p:cNvSpPr>
          <p:nvPr>
            <p:ph type="title"/>
          </p:nvPr>
        </p:nvSpPr>
        <p:spPr>
          <a:xfrm>
            <a:off x="242889" y="551289"/>
            <a:ext cx="8086635" cy="1048911"/>
          </a:xfrm>
        </p:spPr>
        <p:txBody>
          <a:bodyPr/>
          <a:lstStyle/>
          <a:p>
            <a:pPr>
              <a:spcAft>
                <a:spcPts val="0"/>
              </a:spcAft>
            </a:pPr>
            <a:r>
              <a:rPr lang="cs-CZ" altLang="cs-CZ" dirty="0"/>
              <a:t>Poskytnutí první pomoci při úrazu el. proudem </a:t>
            </a:r>
            <a:br>
              <a:rPr lang="cs-CZ" altLang="cs-CZ" dirty="0"/>
            </a:br>
            <a:endParaRPr lang="cs-CZ" altLang="cs-CZ" sz="1800" dirty="0">
              <a:solidFill>
                <a:schemeClr val="tx1"/>
              </a:solidFill>
            </a:endParaRPr>
          </a:p>
        </p:txBody>
      </p:sp>
      <p:sp>
        <p:nvSpPr>
          <p:cNvPr id="96259" name="Rectangle 3"/>
          <p:cNvSpPr>
            <a:spLocks noGrp="1" noChangeArrowheads="1"/>
          </p:cNvSpPr>
          <p:nvPr>
            <p:ph type="body" idx="1"/>
          </p:nvPr>
        </p:nvSpPr>
        <p:spPr>
          <a:xfrm>
            <a:off x="242888" y="2000250"/>
            <a:ext cx="5795961" cy="2662237"/>
          </a:xfrm>
        </p:spPr>
        <p:txBody>
          <a:bodyPr/>
          <a:lstStyle/>
          <a:p>
            <a:pPr algn="just">
              <a:spcAft>
                <a:spcPts val="1200"/>
              </a:spcAft>
              <a:buAutoNum type="arabicPeriod"/>
            </a:pPr>
            <a:r>
              <a:rPr lang="cs-CZ" sz="1800" b="1" dirty="0" smtClean="0"/>
              <a:t>Vypneme elektrický proud </a:t>
            </a:r>
            <a:r>
              <a:rPr lang="cs-CZ" sz="1800" dirty="0" smtClean="0"/>
              <a:t>(hl. jistič, hl. vypínač).</a:t>
            </a:r>
          </a:p>
          <a:p>
            <a:pPr marL="400050" lvl="1" indent="0" algn="just">
              <a:spcAft>
                <a:spcPts val="600"/>
              </a:spcAft>
              <a:buNone/>
            </a:pPr>
            <a:r>
              <a:rPr lang="cs-CZ" sz="1800" dirty="0" smtClean="0"/>
              <a:t>Pokud to není možné postupujeme podle obrázku:</a:t>
            </a:r>
          </a:p>
          <a:p>
            <a:pPr marL="685800" lvl="1" algn="just">
              <a:spcAft>
                <a:spcPts val="600"/>
              </a:spcAft>
            </a:pPr>
            <a:r>
              <a:rPr lang="cs-CZ" sz="1800" dirty="0"/>
              <a:t>p</a:t>
            </a:r>
            <a:r>
              <a:rPr lang="cs-CZ" sz="1800" dirty="0" smtClean="0"/>
              <a:t>ostavíme se na nevodivý materiál,</a:t>
            </a:r>
          </a:p>
          <a:p>
            <a:pPr marL="685800" lvl="1" algn="just">
              <a:spcAft>
                <a:spcPts val="1200"/>
              </a:spcAft>
            </a:pPr>
            <a:r>
              <a:rPr lang="cs-CZ" sz="1800" dirty="0"/>
              <a:t>p</a:t>
            </a:r>
            <a:r>
              <a:rPr lang="cs-CZ" sz="1800" dirty="0" smtClean="0"/>
              <a:t>oužijeme nevodivý předmět (např. rukojeť koštěte) odsuneme jím postiženého od zdroje el. proudu či samotný zdroj od těla.</a:t>
            </a:r>
            <a:endParaRPr lang="cs-CZ" sz="1800" dirty="0"/>
          </a:p>
          <a:p>
            <a:pPr algn="just">
              <a:spcAft>
                <a:spcPts val="1200"/>
              </a:spcAft>
              <a:buFont typeface="+mj-lt"/>
              <a:buAutoNum type="arabicPeriod"/>
            </a:pPr>
            <a:r>
              <a:rPr lang="cs-CZ" sz="1800" b="1" dirty="0" smtClean="0"/>
              <a:t>Zkontrolujeme stav postiženého </a:t>
            </a:r>
            <a:r>
              <a:rPr lang="cs-CZ" sz="1800" dirty="0" smtClean="0"/>
              <a:t>– vědomí              a dýchání.</a:t>
            </a:r>
          </a:p>
        </p:txBody>
      </p:sp>
      <p:pic>
        <p:nvPicPr>
          <p:cNvPr id="2" name="Obrázek 1"/>
          <p:cNvPicPr>
            <a:picLocks noChangeAspect="1"/>
          </p:cNvPicPr>
          <p:nvPr/>
        </p:nvPicPr>
        <p:blipFill>
          <a:blip r:embed="rId2"/>
          <a:stretch>
            <a:fillRect/>
          </a:stretch>
        </p:blipFill>
        <p:spPr>
          <a:xfrm>
            <a:off x="6247052" y="2041097"/>
            <a:ext cx="2644535" cy="2525285"/>
          </a:xfrm>
          <a:prstGeom prst="rect">
            <a:avLst/>
          </a:prstGeom>
        </p:spPr>
      </p:pic>
      <p:sp>
        <p:nvSpPr>
          <p:cNvPr id="8" name="Rectangle 2"/>
          <p:cNvSpPr txBox="1">
            <a:spLocks noChangeArrowheads="1"/>
          </p:cNvSpPr>
          <p:nvPr/>
        </p:nvSpPr>
        <p:spPr bwMode="auto">
          <a:xfrm>
            <a:off x="242888" y="796923"/>
            <a:ext cx="8086635" cy="106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spcAft>
                <a:spcPts val="0"/>
              </a:spcAft>
            </a:pPr>
            <a:r>
              <a:rPr lang="cs-CZ" altLang="cs-CZ" kern="0" dirty="0" smtClean="0"/>
              <a:t/>
            </a:r>
            <a:br>
              <a:rPr lang="cs-CZ" altLang="cs-CZ" kern="0" dirty="0" smtClean="0"/>
            </a:br>
            <a:r>
              <a:rPr lang="cs-CZ" altLang="cs-CZ" sz="1800" kern="0" dirty="0" smtClean="0">
                <a:solidFill>
                  <a:schemeClr val="tx1"/>
                </a:solidFill>
              </a:rPr>
              <a:t>Na 1. místě je naše bezpečnost – nedotýkáme se postiženého!</a:t>
            </a:r>
            <a:endParaRPr lang="cs-CZ" altLang="cs-CZ" sz="1800" kern="0" dirty="0">
              <a:solidFill>
                <a:schemeClr val="tx1"/>
              </a:solidFill>
            </a:endParaRPr>
          </a:p>
        </p:txBody>
      </p:sp>
      <p:sp>
        <p:nvSpPr>
          <p:cNvPr id="11" name="Rectangle 3"/>
          <p:cNvSpPr txBox="1">
            <a:spLocks noChangeArrowheads="1"/>
          </p:cNvSpPr>
          <p:nvPr/>
        </p:nvSpPr>
        <p:spPr bwMode="auto">
          <a:xfrm>
            <a:off x="223837" y="5005387"/>
            <a:ext cx="8456853"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914400" indent="0" algn="l" rtl="0" eaLnBrk="1" fontAlgn="base" hangingPunct="1">
              <a:spcBef>
                <a:spcPct val="20000"/>
              </a:spcBef>
              <a:spcAft>
                <a:spcPct val="0"/>
              </a:spcAft>
              <a:buClr>
                <a:schemeClr val="folHlink"/>
              </a:buClr>
              <a:buSzPct val="80000"/>
              <a:buFont typeface="Wingdings" pitchFamily="2" charset="2"/>
              <a:buNone/>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3"/>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9pPr>
          </a:lstStyle>
          <a:p>
            <a:pPr>
              <a:spcAft>
                <a:spcPts val="1200"/>
              </a:spcAft>
              <a:buFont typeface="+mj-lt"/>
              <a:buAutoNum type="arabicPeriod" startAt="3"/>
            </a:pPr>
            <a:r>
              <a:rPr lang="cs-CZ" altLang="cs-CZ" sz="1800" kern="0" dirty="0"/>
              <a:t>Přivoláme </a:t>
            </a:r>
            <a:r>
              <a:rPr lang="cs-CZ" altLang="cs-CZ" sz="1800" b="1" kern="0" dirty="0"/>
              <a:t>zdravotnickou záchrannou službu </a:t>
            </a:r>
            <a:r>
              <a:rPr lang="cs-CZ" altLang="cs-CZ" sz="1800" kern="0" dirty="0"/>
              <a:t>– 155, z pevné linky 0155 (příp. 112,0112)</a:t>
            </a:r>
          </a:p>
          <a:p>
            <a:pPr>
              <a:spcAft>
                <a:spcPts val="0"/>
              </a:spcAft>
              <a:buFont typeface="+mj-lt"/>
              <a:buAutoNum type="arabicPeriod" startAt="3"/>
            </a:pPr>
            <a:r>
              <a:rPr lang="cs-CZ" altLang="cs-CZ" sz="1800" kern="0" dirty="0"/>
              <a:t>Řídíme se </a:t>
            </a:r>
            <a:r>
              <a:rPr lang="cs-CZ" altLang="cs-CZ" sz="1800" b="1" kern="0" dirty="0"/>
              <a:t>pokyny operátora </a:t>
            </a:r>
            <a:r>
              <a:rPr lang="cs-CZ" altLang="cs-CZ" sz="1800" kern="0" dirty="0"/>
              <a:t>– asistovaná první pomoc.</a:t>
            </a:r>
          </a:p>
        </p:txBody>
      </p:sp>
      <p:sp>
        <p:nvSpPr>
          <p:cNvPr id="3" name="Obdélník 2"/>
          <p:cNvSpPr/>
          <p:nvPr/>
        </p:nvSpPr>
        <p:spPr bwMode="auto">
          <a:xfrm>
            <a:off x="8412480" y="2098307"/>
            <a:ext cx="404261" cy="163630"/>
          </a:xfrm>
          <a:prstGeom prst="rect">
            <a:avLst/>
          </a:prstGeom>
          <a:solidFill>
            <a:schemeClr val="bg1"/>
          </a:solidFill>
          <a:ln w="9525" cap="flat" cmpd="sng" algn="ctr">
            <a:solidFill>
              <a:schemeClr val="bg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909466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a:t>
            </a:fld>
            <a:endParaRPr lang="cs-CZ" altLang="cs-CZ"/>
          </a:p>
        </p:txBody>
      </p:sp>
      <p:sp>
        <p:nvSpPr>
          <p:cNvPr id="96258" name="Rectangle 2"/>
          <p:cNvSpPr>
            <a:spLocks noGrp="1" noChangeArrowheads="1"/>
          </p:cNvSpPr>
          <p:nvPr>
            <p:ph type="title"/>
          </p:nvPr>
        </p:nvSpPr>
        <p:spPr/>
        <p:txBody>
          <a:bodyPr/>
          <a:lstStyle/>
          <a:p>
            <a:r>
              <a:rPr lang="cs-CZ" altLang="cs-CZ" dirty="0" smtClean="0"/>
              <a:t>Základní právní a ostatní předpisy k zajištění BOZP </a:t>
            </a:r>
            <a:br>
              <a:rPr lang="cs-CZ" altLang="cs-CZ" dirty="0" smtClean="0"/>
            </a:br>
            <a:r>
              <a:rPr lang="cs-CZ" altLang="cs-CZ" sz="1800" dirty="0" smtClean="0"/>
              <a:t>(v platném znění)</a:t>
            </a:r>
            <a:endParaRPr lang="cs-CZ" altLang="cs-CZ" dirty="0"/>
          </a:p>
        </p:txBody>
      </p:sp>
      <p:sp>
        <p:nvSpPr>
          <p:cNvPr id="96259" name="Rectangle 3"/>
          <p:cNvSpPr>
            <a:spLocks noGrp="1" noChangeArrowheads="1"/>
          </p:cNvSpPr>
          <p:nvPr>
            <p:ph type="body" idx="1"/>
          </p:nvPr>
        </p:nvSpPr>
        <p:spPr/>
        <p:txBody>
          <a:bodyPr/>
          <a:lstStyle/>
          <a:p>
            <a:pPr>
              <a:spcBef>
                <a:spcPts val="0"/>
              </a:spcBef>
              <a:spcAft>
                <a:spcPts val="1200"/>
              </a:spcAft>
            </a:pPr>
            <a:r>
              <a:rPr lang="cs-CZ" altLang="cs-CZ" sz="1800" dirty="0"/>
              <a:t>Zákon č. 262/2006 Sb., zákoník </a:t>
            </a:r>
            <a:r>
              <a:rPr lang="cs-CZ" altLang="cs-CZ" sz="1800" dirty="0" smtClean="0"/>
              <a:t>práce,</a:t>
            </a:r>
            <a:endParaRPr lang="cs-CZ" altLang="cs-CZ" sz="1800" dirty="0"/>
          </a:p>
          <a:p>
            <a:pPr>
              <a:spcBef>
                <a:spcPts val="0"/>
              </a:spcBef>
              <a:spcAft>
                <a:spcPts val="1200"/>
              </a:spcAft>
            </a:pPr>
            <a:r>
              <a:rPr lang="cs-CZ" altLang="cs-CZ" sz="1800" dirty="0" smtClean="0"/>
              <a:t>Zákon </a:t>
            </a:r>
            <a:r>
              <a:rPr lang="cs-CZ" altLang="cs-CZ" sz="1800" dirty="0"/>
              <a:t>č. 258/2000 Sb., o ochraně veřejného zdraví, </a:t>
            </a:r>
          </a:p>
          <a:p>
            <a:pPr>
              <a:spcBef>
                <a:spcPts val="0"/>
              </a:spcBef>
              <a:spcAft>
                <a:spcPts val="1200"/>
              </a:spcAft>
            </a:pPr>
            <a:r>
              <a:rPr lang="cs-CZ" altLang="cs-CZ" sz="1800" dirty="0" smtClean="0"/>
              <a:t>Zákon </a:t>
            </a:r>
            <a:r>
              <a:rPr lang="cs-CZ" altLang="cs-CZ" sz="1800" dirty="0"/>
              <a:t>č. 309/2006 Sb., kterým se upravují další požadavky bezpečnosti a ochrany zdraví při práci v pracovněprávních vztazích a o zajištění bezpečnosti a ochrany zdraví při činnosti nebo poskytování služeb mimo pracovněprávní vztahy, </a:t>
            </a:r>
          </a:p>
          <a:p>
            <a:pPr>
              <a:spcAft>
                <a:spcPts val="1200"/>
              </a:spcAft>
            </a:pPr>
            <a:r>
              <a:rPr lang="cs-CZ" altLang="cs-CZ" sz="1800" dirty="0" smtClean="0"/>
              <a:t>Směrnice MU č. 10/2009 Stanovení organizace zabezpečení BOZP na MU,</a:t>
            </a:r>
          </a:p>
          <a:p>
            <a:r>
              <a:rPr lang="cs-CZ" altLang="cs-CZ" sz="1800" dirty="0" smtClean="0"/>
              <a:t>Provozní řády objektů – </a:t>
            </a:r>
            <a:r>
              <a:rPr lang="cs-CZ" altLang="cs-CZ" sz="1800" dirty="0"/>
              <a:t>S</a:t>
            </a:r>
            <a:r>
              <a:rPr lang="cs-CZ" altLang="cs-CZ" sz="1800" dirty="0" smtClean="0"/>
              <a:t>měrnice děkana č. 1/2010 a č. 2/2010</a:t>
            </a:r>
          </a:p>
          <a:p>
            <a:pPr marL="0" indent="0">
              <a:buNone/>
            </a:pPr>
            <a:r>
              <a:rPr lang="cs-CZ" altLang="cs-CZ" sz="1800" dirty="0" smtClean="0"/>
              <a:t> </a:t>
            </a:r>
            <a:endParaRPr lang="cs-CZ" altLang="cs-CZ"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30</a:t>
            </a:fld>
            <a:endParaRPr lang="cs-CZ" altLang="cs-CZ" dirty="0"/>
          </a:p>
        </p:txBody>
      </p:sp>
      <p:sp>
        <p:nvSpPr>
          <p:cNvPr id="96258" name="Rectangle 2"/>
          <p:cNvSpPr>
            <a:spLocks noGrp="1" noChangeArrowheads="1"/>
          </p:cNvSpPr>
          <p:nvPr>
            <p:ph type="title"/>
          </p:nvPr>
        </p:nvSpPr>
        <p:spPr>
          <a:xfrm>
            <a:off x="509589" y="706439"/>
            <a:ext cx="8086635" cy="647700"/>
          </a:xfrm>
        </p:spPr>
        <p:txBody>
          <a:bodyPr/>
          <a:lstStyle/>
          <a:p>
            <a:r>
              <a:rPr lang="cs-CZ" altLang="cs-CZ" dirty="0" smtClean="0"/>
              <a:t>Manipulace s břemeny</a:t>
            </a:r>
            <a:endParaRPr lang="cs-CZ" altLang="cs-CZ" dirty="0"/>
          </a:p>
        </p:txBody>
      </p:sp>
      <p:sp>
        <p:nvSpPr>
          <p:cNvPr id="96259" name="Rectangle 3"/>
          <p:cNvSpPr>
            <a:spLocks noGrp="1" noChangeArrowheads="1"/>
          </p:cNvSpPr>
          <p:nvPr>
            <p:ph type="body" idx="1"/>
          </p:nvPr>
        </p:nvSpPr>
        <p:spPr>
          <a:xfrm>
            <a:off x="509589" y="1560512"/>
            <a:ext cx="8082321" cy="4687887"/>
          </a:xfrm>
        </p:spPr>
        <p:txBody>
          <a:bodyPr/>
          <a:lstStyle/>
          <a:p>
            <a:pPr algn="just">
              <a:spcAft>
                <a:spcPts val="1200"/>
              </a:spcAft>
            </a:pPr>
            <a:r>
              <a:rPr lang="cs-CZ" altLang="cs-CZ" sz="1800" dirty="0" smtClean="0"/>
              <a:t>Nesprávná manipulace s břemeny je jednou z nejčastějších příčin pracovních úrazů. Nepodceňujte ji!</a:t>
            </a:r>
          </a:p>
          <a:p>
            <a:pPr marL="0" indent="0" algn="just">
              <a:spcAft>
                <a:spcPts val="1200"/>
              </a:spcAft>
              <a:buNone/>
            </a:pPr>
            <a:r>
              <a:rPr lang="cs-CZ" altLang="cs-CZ" sz="1800" b="1" dirty="0" smtClean="0">
                <a:solidFill>
                  <a:srgbClr val="00287D"/>
                </a:solidFill>
              </a:rPr>
              <a:t>Rizika</a:t>
            </a:r>
          </a:p>
          <a:p>
            <a:pPr algn="just">
              <a:spcAft>
                <a:spcPts val="1200"/>
              </a:spcAft>
            </a:pPr>
            <a:r>
              <a:rPr lang="cs-CZ" altLang="cs-CZ" sz="1800" dirty="0"/>
              <a:t>P</a:t>
            </a:r>
            <a:r>
              <a:rPr lang="cs-CZ" altLang="cs-CZ" sz="1800" dirty="0" smtClean="0"/>
              <a:t>ád při chůzi s břemenem (zakopnutí, uklouznutí, klopýtnutí apod.)</a:t>
            </a:r>
          </a:p>
          <a:p>
            <a:pPr algn="just">
              <a:spcAft>
                <a:spcPts val="1200"/>
              </a:spcAft>
            </a:pPr>
            <a:r>
              <a:rPr lang="cs-CZ" altLang="cs-CZ" sz="1800" dirty="0"/>
              <a:t>P</a:t>
            </a:r>
            <a:r>
              <a:rPr lang="cs-CZ" altLang="cs-CZ" sz="1800" dirty="0" smtClean="0"/>
              <a:t>ád, převržení, sesunutí břemene na pracovníka (špatné uložení, ztráta stability břemene)</a:t>
            </a:r>
          </a:p>
          <a:p>
            <a:pPr algn="just">
              <a:spcAft>
                <a:spcPts val="1200"/>
              </a:spcAft>
            </a:pPr>
            <a:r>
              <a:rPr lang="cs-CZ" altLang="cs-CZ" sz="1800" dirty="0" smtClean="0"/>
              <a:t>Zhmoždění </a:t>
            </a:r>
            <a:r>
              <a:rPr lang="cs-CZ" altLang="cs-CZ" sz="1800" dirty="0"/>
              <a:t>a naražení </a:t>
            </a:r>
            <a:r>
              <a:rPr lang="cs-CZ" altLang="cs-CZ" sz="1800" dirty="0" smtClean="0"/>
              <a:t>prstů, končetin při vysmeknutí </a:t>
            </a:r>
            <a:r>
              <a:rPr lang="cs-CZ" altLang="cs-CZ" sz="1800" dirty="0"/>
              <a:t>břemene z </a:t>
            </a:r>
            <a:r>
              <a:rPr lang="cs-CZ" altLang="cs-CZ" sz="1800" dirty="0" smtClean="0"/>
              <a:t>ruky, </a:t>
            </a:r>
            <a:r>
              <a:rPr lang="cs-CZ" altLang="cs-CZ" sz="1800" dirty="0"/>
              <a:t>při ukládání </a:t>
            </a:r>
            <a:r>
              <a:rPr lang="cs-CZ" altLang="cs-CZ" sz="1800" dirty="0" smtClean="0"/>
              <a:t>na místo uložení,</a:t>
            </a:r>
          </a:p>
          <a:p>
            <a:pPr algn="just">
              <a:spcAft>
                <a:spcPts val="1200"/>
              </a:spcAft>
            </a:pPr>
            <a:r>
              <a:rPr lang="cs-CZ" altLang="cs-CZ" sz="1800" dirty="0" smtClean="0"/>
              <a:t>Poškození páteře, kyčelních, kolenních aj. kloubů, vznik kýly, natržení svalů apod. (nedodržování hmotnostních limitů, nesprávná manipulace                 s břemeny)</a:t>
            </a:r>
          </a:p>
          <a:p>
            <a:pPr algn="just">
              <a:spcAft>
                <a:spcPts val="1200"/>
              </a:spcAft>
            </a:pPr>
            <a:endParaRPr lang="cs-CZ" altLang="cs-CZ" sz="1800" dirty="0" smtClean="0"/>
          </a:p>
          <a:p>
            <a:pPr marL="0" indent="0" algn="just">
              <a:spcAft>
                <a:spcPts val="1200"/>
              </a:spcAft>
              <a:buNone/>
            </a:pP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spTree>
    <p:extLst>
      <p:ext uri="{BB962C8B-B14F-4D97-AF65-F5344CB8AC3E}">
        <p14:creationId xmlns:p14="http://schemas.microsoft.com/office/powerpoint/2010/main" val="210482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31</a:t>
            </a:fld>
            <a:endParaRPr lang="cs-CZ" altLang="cs-CZ" dirty="0"/>
          </a:p>
        </p:txBody>
      </p:sp>
      <p:sp>
        <p:nvSpPr>
          <p:cNvPr id="96258" name="Rectangle 2"/>
          <p:cNvSpPr>
            <a:spLocks noGrp="1" noChangeArrowheads="1"/>
          </p:cNvSpPr>
          <p:nvPr>
            <p:ph type="title"/>
          </p:nvPr>
        </p:nvSpPr>
        <p:spPr>
          <a:xfrm>
            <a:off x="509589" y="706439"/>
            <a:ext cx="8086635" cy="647700"/>
          </a:xfrm>
        </p:spPr>
        <p:txBody>
          <a:bodyPr/>
          <a:lstStyle/>
          <a:p>
            <a:r>
              <a:rPr lang="cs-CZ" altLang="cs-CZ" dirty="0" smtClean="0"/>
              <a:t>Manipulace s břemeny</a:t>
            </a:r>
            <a:endParaRPr lang="cs-CZ" altLang="cs-CZ" dirty="0"/>
          </a:p>
        </p:txBody>
      </p:sp>
      <p:sp>
        <p:nvSpPr>
          <p:cNvPr id="96259" name="Rectangle 3"/>
          <p:cNvSpPr>
            <a:spLocks noGrp="1" noChangeArrowheads="1"/>
          </p:cNvSpPr>
          <p:nvPr>
            <p:ph type="body" idx="1"/>
          </p:nvPr>
        </p:nvSpPr>
        <p:spPr>
          <a:xfrm>
            <a:off x="509589" y="1623616"/>
            <a:ext cx="8082321" cy="344488"/>
          </a:xfrm>
        </p:spPr>
        <p:txBody>
          <a:bodyPr/>
          <a:lstStyle/>
          <a:p>
            <a:pPr marL="0" indent="0" algn="ctr">
              <a:spcAft>
                <a:spcPts val="1200"/>
              </a:spcAft>
              <a:buNone/>
            </a:pPr>
            <a:r>
              <a:rPr lang="cs-CZ" altLang="cs-CZ" sz="1800" b="1" dirty="0" smtClean="0">
                <a:solidFill>
                  <a:srgbClr val="00287D"/>
                </a:solidFill>
              </a:rPr>
              <a:t>Hmotnostní limity pro ruční manipulaci s břemeny</a:t>
            </a:r>
          </a:p>
          <a:p>
            <a:pPr marL="0" indent="0" algn="just">
              <a:spcAft>
                <a:spcPts val="1200"/>
              </a:spcAft>
              <a:buNone/>
            </a:pPr>
            <a:endParaRPr lang="cs-CZ" altLang="cs-CZ" sz="1800" b="1" dirty="0" smtClean="0">
              <a:solidFill>
                <a:srgbClr val="00287D"/>
              </a:solidFill>
            </a:endParaRPr>
          </a:p>
          <a:p>
            <a:pPr algn="just">
              <a:spcAft>
                <a:spcPts val="1200"/>
              </a:spcAft>
            </a:pPr>
            <a:endParaRPr lang="cs-CZ" altLang="cs-CZ" sz="1800" dirty="0" smtClean="0"/>
          </a:p>
          <a:p>
            <a:pPr marL="0" indent="0" algn="just">
              <a:spcAft>
                <a:spcPts val="1200"/>
              </a:spcAft>
              <a:buNone/>
            </a:pP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pic>
        <p:nvPicPr>
          <p:cNvPr id="1026" name="Picture 2" descr="Výsledek obrázku pro žena s balík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54" y="2338435"/>
            <a:ext cx="3339966" cy="2427042"/>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228600" y="2311354"/>
            <a:ext cx="2428173" cy="2523768"/>
          </a:xfrm>
          <a:prstGeom prst="rect">
            <a:avLst/>
          </a:prstGeom>
          <a:noFill/>
        </p:spPr>
        <p:txBody>
          <a:bodyPr wrap="square" rtlCol="0">
            <a:spAutoFit/>
          </a:bodyPr>
          <a:lstStyle/>
          <a:p>
            <a:pPr algn="ctr"/>
            <a:r>
              <a:rPr lang="cs-CZ" sz="1800" b="1" dirty="0" smtClean="0"/>
              <a:t>Max. 50 kg</a:t>
            </a:r>
          </a:p>
          <a:p>
            <a:pPr algn="ctr">
              <a:spcAft>
                <a:spcPts val="3000"/>
              </a:spcAft>
            </a:pPr>
            <a:r>
              <a:rPr lang="cs-CZ" sz="1800" dirty="0" smtClean="0"/>
              <a:t>občasná</a:t>
            </a:r>
            <a:r>
              <a:rPr lang="cs-CZ" sz="1800" baseline="30000" dirty="0" smtClean="0"/>
              <a:t>1</a:t>
            </a:r>
            <a:r>
              <a:rPr lang="cs-CZ" sz="1800" dirty="0" smtClean="0"/>
              <a:t> manipulace</a:t>
            </a:r>
          </a:p>
          <a:p>
            <a:pPr algn="ctr"/>
            <a:r>
              <a:rPr lang="cs-CZ" sz="1800" b="1" dirty="0" smtClean="0"/>
              <a:t>Max. 30 kg</a:t>
            </a:r>
          </a:p>
          <a:p>
            <a:pPr algn="ctr">
              <a:spcAft>
                <a:spcPts val="3000"/>
              </a:spcAft>
            </a:pPr>
            <a:r>
              <a:rPr lang="cs-CZ" sz="1800" dirty="0" smtClean="0"/>
              <a:t>častá</a:t>
            </a:r>
            <a:r>
              <a:rPr lang="cs-CZ" sz="1800" baseline="30000" dirty="0" smtClean="0"/>
              <a:t>2</a:t>
            </a:r>
            <a:r>
              <a:rPr lang="cs-CZ" sz="1800" dirty="0" smtClean="0"/>
              <a:t> manipulace</a:t>
            </a:r>
            <a:endParaRPr lang="cs-CZ" sz="1800" dirty="0"/>
          </a:p>
          <a:p>
            <a:pPr algn="ctr"/>
            <a:r>
              <a:rPr lang="cs-CZ" sz="1800" b="1" dirty="0" smtClean="0"/>
              <a:t>Max. 5 kg</a:t>
            </a:r>
          </a:p>
          <a:p>
            <a:pPr algn="ctr"/>
            <a:r>
              <a:rPr lang="cs-CZ" sz="1800" dirty="0"/>
              <a:t>m</a:t>
            </a:r>
            <a:r>
              <a:rPr lang="cs-CZ" sz="1800" dirty="0" smtClean="0"/>
              <a:t>anipulace vsedě</a:t>
            </a:r>
          </a:p>
        </p:txBody>
      </p:sp>
      <p:sp>
        <p:nvSpPr>
          <p:cNvPr id="12" name="TextovéPole 11"/>
          <p:cNvSpPr txBox="1"/>
          <p:nvPr/>
        </p:nvSpPr>
        <p:spPr>
          <a:xfrm>
            <a:off x="6439101" y="2365403"/>
            <a:ext cx="2428173" cy="2523768"/>
          </a:xfrm>
          <a:prstGeom prst="rect">
            <a:avLst/>
          </a:prstGeom>
          <a:noFill/>
        </p:spPr>
        <p:txBody>
          <a:bodyPr wrap="square" rtlCol="0">
            <a:spAutoFit/>
          </a:bodyPr>
          <a:lstStyle/>
          <a:p>
            <a:pPr algn="ctr"/>
            <a:r>
              <a:rPr lang="cs-CZ" sz="1800" b="1" dirty="0" smtClean="0"/>
              <a:t>Max. 20 kg</a:t>
            </a:r>
          </a:p>
          <a:p>
            <a:pPr algn="ctr">
              <a:spcAft>
                <a:spcPts val="3000"/>
              </a:spcAft>
            </a:pPr>
            <a:r>
              <a:rPr lang="cs-CZ" sz="1800" dirty="0" smtClean="0"/>
              <a:t>občasná</a:t>
            </a:r>
            <a:r>
              <a:rPr lang="cs-CZ" sz="1800" baseline="30000" dirty="0"/>
              <a:t>1</a:t>
            </a:r>
            <a:r>
              <a:rPr lang="cs-CZ" sz="1800" dirty="0" smtClean="0"/>
              <a:t> manipulace</a:t>
            </a:r>
          </a:p>
          <a:p>
            <a:pPr algn="ctr"/>
            <a:r>
              <a:rPr lang="cs-CZ" sz="1800" b="1" dirty="0" smtClean="0"/>
              <a:t>Max. 15 kg</a:t>
            </a:r>
          </a:p>
          <a:p>
            <a:pPr algn="ctr">
              <a:spcAft>
                <a:spcPts val="3000"/>
              </a:spcAft>
            </a:pPr>
            <a:r>
              <a:rPr lang="cs-CZ" sz="1800" dirty="0" smtClean="0"/>
              <a:t>častá</a:t>
            </a:r>
            <a:r>
              <a:rPr lang="cs-CZ" sz="1800" baseline="30000" dirty="0" smtClean="0"/>
              <a:t>2</a:t>
            </a:r>
            <a:r>
              <a:rPr lang="cs-CZ" sz="1800" dirty="0" smtClean="0"/>
              <a:t> manipulace</a:t>
            </a:r>
            <a:endParaRPr lang="cs-CZ" sz="1800" dirty="0"/>
          </a:p>
          <a:p>
            <a:pPr algn="ctr"/>
            <a:r>
              <a:rPr lang="cs-CZ" sz="1800" b="1" dirty="0" smtClean="0"/>
              <a:t>Max. 3 kg</a:t>
            </a:r>
          </a:p>
          <a:p>
            <a:pPr algn="ctr"/>
            <a:r>
              <a:rPr lang="cs-CZ" sz="1800" dirty="0"/>
              <a:t>m</a:t>
            </a:r>
            <a:r>
              <a:rPr lang="cs-CZ" sz="1800" dirty="0" smtClean="0"/>
              <a:t>anipulace vsedě</a:t>
            </a:r>
          </a:p>
        </p:txBody>
      </p:sp>
      <p:sp>
        <p:nvSpPr>
          <p:cNvPr id="9" name="TextovéPole 8"/>
          <p:cNvSpPr txBox="1"/>
          <p:nvPr/>
        </p:nvSpPr>
        <p:spPr>
          <a:xfrm>
            <a:off x="228600" y="5362134"/>
            <a:ext cx="8782050" cy="1569660"/>
          </a:xfrm>
          <a:prstGeom prst="rect">
            <a:avLst/>
          </a:prstGeom>
          <a:noFill/>
        </p:spPr>
        <p:txBody>
          <a:bodyPr wrap="square" rtlCol="0">
            <a:spAutoFit/>
          </a:bodyPr>
          <a:lstStyle/>
          <a:p>
            <a:pPr algn="ctr"/>
            <a:r>
              <a:rPr lang="cs-CZ" sz="1800" b="1" dirty="0" smtClean="0">
                <a:solidFill>
                  <a:srgbClr val="00287D"/>
                </a:solidFill>
              </a:rPr>
              <a:t>1 bal. s kancelářským papírem = cca 2,5 kg – krabice, tj. 5 bal. = 12,5 kg</a:t>
            </a:r>
          </a:p>
          <a:p>
            <a:endParaRPr lang="cs-CZ" sz="1800" dirty="0" smtClean="0"/>
          </a:p>
          <a:p>
            <a:r>
              <a:rPr lang="cs-CZ" sz="1400" baseline="30000" dirty="0" smtClean="0"/>
              <a:t>1</a:t>
            </a:r>
            <a:r>
              <a:rPr lang="cs-CZ" sz="1400" dirty="0" smtClean="0"/>
              <a:t> přerušované zvedání a přenášení </a:t>
            </a:r>
            <a:r>
              <a:rPr lang="cs-CZ" sz="1400" u="sng" dirty="0" smtClean="0"/>
              <a:t>nepřesahující</a:t>
            </a:r>
            <a:r>
              <a:rPr lang="cs-CZ" sz="1400" dirty="0" smtClean="0"/>
              <a:t> souhrnně 30 min. za 8hodinovou pracovní směnu.</a:t>
            </a:r>
          </a:p>
          <a:p>
            <a:r>
              <a:rPr lang="cs-CZ" sz="1400" baseline="30000" dirty="0" smtClean="0"/>
              <a:t>2</a:t>
            </a:r>
            <a:r>
              <a:rPr lang="cs-CZ" sz="1400" dirty="0" smtClean="0"/>
              <a:t> </a:t>
            </a:r>
            <a:r>
              <a:rPr lang="cs-CZ" sz="1400" dirty="0"/>
              <a:t>přerušované zvedání a přenášení </a:t>
            </a:r>
            <a:r>
              <a:rPr lang="cs-CZ" sz="1400" u="sng" dirty="0" smtClean="0"/>
              <a:t>přesahující</a:t>
            </a:r>
            <a:r>
              <a:rPr lang="cs-CZ" sz="1400" dirty="0" smtClean="0"/>
              <a:t> </a:t>
            </a:r>
            <a:r>
              <a:rPr lang="cs-CZ" sz="1400" dirty="0"/>
              <a:t>souhrnně 30 min. za </a:t>
            </a:r>
            <a:r>
              <a:rPr lang="cs-CZ" sz="1400" dirty="0" smtClean="0"/>
              <a:t>8hodinovou pracovní </a:t>
            </a:r>
            <a:r>
              <a:rPr lang="cs-CZ" sz="1400" dirty="0"/>
              <a:t>směnu.</a:t>
            </a:r>
          </a:p>
          <a:p>
            <a:endParaRPr lang="cs-CZ" sz="1600" dirty="0"/>
          </a:p>
          <a:p>
            <a:endParaRPr lang="cs-CZ" sz="1600" dirty="0"/>
          </a:p>
        </p:txBody>
      </p:sp>
    </p:spTree>
    <p:extLst>
      <p:ext uri="{BB962C8B-B14F-4D97-AF65-F5344CB8AC3E}">
        <p14:creationId xmlns:p14="http://schemas.microsoft.com/office/powerpoint/2010/main" val="625099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32</a:t>
            </a:fld>
            <a:endParaRPr lang="cs-CZ" altLang="cs-CZ" dirty="0"/>
          </a:p>
        </p:txBody>
      </p:sp>
      <p:sp>
        <p:nvSpPr>
          <p:cNvPr id="96258" name="Rectangle 2"/>
          <p:cNvSpPr>
            <a:spLocks noGrp="1" noChangeArrowheads="1"/>
          </p:cNvSpPr>
          <p:nvPr>
            <p:ph type="title"/>
          </p:nvPr>
        </p:nvSpPr>
        <p:spPr>
          <a:xfrm>
            <a:off x="509589" y="706439"/>
            <a:ext cx="8086635" cy="647700"/>
          </a:xfrm>
        </p:spPr>
        <p:txBody>
          <a:bodyPr/>
          <a:lstStyle/>
          <a:p>
            <a:r>
              <a:rPr lang="cs-CZ" altLang="cs-CZ" dirty="0" smtClean="0"/>
              <a:t>Manipulace s břemeny</a:t>
            </a:r>
            <a:endParaRPr lang="cs-CZ" altLang="cs-CZ" dirty="0"/>
          </a:p>
        </p:txBody>
      </p:sp>
      <p:sp>
        <p:nvSpPr>
          <p:cNvPr id="96259" name="Rectangle 3"/>
          <p:cNvSpPr>
            <a:spLocks noGrp="1" noChangeArrowheads="1"/>
          </p:cNvSpPr>
          <p:nvPr>
            <p:ph type="body" idx="1"/>
          </p:nvPr>
        </p:nvSpPr>
        <p:spPr>
          <a:xfrm>
            <a:off x="509589" y="1465262"/>
            <a:ext cx="8082321" cy="4687887"/>
          </a:xfrm>
        </p:spPr>
        <p:txBody>
          <a:bodyPr/>
          <a:lstStyle/>
          <a:p>
            <a:pPr algn="just">
              <a:spcAft>
                <a:spcPts val="1200"/>
              </a:spcAft>
            </a:pPr>
            <a:r>
              <a:rPr lang="cs-CZ" altLang="cs-CZ" sz="1800" dirty="0" smtClean="0"/>
              <a:t>Zásady správné manipulace</a:t>
            </a:r>
          </a:p>
          <a:p>
            <a:pPr algn="just">
              <a:spcAft>
                <a:spcPts val="1200"/>
              </a:spcAft>
            </a:pPr>
            <a:endParaRPr lang="cs-CZ" altLang="cs-CZ" sz="1800" dirty="0" smtClean="0"/>
          </a:p>
          <a:p>
            <a:pPr marL="0" indent="0" algn="just">
              <a:spcAft>
                <a:spcPts val="1200"/>
              </a:spcAft>
              <a:buNone/>
            </a:pP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pic>
        <p:nvPicPr>
          <p:cNvPr id="2" name="Obrázek 1"/>
          <p:cNvPicPr>
            <a:picLocks noChangeAspect="1"/>
          </p:cNvPicPr>
          <p:nvPr/>
        </p:nvPicPr>
        <p:blipFill>
          <a:blip r:embed="rId2"/>
          <a:stretch>
            <a:fillRect/>
          </a:stretch>
        </p:blipFill>
        <p:spPr>
          <a:xfrm>
            <a:off x="326030" y="1866961"/>
            <a:ext cx="1856549" cy="2377909"/>
          </a:xfrm>
          <a:prstGeom prst="rect">
            <a:avLst/>
          </a:prstGeom>
        </p:spPr>
      </p:pic>
      <p:pic>
        <p:nvPicPr>
          <p:cNvPr id="3" name="Obrázek 2"/>
          <p:cNvPicPr>
            <a:picLocks noChangeAspect="1"/>
          </p:cNvPicPr>
          <p:nvPr/>
        </p:nvPicPr>
        <p:blipFill>
          <a:blip r:embed="rId3"/>
          <a:stretch>
            <a:fillRect/>
          </a:stretch>
        </p:blipFill>
        <p:spPr>
          <a:xfrm>
            <a:off x="3066842" y="4151207"/>
            <a:ext cx="1992143" cy="2357545"/>
          </a:xfrm>
          <a:prstGeom prst="rect">
            <a:avLst/>
          </a:prstGeom>
        </p:spPr>
      </p:pic>
      <p:pic>
        <p:nvPicPr>
          <p:cNvPr id="6" name="Obrázek 5"/>
          <p:cNvPicPr>
            <a:picLocks noChangeAspect="1"/>
          </p:cNvPicPr>
          <p:nvPr/>
        </p:nvPicPr>
        <p:blipFill>
          <a:blip r:embed="rId4"/>
          <a:stretch>
            <a:fillRect/>
          </a:stretch>
        </p:blipFill>
        <p:spPr>
          <a:xfrm>
            <a:off x="5791194" y="1426262"/>
            <a:ext cx="1863810" cy="2111050"/>
          </a:xfrm>
          <a:prstGeom prst="rect">
            <a:avLst/>
          </a:prstGeom>
        </p:spPr>
      </p:pic>
      <p:pic>
        <p:nvPicPr>
          <p:cNvPr id="7" name="Obrázek 6"/>
          <p:cNvPicPr>
            <a:picLocks noChangeAspect="1"/>
          </p:cNvPicPr>
          <p:nvPr/>
        </p:nvPicPr>
        <p:blipFill>
          <a:blip r:embed="rId5"/>
          <a:stretch>
            <a:fillRect/>
          </a:stretch>
        </p:blipFill>
        <p:spPr>
          <a:xfrm>
            <a:off x="6936972" y="3886037"/>
            <a:ext cx="2007251" cy="2368763"/>
          </a:xfrm>
          <a:prstGeom prst="rect">
            <a:avLst/>
          </a:prstGeom>
        </p:spPr>
      </p:pic>
      <p:sp>
        <p:nvSpPr>
          <p:cNvPr id="8" name="TextovéPole 7"/>
          <p:cNvSpPr txBox="1"/>
          <p:nvPr/>
        </p:nvSpPr>
        <p:spPr>
          <a:xfrm>
            <a:off x="2253045" y="1820865"/>
            <a:ext cx="3939205" cy="2646878"/>
          </a:xfrm>
          <a:prstGeom prst="rect">
            <a:avLst/>
          </a:prstGeom>
          <a:noFill/>
        </p:spPr>
        <p:txBody>
          <a:bodyPr wrap="square" rtlCol="0">
            <a:spAutoFit/>
          </a:bodyPr>
          <a:lstStyle/>
          <a:p>
            <a:r>
              <a:rPr lang="cs-CZ" sz="1600" b="1" dirty="0" smtClean="0">
                <a:solidFill>
                  <a:srgbClr val="00287D"/>
                </a:solidFill>
              </a:rPr>
              <a:t>Správné zvedání břemen</a:t>
            </a:r>
          </a:p>
          <a:p>
            <a:pPr marL="182563" indent="-182563">
              <a:buFont typeface="Arial" panose="020B0604020202020204" pitchFamily="34" charset="0"/>
              <a:buChar char="•"/>
            </a:pPr>
            <a:r>
              <a:rPr lang="cs-CZ" sz="1400" dirty="0" smtClean="0"/>
              <a:t>nohy lehce od sebe, nakroč ve směru pohybu,</a:t>
            </a:r>
          </a:p>
          <a:p>
            <a:pPr marL="182563" indent="-182563">
              <a:buFont typeface="Arial" panose="020B0604020202020204" pitchFamily="34" charset="0"/>
              <a:buChar char="•"/>
            </a:pPr>
            <a:r>
              <a:rPr lang="cs-CZ" sz="1400" dirty="0" smtClean="0"/>
              <a:t>kolena a kyčle mírně pokrč a zpevni,</a:t>
            </a:r>
          </a:p>
          <a:p>
            <a:pPr marL="182563" indent="-182563">
              <a:buFont typeface="Arial" panose="020B0604020202020204" pitchFamily="34" charset="0"/>
              <a:buChar char="•"/>
            </a:pPr>
            <a:r>
              <a:rPr lang="cs-CZ" sz="1400" dirty="0" smtClean="0"/>
              <a:t>břišní a pánevní svalstvo zpevni,</a:t>
            </a:r>
          </a:p>
          <a:p>
            <a:pPr marL="182563" indent="-182563">
              <a:buFont typeface="Arial" panose="020B0604020202020204" pitchFamily="34" charset="0"/>
              <a:buChar char="•"/>
            </a:pPr>
            <a:r>
              <a:rPr lang="cs-CZ" sz="1400" dirty="0" smtClean="0"/>
              <a:t>trup vzpřímený, lehce skloněný dopředu</a:t>
            </a:r>
          </a:p>
          <a:p>
            <a:pPr marL="182563" indent="-182563">
              <a:buFont typeface="Arial" panose="020B0604020202020204" pitchFamily="34" charset="0"/>
              <a:buChar char="•"/>
            </a:pPr>
            <a:r>
              <a:rPr lang="cs-CZ" sz="1400" dirty="0" smtClean="0"/>
              <a:t>pevný a bezpečný úchop</a:t>
            </a:r>
          </a:p>
          <a:p>
            <a:pPr marL="182563" indent="-182563">
              <a:buFont typeface="Arial" panose="020B0604020202020204" pitchFamily="34" charset="0"/>
              <a:buChar char="•"/>
            </a:pPr>
            <a:r>
              <a:rPr lang="cs-CZ" sz="1400" dirty="0" smtClean="0"/>
              <a:t>břemeno drž co nejblíže trupu</a:t>
            </a:r>
          </a:p>
          <a:p>
            <a:pPr marL="182563" indent="-182563">
              <a:buFont typeface="Arial" panose="020B0604020202020204" pitchFamily="34" charset="0"/>
              <a:buChar char="•"/>
            </a:pPr>
            <a:r>
              <a:rPr lang="cs-CZ" sz="1400" dirty="0" smtClean="0"/>
              <a:t>při zvedání se zapínají především silné svaly nohou</a:t>
            </a:r>
          </a:p>
          <a:p>
            <a:endParaRPr lang="cs-CZ" dirty="0"/>
          </a:p>
        </p:txBody>
      </p:sp>
      <p:sp>
        <p:nvSpPr>
          <p:cNvPr id="11" name="TextovéPole 10"/>
          <p:cNvSpPr txBox="1"/>
          <p:nvPr/>
        </p:nvSpPr>
        <p:spPr>
          <a:xfrm>
            <a:off x="7655004" y="1820865"/>
            <a:ext cx="1423154" cy="1569660"/>
          </a:xfrm>
          <a:prstGeom prst="rect">
            <a:avLst/>
          </a:prstGeom>
          <a:noFill/>
        </p:spPr>
        <p:txBody>
          <a:bodyPr wrap="square" rtlCol="0">
            <a:spAutoFit/>
          </a:bodyPr>
          <a:lstStyle/>
          <a:p>
            <a:pPr algn="ctr"/>
            <a:r>
              <a:rPr lang="cs-CZ" sz="1600" b="1" dirty="0" smtClean="0">
                <a:solidFill>
                  <a:srgbClr val="00287D"/>
                </a:solidFill>
              </a:rPr>
              <a:t>TAK NE!</a:t>
            </a:r>
          </a:p>
          <a:p>
            <a:pPr algn="ctr"/>
            <a:r>
              <a:rPr lang="cs-CZ" sz="1400" dirty="0" smtClean="0"/>
              <a:t>Nezvedej břemena zády a daleko od trupu.</a:t>
            </a:r>
          </a:p>
          <a:p>
            <a:endParaRPr lang="cs-CZ" dirty="0"/>
          </a:p>
        </p:txBody>
      </p:sp>
      <p:sp>
        <p:nvSpPr>
          <p:cNvPr id="12" name="TextovéPole 11"/>
          <p:cNvSpPr txBox="1"/>
          <p:nvPr/>
        </p:nvSpPr>
        <p:spPr>
          <a:xfrm>
            <a:off x="5296206" y="5070418"/>
            <a:ext cx="1737141" cy="1384995"/>
          </a:xfrm>
          <a:prstGeom prst="rect">
            <a:avLst/>
          </a:prstGeom>
          <a:noFill/>
        </p:spPr>
        <p:txBody>
          <a:bodyPr wrap="square" rtlCol="0">
            <a:spAutoFit/>
          </a:bodyPr>
          <a:lstStyle/>
          <a:p>
            <a:pPr algn="ctr"/>
            <a:r>
              <a:rPr lang="cs-CZ" sz="1600" b="1" dirty="0" smtClean="0">
                <a:solidFill>
                  <a:srgbClr val="00287D"/>
                </a:solidFill>
              </a:rPr>
              <a:t>NESPRÁVNÉ OTÁČENÍ</a:t>
            </a:r>
          </a:p>
          <a:p>
            <a:pPr algn="ctr"/>
            <a:r>
              <a:rPr lang="cs-CZ" sz="1400" dirty="0" smtClean="0"/>
              <a:t>Neotáčej se trupem.</a:t>
            </a:r>
          </a:p>
          <a:p>
            <a:endParaRPr lang="cs-CZ" dirty="0"/>
          </a:p>
        </p:txBody>
      </p:sp>
      <p:sp>
        <p:nvSpPr>
          <p:cNvPr id="13" name="TextovéPole 12"/>
          <p:cNvSpPr txBox="1"/>
          <p:nvPr/>
        </p:nvSpPr>
        <p:spPr>
          <a:xfrm>
            <a:off x="1329701" y="4623447"/>
            <a:ext cx="1737141" cy="1661993"/>
          </a:xfrm>
          <a:prstGeom prst="rect">
            <a:avLst/>
          </a:prstGeom>
          <a:noFill/>
        </p:spPr>
        <p:txBody>
          <a:bodyPr wrap="square" rtlCol="0">
            <a:spAutoFit/>
          </a:bodyPr>
          <a:lstStyle/>
          <a:p>
            <a:pPr algn="ctr"/>
            <a:r>
              <a:rPr lang="cs-CZ" sz="1600" b="1" dirty="0" smtClean="0">
                <a:solidFill>
                  <a:srgbClr val="00287D"/>
                </a:solidFill>
              </a:rPr>
              <a:t>SPRÁVNÉ OTÁČENÍ</a:t>
            </a:r>
          </a:p>
          <a:p>
            <a:pPr algn="ctr"/>
            <a:r>
              <a:rPr lang="cs-CZ" sz="1400" dirty="0" smtClean="0"/>
              <a:t>Otáčej se pomocí chodidel a kyčlí (přešlapováním).</a:t>
            </a:r>
          </a:p>
          <a:p>
            <a:endParaRPr lang="cs-CZ" dirty="0"/>
          </a:p>
        </p:txBody>
      </p:sp>
    </p:spTree>
    <p:extLst>
      <p:ext uri="{BB962C8B-B14F-4D97-AF65-F5344CB8AC3E}">
        <p14:creationId xmlns:p14="http://schemas.microsoft.com/office/powerpoint/2010/main" val="4191589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33</a:t>
            </a:fld>
            <a:endParaRPr lang="cs-CZ" altLang="cs-CZ" dirty="0"/>
          </a:p>
        </p:txBody>
      </p:sp>
      <p:sp>
        <p:nvSpPr>
          <p:cNvPr id="96258" name="Rectangle 2"/>
          <p:cNvSpPr>
            <a:spLocks noGrp="1" noChangeArrowheads="1"/>
          </p:cNvSpPr>
          <p:nvPr>
            <p:ph type="title"/>
          </p:nvPr>
        </p:nvSpPr>
        <p:spPr>
          <a:xfrm>
            <a:off x="509589" y="706439"/>
            <a:ext cx="8086635" cy="647700"/>
          </a:xfrm>
        </p:spPr>
        <p:txBody>
          <a:bodyPr/>
          <a:lstStyle/>
          <a:p>
            <a:r>
              <a:rPr lang="cs-CZ" altLang="cs-CZ" dirty="0" smtClean="0"/>
              <a:t>Práce s počítačem</a:t>
            </a:r>
            <a:endParaRPr lang="cs-CZ" altLang="cs-CZ" dirty="0"/>
          </a:p>
        </p:txBody>
      </p:sp>
      <p:sp>
        <p:nvSpPr>
          <p:cNvPr id="96259" name="Rectangle 3"/>
          <p:cNvSpPr>
            <a:spLocks noGrp="1" noChangeArrowheads="1"/>
          </p:cNvSpPr>
          <p:nvPr>
            <p:ph type="body" idx="1"/>
          </p:nvPr>
        </p:nvSpPr>
        <p:spPr>
          <a:xfrm>
            <a:off x="509589" y="1560512"/>
            <a:ext cx="3961774" cy="4687887"/>
          </a:xfrm>
        </p:spPr>
        <p:txBody>
          <a:bodyPr/>
          <a:lstStyle/>
          <a:p>
            <a:pPr marL="0" indent="0" algn="just">
              <a:spcAft>
                <a:spcPts val="1200"/>
              </a:spcAft>
              <a:buNone/>
            </a:pPr>
            <a:r>
              <a:rPr lang="cs-CZ" altLang="cs-CZ" sz="1800" b="1" dirty="0" smtClean="0">
                <a:solidFill>
                  <a:srgbClr val="00287D"/>
                </a:solidFill>
              </a:rPr>
              <a:t>Rizika</a:t>
            </a:r>
            <a:endParaRPr lang="cs-CZ" sz="1800" dirty="0"/>
          </a:p>
        </p:txBody>
      </p:sp>
      <p:sp>
        <p:nvSpPr>
          <p:cNvPr id="7" name="Rectangle 3"/>
          <p:cNvSpPr txBox="1">
            <a:spLocks noChangeArrowheads="1"/>
          </p:cNvSpPr>
          <p:nvPr/>
        </p:nvSpPr>
        <p:spPr bwMode="auto">
          <a:xfrm>
            <a:off x="4693740" y="1183209"/>
            <a:ext cx="4092264" cy="487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914400" indent="0" algn="l" rtl="0" eaLnBrk="1" fontAlgn="base" hangingPunct="1">
              <a:spcBef>
                <a:spcPct val="20000"/>
              </a:spcBef>
              <a:spcAft>
                <a:spcPct val="0"/>
              </a:spcAft>
              <a:buClr>
                <a:schemeClr val="folHlink"/>
              </a:buClr>
              <a:buSzPct val="80000"/>
              <a:buFont typeface="Wingdings" pitchFamily="2" charset="2"/>
              <a:buNone/>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2"/>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9pPr>
          </a:lstStyle>
          <a:p>
            <a:pPr algn="just">
              <a:spcAft>
                <a:spcPts val="1200"/>
              </a:spcAft>
            </a:pPr>
            <a:endParaRPr lang="cs-CZ" sz="1800" kern="0" dirty="0" smtClean="0"/>
          </a:p>
          <a:p>
            <a:pPr algn="just">
              <a:spcAft>
                <a:spcPts val="1200"/>
              </a:spcAft>
            </a:pPr>
            <a:r>
              <a:rPr lang="cs-CZ" sz="1800" kern="0" dirty="0" smtClean="0"/>
              <a:t>Bolesti zad, šíje, krční páteře, hlavy, zápěstí apod. (nesprávné umístění monitoru, nesprávná pracovní poloha).</a:t>
            </a:r>
          </a:p>
          <a:p>
            <a:pPr algn="just">
              <a:spcAft>
                <a:spcPts val="1200"/>
              </a:spcAft>
            </a:pPr>
            <a:r>
              <a:rPr lang="cs-CZ" sz="1800" kern="0" dirty="0" smtClean="0"/>
              <a:t>Únava očí, poruchy zraku, pálení očí apod. (dlouhodobé sledování monitoru).</a:t>
            </a:r>
          </a:p>
          <a:p>
            <a:pPr algn="just">
              <a:spcAft>
                <a:spcPts val="1200"/>
              </a:spcAft>
            </a:pPr>
            <a:r>
              <a:rPr lang="cs-CZ" sz="1800" kern="0" dirty="0" smtClean="0"/>
              <a:t>Stlačený žaludek, stehenní svaly, žíly na spodní straně stehen – porucha prokrvování podkolenní jamek.</a:t>
            </a:r>
          </a:p>
          <a:p>
            <a:pPr algn="just">
              <a:spcAft>
                <a:spcPts val="1200"/>
              </a:spcAft>
            </a:pPr>
            <a:r>
              <a:rPr lang="cs-CZ" sz="1800" kern="0" dirty="0" smtClean="0"/>
              <a:t>Syndrom karpálního tunelu, zánět šlach, tenisový loket ad. (drobné opakované pohyby).</a:t>
            </a:r>
          </a:p>
          <a:p>
            <a:pPr marL="0" indent="0" algn="just">
              <a:spcAft>
                <a:spcPts val="1200"/>
              </a:spcAft>
              <a:buNone/>
            </a:pPr>
            <a:endParaRPr lang="cs-CZ" sz="1800" kern="0" dirty="0" smtClean="0"/>
          </a:p>
          <a:p>
            <a:pPr algn="just">
              <a:spcAft>
                <a:spcPts val="1200"/>
              </a:spcAft>
            </a:pPr>
            <a:endParaRPr lang="cs-CZ" altLang="cs-CZ" sz="1800" kern="0" dirty="0" smtClean="0"/>
          </a:p>
          <a:p>
            <a:pPr marL="0" indent="0" algn="just">
              <a:spcAft>
                <a:spcPts val="1200"/>
              </a:spcAft>
              <a:buFont typeface="Wingdings" pitchFamily="2" charset="2"/>
              <a:buNone/>
            </a:pPr>
            <a:endParaRPr lang="cs-CZ" altLang="cs-CZ" sz="1800" kern="0" dirty="0" smtClean="0"/>
          </a:p>
          <a:p>
            <a:pPr algn="just">
              <a:spcAft>
                <a:spcPts val="1200"/>
              </a:spcAft>
            </a:pPr>
            <a:endParaRPr lang="cs-CZ" sz="1800" kern="0" dirty="0" smtClean="0"/>
          </a:p>
          <a:p>
            <a:pPr marL="1200150" lvl="1" algn="just">
              <a:spcAft>
                <a:spcPts val="1200"/>
              </a:spcAft>
              <a:buFont typeface="Wingdings" pitchFamily="2" charset="2"/>
              <a:buChar char="ü"/>
            </a:pPr>
            <a:endParaRPr lang="cs-CZ" sz="1800" kern="0" dirty="0"/>
          </a:p>
        </p:txBody>
      </p:sp>
      <p:pic>
        <p:nvPicPr>
          <p:cNvPr id="2" name="Obrázek 1"/>
          <p:cNvPicPr>
            <a:picLocks noChangeAspect="1"/>
          </p:cNvPicPr>
          <p:nvPr/>
        </p:nvPicPr>
        <p:blipFill>
          <a:blip r:embed="rId3"/>
          <a:stretch>
            <a:fillRect/>
          </a:stretch>
        </p:blipFill>
        <p:spPr>
          <a:xfrm>
            <a:off x="150716" y="2253593"/>
            <a:ext cx="4543024" cy="3457821"/>
          </a:xfrm>
          <a:prstGeom prst="rect">
            <a:avLst/>
          </a:prstGeom>
        </p:spPr>
      </p:pic>
      <p:sp>
        <p:nvSpPr>
          <p:cNvPr id="3" name="TextovéPole 2"/>
          <p:cNvSpPr txBox="1"/>
          <p:nvPr/>
        </p:nvSpPr>
        <p:spPr>
          <a:xfrm>
            <a:off x="287212" y="4533900"/>
            <a:ext cx="1031051" cy="646331"/>
          </a:xfrm>
          <a:prstGeom prst="rect">
            <a:avLst/>
          </a:prstGeom>
          <a:noFill/>
        </p:spPr>
        <p:txBody>
          <a:bodyPr wrap="none" rtlCol="0">
            <a:spAutoFit/>
          </a:bodyPr>
          <a:lstStyle/>
          <a:p>
            <a:r>
              <a:rPr lang="cs-CZ" sz="1800" b="1" dirty="0" smtClean="0">
                <a:solidFill>
                  <a:srgbClr val="00287D"/>
                </a:solidFill>
              </a:rPr>
              <a:t>TAKTO </a:t>
            </a:r>
          </a:p>
          <a:p>
            <a:pPr algn="ctr"/>
            <a:r>
              <a:rPr lang="cs-CZ" sz="1800" b="1" dirty="0" smtClean="0">
                <a:solidFill>
                  <a:srgbClr val="00287D"/>
                </a:solidFill>
              </a:rPr>
              <a:t>NE!</a:t>
            </a:r>
            <a:endParaRPr lang="cs-CZ" sz="1800" b="1" dirty="0">
              <a:solidFill>
                <a:srgbClr val="00287D"/>
              </a:solidFill>
            </a:endParaRPr>
          </a:p>
        </p:txBody>
      </p:sp>
    </p:spTree>
    <p:extLst>
      <p:ext uri="{BB962C8B-B14F-4D97-AF65-F5344CB8AC3E}">
        <p14:creationId xmlns:p14="http://schemas.microsoft.com/office/powerpoint/2010/main" val="405839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34</a:t>
            </a:fld>
            <a:endParaRPr lang="cs-CZ" altLang="cs-CZ" dirty="0"/>
          </a:p>
        </p:txBody>
      </p:sp>
      <p:sp>
        <p:nvSpPr>
          <p:cNvPr id="96258" name="Rectangle 2"/>
          <p:cNvSpPr>
            <a:spLocks noGrp="1" noChangeArrowheads="1"/>
          </p:cNvSpPr>
          <p:nvPr>
            <p:ph type="title"/>
          </p:nvPr>
        </p:nvSpPr>
        <p:spPr>
          <a:xfrm>
            <a:off x="509589" y="725489"/>
            <a:ext cx="8086635" cy="647700"/>
          </a:xfrm>
        </p:spPr>
        <p:txBody>
          <a:bodyPr/>
          <a:lstStyle/>
          <a:p>
            <a:r>
              <a:rPr lang="cs-CZ" altLang="cs-CZ" dirty="0" smtClean="0"/>
              <a:t>Práce s počítačem</a:t>
            </a:r>
            <a:endParaRPr lang="cs-CZ" altLang="cs-CZ" dirty="0"/>
          </a:p>
        </p:txBody>
      </p:sp>
      <p:sp>
        <p:nvSpPr>
          <p:cNvPr id="96259" name="Rectangle 3"/>
          <p:cNvSpPr>
            <a:spLocks noGrp="1" noChangeArrowheads="1"/>
          </p:cNvSpPr>
          <p:nvPr>
            <p:ph type="body" idx="1"/>
          </p:nvPr>
        </p:nvSpPr>
        <p:spPr>
          <a:xfrm>
            <a:off x="509589" y="1524000"/>
            <a:ext cx="8082321" cy="4494213"/>
          </a:xfrm>
        </p:spPr>
        <p:txBody>
          <a:bodyPr/>
          <a:lstStyle/>
          <a:p>
            <a:pPr algn="just">
              <a:spcAft>
                <a:spcPts val="1200"/>
              </a:spcAft>
            </a:pPr>
            <a:r>
              <a:rPr lang="cs-CZ" altLang="cs-CZ" sz="1800" dirty="0" smtClean="0"/>
              <a:t>Zásady ergonomie</a:t>
            </a:r>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pic>
        <p:nvPicPr>
          <p:cNvPr id="6" name="Picture 2" descr="http://www.kancelarskezidle.com/fotky/posed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19476" y="2241772"/>
            <a:ext cx="3751262" cy="3745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687548" y="1475944"/>
            <a:ext cx="3285002" cy="1415772"/>
          </a:xfrm>
          <a:prstGeom prst="rect">
            <a:avLst/>
          </a:prstGeom>
          <a:noFill/>
        </p:spPr>
        <p:txBody>
          <a:bodyPr wrap="none" rtlCol="0">
            <a:spAutoFit/>
          </a:bodyPr>
          <a:lstStyle/>
          <a:p>
            <a:pPr algn="ctr"/>
            <a:r>
              <a:rPr lang="cs-CZ" sz="1600" b="1" dirty="0" smtClean="0">
                <a:solidFill>
                  <a:srgbClr val="00287D"/>
                </a:solidFill>
              </a:rPr>
              <a:t>MONITOR</a:t>
            </a:r>
            <a:endParaRPr lang="cs-CZ" sz="1400" b="1" dirty="0" smtClean="0">
              <a:solidFill>
                <a:srgbClr val="00287D"/>
              </a:solidFill>
            </a:endParaRPr>
          </a:p>
          <a:p>
            <a:pPr algn="ctr"/>
            <a:r>
              <a:rPr lang="cs-CZ" sz="1400" dirty="0" smtClean="0"/>
              <a:t>Eliminujte odrazy (svítidla, okno).</a:t>
            </a:r>
          </a:p>
          <a:p>
            <a:pPr algn="ctr"/>
            <a:r>
              <a:rPr lang="cs-CZ" sz="1400" dirty="0" smtClean="0"/>
              <a:t>Vzdálenost od očí min. 45 cm.</a:t>
            </a:r>
          </a:p>
          <a:p>
            <a:pPr algn="ctr"/>
            <a:r>
              <a:rPr lang="cs-CZ" sz="1400" dirty="0" smtClean="0"/>
              <a:t>Horní hrana nejvýše ve výšce očí.</a:t>
            </a:r>
          </a:p>
          <a:p>
            <a:pPr algn="ctr"/>
            <a:r>
              <a:rPr lang="cs-CZ" sz="1400" dirty="0" smtClean="0"/>
              <a:t>Umístění přímo před sebe, ne do stran!</a:t>
            </a:r>
          </a:p>
          <a:p>
            <a:pPr algn="ctr"/>
            <a:r>
              <a:rPr lang="cs-CZ" sz="1400" dirty="0" smtClean="0"/>
              <a:t>Pravidelně čistěte.</a:t>
            </a:r>
            <a:endParaRPr lang="cs-CZ" sz="1400" dirty="0"/>
          </a:p>
        </p:txBody>
      </p:sp>
      <p:sp>
        <p:nvSpPr>
          <p:cNvPr id="8" name="TextovéPole 7"/>
          <p:cNvSpPr txBox="1"/>
          <p:nvPr/>
        </p:nvSpPr>
        <p:spPr>
          <a:xfrm>
            <a:off x="6426380" y="4488905"/>
            <a:ext cx="2546170" cy="769441"/>
          </a:xfrm>
          <a:prstGeom prst="rect">
            <a:avLst/>
          </a:prstGeom>
          <a:noFill/>
        </p:spPr>
        <p:txBody>
          <a:bodyPr wrap="square" rtlCol="0">
            <a:spAutoFit/>
          </a:bodyPr>
          <a:lstStyle/>
          <a:p>
            <a:pPr algn="ctr"/>
            <a:r>
              <a:rPr lang="cs-CZ" sz="1600" b="1" dirty="0" smtClean="0">
                <a:solidFill>
                  <a:srgbClr val="00287D"/>
                </a:solidFill>
              </a:rPr>
              <a:t>POLOHA NOHOU</a:t>
            </a:r>
          </a:p>
          <a:p>
            <a:pPr algn="ctr"/>
            <a:r>
              <a:rPr lang="cs-CZ" sz="1400" dirty="0"/>
              <a:t>Kolena mírně od sebe, chodidla pevně na podložce.</a:t>
            </a:r>
          </a:p>
        </p:txBody>
      </p:sp>
      <p:sp>
        <p:nvSpPr>
          <p:cNvPr id="9" name="TextovéPole 8"/>
          <p:cNvSpPr txBox="1"/>
          <p:nvPr/>
        </p:nvSpPr>
        <p:spPr>
          <a:xfrm>
            <a:off x="417664" y="3191074"/>
            <a:ext cx="2546170" cy="1846659"/>
          </a:xfrm>
          <a:prstGeom prst="rect">
            <a:avLst/>
          </a:prstGeom>
          <a:noFill/>
        </p:spPr>
        <p:txBody>
          <a:bodyPr wrap="square" rtlCol="0">
            <a:spAutoFit/>
          </a:bodyPr>
          <a:lstStyle/>
          <a:p>
            <a:pPr algn="ctr"/>
            <a:r>
              <a:rPr lang="cs-CZ" sz="1600" b="1" dirty="0" smtClean="0">
                <a:solidFill>
                  <a:srgbClr val="00287D"/>
                </a:solidFill>
              </a:rPr>
              <a:t>POLOHA TĚLA</a:t>
            </a:r>
          </a:p>
          <a:p>
            <a:pPr algn="ctr"/>
            <a:r>
              <a:rPr lang="cs-CZ" sz="1400" dirty="0" smtClean="0"/>
              <a:t>Sed se vzpřímenými zády.</a:t>
            </a:r>
          </a:p>
          <a:p>
            <a:pPr algn="ctr"/>
            <a:r>
              <a:rPr lang="cs-CZ" sz="1400" dirty="0" smtClean="0"/>
              <a:t>Sedák nastavený tak, aby podpíral záda.</a:t>
            </a:r>
          </a:p>
          <a:p>
            <a:pPr algn="ctr"/>
            <a:r>
              <a:rPr lang="cs-CZ" sz="1400" dirty="0" smtClean="0"/>
              <a:t>Ramena uvolněná.</a:t>
            </a:r>
          </a:p>
          <a:p>
            <a:pPr algn="ctr"/>
            <a:r>
              <a:rPr lang="cs-CZ" sz="1400" dirty="0" smtClean="0"/>
              <a:t>Lokty a kolena by měly svírat úhel cca 90°.</a:t>
            </a:r>
          </a:p>
          <a:p>
            <a:pPr algn="ctr"/>
            <a:endParaRPr lang="cs-CZ" sz="1400" dirty="0" smtClean="0"/>
          </a:p>
        </p:txBody>
      </p:sp>
    </p:spTree>
    <p:extLst>
      <p:ext uri="{BB962C8B-B14F-4D97-AF65-F5344CB8AC3E}">
        <p14:creationId xmlns:p14="http://schemas.microsoft.com/office/powerpoint/2010/main" val="3361734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35</a:t>
            </a:fld>
            <a:endParaRPr lang="cs-CZ" altLang="cs-CZ" dirty="0"/>
          </a:p>
        </p:txBody>
      </p:sp>
      <p:sp>
        <p:nvSpPr>
          <p:cNvPr id="96258" name="Rectangle 2"/>
          <p:cNvSpPr>
            <a:spLocks noGrp="1" noChangeArrowheads="1"/>
          </p:cNvSpPr>
          <p:nvPr>
            <p:ph type="title"/>
          </p:nvPr>
        </p:nvSpPr>
        <p:spPr>
          <a:xfrm>
            <a:off x="509589" y="725489"/>
            <a:ext cx="8086635" cy="647700"/>
          </a:xfrm>
        </p:spPr>
        <p:txBody>
          <a:bodyPr/>
          <a:lstStyle/>
          <a:p>
            <a:r>
              <a:rPr lang="cs-CZ" altLang="cs-CZ" dirty="0" smtClean="0"/>
              <a:t>Práce s počítačem</a:t>
            </a:r>
            <a:endParaRPr lang="cs-CZ" altLang="cs-CZ" dirty="0"/>
          </a:p>
        </p:txBody>
      </p:sp>
      <p:sp>
        <p:nvSpPr>
          <p:cNvPr id="96259" name="Rectangle 3"/>
          <p:cNvSpPr>
            <a:spLocks noGrp="1" noChangeArrowheads="1"/>
          </p:cNvSpPr>
          <p:nvPr>
            <p:ph type="body" idx="1"/>
          </p:nvPr>
        </p:nvSpPr>
        <p:spPr>
          <a:xfrm>
            <a:off x="509589" y="1524000"/>
            <a:ext cx="8082321" cy="4494213"/>
          </a:xfrm>
        </p:spPr>
        <p:txBody>
          <a:bodyPr/>
          <a:lstStyle/>
          <a:p>
            <a:pPr algn="just">
              <a:spcAft>
                <a:spcPts val="1200"/>
              </a:spcAft>
            </a:pPr>
            <a:r>
              <a:rPr lang="cs-CZ" altLang="cs-CZ" sz="1800" dirty="0" smtClean="0"/>
              <a:t>Zásady ergonomie</a:t>
            </a:r>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sp>
        <p:nvSpPr>
          <p:cNvPr id="9" name="TextovéPole 8"/>
          <p:cNvSpPr txBox="1"/>
          <p:nvPr/>
        </p:nvSpPr>
        <p:spPr>
          <a:xfrm>
            <a:off x="3277664" y="2052808"/>
            <a:ext cx="2546170" cy="553998"/>
          </a:xfrm>
          <a:prstGeom prst="rect">
            <a:avLst/>
          </a:prstGeom>
          <a:noFill/>
        </p:spPr>
        <p:txBody>
          <a:bodyPr wrap="square" rtlCol="0">
            <a:spAutoFit/>
          </a:bodyPr>
          <a:lstStyle/>
          <a:p>
            <a:pPr algn="ctr"/>
            <a:r>
              <a:rPr lang="cs-CZ" sz="1600" b="1" dirty="0" smtClean="0">
                <a:solidFill>
                  <a:srgbClr val="00287D"/>
                </a:solidFill>
              </a:rPr>
              <a:t>POLOHA ZÁPĚSTÍ</a:t>
            </a:r>
          </a:p>
          <a:p>
            <a:pPr algn="ctr"/>
            <a:endParaRPr lang="cs-CZ" sz="1400" dirty="0" smtClean="0"/>
          </a:p>
        </p:txBody>
      </p:sp>
      <p:pic>
        <p:nvPicPr>
          <p:cNvPr id="3" name="Obrázek 2"/>
          <p:cNvPicPr>
            <a:picLocks noChangeAspect="1"/>
          </p:cNvPicPr>
          <p:nvPr/>
        </p:nvPicPr>
        <p:blipFill>
          <a:blip r:embed="rId2"/>
          <a:stretch>
            <a:fillRect/>
          </a:stretch>
        </p:blipFill>
        <p:spPr>
          <a:xfrm>
            <a:off x="536994" y="2606674"/>
            <a:ext cx="3895725" cy="3333750"/>
          </a:xfrm>
          <a:prstGeom prst="rect">
            <a:avLst/>
          </a:prstGeom>
        </p:spPr>
      </p:pic>
      <p:pic>
        <p:nvPicPr>
          <p:cNvPr id="7" name="Obrázek 6"/>
          <p:cNvPicPr>
            <a:picLocks noChangeAspect="1"/>
          </p:cNvPicPr>
          <p:nvPr/>
        </p:nvPicPr>
        <p:blipFill>
          <a:blip r:embed="rId3"/>
          <a:stretch>
            <a:fillRect/>
          </a:stretch>
        </p:blipFill>
        <p:spPr>
          <a:xfrm>
            <a:off x="4642180" y="2578099"/>
            <a:ext cx="4019550" cy="3390900"/>
          </a:xfrm>
          <a:prstGeom prst="rect">
            <a:avLst/>
          </a:prstGeom>
        </p:spPr>
      </p:pic>
    </p:spTree>
    <p:extLst>
      <p:ext uri="{BB962C8B-B14F-4D97-AF65-F5344CB8AC3E}">
        <p14:creationId xmlns:p14="http://schemas.microsoft.com/office/powerpoint/2010/main" val="987040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36</a:t>
            </a:fld>
            <a:endParaRPr lang="cs-CZ" altLang="cs-CZ" dirty="0"/>
          </a:p>
        </p:txBody>
      </p:sp>
      <p:sp>
        <p:nvSpPr>
          <p:cNvPr id="96258" name="Rectangle 2"/>
          <p:cNvSpPr>
            <a:spLocks noGrp="1" noChangeArrowheads="1"/>
          </p:cNvSpPr>
          <p:nvPr>
            <p:ph type="title"/>
          </p:nvPr>
        </p:nvSpPr>
        <p:spPr>
          <a:xfrm>
            <a:off x="509589" y="744539"/>
            <a:ext cx="8086635" cy="647700"/>
          </a:xfrm>
        </p:spPr>
        <p:txBody>
          <a:bodyPr/>
          <a:lstStyle/>
          <a:p>
            <a:r>
              <a:rPr lang="cs-CZ" altLang="cs-CZ" dirty="0" smtClean="0"/>
              <a:t>Protahovací cviky</a:t>
            </a:r>
            <a:endParaRPr lang="cs-CZ" altLang="cs-CZ" dirty="0"/>
          </a:p>
        </p:txBody>
      </p:sp>
      <p:pic>
        <p:nvPicPr>
          <p:cNvPr id="3" name="Obrázek 2"/>
          <p:cNvPicPr>
            <a:picLocks noChangeAspect="1"/>
          </p:cNvPicPr>
          <p:nvPr/>
        </p:nvPicPr>
        <p:blipFill>
          <a:blip r:embed="rId2"/>
          <a:stretch>
            <a:fillRect/>
          </a:stretch>
        </p:blipFill>
        <p:spPr>
          <a:xfrm>
            <a:off x="511790" y="1773239"/>
            <a:ext cx="2028825" cy="2228850"/>
          </a:xfrm>
          <a:prstGeom prst="rect">
            <a:avLst/>
          </a:prstGeom>
        </p:spPr>
      </p:pic>
      <p:pic>
        <p:nvPicPr>
          <p:cNvPr id="6" name="Obrázek 5"/>
          <p:cNvPicPr>
            <a:picLocks noChangeAspect="1"/>
          </p:cNvPicPr>
          <p:nvPr/>
        </p:nvPicPr>
        <p:blipFill>
          <a:blip r:embed="rId3"/>
          <a:stretch>
            <a:fillRect/>
          </a:stretch>
        </p:blipFill>
        <p:spPr>
          <a:xfrm>
            <a:off x="2783009" y="1773239"/>
            <a:ext cx="1609725" cy="2257425"/>
          </a:xfrm>
          <a:prstGeom prst="rect">
            <a:avLst/>
          </a:prstGeom>
        </p:spPr>
      </p:pic>
      <p:pic>
        <p:nvPicPr>
          <p:cNvPr id="7" name="Obrázek 6"/>
          <p:cNvPicPr>
            <a:picLocks noChangeAspect="1"/>
          </p:cNvPicPr>
          <p:nvPr/>
        </p:nvPicPr>
        <p:blipFill>
          <a:blip r:embed="rId4"/>
          <a:stretch>
            <a:fillRect/>
          </a:stretch>
        </p:blipFill>
        <p:spPr>
          <a:xfrm>
            <a:off x="4514443" y="1833499"/>
            <a:ext cx="2343557" cy="2108330"/>
          </a:xfrm>
          <a:prstGeom prst="rect">
            <a:avLst/>
          </a:prstGeom>
        </p:spPr>
      </p:pic>
      <p:pic>
        <p:nvPicPr>
          <p:cNvPr id="8" name="Obrázek 7"/>
          <p:cNvPicPr>
            <a:picLocks noChangeAspect="1"/>
          </p:cNvPicPr>
          <p:nvPr/>
        </p:nvPicPr>
        <p:blipFill>
          <a:blip r:embed="rId5"/>
          <a:stretch>
            <a:fillRect/>
          </a:stretch>
        </p:blipFill>
        <p:spPr>
          <a:xfrm>
            <a:off x="7023293" y="1312432"/>
            <a:ext cx="1702327" cy="2718232"/>
          </a:xfrm>
          <a:prstGeom prst="rect">
            <a:avLst/>
          </a:prstGeom>
        </p:spPr>
      </p:pic>
      <p:pic>
        <p:nvPicPr>
          <p:cNvPr id="9" name="Obrázek 8"/>
          <p:cNvPicPr>
            <a:picLocks noChangeAspect="1"/>
          </p:cNvPicPr>
          <p:nvPr/>
        </p:nvPicPr>
        <p:blipFill>
          <a:blip r:embed="rId6"/>
          <a:stretch>
            <a:fillRect/>
          </a:stretch>
        </p:blipFill>
        <p:spPr>
          <a:xfrm>
            <a:off x="754183" y="4139407"/>
            <a:ext cx="5667375" cy="2124075"/>
          </a:xfrm>
          <a:prstGeom prst="rect">
            <a:avLst/>
          </a:prstGeom>
        </p:spPr>
      </p:pic>
      <p:pic>
        <p:nvPicPr>
          <p:cNvPr id="10" name="Obrázek 9"/>
          <p:cNvPicPr>
            <a:picLocks noChangeAspect="1"/>
          </p:cNvPicPr>
          <p:nvPr/>
        </p:nvPicPr>
        <p:blipFill>
          <a:blip r:embed="rId7"/>
          <a:stretch>
            <a:fillRect/>
          </a:stretch>
        </p:blipFill>
        <p:spPr>
          <a:xfrm>
            <a:off x="6838950" y="4441760"/>
            <a:ext cx="1889097" cy="1732488"/>
          </a:xfrm>
          <a:prstGeom prst="rect">
            <a:avLst/>
          </a:prstGeom>
        </p:spPr>
      </p:pic>
    </p:spTree>
    <p:extLst>
      <p:ext uri="{BB962C8B-B14F-4D97-AF65-F5344CB8AC3E}">
        <p14:creationId xmlns:p14="http://schemas.microsoft.com/office/powerpoint/2010/main" val="2011951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37</a:t>
            </a:fld>
            <a:endParaRPr lang="cs-CZ" altLang="cs-CZ" dirty="0"/>
          </a:p>
        </p:txBody>
      </p:sp>
      <p:sp>
        <p:nvSpPr>
          <p:cNvPr id="96258" name="Rectangle 2"/>
          <p:cNvSpPr>
            <a:spLocks noGrp="1" noChangeArrowheads="1"/>
          </p:cNvSpPr>
          <p:nvPr>
            <p:ph type="title"/>
          </p:nvPr>
        </p:nvSpPr>
        <p:spPr/>
        <p:txBody>
          <a:bodyPr/>
          <a:lstStyle/>
          <a:p>
            <a:r>
              <a:rPr lang="cs-CZ" altLang="cs-CZ" dirty="0" smtClean="0"/>
              <a:t>Práce ve výškách </a:t>
            </a:r>
            <a:br>
              <a:rPr lang="cs-CZ" altLang="cs-CZ" dirty="0" smtClean="0"/>
            </a:br>
            <a:r>
              <a:rPr lang="cs-CZ" altLang="cs-CZ" sz="1800" dirty="0" smtClean="0"/>
              <a:t>Žebříky, schůdky</a:t>
            </a:r>
            <a:endParaRPr lang="cs-CZ" altLang="cs-CZ" dirty="0"/>
          </a:p>
        </p:txBody>
      </p:sp>
      <p:sp>
        <p:nvSpPr>
          <p:cNvPr id="96259" name="Rectangle 3"/>
          <p:cNvSpPr>
            <a:spLocks noGrp="1" noChangeArrowheads="1"/>
          </p:cNvSpPr>
          <p:nvPr>
            <p:ph type="body" idx="1"/>
          </p:nvPr>
        </p:nvSpPr>
        <p:spPr>
          <a:xfrm>
            <a:off x="509589" y="1922462"/>
            <a:ext cx="8082321" cy="4497387"/>
          </a:xfrm>
        </p:spPr>
        <p:txBody>
          <a:bodyPr/>
          <a:lstStyle/>
          <a:p>
            <a:pPr marL="0" indent="0" algn="just">
              <a:spcAft>
                <a:spcPts val="1200"/>
              </a:spcAft>
              <a:buNone/>
            </a:pPr>
            <a:r>
              <a:rPr lang="cs-CZ" altLang="cs-CZ" sz="1800" dirty="0" smtClean="0"/>
              <a:t>Bez speciálního školení je povoleno provádět pouze jednoduché práce a to jen za předpokladu, že jsou dodrženy tyto základní bezpečnostní pokyny:</a:t>
            </a:r>
          </a:p>
          <a:p>
            <a:pPr algn="just">
              <a:spcAft>
                <a:spcPts val="1200"/>
              </a:spcAft>
            </a:pPr>
            <a:r>
              <a:rPr lang="cs-CZ" altLang="cs-CZ" sz="1800" dirty="0" smtClean="0"/>
              <a:t>Pro výstup do výšky používejte pouze zařízení </a:t>
            </a:r>
            <a:r>
              <a:rPr lang="cs-CZ" altLang="cs-CZ" sz="1800" b="1" dirty="0" smtClean="0"/>
              <a:t>k tomu určené </a:t>
            </a:r>
            <a:r>
              <a:rPr lang="cs-CZ" altLang="cs-CZ" sz="1800" dirty="0" smtClean="0"/>
              <a:t>– schůdky, žebřík, sloní noha apod.</a:t>
            </a:r>
          </a:p>
          <a:p>
            <a:pPr algn="just">
              <a:spcAft>
                <a:spcPts val="1200"/>
              </a:spcAft>
            </a:pPr>
            <a:r>
              <a:rPr lang="cs-CZ" altLang="cs-CZ" sz="1800" b="1" dirty="0" smtClean="0"/>
              <a:t>Nikdy nepoužívejte židle, stoly, radiátory, regály apod.!</a:t>
            </a:r>
          </a:p>
          <a:p>
            <a:pPr algn="just">
              <a:spcAft>
                <a:spcPts val="1200"/>
              </a:spcAft>
            </a:pPr>
            <a:r>
              <a:rPr lang="cs-CZ" altLang="cs-CZ" sz="1800" dirty="0" smtClean="0"/>
              <a:t>Zařízení pro výstup před každým použitím </a:t>
            </a:r>
            <a:r>
              <a:rPr lang="cs-CZ" altLang="cs-CZ" sz="1800" b="1" dirty="0" smtClean="0"/>
              <a:t>zkontrolujte</a:t>
            </a:r>
            <a:r>
              <a:rPr lang="cs-CZ" altLang="cs-CZ" sz="1800" dirty="0" smtClean="0"/>
              <a:t>.</a:t>
            </a:r>
          </a:p>
          <a:p>
            <a:pPr algn="just">
              <a:spcAft>
                <a:spcPts val="1200"/>
              </a:spcAft>
            </a:pPr>
            <a:r>
              <a:rPr lang="cs-CZ" altLang="cs-CZ" sz="1800" dirty="0" smtClean="0"/>
              <a:t>Na zařízení pro výstup vstupujte pouze v pevné obuvi.</a:t>
            </a:r>
          </a:p>
          <a:p>
            <a:pPr algn="just">
              <a:spcAft>
                <a:spcPts val="1200"/>
              </a:spcAft>
            </a:pPr>
            <a:r>
              <a:rPr lang="cs-CZ" altLang="cs-CZ" sz="1800" dirty="0" smtClean="0"/>
              <a:t>Ujistěte se, že podlaha pod zařízením pro výstup je pevná, suchá, rovná      a volná (bez překážek - kabely, předměty apod.).</a:t>
            </a:r>
          </a:p>
          <a:p>
            <a:pPr algn="just">
              <a:spcAft>
                <a:spcPts val="1200"/>
              </a:spcAft>
            </a:pPr>
            <a:r>
              <a:rPr lang="cs-CZ" altLang="cs-CZ" sz="1800" dirty="0" smtClean="0"/>
              <a:t>Pokud pracujete na zařízení pro výstup s nářadím, nůžkami apod., zajistěte je proti pádu.</a:t>
            </a:r>
          </a:p>
          <a:p>
            <a:pPr algn="just">
              <a:spcAft>
                <a:spcPts val="1200"/>
              </a:spcAft>
            </a:pPr>
            <a:endParaRPr lang="cs-CZ" altLang="cs-CZ" sz="1800" dirty="0" smtClean="0"/>
          </a:p>
          <a:p>
            <a:pPr algn="just">
              <a:spcAft>
                <a:spcPts val="1200"/>
              </a:spcAft>
            </a:pPr>
            <a:endParaRPr lang="cs-CZ" altLang="cs-CZ" sz="1800" dirty="0" smtClean="0"/>
          </a:p>
          <a:p>
            <a:pPr algn="just">
              <a:spcAft>
                <a:spcPts val="1200"/>
              </a:spcAft>
            </a:pP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spTree>
    <p:extLst>
      <p:ext uri="{BB962C8B-B14F-4D97-AF65-F5344CB8AC3E}">
        <p14:creationId xmlns:p14="http://schemas.microsoft.com/office/powerpoint/2010/main" val="55790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38</a:t>
            </a:fld>
            <a:endParaRPr lang="cs-CZ" altLang="cs-CZ" dirty="0"/>
          </a:p>
        </p:txBody>
      </p:sp>
      <p:sp>
        <p:nvSpPr>
          <p:cNvPr id="96258" name="Rectangle 2"/>
          <p:cNvSpPr>
            <a:spLocks noGrp="1" noChangeArrowheads="1"/>
          </p:cNvSpPr>
          <p:nvPr>
            <p:ph type="title"/>
          </p:nvPr>
        </p:nvSpPr>
        <p:spPr>
          <a:xfrm>
            <a:off x="509589" y="865659"/>
            <a:ext cx="8086635" cy="647700"/>
          </a:xfrm>
        </p:spPr>
        <p:txBody>
          <a:bodyPr/>
          <a:lstStyle/>
          <a:p>
            <a:r>
              <a:rPr lang="cs-CZ" altLang="cs-CZ" dirty="0" smtClean="0"/>
              <a:t>Práce ve výškách </a:t>
            </a:r>
            <a:br>
              <a:rPr lang="cs-CZ" altLang="cs-CZ" dirty="0" smtClean="0"/>
            </a:br>
            <a:r>
              <a:rPr lang="cs-CZ" altLang="cs-CZ" sz="1800" dirty="0" smtClean="0"/>
              <a:t>Žebříky, schůdky</a:t>
            </a:r>
            <a:endParaRPr lang="cs-CZ" altLang="cs-CZ" dirty="0"/>
          </a:p>
        </p:txBody>
      </p:sp>
      <p:sp>
        <p:nvSpPr>
          <p:cNvPr id="96259" name="Rectangle 3"/>
          <p:cNvSpPr>
            <a:spLocks noGrp="1" noChangeArrowheads="1"/>
          </p:cNvSpPr>
          <p:nvPr>
            <p:ph type="body" idx="1"/>
          </p:nvPr>
        </p:nvSpPr>
        <p:spPr>
          <a:xfrm>
            <a:off x="509589" y="1922462"/>
            <a:ext cx="8082321" cy="4497387"/>
          </a:xfrm>
        </p:spPr>
        <p:txBody>
          <a:bodyPr/>
          <a:lstStyle/>
          <a:p>
            <a:pPr algn="just">
              <a:spcAft>
                <a:spcPts val="1200"/>
              </a:spcAft>
            </a:pPr>
            <a:endParaRPr lang="cs-CZ" altLang="cs-CZ" sz="1800" dirty="0" smtClean="0"/>
          </a:p>
          <a:p>
            <a:pPr algn="just">
              <a:spcAft>
                <a:spcPts val="1200"/>
              </a:spcAft>
            </a:pPr>
            <a:endParaRPr lang="cs-CZ" altLang="cs-CZ" sz="1800" dirty="0" smtClean="0"/>
          </a:p>
          <a:p>
            <a:pPr algn="just">
              <a:spcAft>
                <a:spcPts val="1200"/>
              </a:spcAft>
            </a:pP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89"/>
          <a:stretch/>
        </p:blipFill>
        <p:spPr bwMode="auto">
          <a:xfrm>
            <a:off x="4869841" y="590550"/>
            <a:ext cx="4125223"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3" y="1672370"/>
            <a:ext cx="4732647" cy="47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427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5" y="1215140"/>
            <a:ext cx="3902324" cy="52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číslo snímku 4"/>
          <p:cNvSpPr>
            <a:spLocks noGrp="1"/>
          </p:cNvSpPr>
          <p:nvPr>
            <p:ph type="sldNum" sz="quarter" idx="11"/>
          </p:nvPr>
        </p:nvSpPr>
        <p:spPr/>
        <p:txBody>
          <a:bodyPr/>
          <a:lstStyle/>
          <a:p>
            <a:fld id="{DFCCE4E1-ABCF-4F5D-BF07-EFB1B1F25C69}" type="slidenum">
              <a:rPr lang="cs-CZ" altLang="cs-CZ"/>
              <a:pPr/>
              <a:t>39</a:t>
            </a:fld>
            <a:endParaRPr lang="cs-CZ" altLang="cs-CZ" dirty="0"/>
          </a:p>
        </p:txBody>
      </p:sp>
      <p:sp>
        <p:nvSpPr>
          <p:cNvPr id="96258" name="Rectangle 2"/>
          <p:cNvSpPr>
            <a:spLocks noGrp="1" noChangeArrowheads="1"/>
          </p:cNvSpPr>
          <p:nvPr>
            <p:ph type="title"/>
          </p:nvPr>
        </p:nvSpPr>
        <p:spPr>
          <a:xfrm>
            <a:off x="509589" y="865659"/>
            <a:ext cx="8086635" cy="647700"/>
          </a:xfrm>
        </p:spPr>
        <p:txBody>
          <a:bodyPr/>
          <a:lstStyle/>
          <a:p>
            <a:r>
              <a:rPr lang="cs-CZ" altLang="cs-CZ" dirty="0" smtClean="0"/>
              <a:t>Práce ve výškách </a:t>
            </a:r>
            <a:br>
              <a:rPr lang="cs-CZ" altLang="cs-CZ" dirty="0" smtClean="0"/>
            </a:br>
            <a:r>
              <a:rPr lang="cs-CZ" altLang="cs-CZ" sz="1800" dirty="0" smtClean="0"/>
              <a:t>Žebříky, schůdky</a:t>
            </a:r>
            <a:endParaRPr lang="cs-CZ" altLang="cs-CZ" dirty="0"/>
          </a:p>
        </p:txBody>
      </p:sp>
      <p:sp>
        <p:nvSpPr>
          <p:cNvPr id="96259" name="Rectangle 3"/>
          <p:cNvSpPr>
            <a:spLocks noGrp="1" noChangeArrowheads="1"/>
          </p:cNvSpPr>
          <p:nvPr>
            <p:ph type="body" idx="1"/>
          </p:nvPr>
        </p:nvSpPr>
        <p:spPr>
          <a:xfrm>
            <a:off x="509589" y="1922462"/>
            <a:ext cx="8082321" cy="4497387"/>
          </a:xfrm>
        </p:spPr>
        <p:txBody>
          <a:bodyPr/>
          <a:lstStyle/>
          <a:p>
            <a:pPr algn="just">
              <a:spcAft>
                <a:spcPts val="1200"/>
              </a:spcAft>
            </a:pPr>
            <a:endParaRPr lang="cs-CZ" altLang="cs-CZ" sz="1800" dirty="0" smtClean="0"/>
          </a:p>
          <a:p>
            <a:pPr algn="just">
              <a:spcAft>
                <a:spcPts val="1200"/>
              </a:spcAft>
            </a:pPr>
            <a:endParaRPr lang="cs-CZ" altLang="cs-CZ" sz="1800" dirty="0" smtClean="0"/>
          </a:p>
          <a:p>
            <a:pPr algn="just">
              <a:spcAft>
                <a:spcPts val="1200"/>
              </a:spcAft>
            </a:pP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465" y="793873"/>
            <a:ext cx="4565452" cy="55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90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4</a:t>
            </a:fld>
            <a:endParaRPr lang="cs-CZ" altLang="cs-CZ" dirty="0"/>
          </a:p>
        </p:txBody>
      </p:sp>
      <p:sp>
        <p:nvSpPr>
          <p:cNvPr id="96258" name="Rectangle 2"/>
          <p:cNvSpPr>
            <a:spLocks noGrp="1" noChangeArrowheads="1"/>
          </p:cNvSpPr>
          <p:nvPr>
            <p:ph type="title"/>
          </p:nvPr>
        </p:nvSpPr>
        <p:spPr>
          <a:xfrm>
            <a:off x="505275" y="942660"/>
            <a:ext cx="8086635" cy="647700"/>
          </a:xfrm>
        </p:spPr>
        <p:txBody>
          <a:bodyPr/>
          <a:lstStyle/>
          <a:p>
            <a:r>
              <a:rPr lang="cs-CZ" altLang="cs-CZ" dirty="0" smtClean="0"/>
              <a:t>Zákoník práce</a:t>
            </a:r>
            <a:br>
              <a:rPr lang="cs-CZ" altLang="cs-CZ" dirty="0" smtClean="0"/>
            </a:br>
            <a:r>
              <a:rPr lang="cs-CZ" altLang="cs-CZ" sz="1800" dirty="0" smtClean="0"/>
              <a:t>§ 101 Předcházení ohrožení života a zdraví při práci</a:t>
            </a:r>
            <a:endParaRPr lang="cs-CZ" altLang="cs-CZ" dirty="0"/>
          </a:p>
        </p:txBody>
      </p:sp>
      <p:sp>
        <p:nvSpPr>
          <p:cNvPr id="96259" name="Rectangle 3"/>
          <p:cNvSpPr>
            <a:spLocks noGrp="1" noChangeArrowheads="1"/>
          </p:cNvSpPr>
          <p:nvPr>
            <p:ph type="body" idx="1"/>
          </p:nvPr>
        </p:nvSpPr>
        <p:spPr>
          <a:xfrm>
            <a:off x="505275" y="1775763"/>
            <a:ext cx="8082321" cy="4754880"/>
          </a:xfrm>
        </p:spPr>
        <p:txBody>
          <a:bodyPr/>
          <a:lstStyle/>
          <a:p>
            <a:pPr algn="just">
              <a:spcAft>
                <a:spcPts val="800"/>
              </a:spcAft>
            </a:pPr>
            <a:r>
              <a:rPr lang="cs-CZ" sz="1800" dirty="0"/>
              <a:t>Péče o bezpečnost a ochranu zdraví při práci uložená zaměstnavateli je </a:t>
            </a:r>
            <a:r>
              <a:rPr lang="cs-CZ" sz="1800" b="1" dirty="0"/>
              <a:t>nedílnou a rovnocennou </a:t>
            </a:r>
            <a:r>
              <a:rPr lang="cs-CZ" sz="1800" dirty="0"/>
              <a:t>součástí pracovních povinností </a:t>
            </a:r>
            <a:r>
              <a:rPr lang="cs-CZ" sz="1800" b="1" u="sng" dirty="0"/>
              <a:t>vedoucích zaměstnanců </a:t>
            </a:r>
            <a:r>
              <a:rPr lang="cs-CZ" sz="1800" dirty="0"/>
              <a:t>na všech stupních řízení v rozsahu pracovních míst, která zastávají</a:t>
            </a:r>
            <a:r>
              <a:rPr lang="cs-CZ" sz="1800" dirty="0" smtClean="0"/>
              <a:t>.</a:t>
            </a:r>
          </a:p>
          <a:p>
            <a:pPr algn="just">
              <a:spcAft>
                <a:spcPts val="1200"/>
              </a:spcAft>
            </a:pPr>
            <a:r>
              <a:rPr lang="cs-CZ" sz="1800" dirty="0"/>
              <a:t>Povinnost zaměstnavatele zajišťovat bezpečnost a ochranu zdraví při práci se vztahuje na </a:t>
            </a:r>
            <a:r>
              <a:rPr lang="cs-CZ" sz="1800" b="1" u="sng" dirty="0"/>
              <a:t>všechny fyzické osoby</a:t>
            </a:r>
            <a:r>
              <a:rPr lang="cs-CZ" sz="1800" dirty="0"/>
              <a:t>, které se s jeho vědomím zdržují na jeho pracovištích (studenti, návštěvy, externí dodavatelé apod.).</a:t>
            </a:r>
          </a:p>
          <a:p>
            <a:pPr algn="just">
              <a:spcAft>
                <a:spcPts val="1200"/>
              </a:spcAft>
            </a:pPr>
            <a:endParaRPr lang="cs-CZ" sz="1800" dirty="0"/>
          </a:p>
          <a:p>
            <a:pPr algn="just">
              <a:spcAft>
                <a:spcPts val="1200"/>
              </a:spcAft>
            </a:pPr>
            <a:endParaRPr lang="cs-CZ" sz="3600" dirty="0"/>
          </a:p>
          <a:p>
            <a:pPr algn="just">
              <a:spcAft>
                <a:spcPts val="1200"/>
              </a:spcAft>
            </a:pPr>
            <a:r>
              <a:rPr lang="cs-CZ" sz="1800" dirty="0" smtClean="0"/>
              <a:t>Náklady </a:t>
            </a:r>
            <a:r>
              <a:rPr lang="cs-CZ" sz="1800" dirty="0"/>
              <a:t>spojené se zajišťováním bezpečnosti a ochrany zdraví při práci </a:t>
            </a:r>
            <a:r>
              <a:rPr lang="cs-CZ" sz="1800" b="1" u="sng" dirty="0"/>
              <a:t>je povinen hradit zaměstnavatel</a:t>
            </a:r>
            <a:r>
              <a:rPr lang="cs-CZ" sz="1800" dirty="0"/>
              <a:t>; tyto náklady nesmějí být přenášeny přímo ani nepřímo na zaměstnance.</a:t>
            </a:r>
          </a:p>
          <a:p>
            <a:pPr algn="just">
              <a:spcAft>
                <a:spcPts val="1200"/>
              </a:spcAft>
            </a:pPr>
            <a:endParaRPr lang="cs-CZ" sz="1800" dirty="0"/>
          </a:p>
        </p:txBody>
      </p:sp>
      <p:pic>
        <p:nvPicPr>
          <p:cNvPr id="7" name="Picture 2" descr="Výsledek obrázku pro návště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2602" y="3990695"/>
            <a:ext cx="1829235" cy="1217051"/>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descr="Výsledek obrázku pro stud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171" y="3990695"/>
            <a:ext cx="1832501" cy="1221667"/>
          </a:xfrm>
          <a:prstGeom prst="rect">
            <a:avLst/>
          </a:prstGeom>
          <a:noFill/>
          <a:ln>
            <a:noFill/>
          </a:ln>
        </p:spPr>
      </p:pic>
      <p:pic>
        <p:nvPicPr>
          <p:cNvPr id="9" name="Picture 6" descr="Výsledek obrázku pro instalaté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767" y="3990695"/>
            <a:ext cx="1612449" cy="121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5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40</a:t>
            </a:fld>
            <a:endParaRPr lang="cs-CZ" altLang="cs-CZ" dirty="0"/>
          </a:p>
        </p:txBody>
      </p:sp>
      <p:sp>
        <p:nvSpPr>
          <p:cNvPr id="96258" name="Rectangle 2"/>
          <p:cNvSpPr>
            <a:spLocks noGrp="1" noChangeArrowheads="1"/>
          </p:cNvSpPr>
          <p:nvPr>
            <p:ph type="title"/>
          </p:nvPr>
        </p:nvSpPr>
        <p:spPr>
          <a:xfrm>
            <a:off x="509589" y="750403"/>
            <a:ext cx="8086635" cy="647700"/>
          </a:xfrm>
        </p:spPr>
        <p:txBody>
          <a:bodyPr/>
          <a:lstStyle/>
          <a:p>
            <a:r>
              <a:rPr lang="cs-CZ" altLang="cs-CZ" dirty="0" smtClean="0"/>
              <a:t>Nebezpečné chemické látky a směsi</a:t>
            </a:r>
            <a:br>
              <a:rPr lang="cs-CZ" altLang="cs-CZ" dirty="0" smtClean="0"/>
            </a:br>
            <a:r>
              <a:rPr lang="cs-CZ" altLang="cs-CZ" sz="1800" dirty="0" smtClean="0"/>
              <a:t>Čisticí prostředky, barvy, laky, oleje, pohonné hmoty apod.</a:t>
            </a:r>
            <a:endParaRPr lang="cs-CZ" altLang="cs-CZ" dirty="0"/>
          </a:p>
        </p:txBody>
      </p:sp>
      <p:sp>
        <p:nvSpPr>
          <p:cNvPr id="96259" name="Rectangle 3"/>
          <p:cNvSpPr>
            <a:spLocks noGrp="1" noChangeArrowheads="1"/>
          </p:cNvSpPr>
          <p:nvPr>
            <p:ph type="body" idx="1"/>
          </p:nvPr>
        </p:nvSpPr>
        <p:spPr>
          <a:xfrm>
            <a:off x="509589" y="1593852"/>
            <a:ext cx="3281361" cy="4519611"/>
          </a:xfrm>
        </p:spPr>
        <p:txBody>
          <a:bodyPr/>
          <a:lstStyle/>
          <a:p>
            <a:pPr marL="0" indent="0" algn="ctr">
              <a:spcAft>
                <a:spcPts val="600"/>
              </a:spcAft>
              <a:buNone/>
            </a:pPr>
            <a:r>
              <a:rPr lang="cs-CZ" altLang="cs-CZ" sz="1800" b="1" dirty="0" smtClean="0"/>
              <a:t>Rizika </a:t>
            </a:r>
          </a:p>
          <a:p>
            <a:pPr marL="0" indent="0" algn="ctr">
              <a:spcAft>
                <a:spcPts val="1200"/>
              </a:spcAft>
              <a:buNone/>
            </a:pPr>
            <a:r>
              <a:rPr lang="cs-CZ" altLang="cs-CZ" sz="1800" dirty="0" smtClean="0"/>
              <a:t> dána vlastnostmi těchto látek    a směsí (hořlavé, žíravé, dráždivé, karcinogenní apod.)</a:t>
            </a:r>
          </a:p>
        </p:txBody>
      </p:sp>
      <p:pic>
        <p:nvPicPr>
          <p:cNvPr id="8" name="Picture 6" descr="http://www.happyend.cz/galerie/1_45142/znaceni-potrubi-zemni-plyn-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1593852"/>
            <a:ext cx="46482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7" name="Zástupný symbol pro obsah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 y="1325563"/>
            <a:ext cx="27111" cy="36000"/>
          </a:xfrm>
          <a:prstGeom prst="rect">
            <a:avLst/>
          </a:prstGeom>
        </p:spPr>
      </p:pic>
      <p:pic>
        <p:nvPicPr>
          <p:cNvPr id="20" name="Picture 6" descr="http://www.alfachem.cz/files/products_images/big/0/1web_SAVO_Original_2015_5k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7226" y="3390900"/>
            <a:ext cx="2072723" cy="242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906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prc.cnrs-gif.fr/reach/cs/images/fds_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3125852"/>
            <a:ext cx="6510746" cy="3207677"/>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1"/>
          </p:nvPr>
        </p:nvSpPr>
        <p:spPr/>
        <p:txBody>
          <a:bodyPr/>
          <a:lstStyle/>
          <a:p>
            <a:fld id="{DFCCE4E1-ABCF-4F5D-BF07-EFB1B1F25C69}" type="slidenum">
              <a:rPr lang="cs-CZ" altLang="cs-CZ"/>
              <a:pPr/>
              <a:t>41</a:t>
            </a:fld>
            <a:endParaRPr lang="cs-CZ" altLang="cs-CZ" dirty="0"/>
          </a:p>
        </p:txBody>
      </p:sp>
      <p:sp>
        <p:nvSpPr>
          <p:cNvPr id="96258" name="Rectangle 2"/>
          <p:cNvSpPr>
            <a:spLocks noGrp="1" noChangeArrowheads="1"/>
          </p:cNvSpPr>
          <p:nvPr>
            <p:ph type="title"/>
          </p:nvPr>
        </p:nvSpPr>
        <p:spPr>
          <a:xfrm>
            <a:off x="509589" y="864703"/>
            <a:ext cx="8086635" cy="647700"/>
          </a:xfrm>
        </p:spPr>
        <p:txBody>
          <a:bodyPr/>
          <a:lstStyle/>
          <a:p>
            <a:r>
              <a:rPr lang="cs-CZ" altLang="cs-CZ" dirty="0" smtClean="0"/>
              <a:t>Nebezpečné chemické látky a směsi</a:t>
            </a:r>
            <a:br>
              <a:rPr lang="cs-CZ" altLang="cs-CZ" dirty="0" smtClean="0"/>
            </a:br>
            <a:r>
              <a:rPr lang="cs-CZ" altLang="cs-CZ" sz="1800" dirty="0" smtClean="0"/>
              <a:t>Čisticí prostředky, barvy, laky, oleje, pohonné hmoty apod.</a:t>
            </a:r>
            <a:endParaRPr lang="cs-CZ" altLang="cs-CZ" dirty="0"/>
          </a:p>
        </p:txBody>
      </p:sp>
      <p:sp>
        <p:nvSpPr>
          <p:cNvPr id="96259" name="Rectangle 3"/>
          <p:cNvSpPr>
            <a:spLocks noGrp="1" noChangeArrowheads="1"/>
          </p:cNvSpPr>
          <p:nvPr>
            <p:ph type="body" idx="1"/>
          </p:nvPr>
        </p:nvSpPr>
        <p:spPr>
          <a:xfrm>
            <a:off x="509589" y="1676399"/>
            <a:ext cx="8082321" cy="2266951"/>
          </a:xfrm>
        </p:spPr>
        <p:txBody>
          <a:bodyPr/>
          <a:lstStyle/>
          <a:p>
            <a:pPr algn="just">
              <a:spcAft>
                <a:spcPts val="1200"/>
              </a:spcAft>
            </a:pPr>
            <a:r>
              <a:rPr lang="cs-CZ" altLang="cs-CZ" sz="1800" dirty="0" smtClean="0"/>
              <a:t>Před manipulací s těmito látkami a směsmi musí být pracovník seznámen                    s nebezpečnými vlastnostmi  - uvedeno v </a:t>
            </a:r>
            <a:r>
              <a:rPr lang="cs-CZ" altLang="cs-CZ" sz="1800" b="1" dirty="0" smtClean="0"/>
              <a:t>bezpečnostních listech</a:t>
            </a:r>
            <a:r>
              <a:rPr lang="cs-CZ" altLang="cs-CZ" sz="1800" dirty="0" smtClean="0"/>
              <a:t>.</a:t>
            </a:r>
          </a:p>
          <a:p>
            <a:pPr algn="just">
              <a:spcAft>
                <a:spcPts val="1200"/>
              </a:spcAft>
            </a:pPr>
            <a:r>
              <a:rPr lang="cs-CZ" altLang="cs-CZ" sz="1800" dirty="0" smtClean="0"/>
              <a:t>Jsou-li v bezpečnostním listu předepsány </a:t>
            </a:r>
            <a:r>
              <a:rPr lang="cs-CZ" altLang="cs-CZ" sz="1800" b="1" dirty="0" smtClean="0"/>
              <a:t>osobní ochranné pracovní prostředky </a:t>
            </a:r>
            <a:r>
              <a:rPr lang="cs-CZ" altLang="cs-CZ" sz="1800" dirty="0" smtClean="0"/>
              <a:t>pracovník je musí používat.</a:t>
            </a:r>
          </a:p>
          <a:p>
            <a:pPr algn="just">
              <a:spcAft>
                <a:spcPts val="1200"/>
              </a:spcAft>
            </a:pP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spTree>
    <p:extLst>
      <p:ext uri="{BB962C8B-B14F-4D97-AF65-F5344CB8AC3E}">
        <p14:creationId xmlns:p14="http://schemas.microsoft.com/office/powerpoint/2010/main" val="1175971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42</a:t>
            </a:fld>
            <a:endParaRPr lang="cs-CZ" altLang="cs-CZ" dirty="0"/>
          </a:p>
        </p:txBody>
      </p:sp>
      <p:sp>
        <p:nvSpPr>
          <p:cNvPr id="96258" name="Rectangle 2"/>
          <p:cNvSpPr>
            <a:spLocks noGrp="1" noChangeArrowheads="1"/>
          </p:cNvSpPr>
          <p:nvPr>
            <p:ph type="title"/>
          </p:nvPr>
        </p:nvSpPr>
        <p:spPr>
          <a:xfrm>
            <a:off x="509589" y="864703"/>
            <a:ext cx="8086635" cy="647700"/>
          </a:xfrm>
        </p:spPr>
        <p:txBody>
          <a:bodyPr/>
          <a:lstStyle/>
          <a:p>
            <a:r>
              <a:rPr lang="cs-CZ" altLang="cs-CZ" dirty="0" smtClean="0"/>
              <a:t>Nebezpečné chemické látky a směsi (</a:t>
            </a:r>
            <a:r>
              <a:rPr lang="cs-CZ" altLang="cs-CZ" dirty="0" err="1" smtClean="0"/>
              <a:t>NChLaS</a:t>
            </a:r>
            <a:r>
              <a:rPr lang="cs-CZ" altLang="cs-CZ" dirty="0" smtClean="0"/>
              <a:t>)</a:t>
            </a:r>
            <a:br>
              <a:rPr lang="cs-CZ" altLang="cs-CZ" dirty="0" smtClean="0"/>
            </a:br>
            <a:r>
              <a:rPr lang="cs-CZ" altLang="cs-CZ" sz="1800" dirty="0" smtClean="0"/>
              <a:t>Čisticí prostředky, barvy, laky, oleje, pohonné hmoty apod.</a:t>
            </a:r>
            <a:endParaRPr lang="cs-CZ" altLang="cs-CZ" dirty="0"/>
          </a:p>
        </p:txBody>
      </p:sp>
      <p:sp>
        <p:nvSpPr>
          <p:cNvPr id="2" name="Zástupný symbol pro obsah 1"/>
          <p:cNvSpPr>
            <a:spLocks noGrp="1"/>
          </p:cNvSpPr>
          <p:nvPr>
            <p:ph idx="1"/>
          </p:nvPr>
        </p:nvSpPr>
        <p:spPr>
          <a:xfrm>
            <a:off x="509589" y="1770063"/>
            <a:ext cx="8082321" cy="915987"/>
          </a:xfrm>
        </p:spPr>
        <p:txBody>
          <a:bodyPr/>
          <a:lstStyle/>
          <a:p>
            <a:r>
              <a:rPr lang="cs-CZ" altLang="cs-CZ" sz="1800" dirty="0" smtClean="0"/>
              <a:t>Obal </a:t>
            </a:r>
            <a:r>
              <a:rPr lang="cs-CZ" altLang="cs-CZ" sz="1800" dirty="0" err="1" smtClean="0"/>
              <a:t>NChLaS</a:t>
            </a:r>
            <a:r>
              <a:rPr lang="cs-CZ" altLang="cs-CZ" sz="1800" dirty="0" smtClean="0"/>
              <a:t> nesmí mít </a:t>
            </a:r>
            <a:r>
              <a:rPr lang="cs-CZ" sz="1800" dirty="0" smtClean="0"/>
              <a:t>podobnou </a:t>
            </a:r>
            <a:r>
              <a:rPr lang="cs-CZ" sz="1800" dirty="0"/>
              <a:t>úpravu nebo provedení jako obal pro </a:t>
            </a:r>
            <a:r>
              <a:rPr lang="cs-CZ" sz="1800" b="1" dirty="0"/>
              <a:t>potraviny</a:t>
            </a:r>
            <a:r>
              <a:rPr lang="cs-CZ" sz="1800" dirty="0"/>
              <a:t>, krmiva, léčivé přípravky nebo kosmetické </a:t>
            </a:r>
            <a:r>
              <a:rPr lang="cs-CZ" sz="1800" dirty="0" smtClean="0"/>
              <a:t>prostředky.</a:t>
            </a:r>
          </a:p>
          <a:p>
            <a:pPr marL="0" indent="0">
              <a:buNone/>
            </a:pPr>
            <a:endParaRPr lang="cs-CZ" dirty="0"/>
          </a:p>
        </p:txBody>
      </p:sp>
      <p:pic>
        <p:nvPicPr>
          <p:cNvPr id="8" name="Zástupný symbol pro obsah 4"/>
          <p:cNvPicPr>
            <a:picLocks noChangeAspect="1"/>
          </p:cNvPicPr>
          <p:nvPr/>
        </p:nvPicPr>
        <p:blipFill rotWithShape="1">
          <a:blip r:embed="rId2" cstate="screen">
            <a:extLst>
              <a:ext uri="{28A0092B-C50C-407E-A947-70E740481C1C}">
                <a14:useLocalDpi xmlns:a14="http://schemas.microsoft.com/office/drawing/2010/main"/>
              </a:ext>
            </a:extLst>
          </a:blip>
          <a:srcRect t="11147" b="27467"/>
          <a:stretch/>
        </p:blipFill>
        <p:spPr>
          <a:xfrm>
            <a:off x="1306829" y="2781300"/>
            <a:ext cx="3786051" cy="3086100"/>
          </a:xfrm>
          <a:prstGeom prst="rect">
            <a:avLst/>
          </a:prstGeom>
        </p:spPr>
      </p:pic>
      <p:sp>
        <p:nvSpPr>
          <p:cNvPr id="3" name="TextovéPole 2"/>
          <p:cNvSpPr txBox="1"/>
          <p:nvPr/>
        </p:nvSpPr>
        <p:spPr>
          <a:xfrm>
            <a:off x="5568626" y="3443079"/>
            <a:ext cx="2356174" cy="707886"/>
          </a:xfrm>
          <a:prstGeom prst="rect">
            <a:avLst/>
          </a:prstGeom>
          <a:noFill/>
        </p:spPr>
        <p:txBody>
          <a:bodyPr wrap="square" rtlCol="0">
            <a:spAutoFit/>
          </a:bodyPr>
          <a:lstStyle/>
          <a:p>
            <a:pPr algn="ctr"/>
            <a:r>
              <a:rPr lang="cs-CZ" sz="2000" b="1" dirty="0" smtClean="0">
                <a:latin typeface="+mn-lt"/>
              </a:rPr>
              <a:t>Používejte originální obaly!</a:t>
            </a:r>
            <a:endParaRPr lang="cs-CZ" sz="2000" b="1" dirty="0">
              <a:latin typeface="+mn-lt"/>
            </a:endParaRPr>
          </a:p>
        </p:txBody>
      </p:sp>
      <p:cxnSp>
        <p:nvCxnSpPr>
          <p:cNvPr id="9" name="Přímá spojnice 8"/>
          <p:cNvCxnSpPr/>
          <p:nvPr/>
        </p:nvCxnSpPr>
        <p:spPr bwMode="auto">
          <a:xfrm flipV="1">
            <a:off x="1116329" y="2781300"/>
            <a:ext cx="3786051" cy="3086100"/>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11" name="Přímá spojnice 10"/>
          <p:cNvCxnSpPr/>
          <p:nvPr/>
        </p:nvCxnSpPr>
        <p:spPr bwMode="auto">
          <a:xfrm>
            <a:off x="1116329" y="2781300"/>
            <a:ext cx="3786051" cy="3086100"/>
          </a:xfrm>
          <a:prstGeom prst="line">
            <a:avLst/>
          </a:prstGeom>
          <a:ln>
            <a:solidFill>
              <a:srgbClr val="FF000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02838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1025525" y="1117601"/>
            <a:ext cx="7518400" cy="2311399"/>
          </a:xfrm>
        </p:spPr>
        <p:txBody>
          <a:bodyPr/>
          <a:lstStyle/>
          <a:p>
            <a:r>
              <a:rPr lang="cs-CZ" altLang="cs-CZ" dirty="0" smtClean="0"/>
              <a:t>Požární ochrana (PO)</a:t>
            </a:r>
            <a:br>
              <a:rPr lang="cs-CZ" altLang="cs-CZ" dirty="0" smtClean="0"/>
            </a:br>
            <a:endParaRPr lang="cs-CZ" altLang="cs-CZ" dirty="0"/>
          </a:p>
        </p:txBody>
      </p:sp>
      <p:sp>
        <p:nvSpPr>
          <p:cNvPr id="4" name="Zástupný symbol pro zápatí 3"/>
          <p:cNvSpPr>
            <a:spLocks noGrp="1"/>
          </p:cNvSpPr>
          <p:nvPr>
            <p:ph type="ftr" sz="quarter" idx="3"/>
          </p:nvPr>
        </p:nvSpPr>
        <p:spPr/>
        <p:txBody>
          <a:bodyPr/>
          <a:lstStyle/>
          <a:p>
            <a:r>
              <a:rPr lang="cs-CZ" altLang="cs-CZ" dirty="0" smtClean="0"/>
              <a:t>Listopad 2016 </a:t>
            </a:r>
            <a:r>
              <a:rPr lang="cs-CZ" altLang="cs-CZ" dirty="0"/>
              <a:t>/ Opakované školení BOZP a PO</a:t>
            </a:r>
          </a:p>
        </p:txBody>
      </p:sp>
      <p:sp>
        <p:nvSpPr>
          <p:cNvPr id="5" name="Zástupný symbol pro číslo snímku 4"/>
          <p:cNvSpPr>
            <a:spLocks noGrp="1"/>
          </p:cNvSpPr>
          <p:nvPr>
            <p:ph type="sldNum" sz="quarter" idx="4"/>
          </p:nvPr>
        </p:nvSpPr>
        <p:spPr/>
        <p:txBody>
          <a:bodyPr/>
          <a:lstStyle/>
          <a:p>
            <a:fld id="{DFCCE4E1-ABCF-4F5D-BF07-EFB1B1F25C69}" type="slidenum">
              <a:rPr lang="cs-CZ" altLang="cs-CZ"/>
              <a:pPr/>
              <a:t>43</a:t>
            </a:fld>
            <a:endParaRPr lang="cs-CZ" altLang="cs-CZ" dirty="0"/>
          </a:p>
        </p:txBody>
      </p:sp>
      <p:sp>
        <p:nvSpPr>
          <p:cNvPr id="2" name="AutoShape 6" descr="Výsledek obrázku pro požární ochra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8" descr="Výsledek obrázku pro požární ochra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Výsledek obrázku pro požární ochra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3" y="2486026"/>
            <a:ext cx="4429125" cy="369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85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44</a:t>
            </a:fld>
            <a:endParaRPr lang="cs-CZ" altLang="cs-CZ"/>
          </a:p>
        </p:txBody>
      </p:sp>
      <p:sp>
        <p:nvSpPr>
          <p:cNvPr id="96258" name="Rectangle 2"/>
          <p:cNvSpPr>
            <a:spLocks noGrp="1" noChangeArrowheads="1"/>
          </p:cNvSpPr>
          <p:nvPr>
            <p:ph type="title"/>
          </p:nvPr>
        </p:nvSpPr>
        <p:spPr/>
        <p:txBody>
          <a:bodyPr/>
          <a:lstStyle/>
          <a:p>
            <a:r>
              <a:rPr lang="cs-CZ" altLang="cs-CZ" dirty="0" smtClean="0"/>
              <a:t>Základní právní a ostatní předpisy k zajištění PO</a:t>
            </a:r>
            <a:br>
              <a:rPr lang="cs-CZ" altLang="cs-CZ" dirty="0" smtClean="0"/>
            </a:br>
            <a:r>
              <a:rPr lang="cs-CZ" altLang="cs-CZ" sz="1800" dirty="0" smtClean="0"/>
              <a:t>(v platném znění)</a:t>
            </a:r>
            <a:endParaRPr lang="cs-CZ" altLang="cs-CZ" dirty="0"/>
          </a:p>
        </p:txBody>
      </p:sp>
      <p:sp>
        <p:nvSpPr>
          <p:cNvPr id="96259" name="Rectangle 3"/>
          <p:cNvSpPr>
            <a:spLocks noGrp="1" noChangeArrowheads="1"/>
          </p:cNvSpPr>
          <p:nvPr>
            <p:ph type="body" idx="1"/>
          </p:nvPr>
        </p:nvSpPr>
        <p:spPr/>
        <p:txBody>
          <a:bodyPr/>
          <a:lstStyle/>
          <a:p>
            <a:pPr>
              <a:spcAft>
                <a:spcPts val="1200"/>
              </a:spcAft>
            </a:pPr>
            <a:r>
              <a:rPr lang="cs-CZ" altLang="cs-CZ" sz="1800" dirty="0" smtClean="0"/>
              <a:t>Zákon č. 133/1985 Sb., o požární ochraně</a:t>
            </a:r>
          </a:p>
          <a:p>
            <a:pPr lvl="0">
              <a:spcAft>
                <a:spcPts val="1200"/>
              </a:spcAft>
            </a:pPr>
            <a:r>
              <a:rPr lang="cs-CZ" sz="1800" dirty="0"/>
              <a:t>Vyhláška MV ČR č. 246/2001 Sb. o stanovení podmínek požární bezpečnosti a výkonu státního požárního </a:t>
            </a:r>
            <a:r>
              <a:rPr lang="cs-CZ" sz="1800" dirty="0" smtClean="0"/>
              <a:t>dozoru </a:t>
            </a:r>
            <a:r>
              <a:rPr lang="cs-CZ" sz="1800" dirty="0"/>
              <a:t>(vyhláška o požární prevenci)</a:t>
            </a:r>
          </a:p>
          <a:p>
            <a:pPr>
              <a:spcAft>
                <a:spcPts val="1200"/>
              </a:spcAft>
            </a:pPr>
            <a:r>
              <a:rPr lang="cs-CZ" altLang="cs-CZ" sz="1800" dirty="0" smtClean="0"/>
              <a:t>Směrnice MU č. 4/2005 Organizace zabezpečení požární ochrany na MU</a:t>
            </a:r>
          </a:p>
          <a:p>
            <a:pPr>
              <a:spcAft>
                <a:spcPts val="1200"/>
              </a:spcAft>
            </a:pPr>
            <a:r>
              <a:rPr lang="cs-CZ" altLang="cs-CZ" sz="1800" dirty="0" smtClean="0"/>
              <a:t>Provozní řády objektů – Směrnice děkana č. 1/2010 a č. 2/2010</a:t>
            </a:r>
          </a:p>
          <a:p>
            <a:pPr>
              <a:spcAft>
                <a:spcPts val="1200"/>
              </a:spcAft>
            </a:pPr>
            <a:r>
              <a:rPr lang="cs-CZ" altLang="cs-CZ" sz="1800" dirty="0" smtClean="0"/>
              <a:t>Požární </a:t>
            </a:r>
            <a:r>
              <a:rPr lang="cs-CZ" altLang="cs-CZ" sz="1800" dirty="0"/>
              <a:t>poplachové </a:t>
            </a:r>
            <a:r>
              <a:rPr lang="cs-CZ" altLang="cs-CZ" sz="1800" dirty="0" smtClean="0"/>
              <a:t>směrnice</a:t>
            </a:r>
          </a:p>
          <a:p>
            <a:pPr>
              <a:spcAft>
                <a:spcPts val="1200"/>
              </a:spcAft>
            </a:pPr>
            <a:r>
              <a:rPr lang="cs-CZ" altLang="cs-CZ" sz="1800" dirty="0" smtClean="0"/>
              <a:t>Požární řády (přílohy provozních řádů objektů)</a:t>
            </a:r>
          </a:p>
          <a:p>
            <a:pPr>
              <a:spcAft>
                <a:spcPts val="1200"/>
              </a:spcAft>
            </a:pPr>
            <a:r>
              <a:rPr lang="cs-CZ" altLang="cs-CZ" sz="1800" dirty="0" smtClean="0"/>
              <a:t>Evakuační plány</a:t>
            </a:r>
            <a:endParaRPr lang="cs-CZ" altLang="cs-CZ" sz="1800" dirty="0"/>
          </a:p>
        </p:txBody>
      </p:sp>
    </p:spTree>
    <p:extLst>
      <p:ext uri="{BB962C8B-B14F-4D97-AF65-F5344CB8AC3E}">
        <p14:creationId xmlns:p14="http://schemas.microsoft.com/office/powerpoint/2010/main" val="4265763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45</a:t>
            </a:fld>
            <a:endParaRPr lang="cs-CZ" altLang="cs-CZ" dirty="0"/>
          </a:p>
        </p:txBody>
      </p:sp>
      <p:sp>
        <p:nvSpPr>
          <p:cNvPr id="96258" name="Rectangle 2"/>
          <p:cNvSpPr>
            <a:spLocks noGrp="1" noChangeArrowheads="1"/>
          </p:cNvSpPr>
          <p:nvPr>
            <p:ph type="title"/>
          </p:nvPr>
        </p:nvSpPr>
        <p:spPr>
          <a:xfrm>
            <a:off x="509589" y="992189"/>
            <a:ext cx="8086635" cy="493711"/>
          </a:xfrm>
        </p:spPr>
        <p:txBody>
          <a:bodyPr/>
          <a:lstStyle/>
          <a:p>
            <a:r>
              <a:rPr lang="cs-CZ" altLang="cs-CZ" dirty="0" smtClean="0"/>
              <a:t>Požární nebezpečí</a:t>
            </a:r>
            <a:endParaRPr lang="cs-CZ" altLang="cs-CZ" dirty="0"/>
          </a:p>
        </p:txBody>
      </p:sp>
      <p:sp>
        <p:nvSpPr>
          <p:cNvPr id="96259" name="Rectangle 3"/>
          <p:cNvSpPr>
            <a:spLocks noGrp="1" noChangeArrowheads="1"/>
          </p:cNvSpPr>
          <p:nvPr>
            <p:ph type="body" idx="1"/>
          </p:nvPr>
        </p:nvSpPr>
        <p:spPr>
          <a:xfrm>
            <a:off x="509589" y="1771650"/>
            <a:ext cx="8082321" cy="4341813"/>
          </a:xfrm>
          <a:noFill/>
        </p:spPr>
        <p:txBody>
          <a:bodyPr/>
          <a:lstStyle/>
          <a:p>
            <a:pPr algn="just">
              <a:spcAft>
                <a:spcPts val="1200"/>
              </a:spcAft>
            </a:pPr>
            <a:r>
              <a:rPr lang="cs-CZ" altLang="cs-CZ" sz="1800" dirty="0" smtClean="0"/>
              <a:t>Pravděpodobnost vzniku požáru nebo výbuchu s následným požárem.</a:t>
            </a:r>
          </a:p>
          <a:p>
            <a:pPr algn="just">
              <a:spcAft>
                <a:spcPts val="1200"/>
              </a:spcAft>
            </a:pPr>
            <a:r>
              <a:rPr lang="cs-CZ" sz="1800" dirty="0" smtClean="0"/>
              <a:t>Je dáno charakterem vykonávaných činností.</a:t>
            </a:r>
          </a:p>
          <a:p>
            <a:pPr algn="just">
              <a:spcAft>
                <a:spcPts val="1200"/>
              </a:spcAft>
            </a:pPr>
            <a:r>
              <a:rPr lang="cs-CZ" sz="1800" b="1" dirty="0" smtClean="0"/>
              <a:t>Zvýšené požární nebezpečí</a:t>
            </a:r>
            <a:r>
              <a:rPr lang="cs-CZ" sz="1800" dirty="0" smtClean="0"/>
              <a:t>:</a:t>
            </a:r>
          </a:p>
          <a:p>
            <a:pPr lvl="1" algn="just">
              <a:spcAft>
                <a:spcPts val="1200"/>
              </a:spcAft>
              <a:buFont typeface="Wingdings" pitchFamily="2" charset="2"/>
              <a:buChar char="ü"/>
            </a:pPr>
            <a:r>
              <a:rPr lang="cs-CZ" sz="1800" dirty="0" smtClean="0"/>
              <a:t>Poříčí </a:t>
            </a:r>
            <a:r>
              <a:rPr lang="cs-CZ" sz="1800" dirty="0"/>
              <a:t>7 (budova B</a:t>
            </a:r>
            <a:r>
              <a:rPr lang="cs-CZ" sz="1800" dirty="0" smtClean="0"/>
              <a:t>),</a:t>
            </a:r>
          </a:p>
          <a:p>
            <a:pPr lvl="1" algn="just">
              <a:spcAft>
                <a:spcPts val="1200"/>
              </a:spcAft>
              <a:buFont typeface="Wingdings" pitchFamily="2" charset="2"/>
              <a:buChar char="ü"/>
            </a:pPr>
            <a:r>
              <a:rPr lang="cs-CZ" sz="1800" dirty="0" smtClean="0"/>
              <a:t>Poříčí </a:t>
            </a:r>
            <a:r>
              <a:rPr lang="cs-CZ" sz="1800" dirty="0"/>
              <a:t>9 (budova A</a:t>
            </a:r>
            <a:r>
              <a:rPr lang="cs-CZ" sz="1800" dirty="0" smtClean="0"/>
              <a:t>),</a:t>
            </a:r>
          </a:p>
          <a:p>
            <a:pPr lvl="1" algn="just">
              <a:spcAft>
                <a:spcPts val="1200"/>
              </a:spcAft>
              <a:buFont typeface="Wingdings" pitchFamily="2" charset="2"/>
              <a:buChar char="ü"/>
            </a:pPr>
            <a:r>
              <a:rPr lang="cs-CZ" sz="1800" dirty="0" smtClean="0"/>
              <a:t>Poříčí </a:t>
            </a:r>
            <a:r>
              <a:rPr lang="cs-CZ" sz="1800" dirty="0"/>
              <a:t>31a </a:t>
            </a:r>
            <a:r>
              <a:rPr lang="cs-CZ" sz="1800" dirty="0" smtClean="0"/>
              <a:t>(CVIDOS).</a:t>
            </a:r>
          </a:p>
          <a:p>
            <a:pPr algn="just">
              <a:spcAft>
                <a:spcPts val="1200"/>
              </a:spcAft>
            </a:pPr>
            <a:r>
              <a:rPr lang="cs-CZ" sz="1800" b="1" dirty="0" smtClean="0"/>
              <a:t>Bez zvýšeného požárního nebezpečí</a:t>
            </a:r>
            <a:r>
              <a:rPr lang="cs-CZ" sz="1800" dirty="0" smtClean="0"/>
              <a:t>:</a:t>
            </a:r>
          </a:p>
          <a:p>
            <a:pPr marL="800100" algn="just">
              <a:spcAft>
                <a:spcPts val="1200"/>
              </a:spcAft>
              <a:buFont typeface="Wingdings" pitchFamily="2" charset="2"/>
              <a:buChar char="ü"/>
            </a:pPr>
            <a:r>
              <a:rPr lang="cs-CZ" sz="1800" dirty="0" smtClean="0"/>
              <a:t>Poříčí 31 (budova D)</a:t>
            </a:r>
            <a:endParaRPr lang="cs-CZ" sz="1800" dirty="0"/>
          </a:p>
        </p:txBody>
      </p:sp>
      <p:pic>
        <p:nvPicPr>
          <p:cNvPr id="2050" name="Picture 2" descr="Výsledek obrázku pro pla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580" y="2897204"/>
            <a:ext cx="3247957" cy="264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60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cs-CZ" altLang="cs-CZ" dirty="0" smtClean="0"/>
              <a:t>Požární nebezpečí</a:t>
            </a:r>
            <a:br>
              <a:rPr lang="cs-CZ" altLang="cs-CZ" dirty="0" smtClean="0"/>
            </a:br>
            <a:endParaRPr lang="cs-CZ" altLang="cs-CZ" sz="1800" dirty="0"/>
          </a:p>
        </p:txBody>
      </p:sp>
      <p:sp>
        <p:nvSpPr>
          <p:cNvPr id="96259" name="Rectangle 3"/>
          <p:cNvSpPr>
            <a:spLocks noGrp="1" noChangeArrowheads="1"/>
          </p:cNvSpPr>
          <p:nvPr>
            <p:ph idx="1"/>
          </p:nvPr>
        </p:nvSpPr>
        <p:spPr>
          <a:xfrm>
            <a:off x="509589" y="1865313"/>
            <a:ext cx="8024812" cy="4114800"/>
          </a:xfrm>
          <a:noFill/>
        </p:spPr>
        <p:txBody>
          <a:bodyPr/>
          <a:lstStyle/>
          <a:p>
            <a:pPr marL="0" indent="0">
              <a:spcAft>
                <a:spcPts val="1800"/>
              </a:spcAft>
              <a:buNone/>
            </a:pPr>
            <a:r>
              <a:rPr lang="cs-CZ" altLang="cs-CZ" sz="2000" b="1" dirty="0" smtClean="0"/>
              <a:t>Bez zvýšeného požárního nebezpečí</a:t>
            </a:r>
          </a:p>
          <a:p>
            <a:pPr lvl="1">
              <a:spcAft>
                <a:spcPts val="1800"/>
              </a:spcAft>
              <a:buFont typeface="Wingdings" pitchFamily="2" charset="2"/>
              <a:buChar char="ü"/>
            </a:pPr>
            <a:r>
              <a:rPr lang="cs-CZ" altLang="cs-CZ" sz="1800" dirty="0" smtClean="0"/>
              <a:t>nízká pravděpodobnost vzniku požáru</a:t>
            </a:r>
          </a:p>
          <a:p>
            <a:pPr lvl="1">
              <a:spcAft>
                <a:spcPts val="1800"/>
              </a:spcAft>
              <a:buFont typeface="Wingdings" pitchFamily="2" charset="2"/>
              <a:buChar char="ü"/>
            </a:pPr>
            <a:r>
              <a:rPr lang="cs-CZ" altLang="cs-CZ" sz="1800" dirty="0" smtClean="0"/>
              <a:t>stavebně jednoduchý objekt</a:t>
            </a:r>
          </a:p>
          <a:p>
            <a:pPr lvl="1">
              <a:spcAft>
                <a:spcPts val="1800"/>
              </a:spcAft>
              <a:buFont typeface="Wingdings" pitchFamily="2" charset="2"/>
              <a:buChar char="ü"/>
            </a:pPr>
            <a:r>
              <a:rPr lang="cs-CZ" altLang="cs-CZ" sz="1800" dirty="0" smtClean="0"/>
              <a:t>krátké únikové cesty</a:t>
            </a:r>
          </a:p>
          <a:p>
            <a:pPr lvl="1">
              <a:spcAft>
                <a:spcPts val="1800"/>
              </a:spcAft>
              <a:buFont typeface="Wingdings" pitchFamily="2" charset="2"/>
              <a:buChar char="ü"/>
            </a:pPr>
            <a:r>
              <a:rPr lang="cs-CZ" altLang="cs-CZ" sz="1800" dirty="0" smtClean="0"/>
              <a:t>jednoduchá evakuace</a:t>
            </a:r>
          </a:p>
          <a:p>
            <a:pPr lvl="1">
              <a:spcAft>
                <a:spcPts val="1800"/>
              </a:spcAft>
              <a:buFont typeface="Wingdings" pitchFamily="2" charset="2"/>
              <a:buChar char="ü"/>
            </a:pPr>
            <a:r>
              <a:rPr lang="cs-CZ" altLang="cs-CZ" sz="1800" dirty="0" smtClean="0"/>
              <a:t>jednoduché podmínky pro případný zásah hasičů</a:t>
            </a:r>
          </a:p>
          <a:p>
            <a:pPr>
              <a:spcAft>
                <a:spcPts val="1200"/>
              </a:spcAft>
            </a:pPr>
            <a:endParaRPr lang="cs-CZ" sz="1800" b="1" dirty="0"/>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46</a:t>
            </a:fld>
            <a:endParaRPr lang="cs-CZ" altLang="cs-CZ" dirty="0"/>
          </a:p>
        </p:txBody>
      </p:sp>
      <p:pic>
        <p:nvPicPr>
          <p:cNvPr id="7" name="Picture 2" descr="Výsledek obrázku pro pla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747" y="2704698"/>
            <a:ext cx="1795775" cy="146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27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cs-CZ" altLang="cs-CZ" dirty="0" smtClean="0"/>
              <a:t>Požární nebezpečí</a:t>
            </a:r>
            <a:br>
              <a:rPr lang="cs-CZ" altLang="cs-CZ" dirty="0" smtClean="0"/>
            </a:br>
            <a:endParaRPr lang="cs-CZ" altLang="cs-CZ" sz="1800" dirty="0"/>
          </a:p>
        </p:txBody>
      </p:sp>
      <p:sp>
        <p:nvSpPr>
          <p:cNvPr id="96259" name="Rectangle 3"/>
          <p:cNvSpPr>
            <a:spLocks noGrp="1" noChangeArrowheads="1"/>
          </p:cNvSpPr>
          <p:nvPr>
            <p:ph idx="1"/>
          </p:nvPr>
        </p:nvSpPr>
        <p:spPr>
          <a:xfrm>
            <a:off x="509589" y="1865313"/>
            <a:ext cx="8158161" cy="4114800"/>
          </a:xfrm>
          <a:noFill/>
        </p:spPr>
        <p:txBody>
          <a:bodyPr/>
          <a:lstStyle/>
          <a:p>
            <a:pPr marL="0" indent="0">
              <a:spcAft>
                <a:spcPts val="1800"/>
              </a:spcAft>
              <a:buNone/>
            </a:pPr>
            <a:r>
              <a:rPr lang="cs-CZ" altLang="cs-CZ" sz="2000" b="1" dirty="0"/>
              <a:t>Z</a:t>
            </a:r>
            <a:r>
              <a:rPr lang="cs-CZ" altLang="cs-CZ" sz="2000" b="1" dirty="0" smtClean="0"/>
              <a:t>výšené požární nebezpečí</a:t>
            </a:r>
          </a:p>
          <a:p>
            <a:pPr lvl="1">
              <a:spcAft>
                <a:spcPts val="1800"/>
              </a:spcAft>
              <a:buFont typeface="Wingdings" pitchFamily="2" charset="2"/>
              <a:buChar char="ü"/>
            </a:pPr>
            <a:r>
              <a:rPr lang="cs-CZ" altLang="cs-CZ" sz="1800" dirty="0" smtClean="0"/>
              <a:t>vyšší pravděpodobnost vzniku požáru</a:t>
            </a:r>
          </a:p>
          <a:p>
            <a:pPr lvl="1">
              <a:spcAft>
                <a:spcPts val="1800"/>
              </a:spcAft>
              <a:buFont typeface="Wingdings" pitchFamily="2" charset="2"/>
              <a:buChar char="ü"/>
            </a:pPr>
            <a:r>
              <a:rPr lang="cs-CZ" altLang="cs-CZ" sz="1800" dirty="0" smtClean="0"/>
              <a:t>Stavebně složitější objekt – 7 a více podlaží</a:t>
            </a:r>
          </a:p>
          <a:p>
            <a:pPr lvl="1">
              <a:spcAft>
                <a:spcPts val="1800"/>
              </a:spcAft>
              <a:buFont typeface="Wingdings" pitchFamily="2" charset="2"/>
              <a:buChar char="ü"/>
            </a:pPr>
            <a:r>
              <a:rPr lang="cs-CZ" altLang="cs-CZ" sz="1800" dirty="0" smtClean="0"/>
              <a:t>výskyt většího počtu osob </a:t>
            </a:r>
          </a:p>
          <a:p>
            <a:pPr lvl="1">
              <a:spcAft>
                <a:spcPts val="1800"/>
              </a:spcAft>
              <a:buFont typeface="Wingdings" pitchFamily="2" charset="2"/>
              <a:buChar char="ü"/>
            </a:pPr>
            <a:r>
              <a:rPr lang="cs-CZ" altLang="cs-CZ" sz="1800" dirty="0" smtClean="0"/>
              <a:t>delší únikové cesty</a:t>
            </a:r>
          </a:p>
          <a:p>
            <a:pPr lvl="1">
              <a:spcAft>
                <a:spcPts val="1800"/>
              </a:spcAft>
              <a:buFont typeface="Wingdings" pitchFamily="2" charset="2"/>
              <a:buChar char="ü"/>
            </a:pPr>
            <a:r>
              <a:rPr lang="cs-CZ" altLang="cs-CZ" sz="1800" dirty="0" smtClean="0"/>
              <a:t>složitější podmínky pro evakuaci</a:t>
            </a:r>
          </a:p>
          <a:p>
            <a:pPr lvl="1">
              <a:spcAft>
                <a:spcPts val="1800"/>
              </a:spcAft>
              <a:buFont typeface="Wingdings" pitchFamily="2" charset="2"/>
              <a:buChar char="ü"/>
            </a:pPr>
            <a:r>
              <a:rPr lang="cs-CZ" altLang="cs-CZ" sz="1800" dirty="0"/>
              <a:t>složitější podmínky pro </a:t>
            </a:r>
            <a:r>
              <a:rPr lang="cs-CZ" altLang="cs-CZ" sz="1800" dirty="0" smtClean="0"/>
              <a:t>případný zásah hasičů</a:t>
            </a:r>
          </a:p>
          <a:p>
            <a:pPr>
              <a:spcAft>
                <a:spcPts val="1200"/>
              </a:spcAft>
            </a:pPr>
            <a:endParaRPr lang="cs-CZ" sz="1800" b="1" dirty="0"/>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47</a:t>
            </a:fld>
            <a:endParaRPr lang="cs-CZ" altLang="cs-CZ" dirty="0"/>
          </a:p>
        </p:txBody>
      </p:sp>
      <p:pic>
        <p:nvPicPr>
          <p:cNvPr id="7" name="Picture 2" descr="Výsledek obrázku pro pla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118" y="2529640"/>
            <a:ext cx="3226558" cy="263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3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48</a:t>
            </a:fld>
            <a:endParaRPr lang="cs-CZ" altLang="cs-CZ" dirty="0"/>
          </a:p>
        </p:txBody>
      </p:sp>
      <p:sp>
        <p:nvSpPr>
          <p:cNvPr id="96258" name="Rectangle 2"/>
          <p:cNvSpPr>
            <a:spLocks noGrp="1" noChangeArrowheads="1"/>
          </p:cNvSpPr>
          <p:nvPr>
            <p:ph type="title"/>
          </p:nvPr>
        </p:nvSpPr>
        <p:spPr/>
        <p:txBody>
          <a:bodyPr/>
          <a:lstStyle/>
          <a:p>
            <a:r>
              <a:rPr lang="cs-CZ" altLang="cs-CZ" dirty="0" smtClean="0"/>
              <a:t>Požární ochrana </a:t>
            </a:r>
            <a:br>
              <a:rPr lang="cs-CZ" altLang="cs-CZ" dirty="0" smtClean="0"/>
            </a:br>
            <a:r>
              <a:rPr lang="cs-CZ" altLang="cs-CZ" sz="1800" dirty="0"/>
              <a:t>P</a:t>
            </a:r>
            <a:r>
              <a:rPr lang="cs-CZ" altLang="cs-CZ" sz="1800" dirty="0" smtClean="0"/>
              <a:t>ovinnosti zaměstnanců</a:t>
            </a:r>
            <a:endParaRPr lang="cs-CZ" altLang="cs-CZ" dirty="0"/>
          </a:p>
        </p:txBody>
      </p:sp>
      <p:sp>
        <p:nvSpPr>
          <p:cNvPr id="96259" name="Rectangle 3"/>
          <p:cNvSpPr>
            <a:spLocks noGrp="1" noChangeArrowheads="1"/>
          </p:cNvSpPr>
          <p:nvPr>
            <p:ph type="body" idx="1"/>
          </p:nvPr>
        </p:nvSpPr>
        <p:spPr>
          <a:xfrm>
            <a:off x="509589" y="1998663"/>
            <a:ext cx="8082321" cy="4114800"/>
          </a:xfrm>
        </p:spPr>
        <p:txBody>
          <a:bodyPr/>
          <a:lstStyle/>
          <a:p>
            <a:pPr algn="just">
              <a:spcAft>
                <a:spcPts val="1200"/>
              </a:spcAft>
            </a:pPr>
            <a:r>
              <a:rPr lang="cs-CZ" altLang="cs-CZ" sz="1800" dirty="0" smtClean="0"/>
              <a:t>počínat si tak, aby </a:t>
            </a:r>
            <a:r>
              <a:rPr lang="cs-CZ" altLang="cs-CZ" sz="1800" b="1" dirty="0" smtClean="0"/>
              <a:t>nezavdal příčinu ke vzniku požáru </a:t>
            </a:r>
            <a:r>
              <a:rPr lang="cs-CZ" altLang="cs-CZ" sz="1800" dirty="0" smtClean="0"/>
              <a:t>(např. při používání tepelných, elektrických, plynových a jiných spotřebičů, hořlavých látek, otevřeného ohně apod.)</a:t>
            </a:r>
          </a:p>
          <a:p>
            <a:pPr algn="just">
              <a:spcAft>
                <a:spcPts val="1200"/>
              </a:spcAft>
            </a:pPr>
            <a:r>
              <a:rPr lang="cs-CZ" altLang="cs-CZ" sz="1800" b="1" dirty="0"/>
              <a:t>dodržovat </a:t>
            </a:r>
            <a:r>
              <a:rPr lang="cs-CZ" altLang="cs-CZ" sz="1800" b="1" dirty="0" smtClean="0"/>
              <a:t>předpisy </a:t>
            </a:r>
            <a:r>
              <a:rPr lang="cs-CZ" altLang="cs-CZ" sz="1800" dirty="0" smtClean="0"/>
              <a:t>(</a:t>
            </a:r>
            <a:r>
              <a:rPr lang="cs-CZ" altLang="cs-CZ" sz="1800" dirty="0"/>
              <a:t>zejména v </a:t>
            </a:r>
            <a:r>
              <a:rPr lang="cs-CZ" altLang="cs-CZ" sz="1800" dirty="0" smtClean="0"/>
              <a:t>požární poplachové směrnice a požární řády </a:t>
            </a:r>
            <a:r>
              <a:rPr lang="cs-CZ" altLang="cs-CZ" sz="1800" dirty="0"/>
              <a:t>a dále </a:t>
            </a:r>
            <a:r>
              <a:rPr lang="cs-CZ" altLang="cs-CZ" sz="1800" b="1" dirty="0" smtClean="0"/>
              <a:t>návody </a:t>
            </a:r>
            <a:r>
              <a:rPr lang="cs-CZ" altLang="cs-CZ" sz="1800" b="1" dirty="0"/>
              <a:t>k </a:t>
            </a:r>
            <a:r>
              <a:rPr lang="cs-CZ" altLang="cs-CZ" sz="1800" b="1" dirty="0" smtClean="0"/>
              <a:t>obsluze</a:t>
            </a:r>
            <a:r>
              <a:rPr lang="cs-CZ" altLang="cs-CZ" sz="1800" dirty="0" smtClean="0"/>
              <a:t>),</a:t>
            </a:r>
            <a:r>
              <a:rPr lang="cs-CZ" altLang="cs-CZ" sz="1800" b="1" dirty="0" smtClean="0"/>
              <a:t> </a:t>
            </a:r>
            <a:r>
              <a:rPr lang="cs-CZ" altLang="cs-CZ" sz="1800" dirty="0"/>
              <a:t>stanovené pracovní a technologické postupy, </a:t>
            </a:r>
            <a:r>
              <a:rPr lang="cs-CZ" altLang="cs-CZ" sz="1800" dirty="0" smtClean="0"/>
              <a:t>vydané </a:t>
            </a:r>
            <a:r>
              <a:rPr lang="cs-CZ" altLang="cs-CZ" sz="1800" dirty="0"/>
              <a:t>příkazy, zákazy a </a:t>
            </a:r>
            <a:r>
              <a:rPr lang="cs-CZ" altLang="cs-CZ" sz="1800" dirty="0" smtClean="0"/>
              <a:t>pokyny týkající se PO,</a:t>
            </a:r>
          </a:p>
          <a:p>
            <a:pPr algn="just">
              <a:spcAft>
                <a:spcPts val="1200"/>
              </a:spcAft>
            </a:pPr>
            <a:r>
              <a:rPr lang="cs-CZ" sz="1800" b="1" dirty="0" smtClean="0"/>
              <a:t>oznámit </a:t>
            </a:r>
            <a:r>
              <a:rPr lang="cs-CZ" sz="1800" b="1" dirty="0"/>
              <a:t>vznik každého požáru </a:t>
            </a:r>
            <a:r>
              <a:rPr lang="cs-CZ" sz="1800" dirty="0"/>
              <a:t>na pracovišti přímému nadřízenému zaměstnanci</a:t>
            </a:r>
            <a:r>
              <a:rPr lang="cs-CZ" sz="1800" dirty="0" smtClean="0"/>
              <a:t>,</a:t>
            </a:r>
          </a:p>
          <a:p>
            <a:pPr marL="342900" lvl="2" indent="-342900" algn="just">
              <a:spcAft>
                <a:spcPts val="1200"/>
              </a:spcAft>
              <a:buFont typeface="Wingdings" panose="05000000000000000000" pitchFamily="2" charset="2"/>
              <a:buChar char="§"/>
            </a:pPr>
            <a:r>
              <a:rPr lang="cs-CZ" sz="1800" dirty="0"/>
              <a:t>zúčastnit se školení o PO a odborné přípravy požárních hlídek, pokud jsou jejich členy,</a:t>
            </a:r>
          </a:p>
          <a:p>
            <a:pPr algn="just">
              <a:spcAft>
                <a:spcPts val="1200"/>
              </a:spcAft>
            </a:pPr>
            <a:endParaRPr lang="cs-CZ" sz="1800" dirty="0"/>
          </a:p>
          <a:p>
            <a:pPr lvl="2"/>
            <a:endParaRPr lang="cs-CZ" sz="3600" dirty="0"/>
          </a:p>
        </p:txBody>
      </p:sp>
    </p:spTree>
    <p:extLst>
      <p:ext uri="{BB962C8B-B14F-4D97-AF65-F5344CB8AC3E}">
        <p14:creationId xmlns:p14="http://schemas.microsoft.com/office/powerpoint/2010/main" val="38932608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49</a:t>
            </a:fld>
            <a:endParaRPr lang="cs-CZ" altLang="cs-CZ" dirty="0"/>
          </a:p>
        </p:txBody>
      </p:sp>
      <p:sp>
        <p:nvSpPr>
          <p:cNvPr id="96258" name="Rectangle 2"/>
          <p:cNvSpPr>
            <a:spLocks noGrp="1" noChangeArrowheads="1"/>
          </p:cNvSpPr>
          <p:nvPr>
            <p:ph type="title"/>
          </p:nvPr>
        </p:nvSpPr>
        <p:spPr/>
        <p:txBody>
          <a:bodyPr/>
          <a:lstStyle/>
          <a:p>
            <a:r>
              <a:rPr lang="cs-CZ" altLang="cs-CZ" dirty="0" smtClean="0"/>
              <a:t>Požární ochrana </a:t>
            </a:r>
            <a:br>
              <a:rPr lang="cs-CZ" altLang="cs-CZ" dirty="0" smtClean="0"/>
            </a:br>
            <a:r>
              <a:rPr lang="cs-CZ" altLang="cs-CZ" sz="1800" dirty="0"/>
              <a:t>P</a:t>
            </a:r>
            <a:r>
              <a:rPr lang="cs-CZ" altLang="cs-CZ" sz="1800" dirty="0" smtClean="0"/>
              <a:t>ovinnosti zaměstnanců</a:t>
            </a:r>
            <a:endParaRPr lang="cs-CZ" altLang="cs-CZ" dirty="0"/>
          </a:p>
        </p:txBody>
      </p:sp>
      <p:sp>
        <p:nvSpPr>
          <p:cNvPr id="96259" name="Rectangle 3"/>
          <p:cNvSpPr>
            <a:spLocks noGrp="1" noChangeArrowheads="1"/>
          </p:cNvSpPr>
          <p:nvPr>
            <p:ph type="body" idx="1"/>
          </p:nvPr>
        </p:nvSpPr>
        <p:spPr>
          <a:xfrm>
            <a:off x="509589" y="1998663"/>
            <a:ext cx="8082321" cy="4114800"/>
          </a:xfrm>
        </p:spPr>
        <p:txBody>
          <a:bodyPr/>
          <a:lstStyle/>
          <a:p>
            <a:pPr marL="342900" lvl="2" indent="-342900" algn="just">
              <a:spcAft>
                <a:spcPts val="1200"/>
              </a:spcAft>
              <a:buFont typeface="Wingdings" panose="05000000000000000000" pitchFamily="2" charset="2"/>
              <a:buChar char="§"/>
            </a:pPr>
            <a:r>
              <a:rPr lang="cs-CZ" sz="1800" b="1" dirty="0"/>
              <a:t>znát rozmístění věcných prostředků PO</a:t>
            </a:r>
            <a:r>
              <a:rPr lang="cs-CZ" sz="1800" dirty="0"/>
              <a:t> (přenosných hasicích přístrojů)       a umět je používat,</a:t>
            </a:r>
          </a:p>
          <a:p>
            <a:pPr marL="342900" lvl="2" indent="-342900" algn="just">
              <a:spcAft>
                <a:spcPts val="1200"/>
              </a:spcAft>
              <a:buFont typeface="Wingdings" panose="05000000000000000000" pitchFamily="2" charset="2"/>
              <a:buChar char="§"/>
            </a:pPr>
            <a:r>
              <a:rPr lang="cs-CZ" sz="1800" dirty="0" smtClean="0"/>
              <a:t>neodkladně </a:t>
            </a:r>
            <a:r>
              <a:rPr lang="cs-CZ" sz="1800" b="1" dirty="0"/>
              <a:t>hlásit</a:t>
            </a:r>
            <a:r>
              <a:rPr lang="cs-CZ" sz="1800" dirty="0"/>
              <a:t> svému nadřízenému zaměstnanci </a:t>
            </a:r>
            <a:r>
              <a:rPr lang="cs-CZ" sz="1800" b="1" dirty="0"/>
              <a:t>závady PO</a:t>
            </a:r>
            <a:r>
              <a:rPr lang="cs-CZ" sz="1800" dirty="0"/>
              <a:t>, které zjistili a dle svých možností aktivně se zúčastnit na jejich odstranění,</a:t>
            </a:r>
          </a:p>
          <a:p>
            <a:pPr algn="just"/>
            <a:r>
              <a:rPr lang="cs-CZ" sz="1800" dirty="0" smtClean="0"/>
              <a:t>nepoškozovat</a:t>
            </a:r>
            <a:r>
              <a:rPr lang="cs-CZ" sz="1800" dirty="0"/>
              <a:t>, neodstraňovat, nezneužívat nebo jinak nesnižovat účinnost zařízení a prostředků sloužících na ochranu před požáry, včetně příslušných bezpečnostních </a:t>
            </a:r>
            <a:r>
              <a:rPr lang="cs-CZ" sz="1800" dirty="0" smtClean="0"/>
              <a:t>značek </a:t>
            </a:r>
            <a:r>
              <a:rPr lang="cs-CZ" sz="1800" dirty="0"/>
              <a:t>a </a:t>
            </a:r>
            <a:r>
              <a:rPr lang="cs-CZ" sz="1800" dirty="0" smtClean="0"/>
              <a:t>nápisů.</a:t>
            </a:r>
            <a:endParaRPr lang="cs-CZ" sz="2800" dirty="0"/>
          </a:p>
        </p:txBody>
      </p:sp>
    </p:spTree>
    <p:extLst>
      <p:ext uri="{BB962C8B-B14F-4D97-AF65-F5344CB8AC3E}">
        <p14:creationId xmlns:p14="http://schemas.microsoft.com/office/powerpoint/2010/main" val="4139598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5</a:t>
            </a:fld>
            <a:endParaRPr lang="cs-CZ" altLang="cs-CZ" dirty="0"/>
          </a:p>
        </p:txBody>
      </p:sp>
      <p:sp>
        <p:nvSpPr>
          <p:cNvPr id="96258" name="Rectangle 2"/>
          <p:cNvSpPr>
            <a:spLocks noGrp="1" noChangeArrowheads="1"/>
          </p:cNvSpPr>
          <p:nvPr>
            <p:ph type="title"/>
          </p:nvPr>
        </p:nvSpPr>
        <p:spPr>
          <a:xfrm>
            <a:off x="505275" y="942660"/>
            <a:ext cx="8086635" cy="647700"/>
          </a:xfrm>
        </p:spPr>
        <p:txBody>
          <a:bodyPr/>
          <a:lstStyle/>
          <a:p>
            <a:r>
              <a:rPr lang="cs-CZ" altLang="cs-CZ" dirty="0" smtClean="0"/>
              <a:t>Zákoník práce</a:t>
            </a:r>
            <a:br>
              <a:rPr lang="cs-CZ" altLang="cs-CZ" dirty="0" smtClean="0"/>
            </a:br>
            <a:r>
              <a:rPr lang="cs-CZ" altLang="cs-CZ" sz="1800" dirty="0" smtClean="0"/>
              <a:t>§ 101 Předcházení ohrožení života a zdraví při práci</a:t>
            </a:r>
            <a:endParaRPr lang="cs-CZ" altLang="cs-CZ" dirty="0"/>
          </a:p>
        </p:txBody>
      </p:sp>
      <p:sp>
        <p:nvSpPr>
          <p:cNvPr id="96259" name="Rectangle 3"/>
          <p:cNvSpPr>
            <a:spLocks noGrp="1" noChangeArrowheads="1"/>
          </p:cNvSpPr>
          <p:nvPr>
            <p:ph type="body" idx="1"/>
          </p:nvPr>
        </p:nvSpPr>
        <p:spPr>
          <a:xfrm>
            <a:off x="509589" y="1722120"/>
            <a:ext cx="8082321" cy="4754880"/>
          </a:xfrm>
        </p:spPr>
        <p:txBody>
          <a:bodyPr/>
          <a:lstStyle/>
          <a:p>
            <a:pPr algn="just">
              <a:spcAft>
                <a:spcPts val="1200"/>
              </a:spcAft>
            </a:pPr>
            <a:r>
              <a:rPr lang="cs-CZ" sz="1800" dirty="0" smtClean="0"/>
              <a:t>Zaměstnavatel </a:t>
            </a:r>
            <a:r>
              <a:rPr lang="cs-CZ" sz="1800" dirty="0"/>
              <a:t>je povinen zajistit bezpečnost a ochranu zdraví zaměstnanců při práci </a:t>
            </a:r>
            <a:r>
              <a:rPr lang="cs-CZ" sz="1800" b="1" dirty="0"/>
              <a:t>s ohledem na rizika </a:t>
            </a:r>
            <a:r>
              <a:rPr lang="cs-CZ" sz="1800" dirty="0"/>
              <a:t>možného ohrožení jejich života a zdraví, která se týkají výkonu </a:t>
            </a:r>
            <a:r>
              <a:rPr lang="cs-CZ" sz="1800" dirty="0" smtClean="0"/>
              <a:t>práce (dále jen „rizika“).</a:t>
            </a:r>
          </a:p>
        </p:txBody>
      </p:sp>
      <p:grpSp>
        <p:nvGrpSpPr>
          <p:cNvPr id="22" name="Skupina 21"/>
          <p:cNvGrpSpPr/>
          <p:nvPr/>
        </p:nvGrpSpPr>
        <p:grpSpPr>
          <a:xfrm>
            <a:off x="864522" y="2915948"/>
            <a:ext cx="7727388" cy="3450439"/>
            <a:chOff x="401759" y="2797961"/>
            <a:chExt cx="7727388" cy="3450439"/>
          </a:xfrm>
        </p:grpSpPr>
        <p:pic>
          <p:nvPicPr>
            <p:cNvPr id="1026" name="Picture 2" descr="Výsledek obrázku pro manipulace s břeme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3712" y="2797961"/>
              <a:ext cx="2059807" cy="3450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01759" y="2797961"/>
              <a:ext cx="2536722" cy="1200329"/>
            </a:xfrm>
            <a:prstGeom prst="rect">
              <a:avLst/>
            </a:prstGeom>
            <a:noFill/>
          </p:spPr>
          <p:txBody>
            <a:bodyPr wrap="square" rtlCol="0">
              <a:spAutoFit/>
            </a:bodyPr>
            <a:lstStyle/>
            <a:p>
              <a:pPr algn="ctr"/>
              <a:r>
                <a:rPr lang="cs-CZ" sz="1600" dirty="0" smtClean="0"/>
                <a:t>RIZIKO</a:t>
              </a:r>
              <a:endParaRPr lang="cs-CZ" sz="2000" dirty="0" smtClean="0"/>
            </a:p>
            <a:p>
              <a:pPr algn="ctr"/>
              <a:r>
                <a:rPr lang="cs-CZ" sz="1200" dirty="0" smtClean="0"/>
                <a:t>Nejhorší předpokládaný následek   a pravděpodobnost, příp. četnost jeho výskytu</a:t>
              </a:r>
            </a:p>
            <a:p>
              <a:pPr algn="ctr"/>
              <a:r>
                <a:rPr lang="cs-CZ" sz="2000" dirty="0" smtClean="0"/>
                <a:t>→ </a:t>
              </a:r>
              <a:r>
                <a:rPr lang="cs-CZ" sz="1200" dirty="0" smtClean="0"/>
                <a:t>poranění páteře.</a:t>
              </a:r>
              <a:endParaRPr lang="cs-CZ" sz="1200" dirty="0"/>
            </a:p>
          </p:txBody>
        </p:sp>
        <p:cxnSp>
          <p:nvCxnSpPr>
            <p:cNvPr id="8" name="Přímá spojnice se šipkou 7"/>
            <p:cNvCxnSpPr>
              <a:stCxn id="2" idx="3"/>
            </p:cNvCxnSpPr>
            <p:nvPr/>
          </p:nvCxnSpPr>
          <p:spPr bwMode="auto">
            <a:xfrm>
              <a:off x="2938481" y="3398126"/>
              <a:ext cx="984590" cy="495448"/>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ovéPole 11"/>
            <p:cNvSpPr txBox="1"/>
            <p:nvPr/>
          </p:nvSpPr>
          <p:spPr>
            <a:xfrm>
              <a:off x="422694" y="4553917"/>
              <a:ext cx="2536722" cy="1261884"/>
            </a:xfrm>
            <a:prstGeom prst="rect">
              <a:avLst/>
            </a:prstGeom>
            <a:noFill/>
          </p:spPr>
          <p:txBody>
            <a:bodyPr wrap="square" rtlCol="0">
              <a:spAutoFit/>
            </a:bodyPr>
            <a:lstStyle/>
            <a:p>
              <a:pPr algn="ctr"/>
              <a:r>
                <a:rPr lang="cs-CZ" sz="1600" dirty="0" smtClean="0"/>
                <a:t>OPATŘENÍ</a:t>
              </a:r>
              <a:endParaRPr lang="cs-CZ" sz="2000" dirty="0" smtClean="0"/>
            </a:p>
            <a:p>
              <a:pPr algn="ctr"/>
              <a:r>
                <a:rPr lang="cs-CZ" sz="1200" dirty="0" smtClean="0"/>
                <a:t>Dodržování zásad bezpečné manipulace s břemeny.</a:t>
              </a:r>
            </a:p>
            <a:p>
              <a:pPr algn="ctr"/>
              <a:r>
                <a:rPr lang="cs-CZ" sz="1200" dirty="0" smtClean="0"/>
                <a:t>Dodržování stanovených hmotnostních limitů.</a:t>
              </a:r>
            </a:p>
            <a:p>
              <a:pPr algn="ctr"/>
              <a:endParaRPr lang="cs-CZ" sz="1200" dirty="0"/>
            </a:p>
          </p:txBody>
        </p:sp>
        <p:cxnSp>
          <p:nvCxnSpPr>
            <p:cNvPr id="10" name="Přímá spojnice se šipkou 9"/>
            <p:cNvCxnSpPr>
              <a:stCxn id="12" idx="3"/>
            </p:cNvCxnSpPr>
            <p:nvPr/>
          </p:nvCxnSpPr>
          <p:spPr bwMode="auto">
            <a:xfrm flipV="1">
              <a:off x="2959416" y="4188542"/>
              <a:ext cx="826003" cy="99631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se šipkou 12"/>
            <p:cNvCxnSpPr>
              <a:stCxn id="12" idx="3"/>
            </p:cNvCxnSpPr>
            <p:nvPr/>
          </p:nvCxnSpPr>
          <p:spPr bwMode="auto">
            <a:xfrm>
              <a:off x="2959416" y="5184859"/>
              <a:ext cx="1042313" cy="38472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a:stCxn id="12" idx="3"/>
            </p:cNvCxnSpPr>
            <p:nvPr/>
          </p:nvCxnSpPr>
          <p:spPr bwMode="auto">
            <a:xfrm>
              <a:off x="2959416" y="5184859"/>
              <a:ext cx="1589176" cy="146194"/>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ovéPole 18"/>
            <p:cNvSpPr txBox="1"/>
            <p:nvPr/>
          </p:nvSpPr>
          <p:spPr>
            <a:xfrm>
              <a:off x="5589639" y="3056934"/>
              <a:ext cx="2536722" cy="707886"/>
            </a:xfrm>
            <a:prstGeom prst="rect">
              <a:avLst/>
            </a:prstGeom>
            <a:noFill/>
          </p:spPr>
          <p:txBody>
            <a:bodyPr wrap="square" rtlCol="0">
              <a:spAutoFit/>
            </a:bodyPr>
            <a:lstStyle/>
            <a:p>
              <a:pPr algn="ctr"/>
              <a:r>
                <a:rPr lang="cs-CZ" sz="1600" dirty="0" smtClean="0"/>
                <a:t>ZDROJ RIZIKA</a:t>
              </a:r>
              <a:endParaRPr lang="cs-CZ" sz="2000" dirty="0" smtClean="0"/>
            </a:p>
            <a:p>
              <a:pPr algn="ctr"/>
              <a:r>
                <a:rPr lang="cs-CZ" sz="1200" dirty="0" smtClean="0"/>
                <a:t>Nebezpečná vlastnost nebezpečného činitele.</a:t>
              </a:r>
            </a:p>
          </p:txBody>
        </p:sp>
        <p:sp>
          <p:nvSpPr>
            <p:cNvPr id="20" name="TextovéPole 19"/>
            <p:cNvSpPr txBox="1"/>
            <p:nvPr/>
          </p:nvSpPr>
          <p:spPr>
            <a:xfrm>
              <a:off x="5592425" y="4419937"/>
              <a:ext cx="2536722" cy="646331"/>
            </a:xfrm>
            <a:prstGeom prst="rect">
              <a:avLst/>
            </a:prstGeom>
            <a:noFill/>
          </p:spPr>
          <p:txBody>
            <a:bodyPr wrap="square" rtlCol="0">
              <a:spAutoFit/>
            </a:bodyPr>
            <a:lstStyle/>
            <a:p>
              <a:pPr algn="ctr"/>
              <a:r>
                <a:rPr lang="cs-CZ" sz="1600" dirty="0" smtClean="0"/>
                <a:t>NEBEZEPČNÝ ČINITEL</a:t>
              </a:r>
              <a:endParaRPr lang="cs-CZ" sz="2000" dirty="0" smtClean="0"/>
            </a:p>
            <a:p>
              <a:pPr algn="ctr"/>
              <a:r>
                <a:rPr lang="cs-CZ" sz="2000" dirty="0"/>
                <a:t>→ </a:t>
              </a:r>
              <a:r>
                <a:rPr lang="cs-CZ" sz="1200" dirty="0"/>
                <a:t>b</a:t>
              </a:r>
              <a:r>
                <a:rPr lang="cs-CZ" sz="1200" dirty="0" smtClean="0"/>
                <a:t>řemeno.</a:t>
              </a:r>
            </a:p>
          </p:txBody>
        </p:sp>
        <p:cxnSp>
          <p:nvCxnSpPr>
            <p:cNvPr id="17" name="Přímá spojnice se šipkou 16"/>
            <p:cNvCxnSpPr/>
            <p:nvPr/>
          </p:nvCxnSpPr>
          <p:spPr bwMode="auto">
            <a:xfrm flipH="1">
              <a:off x="4699819" y="3398125"/>
              <a:ext cx="1307691" cy="169440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a:stCxn id="20" idx="1"/>
            </p:cNvCxnSpPr>
            <p:nvPr/>
          </p:nvCxnSpPr>
          <p:spPr bwMode="auto">
            <a:xfrm flipH="1">
              <a:off x="4703589" y="4743103"/>
              <a:ext cx="888836" cy="58795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315259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3903" y="971630"/>
            <a:ext cx="8086635" cy="647700"/>
          </a:xfrm>
        </p:spPr>
        <p:txBody>
          <a:bodyPr/>
          <a:lstStyle/>
          <a:p>
            <a:r>
              <a:rPr lang="cs-CZ" dirty="0" smtClean="0"/>
              <a:t>Podmínky požární bezpečnosti</a:t>
            </a:r>
            <a:br>
              <a:rPr lang="cs-CZ" dirty="0" smtClean="0"/>
            </a:br>
            <a:r>
              <a:rPr lang="cs-CZ" sz="1800" dirty="0" smtClean="0"/>
              <a:t>Požární řád</a:t>
            </a:r>
            <a:endParaRPr lang="cs-CZ" sz="1800" dirty="0"/>
          </a:p>
        </p:txBody>
      </p:sp>
      <p:sp>
        <p:nvSpPr>
          <p:cNvPr id="3" name="Zástupný symbol pro obsah 2"/>
          <p:cNvSpPr>
            <a:spLocks noGrp="1"/>
          </p:cNvSpPr>
          <p:nvPr>
            <p:ph idx="1"/>
          </p:nvPr>
        </p:nvSpPr>
        <p:spPr>
          <a:xfrm>
            <a:off x="513903" y="1909071"/>
            <a:ext cx="8082321" cy="4618477"/>
          </a:xfrm>
        </p:spPr>
        <p:txBody>
          <a:bodyPr>
            <a:normAutofit fontScale="70000" lnSpcReduction="20000"/>
          </a:bodyPr>
          <a:lstStyle/>
          <a:p>
            <a:pPr algn="just">
              <a:spcAft>
                <a:spcPts val="600"/>
              </a:spcAft>
            </a:pPr>
            <a:r>
              <a:rPr lang="cs-CZ" sz="2600" dirty="0" smtClean="0"/>
              <a:t>Udržujte pořádek.</a:t>
            </a:r>
          </a:p>
          <a:p>
            <a:pPr algn="just">
              <a:spcAft>
                <a:spcPts val="600"/>
              </a:spcAft>
            </a:pPr>
            <a:r>
              <a:rPr lang="cs-CZ" sz="2600" dirty="0" smtClean="0"/>
              <a:t>V celém areálu PdF je zákaz koření.</a:t>
            </a:r>
          </a:p>
          <a:p>
            <a:pPr algn="just">
              <a:spcAft>
                <a:spcPts val="600"/>
              </a:spcAft>
            </a:pPr>
            <a:r>
              <a:rPr lang="cs-CZ" sz="2600" dirty="0"/>
              <a:t>Je zakázáno používat </a:t>
            </a:r>
            <a:r>
              <a:rPr lang="cs-CZ" sz="2600" b="1" dirty="0"/>
              <a:t>soukromé</a:t>
            </a:r>
            <a:r>
              <a:rPr lang="cs-CZ" sz="2600" dirty="0"/>
              <a:t> (vnesené) nebo </a:t>
            </a:r>
            <a:r>
              <a:rPr lang="cs-CZ" sz="2600" b="1" dirty="0"/>
              <a:t>nezrevidované</a:t>
            </a:r>
            <a:r>
              <a:rPr lang="cs-CZ" sz="2600" dirty="0"/>
              <a:t> elektrické, či jiné </a:t>
            </a:r>
            <a:r>
              <a:rPr lang="cs-CZ" sz="2600" dirty="0" smtClean="0"/>
              <a:t>spotřebiče.</a:t>
            </a:r>
          </a:p>
          <a:p>
            <a:pPr algn="just">
              <a:spcAft>
                <a:spcPts val="600"/>
              </a:spcAft>
            </a:pPr>
            <a:r>
              <a:rPr lang="cs-CZ" sz="2600" dirty="0" smtClean="0"/>
              <a:t>Po skončení pracovní doby vypněte </a:t>
            </a:r>
            <a:r>
              <a:rPr lang="cs-CZ" sz="2600" b="1" dirty="0" smtClean="0"/>
              <a:t>všechny elektrické spotřebiče</a:t>
            </a:r>
            <a:r>
              <a:rPr lang="cs-CZ" sz="2600" dirty="0" smtClean="0"/>
              <a:t>, </a:t>
            </a:r>
            <a:r>
              <a:rPr lang="cs-CZ" sz="2600" dirty="0"/>
              <a:t>které nejsou dle návodu na obsluhu určeny k trvalému provozu (např. rychlovarné konvice, kávovary, mikrovlnné trouby apod.) a </a:t>
            </a:r>
            <a:r>
              <a:rPr lang="cs-CZ" sz="2600" b="1" dirty="0" smtClean="0"/>
              <a:t>zhasněte světla.</a:t>
            </a:r>
          </a:p>
          <a:p>
            <a:pPr algn="just">
              <a:spcAft>
                <a:spcPts val="600"/>
              </a:spcAft>
            </a:pPr>
            <a:r>
              <a:rPr lang="cs-CZ" sz="2600" dirty="0"/>
              <a:t>K hasicím přístrojům, </a:t>
            </a:r>
            <a:r>
              <a:rPr lang="cs-CZ" sz="2600" dirty="0" smtClean="0"/>
              <a:t>hydrantům a</a:t>
            </a:r>
            <a:r>
              <a:rPr lang="cs-CZ" sz="2600" dirty="0"/>
              <a:t> elektrickým rozvaděčům </a:t>
            </a:r>
            <a:r>
              <a:rPr lang="cs-CZ" sz="2600" dirty="0" smtClean="0"/>
              <a:t>trvale </a:t>
            </a:r>
            <a:r>
              <a:rPr lang="cs-CZ" sz="2600" b="1" dirty="0" smtClean="0"/>
              <a:t>udržujte </a:t>
            </a:r>
            <a:r>
              <a:rPr lang="cs-CZ" sz="2600" b="1" dirty="0"/>
              <a:t>volný přístup</a:t>
            </a:r>
            <a:r>
              <a:rPr lang="cs-CZ" sz="2600" dirty="0"/>
              <a:t>. </a:t>
            </a:r>
          </a:p>
          <a:p>
            <a:pPr algn="just">
              <a:spcAft>
                <a:spcPts val="600"/>
              </a:spcAft>
            </a:pPr>
            <a:r>
              <a:rPr lang="cs-CZ" sz="2600" b="1" dirty="0" smtClean="0"/>
              <a:t>Zavírejte požární dveře</a:t>
            </a:r>
            <a:r>
              <a:rPr lang="cs-CZ" sz="2600" dirty="0" smtClean="0"/>
              <a:t>, musí být trvale </a:t>
            </a:r>
            <a:r>
              <a:rPr lang="cs-CZ" sz="2600" dirty="0"/>
              <a:t>uzavřené a nesmí být blokovány proti uzavření</a:t>
            </a:r>
            <a:r>
              <a:rPr lang="cs-CZ" sz="2600" dirty="0" smtClean="0"/>
              <a:t>.</a:t>
            </a:r>
          </a:p>
          <a:p>
            <a:pPr algn="just">
              <a:spcAft>
                <a:spcPts val="600"/>
              </a:spcAft>
            </a:pPr>
            <a:r>
              <a:rPr lang="cs-CZ" sz="2600" b="1" dirty="0"/>
              <a:t>Hořlavé kapaliny</a:t>
            </a:r>
            <a:r>
              <a:rPr lang="cs-CZ" sz="2600" dirty="0"/>
              <a:t> se smí skladovat pouze v originálních těsně uzavřených obalech (uzávěrem nahoru) na chladných, suchých a dobře větraných místech.  Dále musí být skladovány mimo dosah zdrojů zapálení (např. otevřený oheň, statická elektřina, sluneční záření, jiskry apod.).</a:t>
            </a:r>
          </a:p>
          <a:p>
            <a:endParaRPr lang="cs-CZ" dirty="0"/>
          </a:p>
          <a:p>
            <a:endParaRPr lang="cs-CZ" b="1" dirty="0" smtClean="0"/>
          </a:p>
        </p:txBody>
      </p:sp>
    </p:spTree>
    <p:extLst>
      <p:ext uri="{BB962C8B-B14F-4D97-AF65-F5344CB8AC3E}">
        <p14:creationId xmlns:p14="http://schemas.microsoft.com/office/powerpoint/2010/main" val="37226843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1901" y="751437"/>
            <a:ext cx="7886700" cy="862549"/>
          </a:xfrm>
        </p:spPr>
        <p:txBody>
          <a:bodyPr/>
          <a:lstStyle/>
          <a:p>
            <a:r>
              <a:rPr lang="cs-CZ" dirty="0"/>
              <a:t>Podmínky požární bezpečnosti</a:t>
            </a:r>
            <a:br>
              <a:rPr lang="cs-CZ" dirty="0"/>
            </a:br>
            <a:r>
              <a:rPr lang="cs-CZ" sz="1800" dirty="0"/>
              <a:t>Požární řád</a:t>
            </a:r>
          </a:p>
        </p:txBody>
      </p:sp>
      <p:sp>
        <p:nvSpPr>
          <p:cNvPr id="3" name="Zástupný symbol pro obsah 2"/>
          <p:cNvSpPr>
            <a:spLocks noGrp="1"/>
          </p:cNvSpPr>
          <p:nvPr>
            <p:ph idx="1"/>
          </p:nvPr>
        </p:nvSpPr>
        <p:spPr>
          <a:xfrm>
            <a:off x="501901" y="1824503"/>
            <a:ext cx="7886700" cy="4666832"/>
          </a:xfrm>
        </p:spPr>
        <p:txBody>
          <a:bodyPr>
            <a:normAutofit lnSpcReduction="10000"/>
          </a:bodyPr>
          <a:lstStyle/>
          <a:p>
            <a:pPr algn="just">
              <a:spcAft>
                <a:spcPts val="600"/>
              </a:spcAft>
            </a:pPr>
            <a:r>
              <a:rPr lang="cs-CZ" sz="1800" dirty="0"/>
              <a:t>Všechny únikové cesty a východy </a:t>
            </a:r>
            <a:r>
              <a:rPr lang="cs-CZ" sz="1800" dirty="0" smtClean="0"/>
              <a:t>udržujte </a:t>
            </a:r>
            <a:r>
              <a:rPr lang="cs-CZ" sz="1800" b="1" dirty="0" smtClean="0"/>
              <a:t>trvale </a:t>
            </a:r>
            <a:r>
              <a:rPr lang="cs-CZ" sz="1800" b="1" dirty="0"/>
              <a:t>volné</a:t>
            </a:r>
            <a:r>
              <a:rPr lang="cs-CZ" sz="1800" dirty="0"/>
              <a:t>. Volná šíře nechráněných únikových cest musí být nejméně 2 únikové pruhy, </a:t>
            </a:r>
            <a:r>
              <a:rPr lang="cs-CZ" sz="1800" dirty="0" smtClean="0"/>
              <a:t>tj. </a:t>
            </a:r>
            <a:r>
              <a:rPr lang="cs-CZ" sz="1800" dirty="0"/>
              <a:t>110 </a:t>
            </a:r>
            <a:r>
              <a:rPr lang="cs-CZ" sz="1800" dirty="0" smtClean="0"/>
              <a:t>cm.</a:t>
            </a:r>
            <a:endParaRPr lang="cs-CZ" sz="1800" dirty="0"/>
          </a:p>
          <a:p>
            <a:pPr algn="just">
              <a:spcAft>
                <a:spcPts val="600"/>
              </a:spcAft>
            </a:pPr>
            <a:r>
              <a:rPr lang="cs-CZ" sz="1800" dirty="0"/>
              <a:t>Žádné dveře na únikových cestách </a:t>
            </a:r>
            <a:r>
              <a:rPr lang="cs-CZ" sz="1800" b="1" dirty="0"/>
              <a:t>nesmí být </a:t>
            </a:r>
            <a:r>
              <a:rPr lang="cs-CZ" sz="1800" dirty="0"/>
              <a:t>během provozní doby </a:t>
            </a:r>
            <a:r>
              <a:rPr lang="cs-CZ" sz="1800" b="1" dirty="0"/>
              <a:t>uzamčené</a:t>
            </a:r>
            <a:r>
              <a:rPr lang="cs-CZ" sz="1800" dirty="0"/>
              <a:t>.</a:t>
            </a:r>
          </a:p>
          <a:p>
            <a:pPr algn="just">
              <a:spcAft>
                <a:spcPts val="600"/>
              </a:spcAft>
            </a:pPr>
            <a:r>
              <a:rPr lang="cs-CZ" sz="1800" dirty="0" smtClean="0"/>
              <a:t>V </a:t>
            </a:r>
            <a:r>
              <a:rPr lang="cs-CZ" sz="1800" dirty="0"/>
              <a:t>objektu </a:t>
            </a:r>
            <a:r>
              <a:rPr lang="cs-CZ" sz="1800" b="1" dirty="0"/>
              <a:t>není povoleno zvyšovat kapacitu osob </a:t>
            </a:r>
            <a:r>
              <a:rPr lang="cs-CZ" sz="1800" dirty="0"/>
              <a:t>např. vnášením dalších sedadel nebo sedáním na schodišťové stupně. V posluchárnách </a:t>
            </a:r>
            <a:r>
              <a:rPr lang="cs-CZ" sz="1800" dirty="0" smtClean="0"/>
              <a:t>   a </a:t>
            </a:r>
            <a:r>
              <a:rPr lang="cs-CZ" sz="1800" dirty="0"/>
              <a:t>učebnách je maximální počet osob stanoven instalovaným počtem lavic a sedadel. </a:t>
            </a:r>
            <a:endParaRPr lang="cs-CZ" sz="1800" dirty="0" smtClean="0"/>
          </a:p>
          <a:p>
            <a:pPr algn="just">
              <a:spcAft>
                <a:spcPts val="600"/>
              </a:spcAft>
            </a:pPr>
            <a:r>
              <a:rPr lang="cs-CZ" sz="1800" dirty="0" smtClean="0"/>
              <a:t>V </a:t>
            </a:r>
            <a:r>
              <a:rPr lang="cs-CZ" sz="1800" dirty="0"/>
              <a:t>posluchárnách a učebnách je zakázáno do uliček mezi lavicemi nebo na schodiště odkládat jakékoliv předměty, které by zužovaly průchozí šířku či jakkoliv jinak bránily bezpečnému pohybu v uličkách či po schodech. </a:t>
            </a:r>
          </a:p>
          <a:p>
            <a:pPr algn="just">
              <a:spcAft>
                <a:spcPts val="600"/>
              </a:spcAft>
            </a:pPr>
            <a:r>
              <a:rPr lang="cs-CZ" sz="1800" dirty="0"/>
              <a:t>Na centrálním schodišti </a:t>
            </a:r>
            <a:r>
              <a:rPr lang="cs-CZ" sz="1800" b="1" dirty="0" smtClean="0"/>
              <a:t>nesmí </a:t>
            </a:r>
            <a:r>
              <a:rPr lang="cs-CZ" sz="1800" b="1" dirty="0"/>
              <a:t>být umísťovány žádné další předměty</a:t>
            </a:r>
            <a:r>
              <a:rPr lang="cs-CZ" sz="1800" dirty="0"/>
              <a:t>. Povolení k umístění jakéhokoliv předmětu vydává vedoucí </a:t>
            </a:r>
            <a:r>
              <a:rPr lang="cs-CZ" sz="1800" dirty="0" smtClean="0"/>
              <a:t>TPO </a:t>
            </a:r>
            <a:r>
              <a:rPr lang="cs-CZ" sz="1800" dirty="0"/>
              <a:t>po předchozím vyjádření referenta PO.</a:t>
            </a:r>
          </a:p>
          <a:p>
            <a:endParaRPr lang="cs-CZ" sz="1800" dirty="0" smtClean="0"/>
          </a:p>
        </p:txBody>
      </p:sp>
    </p:spTree>
    <p:extLst>
      <p:ext uri="{BB962C8B-B14F-4D97-AF65-F5344CB8AC3E}">
        <p14:creationId xmlns:p14="http://schemas.microsoft.com/office/powerpoint/2010/main" val="30319561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1053111"/>
            <a:ext cx="8086635" cy="647700"/>
          </a:xfrm>
        </p:spPr>
        <p:txBody>
          <a:bodyPr/>
          <a:lstStyle/>
          <a:p>
            <a:r>
              <a:rPr lang="cs-CZ" dirty="0" smtClean="0"/>
              <a:t>Práce se zvýšeným nebezpečím vzniku požáru</a:t>
            </a:r>
            <a:br>
              <a:rPr lang="cs-CZ" dirty="0" smtClean="0"/>
            </a:br>
            <a:endParaRPr lang="cs-CZ" b="1" u="sng" dirty="0">
              <a:solidFill>
                <a:srgbClr val="FF0000"/>
              </a:solidFill>
            </a:endParaRPr>
          </a:p>
        </p:txBody>
      </p:sp>
      <p:sp>
        <p:nvSpPr>
          <p:cNvPr id="3" name="Zástupný symbol pro obsah 2"/>
          <p:cNvSpPr>
            <a:spLocks noGrp="1"/>
          </p:cNvSpPr>
          <p:nvPr>
            <p:ph idx="1"/>
          </p:nvPr>
        </p:nvSpPr>
        <p:spPr/>
        <p:txBody>
          <a:bodyPr/>
          <a:lstStyle/>
          <a:p>
            <a:pPr marL="0" indent="0">
              <a:buNone/>
            </a:pPr>
            <a:r>
              <a:rPr lang="cs-CZ" sz="1800" dirty="0" smtClean="0"/>
              <a:t>= práce s použitím otevřeného ohně nebo jiného zdroje zapálení (např. svařování</a:t>
            </a:r>
            <a:r>
              <a:rPr lang="cs-CZ" sz="1800" dirty="0"/>
              <a:t>, řezání kovů, </a:t>
            </a:r>
            <a:r>
              <a:rPr lang="cs-CZ" sz="1800" dirty="0" smtClean="0"/>
              <a:t>pájení, horký vzduch apod.)</a:t>
            </a:r>
          </a:p>
          <a:p>
            <a:pPr marL="0" indent="0">
              <a:buNone/>
            </a:pPr>
            <a:endParaRPr lang="cs-CZ" sz="1800" dirty="0"/>
          </a:p>
          <a:p>
            <a:pPr marL="0" indent="0">
              <a:buNone/>
            </a:pPr>
            <a:r>
              <a:rPr lang="cs-CZ" sz="1800" dirty="0" smtClean="0"/>
              <a:t>Lze </a:t>
            </a:r>
            <a:r>
              <a:rPr lang="cs-CZ" sz="1800" dirty="0"/>
              <a:t>provádět jen za podmínek daných vyhl. č. 87/2000 Sb. – zejména </a:t>
            </a:r>
            <a:r>
              <a:rPr lang="cs-CZ" sz="1800" b="1" dirty="0"/>
              <a:t>vystavit příkaz</a:t>
            </a:r>
            <a:r>
              <a:rPr lang="cs-CZ" sz="1800" dirty="0"/>
              <a:t> k takovéto práci a stanovit zajištění pracoviště. </a:t>
            </a:r>
            <a:endParaRPr lang="cs-CZ" sz="1800" dirty="0" smtClean="0"/>
          </a:p>
          <a:p>
            <a:pPr marL="0" indent="0">
              <a:buNone/>
            </a:pPr>
            <a:endParaRPr lang="cs-CZ" sz="1800" dirty="0" smtClean="0"/>
          </a:p>
          <a:p>
            <a:pPr marL="0" indent="0">
              <a:buNone/>
            </a:pPr>
            <a:r>
              <a:rPr lang="cs-CZ" sz="1800" dirty="0" smtClean="0"/>
              <a:t>Příkaz </a:t>
            </a:r>
            <a:r>
              <a:rPr lang="cs-CZ" sz="1800" dirty="0"/>
              <a:t>vystavuje vedoucí </a:t>
            </a:r>
            <a:r>
              <a:rPr lang="cs-CZ" sz="1800" dirty="0" smtClean="0"/>
              <a:t>TPO </a:t>
            </a:r>
            <a:r>
              <a:rPr lang="cs-CZ" sz="1800" dirty="0"/>
              <a:t>po předchozím vyjádření referenta </a:t>
            </a:r>
            <a:r>
              <a:rPr lang="cs-CZ" sz="1800" dirty="0" smtClean="0"/>
              <a:t>PO.</a:t>
            </a:r>
          </a:p>
        </p:txBody>
      </p:sp>
      <p:pic>
        <p:nvPicPr>
          <p:cNvPr id="1026" name="Picture 2" descr="Výsledek obrázku pro svařován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66" y="4533499"/>
            <a:ext cx="2207323" cy="148229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stretch>
            <a:fillRect/>
          </a:stretch>
        </p:blipFill>
        <p:spPr>
          <a:xfrm>
            <a:off x="2903020" y="4533499"/>
            <a:ext cx="2783812" cy="1482290"/>
          </a:xfrm>
          <a:prstGeom prst="rect">
            <a:avLst/>
          </a:prstGeom>
        </p:spPr>
      </p:pic>
      <p:pic>
        <p:nvPicPr>
          <p:cNvPr id="1030" name="Picture 6" descr="Výsledek obrázku pro pájen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103" y="4533499"/>
            <a:ext cx="2680548" cy="148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18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28715" y="719210"/>
            <a:ext cx="8086635" cy="647700"/>
          </a:xfrm>
        </p:spPr>
        <p:txBody>
          <a:bodyPr/>
          <a:lstStyle/>
          <a:p>
            <a:r>
              <a:rPr lang="cs-CZ" dirty="0" smtClean="0"/>
              <a:t>Zásady pro likvidaci požáru</a:t>
            </a:r>
            <a:endParaRPr lang="cs-CZ" dirty="0"/>
          </a:p>
        </p:txBody>
      </p:sp>
      <p:pic>
        <p:nvPicPr>
          <p:cNvPr id="1026" name="Picture 2" descr="Výsledek obrázku pro ohňový trojúhelník"/>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02501" y="2458359"/>
            <a:ext cx="3066844" cy="290133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28715" y="1677071"/>
            <a:ext cx="2387192" cy="1477328"/>
          </a:xfrm>
          <a:prstGeom prst="rect">
            <a:avLst/>
          </a:prstGeom>
          <a:noFill/>
        </p:spPr>
        <p:txBody>
          <a:bodyPr wrap="none" rtlCol="0">
            <a:spAutoFit/>
          </a:bodyPr>
          <a:lstStyle/>
          <a:p>
            <a:r>
              <a:rPr lang="cs-CZ" sz="1800" b="1" dirty="0">
                <a:latin typeface="+mn-lt"/>
              </a:rPr>
              <a:t>HOŘENÍ</a:t>
            </a:r>
          </a:p>
          <a:p>
            <a:r>
              <a:rPr lang="cs-CZ" sz="1800" dirty="0">
                <a:latin typeface="+mn-lt"/>
              </a:rPr>
              <a:t>3 podmínky (složky) :</a:t>
            </a:r>
          </a:p>
          <a:p>
            <a:pPr marL="214313" indent="-214313">
              <a:buFont typeface="Arial" panose="020B0604020202020204" pitchFamily="34" charset="0"/>
              <a:buChar char="•"/>
            </a:pPr>
            <a:r>
              <a:rPr lang="cs-CZ" sz="1800" dirty="0">
                <a:latin typeface="+mn-lt"/>
              </a:rPr>
              <a:t>zápalná teplota</a:t>
            </a:r>
          </a:p>
          <a:p>
            <a:pPr marL="214313" indent="-214313">
              <a:buFont typeface="Arial" panose="020B0604020202020204" pitchFamily="34" charset="0"/>
              <a:buChar char="•"/>
            </a:pPr>
            <a:r>
              <a:rPr lang="cs-CZ" sz="1800" dirty="0">
                <a:latin typeface="+mn-lt"/>
              </a:rPr>
              <a:t>hořlavý materiál</a:t>
            </a:r>
          </a:p>
          <a:p>
            <a:pPr marL="214313" indent="-214313">
              <a:buFont typeface="Arial" panose="020B0604020202020204" pitchFamily="34" charset="0"/>
              <a:buChar char="•"/>
            </a:pPr>
            <a:r>
              <a:rPr lang="cs-CZ" sz="1800" dirty="0">
                <a:latin typeface="+mn-lt"/>
              </a:rPr>
              <a:t>kyslík</a:t>
            </a:r>
          </a:p>
        </p:txBody>
      </p:sp>
      <p:sp>
        <p:nvSpPr>
          <p:cNvPr id="8" name="TextovéPole 7"/>
          <p:cNvSpPr txBox="1"/>
          <p:nvPr/>
        </p:nvSpPr>
        <p:spPr>
          <a:xfrm>
            <a:off x="5629982" y="1793149"/>
            <a:ext cx="3341023" cy="2862322"/>
          </a:xfrm>
          <a:prstGeom prst="rect">
            <a:avLst/>
          </a:prstGeom>
          <a:noFill/>
        </p:spPr>
        <p:txBody>
          <a:bodyPr wrap="square" rtlCol="0">
            <a:spAutoFit/>
          </a:bodyPr>
          <a:lstStyle/>
          <a:p>
            <a:r>
              <a:rPr lang="cs-CZ" sz="1800" b="1" cap="all" dirty="0"/>
              <a:t>Hašení </a:t>
            </a:r>
            <a:r>
              <a:rPr lang="cs-CZ" sz="1800" cap="all" dirty="0"/>
              <a:t>= </a:t>
            </a:r>
            <a:r>
              <a:rPr lang="cs-CZ" sz="1800" dirty="0"/>
              <a:t>odebrání kterékoliv složky.</a:t>
            </a:r>
          </a:p>
          <a:p>
            <a:endParaRPr lang="cs-CZ" sz="1800" dirty="0"/>
          </a:p>
          <a:p>
            <a:r>
              <a:rPr lang="cs-CZ" sz="1800" b="1" dirty="0"/>
              <a:t>Zápalná teplota</a:t>
            </a:r>
          </a:p>
          <a:p>
            <a:pPr marL="214313" indent="-214313">
              <a:buFont typeface="Arial" panose="020B0604020202020204" pitchFamily="34" charset="0"/>
              <a:buChar char="•"/>
            </a:pPr>
            <a:r>
              <a:rPr lang="cs-CZ" sz="1800" dirty="0"/>
              <a:t>chladicí efekt  - vodní, pěnový hasicí přístroj</a:t>
            </a:r>
          </a:p>
          <a:p>
            <a:endParaRPr lang="cs-CZ" sz="1800" dirty="0"/>
          </a:p>
          <a:p>
            <a:r>
              <a:rPr lang="cs-CZ" sz="1800" b="1" dirty="0"/>
              <a:t>Kyslík</a:t>
            </a:r>
          </a:p>
          <a:p>
            <a:pPr marL="214313" indent="-214313">
              <a:buFont typeface="Arial" panose="020B0604020202020204" pitchFamily="34" charset="0"/>
              <a:buChar char="•"/>
            </a:pPr>
            <a:r>
              <a:rPr lang="cs-CZ" sz="1800" dirty="0"/>
              <a:t>„</a:t>
            </a:r>
            <a:r>
              <a:rPr lang="cs-CZ" sz="1800" dirty="0" err="1"/>
              <a:t>dusicí</a:t>
            </a:r>
            <a:r>
              <a:rPr lang="cs-CZ" sz="1800" dirty="0"/>
              <a:t>“ efekt – hasicí přístroj s náplní CO2, deka apod.</a:t>
            </a:r>
          </a:p>
        </p:txBody>
      </p:sp>
      <p:sp>
        <p:nvSpPr>
          <p:cNvPr id="9" name="TextovéPole 8"/>
          <p:cNvSpPr txBox="1"/>
          <p:nvPr/>
        </p:nvSpPr>
        <p:spPr>
          <a:xfrm>
            <a:off x="628650" y="5410098"/>
            <a:ext cx="7886700" cy="1200329"/>
          </a:xfrm>
          <a:prstGeom prst="rect">
            <a:avLst/>
          </a:prstGeom>
          <a:noFill/>
        </p:spPr>
        <p:txBody>
          <a:bodyPr wrap="square" rtlCol="0">
            <a:spAutoFit/>
          </a:bodyPr>
          <a:lstStyle/>
          <a:p>
            <a:pPr algn="just"/>
            <a:r>
              <a:rPr lang="cs-CZ" sz="1800" b="1" dirty="0"/>
              <a:t>POŽÁR </a:t>
            </a:r>
            <a:r>
              <a:rPr lang="cs-CZ" sz="1800" dirty="0"/>
              <a:t>= každé nežádoucí hoření, při kterém došlo ke zranění či smrti osob nebo zvířat, anebo ke škodám na majetku. Za požár se považuje také nežádoucí hoření, při kterém byly osoby, zvířata, majetek nebo životní prostředí bezprostředně ohroženy.</a:t>
            </a:r>
          </a:p>
        </p:txBody>
      </p:sp>
    </p:spTree>
    <p:extLst>
      <p:ext uri="{BB962C8B-B14F-4D97-AF65-F5344CB8AC3E}">
        <p14:creationId xmlns:p14="http://schemas.microsoft.com/office/powerpoint/2010/main" val="1374094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8642" y="807244"/>
            <a:ext cx="8086635" cy="647700"/>
          </a:xfrm>
        </p:spPr>
        <p:txBody>
          <a:bodyPr/>
          <a:lstStyle/>
          <a:p>
            <a:r>
              <a:rPr lang="cs-CZ" dirty="0" smtClean="0"/>
              <a:t>Hasicí přístroje</a:t>
            </a:r>
            <a:endParaRPr lang="cs-CZ" dirty="0"/>
          </a:p>
        </p:txBody>
      </p:sp>
      <p:sp>
        <p:nvSpPr>
          <p:cNvPr id="3" name="Zástupný symbol pro obsah 2"/>
          <p:cNvSpPr>
            <a:spLocks noGrp="1"/>
          </p:cNvSpPr>
          <p:nvPr>
            <p:ph idx="1"/>
          </p:nvPr>
        </p:nvSpPr>
        <p:spPr>
          <a:xfrm>
            <a:off x="518643" y="1642578"/>
            <a:ext cx="6090388" cy="3728320"/>
          </a:xfrm>
        </p:spPr>
        <p:txBody>
          <a:bodyPr>
            <a:normAutofit/>
          </a:bodyPr>
          <a:lstStyle/>
          <a:p>
            <a:pPr marL="0" indent="0">
              <a:spcAft>
                <a:spcPts val="1200"/>
              </a:spcAft>
              <a:buNone/>
            </a:pPr>
            <a:r>
              <a:rPr lang="cs-CZ" sz="1800" b="1" dirty="0" smtClean="0"/>
              <a:t>Práškový </a:t>
            </a:r>
          </a:p>
          <a:p>
            <a:pPr>
              <a:spcAft>
                <a:spcPts val="1200"/>
              </a:spcAft>
            </a:pPr>
            <a:r>
              <a:rPr lang="cs-CZ" sz="1800" dirty="0" smtClean="0"/>
              <a:t>Využití: </a:t>
            </a:r>
            <a:r>
              <a:rPr lang="cs-CZ" sz="1800" dirty="0"/>
              <a:t>univerzální </a:t>
            </a:r>
            <a:r>
              <a:rPr lang="cs-CZ" sz="1800" dirty="0" smtClean="0"/>
              <a:t>- pro </a:t>
            </a:r>
            <a:r>
              <a:rPr lang="cs-CZ" sz="1800" b="1" dirty="0" smtClean="0"/>
              <a:t>třídy požáru A, B, C</a:t>
            </a:r>
            <a:r>
              <a:rPr lang="cs-CZ" sz="1800" dirty="0" smtClean="0"/>
              <a:t>, tj</a:t>
            </a:r>
            <a:r>
              <a:rPr lang="cs-CZ" sz="1800" dirty="0"/>
              <a:t>. </a:t>
            </a:r>
            <a:r>
              <a:rPr lang="cs-CZ" sz="1800" b="1" dirty="0"/>
              <a:t>pevné organické látky </a:t>
            </a:r>
            <a:r>
              <a:rPr lang="cs-CZ" sz="1800" dirty="0"/>
              <a:t>(dřevo, papír, </a:t>
            </a:r>
            <a:r>
              <a:rPr lang="cs-CZ" sz="1800" dirty="0" smtClean="0"/>
              <a:t>textil), </a:t>
            </a:r>
            <a:r>
              <a:rPr lang="cs-CZ" sz="1800" b="1" dirty="0" smtClean="0"/>
              <a:t>hořlavé </a:t>
            </a:r>
            <a:r>
              <a:rPr lang="cs-CZ" sz="1800" b="1" dirty="0"/>
              <a:t>kapaliny </a:t>
            </a:r>
            <a:r>
              <a:rPr lang="cs-CZ" sz="1800" dirty="0" smtClean="0"/>
              <a:t>(alkoholy</a:t>
            </a:r>
            <a:r>
              <a:rPr lang="cs-CZ" sz="1800" dirty="0"/>
              <a:t>, </a:t>
            </a:r>
            <a:r>
              <a:rPr lang="cs-CZ" sz="1800" dirty="0" smtClean="0"/>
              <a:t>benzín, barvy) a </a:t>
            </a:r>
            <a:r>
              <a:rPr lang="cs-CZ" sz="1800" b="1" dirty="0" smtClean="0"/>
              <a:t>plyny</a:t>
            </a:r>
            <a:r>
              <a:rPr lang="cs-CZ" sz="1800" dirty="0" smtClean="0"/>
              <a:t> (metan, propan, vodík).</a:t>
            </a:r>
            <a:endParaRPr lang="cs-CZ" sz="1800" dirty="0"/>
          </a:p>
          <a:p>
            <a:pPr>
              <a:spcAft>
                <a:spcPts val="1200"/>
              </a:spcAft>
            </a:pPr>
            <a:r>
              <a:rPr lang="cs-CZ" sz="1800" dirty="0" smtClean="0"/>
              <a:t>Nepoužívat: zařízení pod el. proudem nad 1000 V</a:t>
            </a:r>
          </a:p>
          <a:p>
            <a:pPr>
              <a:spcAft>
                <a:spcPts val="1200"/>
              </a:spcAft>
            </a:pPr>
            <a:r>
              <a:rPr lang="cs-CZ" sz="1800" dirty="0" smtClean="0"/>
              <a:t>Účinná </a:t>
            </a:r>
            <a:r>
              <a:rPr lang="cs-CZ" sz="1800" dirty="0"/>
              <a:t>vzdálenost cca 2 m </a:t>
            </a:r>
            <a:endParaRPr lang="cs-CZ" sz="1800" dirty="0" smtClean="0"/>
          </a:p>
          <a:p>
            <a:pPr>
              <a:spcAft>
                <a:spcPts val="1200"/>
              </a:spcAft>
            </a:pPr>
            <a:r>
              <a:rPr lang="cs-CZ" sz="1800" dirty="0" smtClean="0"/>
              <a:t>Množství náplně: 6 kg</a:t>
            </a:r>
          </a:p>
          <a:p>
            <a:pPr>
              <a:spcAft>
                <a:spcPts val="1200"/>
              </a:spcAft>
            </a:pPr>
            <a:r>
              <a:rPr lang="cs-CZ" sz="1800" dirty="0" smtClean="0"/>
              <a:t>Hmotnost: 9,8 kg</a:t>
            </a:r>
            <a:endParaRPr lang="cs-CZ" sz="1800" dirty="0"/>
          </a:p>
          <a:p>
            <a:endParaRPr lang="cs-CZ" dirty="0" smtClean="0">
              <a:solidFill>
                <a:srgbClr val="FF0000"/>
              </a:solidFill>
            </a:endParaRPr>
          </a:p>
          <a:p>
            <a:endParaRPr lang="cs-CZ" dirty="0">
              <a:solidFill>
                <a:srgbClr val="FF0000"/>
              </a:solidFill>
            </a:endParaRPr>
          </a:p>
          <a:p>
            <a:pPr marL="0" indent="0">
              <a:buNone/>
            </a:pPr>
            <a:endParaRPr lang="cs-CZ" dirty="0"/>
          </a:p>
        </p:txBody>
      </p:sp>
      <p:pic>
        <p:nvPicPr>
          <p:cNvPr id="4" name="Obrázek 3"/>
          <p:cNvPicPr>
            <a:picLocks noChangeAspect="1"/>
          </p:cNvPicPr>
          <p:nvPr/>
        </p:nvPicPr>
        <p:blipFill>
          <a:blip r:embed="rId2"/>
          <a:stretch>
            <a:fillRect/>
          </a:stretch>
        </p:blipFill>
        <p:spPr>
          <a:xfrm>
            <a:off x="6887326" y="1131094"/>
            <a:ext cx="2100263" cy="4429125"/>
          </a:xfrm>
          <a:prstGeom prst="rect">
            <a:avLst/>
          </a:prstGeom>
        </p:spPr>
      </p:pic>
      <p:pic>
        <p:nvPicPr>
          <p:cNvPr id="2050" name="Picture 2" descr="http://hastex.cz/public/img/trida-pozar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449" y="4838371"/>
            <a:ext cx="1092994" cy="10787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astex.cz/public/img/trida-pozaru-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599" y="4849085"/>
            <a:ext cx="1100138"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hastex.cz/public/img/trida-pozaru-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893" y="4852657"/>
            <a:ext cx="1100138" cy="106442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p:cNvCxnSpPr/>
          <p:nvPr/>
        </p:nvCxnSpPr>
        <p:spPr bwMode="auto">
          <a:xfrm flipH="1">
            <a:off x="4969265" y="3493971"/>
            <a:ext cx="3087080" cy="1044273"/>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ovéPole 6"/>
          <p:cNvSpPr txBox="1"/>
          <p:nvPr/>
        </p:nvSpPr>
        <p:spPr>
          <a:xfrm>
            <a:off x="163629" y="6223328"/>
            <a:ext cx="8823959" cy="707886"/>
          </a:xfrm>
          <a:prstGeom prst="rect">
            <a:avLst/>
          </a:prstGeom>
          <a:noFill/>
        </p:spPr>
        <p:txBody>
          <a:bodyPr wrap="square" rtlCol="0">
            <a:spAutoFit/>
          </a:bodyPr>
          <a:lstStyle/>
          <a:p>
            <a:pPr algn="ctr"/>
            <a:r>
              <a:rPr lang="cs-CZ" sz="1600" dirty="0"/>
              <a:t>Ukázka použití hasicího přístroje: </a:t>
            </a:r>
            <a:r>
              <a:rPr lang="cs-CZ" sz="1600" dirty="0">
                <a:hlinkClick r:id="rId6"/>
              </a:rPr>
              <a:t>https://www.youtube.com/watch?v=75JGyLvT5Fw</a:t>
            </a:r>
            <a:endParaRPr lang="cs-CZ" sz="1600" dirty="0"/>
          </a:p>
          <a:p>
            <a:endParaRPr lang="cs-CZ" dirty="0"/>
          </a:p>
        </p:txBody>
      </p:sp>
    </p:spTree>
    <p:extLst>
      <p:ext uri="{BB962C8B-B14F-4D97-AF65-F5344CB8AC3E}">
        <p14:creationId xmlns:p14="http://schemas.microsoft.com/office/powerpoint/2010/main" val="40424169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vodní hasicí přístroj"/>
          <p:cNvPicPr>
            <a:picLocks noChangeAspect="1" noChangeArrowheads="1"/>
          </p:cNvPicPr>
          <p:nvPr/>
        </p:nvPicPr>
        <p:blipFill rotWithShape="1">
          <a:blip r:embed="rId2">
            <a:extLst>
              <a:ext uri="{28A0092B-C50C-407E-A947-70E740481C1C}">
                <a14:useLocalDpi xmlns:a14="http://schemas.microsoft.com/office/drawing/2010/main" val="0"/>
              </a:ext>
            </a:extLst>
          </a:blip>
          <a:srcRect l="20279" r="31040"/>
          <a:stretch/>
        </p:blipFill>
        <p:spPr bwMode="auto">
          <a:xfrm>
            <a:off x="6439606" y="1452138"/>
            <a:ext cx="2305456" cy="473585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82429" y="804438"/>
            <a:ext cx="8086635" cy="647700"/>
          </a:xfrm>
        </p:spPr>
        <p:txBody>
          <a:bodyPr/>
          <a:lstStyle/>
          <a:p>
            <a:r>
              <a:rPr lang="cs-CZ" dirty="0" smtClean="0"/>
              <a:t>Hasicí přístroje</a:t>
            </a:r>
            <a:endParaRPr lang="cs-CZ" dirty="0"/>
          </a:p>
        </p:txBody>
      </p:sp>
      <p:sp>
        <p:nvSpPr>
          <p:cNvPr id="3" name="Zástupný symbol pro obsah 2"/>
          <p:cNvSpPr>
            <a:spLocks noGrp="1"/>
          </p:cNvSpPr>
          <p:nvPr>
            <p:ph idx="1"/>
          </p:nvPr>
        </p:nvSpPr>
        <p:spPr>
          <a:xfrm>
            <a:off x="482429" y="1724059"/>
            <a:ext cx="5782569" cy="3557684"/>
          </a:xfrm>
        </p:spPr>
        <p:txBody>
          <a:bodyPr>
            <a:normAutofit/>
          </a:bodyPr>
          <a:lstStyle/>
          <a:p>
            <a:pPr marL="0" indent="0">
              <a:buNone/>
            </a:pPr>
            <a:r>
              <a:rPr lang="cs-CZ" sz="1800" b="1" dirty="0" smtClean="0"/>
              <a:t>Vodní</a:t>
            </a:r>
          </a:p>
          <a:p>
            <a:pPr>
              <a:spcAft>
                <a:spcPts val="1200"/>
              </a:spcAft>
            </a:pPr>
            <a:r>
              <a:rPr lang="cs-CZ" sz="1800" dirty="0" smtClean="0"/>
              <a:t>Využití: pro </a:t>
            </a:r>
            <a:r>
              <a:rPr lang="cs-CZ" sz="1800" b="1" dirty="0" smtClean="0"/>
              <a:t>třídu požáru A</a:t>
            </a:r>
            <a:r>
              <a:rPr lang="cs-CZ" sz="1800" dirty="0" smtClean="0"/>
              <a:t>, tj. pevné organické látky (dřevo, papír, textil, hořlavé kapaliny rozpustné ve vodě – alkoholy, ketony)</a:t>
            </a:r>
          </a:p>
          <a:p>
            <a:pPr>
              <a:spcAft>
                <a:spcPts val="1200"/>
              </a:spcAft>
            </a:pPr>
            <a:r>
              <a:rPr lang="cs-CZ" sz="1800" dirty="0" smtClean="0"/>
              <a:t>Nepoužívat: zařízení pod el. proudem, hořlavé kapaliny</a:t>
            </a:r>
          </a:p>
          <a:p>
            <a:pPr>
              <a:spcAft>
                <a:spcPts val="1200"/>
              </a:spcAft>
            </a:pPr>
            <a:r>
              <a:rPr lang="cs-CZ" sz="1800" dirty="0"/>
              <a:t>Účinná vzdálenost cca 4 m </a:t>
            </a:r>
          </a:p>
          <a:p>
            <a:pPr>
              <a:spcAft>
                <a:spcPts val="1200"/>
              </a:spcAft>
            </a:pPr>
            <a:r>
              <a:rPr lang="cs-CZ" sz="1800" dirty="0" smtClean="0"/>
              <a:t>Množství náplně: 9l</a:t>
            </a:r>
          </a:p>
          <a:p>
            <a:pPr>
              <a:spcAft>
                <a:spcPts val="1200"/>
              </a:spcAft>
            </a:pPr>
            <a:r>
              <a:rPr lang="cs-CZ" sz="1800" dirty="0" smtClean="0"/>
              <a:t>Hmotnost:  18,4 kg</a:t>
            </a:r>
            <a:endParaRPr lang="cs-CZ" sz="1800" dirty="0"/>
          </a:p>
        </p:txBody>
      </p:sp>
      <p:pic>
        <p:nvPicPr>
          <p:cNvPr id="1026" name="Picture 2" descr="http://hastex.cz/public/img/trida-pozar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460" y="4850518"/>
            <a:ext cx="1092994" cy="10787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se šipkou 4"/>
          <p:cNvCxnSpPr/>
          <p:nvPr/>
        </p:nvCxnSpPr>
        <p:spPr>
          <a:xfrm flipH="1">
            <a:off x="5792109" y="3940464"/>
            <a:ext cx="1800225" cy="13412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163629" y="6223328"/>
            <a:ext cx="8823959" cy="707886"/>
          </a:xfrm>
          <a:prstGeom prst="rect">
            <a:avLst/>
          </a:prstGeom>
          <a:noFill/>
        </p:spPr>
        <p:txBody>
          <a:bodyPr wrap="square" rtlCol="0">
            <a:spAutoFit/>
          </a:bodyPr>
          <a:lstStyle/>
          <a:p>
            <a:pPr algn="ctr"/>
            <a:r>
              <a:rPr lang="cs-CZ" sz="1600" dirty="0"/>
              <a:t>Ukázka použití hasicího přístroje: </a:t>
            </a:r>
            <a:r>
              <a:rPr lang="cs-CZ" sz="1600" dirty="0">
                <a:hlinkClick r:id="rId4"/>
              </a:rPr>
              <a:t>https://www.youtube.com/watch?v=75JGyLvT5Fw</a:t>
            </a:r>
            <a:endParaRPr lang="cs-CZ" sz="1600" dirty="0"/>
          </a:p>
          <a:p>
            <a:endParaRPr lang="cs-CZ" dirty="0"/>
          </a:p>
        </p:txBody>
      </p:sp>
    </p:spTree>
    <p:extLst>
      <p:ext uri="{BB962C8B-B14F-4D97-AF65-F5344CB8AC3E}">
        <p14:creationId xmlns:p14="http://schemas.microsoft.com/office/powerpoint/2010/main" val="26199482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6231607" y="1382317"/>
            <a:ext cx="2621756" cy="4107656"/>
          </a:xfrm>
          <a:prstGeom prst="rect">
            <a:avLst/>
          </a:prstGeom>
        </p:spPr>
      </p:pic>
      <p:sp>
        <p:nvSpPr>
          <p:cNvPr id="2" name="Nadpis 1"/>
          <p:cNvSpPr>
            <a:spLocks noGrp="1"/>
          </p:cNvSpPr>
          <p:nvPr>
            <p:ph type="title"/>
          </p:nvPr>
        </p:nvSpPr>
        <p:spPr>
          <a:xfrm>
            <a:off x="500535" y="808667"/>
            <a:ext cx="8086635" cy="647700"/>
          </a:xfrm>
        </p:spPr>
        <p:txBody>
          <a:bodyPr/>
          <a:lstStyle/>
          <a:p>
            <a:r>
              <a:rPr lang="cs-CZ" dirty="0" smtClean="0"/>
              <a:t>Hasicí přístroje</a:t>
            </a:r>
            <a:endParaRPr lang="cs-CZ" dirty="0"/>
          </a:p>
        </p:txBody>
      </p:sp>
      <p:sp>
        <p:nvSpPr>
          <p:cNvPr id="3" name="Zástupný symbol pro obsah 2"/>
          <p:cNvSpPr>
            <a:spLocks noGrp="1"/>
          </p:cNvSpPr>
          <p:nvPr>
            <p:ph idx="1"/>
          </p:nvPr>
        </p:nvSpPr>
        <p:spPr>
          <a:xfrm>
            <a:off x="500535" y="1663571"/>
            <a:ext cx="5850356" cy="4773443"/>
          </a:xfrm>
        </p:spPr>
        <p:txBody>
          <a:bodyPr>
            <a:normAutofit/>
          </a:bodyPr>
          <a:lstStyle/>
          <a:p>
            <a:pPr marL="0" indent="0">
              <a:spcAft>
                <a:spcPts val="1200"/>
              </a:spcAft>
              <a:buNone/>
            </a:pPr>
            <a:r>
              <a:rPr lang="cs-CZ" sz="1800" b="1" dirty="0" smtClean="0"/>
              <a:t>Sněhové (s náplní CO</a:t>
            </a:r>
            <a:r>
              <a:rPr lang="cs-CZ" sz="1800" b="1" baseline="-25000" dirty="0" smtClean="0"/>
              <a:t>2</a:t>
            </a:r>
            <a:r>
              <a:rPr lang="cs-CZ" sz="1800" b="1" dirty="0" smtClean="0"/>
              <a:t>)</a:t>
            </a:r>
          </a:p>
          <a:p>
            <a:pPr>
              <a:spcAft>
                <a:spcPts val="1200"/>
              </a:spcAft>
            </a:pPr>
            <a:r>
              <a:rPr lang="cs-CZ" sz="1800" dirty="0" smtClean="0"/>
              <a:t>Využití: </a:t>
            </a:r>
            <a:r>
              <a:rPr lang="cs-CZ" sz="1800" dirty="0"/>
              <a:t>univerzální - pro </a:t>
            </a:r>
            <a:r>
              <a:rPr lang="cs-CZ" sz="1800" b="1" dirty="0"/>
              <a:t>třídy požáru </a:t>
            </a:r>
            <a:r>
              <a:rPr lang="cs-CZ" sz="1800" b="1" dirty="0" smtClean="0"/>
              <a:t>B</a:t>
            </a:r>
            <a:r>
              <a:rPr lang="cs-CZ" sz="1800" b="1" dirty="0"/>
              <a:t>, C</a:t>
            </a:r>
            <a:r>
              <a:rPr lang="cs-CZ" sz="1800" dirty="0"/>
              <a:t>, tj. </a:t>
            </a:r>
            <a:r>
              <a:rPr lang="cs-CZ" sz="1800" b="1" dirty="0" smtClean="0"/>
              <a:t>hořlavé </a:t>
            </a:r>
            <a:r>
              <a:rPr lang="cs-CZ" sz="1800" b="1" dirty="0"/>
              <a:t>kapaliny </a:t>
            </a:r>
            <a:r>
              <a:rPr lang="cs-CZ" sz="1800" dirty="0"/>
              <a:t>(alkoholy, benzín, barvy) a </a:t>
            </a:r>
            <a:r>
              <a:rPr lang="cs-CZ" sz="1800" b="1" dirty="0"/>
              <a:t>plyny</a:t>
            </a:r>
            <a:r>
              <a:rPr lang="cs-CZ" sz="1800" dirty="0"/>
              <a:t> (metan, propan, vodík</a:t>
            </a:r>
            <a:r>
              <a:rPr lang="cs-CZ" sz="1800" dirty="0" smtClean="0"/>
              <a:t>), </a:t>
            </a:r>
            <a:r>
              <a:rPr lang="cs-CZ" sz="1800" b="1" dirty="0" smtClean="0"/>
              <a:t>zařízení pod el. proudem.</a:t>
            </a:r>
          </a:p>
          <a:p>
            <a:pPr>
              <a:spcAft>
                <a:spcPts val="1200"/>
              </a:spcAft>
            </a:pPr>
            <a:r>
              <a:rPr lang="cs-CZ" sz="1800" dirty="0" smtClean="0"/>
              <a:t>Nepoužívat: sypké materiály</a:t>
            </a:r>
          </a:p>
          <a:p>
            <a:pPr>
              <a:spcAft>
                <a:spcPts val="1200"/>
              </a:spcAft>
            </a:pPr>
            <a:r>
              <a:rPr lang="cs-CZ" sz="1800" dirty="0" smtClean="0"/>
              <a:t>Upozornění: pozor na hašení v malých prostorech, CO</a:t>
            </a:r>
            <a:r>
              <a:rPr lang="cs-CZ" sz="1800" baseline="-25000" dirty="0" smtClean="0"/>
              <a:t>2</a:t>
            </a:r>
            <a:r>
              <a:rPr lang="cs-CZ" sz="1800" dirty="0" smtClean="0"/>
              <a:t> vytlačuje kyslík – hrozí ztráta vědomí)</a:t>
            </a:r>
          </a:p>
          <a:p>
            <a:pPr>
              <a:spcAft>
                <a:spcPts val="1200"/>
              </a:spcAft>
            </a:pPr>
            <a:r>
              <a:rPr lang="cs-CZ" sz="1800" dirty="0"/>
              <a:t>Účinná vzdálenost cca 1,5 </a:t>
            </a:r>
            <a:r>
              <a:rPr lang="cs-CZ" sz="1800" dirty="0" smtClean="0"/>
              <a:t>m</a:t>
            </a:r>
          </a:p>
          <a:p>
            <a:pPr>
              <a:spcAft>
                <a:spcPts val="1200"/>
              </a:spcAft>
            </a:pPr>
            <a:r>
              <a:rPr lang="cs-CZ" sz="1800" dirty="0" smtClean="0"/>
              <a:t>Množství náplně: 5 kg</a:t>
            </a:r>
          </a:p>
          <a:p>
            <a:pPr>
              <a:spcAft>
                <a:spcPts val="1200"/>
              </a:spcAft>
            </a:pPr>
            <a:r>
              <a:rPr lang="cs-CZ" sz="1800" dirty="0" smtClean="0"/>
              <a:t>Hmotnost: 16 kg</a:t>
            </a:r>
            <a:endParaRPr lang="cs-CZ" sz="1800" dirty="0"/>
          </a:p>
          <a:p>
            <a:endParaRPr lang="cs-CZ" dirty="0" smtClean="0">
              <a:solidFill>
                <a:srgbClr val="FF0000"/>
              </a:solidFill>
            </a:endParaRPr>
          </a:p>
          <a:p>
            <a:pPr marL="0" indent="0">
              <a:buNone/>
            </a:pPr>
            <a:endParaRPr lang="cs-CZ" dirty="0"/>
          </a:p>
        </p:txBody>
      </p:sp>
      <p:pic>
        <p:nvPicPr>
          <p:cNvPr id="7" name="Picture 4" descr="http://hastex.cz/public/img/trida-pozaru-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314" y="4950620"/>
            <a:ext cx="1100138" cy="1071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hastex.cz/public/img/trida-pozaru-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469" y="4957763"/>
            <a:ext cx="1100138" cy="106442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nice se šipkou 8"/>
          <p:cNvCxnSpPr/>
          <p:nvPr/>
        </p:nvCxnSpPr>
        <p:spPr bwMode="auto">
          <a:xfrm flipH="1">
            <a:off x="5131469" y="3811229"/>
            <a:ext cx="2938129" cy="93933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ovéPole 9"/>
          <p:cNvSpPr txBox="1"/>
          <p:nvPr/>
        </p:nvSpPr>
        <p:spPr>
          <a:xfrm>
            <a:off x="163629" y="6223328"/>
            <a:ext cx="8823959" cy="707886"/>
          </a:xfrm>
          <a:prstGeom prst="rect">
            <a:avLst/>
          </a:prstGeom>
          <a:noFill/>
        </p:spPr>
        <p:txBody>
          <a:bodyPr wrap="square" rtlCol="0">
            <a:spAutoFit/>
          </a:bodyPr>
          <a:lstStyle/>
          <a:p>
            <a:pPr algn="ctr"/>
            <a:r>
              <a:rPr lang="cs-CZ" sz="1600" dirty="0"/>
              <a:t>Ukázka použití hasicího přístroje: </a:t>
            </a:r>
            <a:r>
              <a:rPr lang="cs-CZ" sz="1600" dirty="0">
                <a:hlinkClick r:id="rId5"/>
              </a:rPr>
              <a:t>https://www.youtube.com/watch?v=75JGyLvT5Fw</a:t>
            </a:r>
            <a:endParaRPr lang="cs-CZ" sz="1600" dirty="0"/>
          </a:p>
          <a:p>
            <a:endParaRPr lang="cs-CZ" dirty="0"/>
          </a:p>
        </p:txBody>
      </p:sp>
    </p:spTree>
    <p:extLst>
      <p:ext uri="{BB962C8B-B14F-4D97-AF65-F5344CB8AC3E}">
        <p14:creationId xmlns:p14="http://schemas.microsoft.com/office/powerpoint/2010/main" val="4105730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8" y="721648"/>
            <a:ext cx="8086635" cy="647700"/>
          </a:xfrm>
        </p:spPr>
        <p:txBody>
          <a:bodyPr/>
          <a:lstStyle/>
          <a:p>
            <a:r>
              <a:rPr lang="cs-CZ" dirty="0" smtClean="0"/>
              <a:t>Hydranty</a:t>
            </a:r>
            <a:endParaRPr lang="cs-CZ" dirty="0"/>
          </a:p>
        </p:txBody>
      </p:sp>
      <p:sp>
        <p:nvSpPr>
          <p:cNvPr id="3" name="Zástupný symbol pro obsah 2"/>
          <p:cNvSpPr>
            <a:spLocks noGrp="1"/>
          </p:cNvSpPr>
          <p:nvPr>
            <p:ph sz="half" idx="1"/>
          </p:nvPr>
        </p:nvSpPr>
        <p:spPr>
          <a:xfrm>
            <a:off x="509588" y="2150941"/>
            <a:ext cx="3876944" cy="3978927"/>
          </a:xfrm>
        </p:spPr>
        <p:txBody>
          <a:bodyPr>
            <a:normAutofit/>
          </a:bodyPr>
          <a:lstStyle/>
          <a:p>
            <a:pPr marL="0" indent="0">
              <a:buNone/>
            </a:pPr>
            <a:r>
              <a:rPr lang="cs-CZ" sz="1800" b="1" dirty="0" err="1" smtClean="0"/>
              <a:t>Plnoprůtokový</a:t>
            </a:r>
            <a:r>
              <a:rPr lang="cs-CZ" sz="1800" b="1" dirty="0" smtClean="0"/>
              <a:t> hydrantový systém</a:t>
            </a:r>
          </a:p>
          <a:p>
            <a:r>
              <a:rPr lang="cs-CZ" sz="1800" dirty="0" smtClean="0"/>
              <a:t>Okamžité použití</a:t>
            </a:r>
          </a:p>
          <a:p>
            <a:r>
              <a:rPr lang="cs-CZ" sz="1800" dirty="0" smtClean="0"/>
              <a:t>Lze obsluhovat jednou osobou</a:t>
            </a:r>
          </a:p>
          <a:p>
            <a:r>
              <a:rPr lang="cs-CZ" sz="1800" dirty="0" smtClean="0">
                <a:solidFill>
                  <a:srgbClr val="00287D"/>
                </a:solidFill>
              </a:rPr>
              <a:t>Umístěny v objektu Poříčí 31a (CVIDOS)</a:t>
            </a:r>
          </a:p>
          <a:p>
            <a:endParaRPr lang="cs-CZ" sz="1800" dirty="0"/>
          </a:p>
        </p:txBody>
      </p:sp>
      <p:sp>
        <p:nvSpPr>
          <p:cNvPr id="5" name="Zástupný symbol pro obsah 4"/>
          <p:cNvSpPr>
            <a:spLocks noGrp="1"/>
          </p:cNvSpPr>
          <p:nvPr>
            <p:ph sz="half" idx="2"/>
          </p:nvPr>
        </p:nvSpPr>
        <p:spPr>
          <a:xfrm>
            <a:off x="4724131" y="2150941"/>
            <a:ext cx="3876944" cy="3978927"/>
          </a:xfrm>
        </p:spPr>
        <p:txBody>
          <a:bodyPr/>
          <a:lstStyle/>
          <a:p>
            <a:pPr marL="0" indent="0">
              <a:buNone/>
            </a:pPr>
            <a:r>
              <a:rPr lang="cs-CZ" sz="1800" b="1" dirty="0"/>
              <a:t>„Klasický“ hydrantový systém</a:t>
            </a:r>
          </a:p>
          <a:p>
            <a:r>
              <a:rPr lang="cs-CZ" sz="1800" dirty="0"/>
              <a:t>Před zavodněním nutné plně rozvinout hadici</a:t>
            </a:r>
          </a:p>
          <a:p>
            <a:r>
              <a:rPr lang="cs-CZ" sz="1800" dirty="0"/>
              <a:t>Doporučena obsluha dvěma osobami – tlakové rázy</a:t>
            </a:r>
            <a:r>
              <a:rPr lang="cs-CZ" sz="1800" dirty="0" smtClean="0"/>
              <a:t>.</a:t>
            </a:r>
          </a:p>
          <a:p>
            <a:r>
              <a:rPr lang="cs-CZ" sz="1800" dirty="0" smtClean="0">
                <a:solidFill>
                  <a:srgbClr val="00287D"/>
                </a:solidFill>
              </a:rPr>
              <a:t>Umístěny v objektech Poříčí 7 a 9</a:t>
            </a:r>
            <a:endParaRPr lang="cs-CZ" sz="1800" dirty="0">
              <a:solidFill>
                <a:srgbClr val="00287D"/>
              </a:solidFill>
            </a:endParaRPr>
          </a:p>
        </p:txBody>
      </p:sp>
      <p:pic>
        <p:nvPicPr>
          <p:cNvPr id="2050" name="Picture 2" descr="Výsledek obrázku pro požární hydr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30" y="3962619"/>
            <a:ext cx="2766700" cy="21672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požární hyd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766" y="4503168"/>
            <a:ext cx="3650456" cy="2114551"/>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2"/>
          <p:cNvSpPr txBox="1">
            <a:spLocks/>
          </p:cNvSpPr>
          <p:nvPr/>
        </p:nvSpPr>
        <p:spPr bwMode="auto">
          <a:xfrm>
            <a:off x="509587" y="1528527"/>
            <a:ext cx="8086635" cy="46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287D"/>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4"/>
              </a:buBlip>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4"/>
              </a:buBlip>
              <a:defRPr sz="18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4"/>
              </a:buBlip>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sz="18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4"/>
              </a:buBlip>
              <a:defRPr sz="18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4"/>
              </a:buBlip>
              <a:defRPr sz="18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4"/>
              </a:buBlip>
              <a:defRPr sz="1800">
                <a:solidFill>
                  <a:schemeClr val="tx1"/>
                </a:solidFill>
                <a:latin typeface="+mn-lt"/>
              </a:defRPr>
            </a:lvl9pPr>
          </a:lstStyle>
          <a:p>
            <a:r>
              <a:rPr lang="cs-CZ" sz="1800" kern="0" dirty="0" smtClean="0"/>
              <a:t>Na požáry většího rozsahu, bezpečná vzdálenost, vysoká účinnost hašení.</a:t>
            </a:r>
          </a:p>
        </p:txBody>
      </p:sp>
    </p:spTree>
    <p:extLst>
      <p:ext uri="{BB962C8B-B14F-4D97-AF65-F5344CB8AC3E}">
        <p14:creationId xmlns:p14="http://schemas.microsoft.com/office/powerpoint/2010/main" val="365094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0009" y="909379"/>
            <a:ext cx="7886700" cy="591303"/>
          </a:xfrm>
        </p:spPr>
        <p:txBody>
          <a:bodyPr/>
          <a:lstStyle/>
          <a:p>
            <a:r>
              <a:rPr lang="cs-CZ" dirty="0" smtClean="0"/>
              <a:t>Jak postupovat při požáru?</a:t>
            </a:r>
            <a:br>
              <a:rPr lang="cs-CZ" dirty="0" smtClean="0"/>
            </a:br>
            <a:r>
              <a:rPr lang="cs-CZ" sz="1800" dirty="0" smtClean="0"/>
              <a:t>Požární poplachové směrnice</a:t>
            </a:r>
            <a:endParaRPr lang="cs-CZ" dirty="0"/>
          </a:p>
        </p:txBody>
      </p:sp>
      <p:sp>
        <p:nvSpPr>
          <p:cNvPr id="3" name="Zástupný symbol pro obsah 2"/>
          <p:cNvSpPr>
            <a:spLocks noGrp="1"/>
          </p:cNvSpPr>
          <p:nvPr>
            <p:ph idx="1"/>
          </p:nvPr>
        </p:nvSpPr>
        <p:spPr>
          <a:xfrm>
            <a:off x="520009" y="1674796"/>
            <a:ext cx="7886700" cy="5421026"/>
          </a:xfrm>
        </p:spPr>
        <p:txBody>
          <a:bodyPr>
            <a:normAutofit/>
          </a:bodyPr>
          <a:lstStyle/>
          <a:p>
            <a:pPr marL="0" indent="0">
              <a:spcAft>
                <a:spcPts val="1200"/>
              </a:spcAft>
              <a:buNone/>
            </a:pPr>
            <a:r>
              <a:rPr lang="cs-CZ" sz="1800" dirty="0" smtClean="0"/>
              <a:t>Každý</a:t>
            </a:r>
            <a:r>
              <a:rPr lang="cs-CZ" sz="1800" dirty="0"/>
              <a:t>, kdo zpozoruje požár, je povinen:</a:t>
            </a:r>
          </a:p>
          <a:p>
            <a:pPr marL="385763" indent="-385763" algn="just">
              <a:spcAft>
                <a:spcPts val="1200"/>
              </a:spcAft>
              <a:buFont typeface="+mj-lt"/>
              <a:buAutoNum type="arabicPeriod"/>
            </a:pPr>
            <a:r>
              <a:rPr lang="cs-CZ" sz="1800" dirty="0" smtClean="0"/>
              <a:t>provést </a:t>
            </a:r>
            <a:r>
              <a:rPr lang="cs-CZ" sz="1800" dirty="0"/>
              <a:t>nutná opatření pro záchranu ohrožených osob.</a:t>
            </a:r>
          </a:p>
          <a:p>
            <a:pPr marL="385763" indent="-385763" algn="just">
              <a:spcAft>
                <a:spcPts val="1200"/>
              </a:spcAft>
              <a:buFont typeface="+mj-lt"/>
              <a:buAutoNum type="arabicPeriod"/>
            </a:pPr>
            <a:r>
              <a:rPr lang="cs-CZ" sz="1800" dirty="0"/>
              <a:t>j</a:t>
            </a:r>
            <a:r>
              <a:rPr lang="cs-CZ" sz="1800" dirty="0" smtClean="0"/>
              <a:t>e-li </a:t>
            </a:r>
            <a:r>
              <a:rPr lang="cs-CZ" sz="1800" dirty="0"/>
              <a:t>to možné, požár uhasit, nebo provést nutná opatření k zamezení jeho </a:t>
            </a:r>
            <a:r>
              <a:rPr lang="cs-CZ" sz="1800" dirty="0" smtClean="0"/>
              <a:t>šíření (odstranění hořlavých látek, uzavření plynu – kahany, uzavření plakových lahví apod.).</a:t>
            </a:r>
            <a:endParaRPr lang="cs-CZ" sz="1800" b="1" dirty="0">
              <a:solidFill>
                <a:srgbClr val="FF0000"/>
              </a:solidFill>
            </a:endParaRPr>
          </a:p>
          <a:p>
            <a:pPr marL="385763" indent="-385763" algn="just">
              <a:spcAft>
                <a:spcPts val="1200"/>
              </a:spcAft>
              <a:buFont typeface="+mj-lt"/>
              <a:buAutoNum type="arabicPeriod"/>
            </a:pPr>
            <a:r>
              <a:rPr lang="cs-CZ" sz="1800" dirty="0"/>
              <a:t>n</a:t>
            </a:r>
            <a:r>
              <a:rPr lang="cs-CZ" sz="1800" dirty="0" smtClean="0"/>
              <a:t>estačí-li </a:t>
            </a:r>
            <a:r>
              <a:rPr lang="cs-CZ" sz="1800" dirty="0"/>
              <a:t>na to vlastními silami nebo dostupnými prostředky, je povinen </a:t>
            </a:r>
            <a:r>
              <a:rPr lang="cs-CZ" sz="1800" b="1" dirty="0"/>
              <a:t>vyhlásit požární poplach</a:t>
            </a:r>
            <a:r>
              <a:rPr lang="cs-CZ" sz="1800" dirty="0"/>
              <a:t>, uvědomit o požáru osoby v jeho </a:t>
            </a:r>
            <a:r>
              <a:rPr lang="cs-CZ" sz="1800" dirty="0" smtClean="0"/>
              <a:t>okolí.</a:t>
            </a:r>
          </a:p>
          <a:p>
            <a:pPr marL="400050" lvl="1" indent="0" algn="just">
              <a:spcAft>
                <a:spcPts val="1200"/>
              </a:spcAft>
              <a:buNone/>
            </a:pPr>
            <a:r>
              <a:rPr lang="cs-CZ" sz="1800" dirty="0"/>
              <a:t>Požární poplach se vyhlašuje :</a:t>
            </a:r>
          </a:p>
          <a:p>
            <a:pPr lvl="2" indent="-342900">
              <a:spcAft>
                <a:spcPts val="1200"/>
              </a:spcAft>
              <a:buAutoNum type="alphaLcParenR"/>
            </a:pPr>
            <a:r>
              <a:rPr lang="cs-CZ" sz="1600" b="1" dirty="0" smtClean="0"/>
              <a:t>automaticky</a:t>
            </a:r>
            <a:r>
              <a:rPr lang="cs-CZ" sz="1600" dirty="0" smtClean="0"/>
              <a:t> </a:t>
            </a:r>
            <a:r>
              <a:rPr lang="cs-CZ" sz="1600" b="1" dirty="0" smtClean="0"/>
              <a:t>čidlem </a:t>
            </a:r>
            <a:r>
              <a:rPr lang="cs-CZ" sz="1600" dirty="0" smtClean="0"/>
              <a:t>EPS</a:t>
            </a:r>
            <a:r>
              <a:rPr lang="cs-CZ" sz="1600" baseline="30000" dirty="0" smtClean="0"/>
              <a:t>1</a:t>
            </a:r>
            <a:r>
              <a:rPr lang="cs-CZ" sz="1600" b="1" dirty="0" smtClean="0"/>
              <a:t> </a:t>
            </a:r>
            <a:r>
              <a:rPr lang="cs-CZ" sz="1600" dirty="0" smtClean="0"/>
              <a:t>(pouze CVIDOS),</a:t>
            </a:r>
          </a:p>
          <a:p>
            <a:pPr lvl="2" indent="-342900">
              <a:spcAft>
                <a:spcPts val="1200"/>
              </a:spcAft>
              <a:buAutoNum type="alphaLcParenR"/>
            </a:pPr>
            <a:r>
              <a:rPr lang="cs-CZ" sz="1600" dirty="0" smtClean="0"/>
              <a:t>použitím </a:t>
            </a:r>
            <a:r>
              <a:rPr lang="cs-CZ" sz="1600" b="1" dirty="0" smtClean="0"/>
              <a:t>tísňového tlačítka EPS </a:t>
            </a:r>
            <a:r>
              <a:rPr lang="cs-CZ" sz="1600" dirty="0" smtClean="0"/>
              <a:t>(pouze CVIDOS), </a:t>
            </a:r>
          </a:p>
          <a:p>
            <a:pPr lvl="2" indent="-342900">
              <a:spcAft>
                <a:spcPts val="1200"/>
              </a:spcAft>
              <a:buAutoNum type="alphaLcParenR"/>
            </a:pPr>
            <a:r>
              <a:rPr lang="cs-CZ" sz="1600" dirty="0" smtClean="0"/>
              <a:t>voláním „</a:t>
            </a:r>
            <a:r>
              <a:rPr lang="cs-CZ" sz="1600" b="1" dirty="0" smtClean="0"/>
              <a:t>HOŘÍ! – HOŘÍ</a:t>
            </a:r>
            <a:r>
              <a:rPr lang="cs-CZ" sz="1600" dirty="0" smtClean="0"/>
              <a:t>!“.</a:t>
            </a:r>
            <a:r>
              <a:rPr lang="cs-CZ" dirty="0" smtClean="0"/>
              <a:t>	</a:t>
            </a:r>
            <a:endParaRPr lang="cs-CZ" dirty="0"/>
          </a:p>
        </p:txBody>
      </p:sp>
      <p:sp>
        <p:nvSpPr>
          <p:cNvPr id="5" name="TextovéPole 4"/>
          <p:cNvSpPr txBox="1"/>
          <p:nvPr/>
        </p:nvSpPr>
        <p:spPr>
          <a:xfrm>
            <a:off x="847023" y="6509628"/>
            <a:ext cx="3110339" cy="307777"/>
          </a:xfrm>
          <a:prstGeom prst="rect">
            <a:avLst/>
          </a:prstGeom>
          <a:noFill/>
        </p:spPr>
        <p:txBody>
          <a:bodyPr wrap="none" rtlCol="0">
            <a:spAutoFit/>
          </a:bodyPr>
          <a:lstStyle/>
          <a:p>
            <a:r>
              <a:rPr lang="cs-CZ" sz="1400" baseline="30000" dirty="0" smtClean="0"/>
              <a:t>1</a:t>
            </a:r>
            <a:r>
              <a:rPr lang="cs-CZ" sz="1400" dirty="0" smtClean="0"/>
              <a:t> EPS – elektrická požární signalizace</a:t>
            </a:r>
            <a:endParaRPr lang="cs-CZ" sz="1400" dirty="0"/>
          </a:p>
        </p:txBody>
      </p:sp>
      <p:pic>
        <p:nvPicPr>
          <p:cNvPr id="1026" name="Picture 2" descr="Výsledek obrázku pro tlačítko 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181" y="4385309"/>
            <a:ext cx="2264405" cy="217826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6975744" y="6502721"/>
            <a:ext cx="1151277" cy="307777"/>
          </a:xfrm>
          <a:prstGeom prst="rect">
            <a:avLst/>
          </a:prstGeom>
          <a:noFill/>
        </p:spPr>
        <p:txBody>
          <a:bodyPr wrap="none" rtlCol="0">
            <a:spAutoFit/>
          </a:bodyPr>
          <a:lstStyle/>
          <a:p>
            <a:r>
              <a:rPr lang="cs-CZ" sz="1400" dirty="0" smtClean="0"/>
              <a:t>Tlačítko EPS</a:t>
            </a:r>
            <a:endParaRPr lang="cs-CZ" sz="1400" dirty="0"/>
          </a:p>
        </p:txBody>
      </p:sp>
    </p:spTree>
    <p:extLst>
      <p:ext uri="{BB962C8B-B14F-4D97-AF65-F5344CB8AC3E}">
        <p14:creationId xmlns:p14="http://schemas.microsoft.com/office/powerpoint/2010/main" val="915526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6048" y="853348"/>
            <a:ext cx="7999302" cy="627517"/>
          </a:xfrm>
        </p:spPr>
        <p:txBody>
          <a:bodyPr/>
          <a:lstStyle/>
          <a:p>
            <a:r>
              <a:rPr lang="cs-CZ" dirty="0"/>
              <a:t>Jak postupovat při požáru?</a:t>
            </a:r>
            <a:br>
              <a:rPr lang="cs-CZ" dirty="0"/>
            </a:br>
            <a:r>
              <a:rPr lang="cs-CZ" sz="1800" dirty="0"/>
              <a:t>Požární poplachové směrnice</a:t>
            </a:r>
            <a:endParaRPr lang="cs-CZ" dirty="0"/>
          </a:p>
        </p:txBody>
      </p:sp>
      <p:sp>
        <p:nvSpPr>
          <p:cNvPr id="3" name="Zástupný symbol pro obsah 2"/>
          <p:cNvSpPr>
            <a:spLocks noGrp="1"/>
          </p:cNvSpPr>
          <p:nvPr>
            <p:ph idx="1"/>
          </p:nvPr>
        </p:nvSpPr>
        <p:spPr>
          <a:xfrm>
            <a:off x="628650" y="1751798"/>
            <a:ext cx="8268215" cy="5203512"/>
          </a:xfrm>
        </p:spPr>
        <p:txBody>
          <a:bodyPr>
            <a:normAutofit/>
          </a:bodyPr>
          <a:lstStyle/>
          <a:p>
            <a:pPr marL="385763" indent="-385763">
              <a:buFont typeface="+mj-lt"/>
              <a:buAutoNum type="arabicPeriod" startAt="4"/>
            </a:pPr>
            <a:r>
              <a:rPr lang="cs-CZ" sz="1800" dirty="0" smtClean="0"/>
              <a:t>Ohlásit </a:t>
            </a:r>
            <a:r>
              <a:rPr lang="cs-CZ" sz="1800" dirty="0"/>
              <a:t>neodkladně zjištěný požár nebo zabezpečit jeho ohlášení </a:t>
            </a:r>
            <a:r>
              <a:rPr lang="cs-CZ" sz="1800" dirty="0" smtClean="0"/>
              <a:t>na ohlašovnu </a:t>
            </a:r>
            <a:r>
              <a:rPr lang="cs-CZ" sz="1800" dirty="0"/>
              <a:t>požáru objektu – telefonicky nebo </a:t>
            </a:r>
            <a:r>
              <a:rPr lang="cs-CZ" sz="1800" dirty="0" smtClean="0"/>
              <a:t>osobně:</a:t>
            </a:r>
          </a:p>
          <a:p>
            <a:pPr marL="0" indent="0">
              <a:buNone/>
            </a:pPr>
            <a:endParaRPr lang="cs-CZ" sz="1800" dirty="0" smtClean="0"/>
          </a:p>
          <a:p>
            <a:pPr marL="0" indent="0" algn="ctr">
              <a:spcAft>
                <a:spcPts val="1200"/>
              </a:spcAft>
              <a:buNone/>
            </a:pPr>
            <a:r>
              <a:rPr lang="cs-CZ" sz="1800" b="1" dirty="0" smtClean="0"/>
              <a:t>OHLAŠOVNA </a:t>
            </a:r>
            <a:r>
              <a:rPr lang="cs-CZ" sz="1800" b="1" dirty="0"/>
              <a:t>POŽÁRU JE </a:t>
            </a:r>
            <a:r>
              <a:rPr lang="cs-CZ" sz="1800" b="1" dirty="0" smtClean="0"/>
              <a:t>NA VRÁTNICI</a:t>
            </a:r>
          </a:p>
          <a:p>
            <a:pPr marL="0" indent="0" algn="ctr">
              <a:buNone/>
            </a:pPr>
            <a:r>
              <a:rPr lang="cs-CZ" sz="1800" b="1" dirty="0" smtClean="0">
                <a:solidFill>
                  <a:srgbClr val="00287D"/>
                </a:solidFill>
              </a:rPr>
              <a:t>POŘÍČÍ </a:t>
            </a:r>
            <a:r>
              <a:rPr lang="cs-CZ" sz="1800" b="1" dirty="0">
                <a:solidFill>
                  <a:srgbClr val="00287D"/>
                </a:solidFill>
              </a:rPr>
              <a:t>31 </a:t>
            </a:r>
            <a:r>
              <a:rPr lang="cs-CZ" sz="1800" dirty="0">
                <a:solidFill>
                  <a:srgbClr val="00287D"/>
                </a:solidFill>
              </a:rPr>
              <a:t>(budova D</a:t>
            </a:r>
            <a:r>
              <a:rPr lang="cs-CZ" sz="1800" dirty="0" smtClean="0">
                <a:solidFill>
                  <a:srgbClr val="00287D"/>
                </a:solidFill>
              </a:rPr>
              <a:t>) </a:t>
            </a:r>
            <a:r>
              <a:rPr lang="cs-CZ" sz="1800" b="1" dirty="0">
                <a:solidFill>
                  <a:srgbClr val="00287D"/>
                </a:solidFill>
              </a:rPr>
              <a:t>1612 </a:t>
            </a:r>
            <a:r>
              <a:rPr lang="cs-CZ" sz="1800" dirty="0">
                <a:solidFill>
                  <a:srgbClr val="00287D"/>
                </a:solidFill>
              </a:rPr>
              <a:t>(549 49 </a:t>
            </a:r>
            <a:r>
              <a:rPr lang="cs-CZ" sz="1800" dirty="0" smtClean="0">
                <a:solidFill>
                  <a:srgbClr val="00287D"/>
                </a:solidFill>
              </a:rPr>
              <a:t>1612)</a:t>
            </a:r>
          </a:p>
          <a:p>
            <a:pPr marL="0" indent="0" algn="ctr">
              <a:buNone/>
            </a:pPr>
            <a:r>
              <a:rPr lang="cs-CZ" sz="1800" b="1" dirty="0" smtClean="0">
                <a:solidFill>
                  <a:srgbClr val="00287D"/>
                </a:solidFill>
              </a:rPr>
              <a:t>POŘÍČÍ </a:t>
            </a:r>
            <a:r>
              <a:rPr lang="cs-CZ" sz="1800" b="1" dirty="0">
                <a:solidFill>
                  <a:srgbClr val="00287D"/>
                </a:solidFill>
              </a:rPr>
              <a:t>7/9 </a:t>
            </a:r>
            <a:r>
              <a:rPr lang="cs-CZ" sz="1800" dirty="0">
                <a:solidFill>
                  <a:srgbClr val="00287D"/>
                </a:solidFill>
              </a:rPr>
              <a:t>(budova A) </a:t>
            </a:r>
            <a:r>
              <a:rPr lang="cs-CZ" sz="1800" b="1" dirty="0">
                <a:solidFill>
                  <a:srgbClr val="00287D"/>
                </a:solidFill>
              </a:rPr>
              <a:t>1610 </a:t>
            </a:r>
            <a:r>
              <a:rPr lang="cs-CZ" sz="1800" dirty="0">
                <a:solidFill>
                  <a:srgbClr val="00287D"/>
                </a:solidFill>
              </a:rPr>
              <a:t>(549 49 1610)</a:t>
            </a:r>
          </a:p>
          <a:p>
            <a:pPr marL="342900" lvl="1" indent="0" algn="ctr">
              <a:buNone/>
            </a:pPr>
            <a:endParaRPr lang="cs-CZ" sz="1800" dirty="0" smtClean="0">
              <a:solidFill>
                <a:srgbClr val="FF0000"/>
              </a:solidFill>
            </a:endParaRPr>
          </a:p>
          <a:p>
            <a:pPr lvl="1"/>
            <a:r>
              <a:rPr lang="cs-CZ" sz="1800" dirty="0" smtClean="0"/>
              <a:t>případně </a:t>
            </a:r>
            <a:r>
              <a:rPr lang="cs-CZ" sz="1800" dirty="0"/>
              <a:t>ohlásit </a:t>
            </a:r>
            <a:r>
              <a:rPr lang="cs-CZ" sz="1800" dirty="0" smtClean="0"/>
              <a:t>na</a:t>
            </a:r>
          </a:p>
          <a:p>
            <a:pPr lvl="1"/>
            <a:endParaRPr lang="cs-CZ" sz="1800" dirty="0"/>
          </a:p>
          <a:p>
            <a:pPr marL="0" indent="0" algn="ctr">
              <a:buNone/>
            </a:pPr>
            <a:r>
              <a:rPr lang="cs-CZ" sz="1800" dirty="0" smtClean="0"/>
              <a:t>TÍSŇOVOU </a:t>
            </a:r>
            <a:r>
              <a:rPr lang="cs-CZ" sz="1800" dirty="0"/>
              <a:t>LINKU HASIČŮ </a:t>
            </a:r>
            <a:r>
              <a:rPr lang="cs-CZ" sz="1800" b="1" dirty="0"/>
              <a:t>150 (0 150</a:t>
            </a:r>
            <a:r>
              <a:rPr lang="cs-CZ" sz="1800" b="1" dirty="0" smtClean="0"/>
              <a:t>)</a:t>
            </a:r>
          </a:p>
          <a:p>
            <a:pPr marL="0" indent="0" algn="ctr">
              <a:buNone/>
            </a:pPr>
            <a:r>
              <a:rPr lang="cs-CZ" sz="1800" b="1" dirty="0" smtClean="0"/>
              <a:t> </a:t>
            </a:r>
            <a:r>
              <a:rPr lang="cs-CZ" sz="1800" dirty="0" smtClean="0"/>
              <a:t>nebo </a:t>
            </a:r>
          </a:p>
          <a:p>
            <a:pPr marL="0" indent="0" algn="ctr">
              <a:buNone/>
            </a:pPr>
            <a:r>
              <a:rPr lang="cs-CZ" sz="1800" dirty="0" smtClean="0"/>
              <a:t>EMERGENCY CALL </a:t>
            </a:r>
            <a:r>
              <a:rPr lang="cs-CZ" sz="1800" b="1" dirty="0"/>
              <a:t>112 (0 112</a:t>
            </a:r>
            <a:r>
              <a:rPr lang="cs-CZ" sz="1800" b="1" dirty="0" smtClean="0"/>
              <a:t>)</a:t>
            </a:r>
          </a:p>
          <a:p>
            <a:pPr marL="0" indent="0">
              <a:buNone/>
            </a:pPr>
            <a:endParaRPr lang="cs-CZ" sz="1800" dirty="0" smtClean="0"/>
          </a:p>
          <a:p>
            <a:pPr marL="0" indent="0">
              <a:buNone/>
            </a:pPr>
            <a:r>
              <a:rPr lang="cs-CZ" sz="1800" dirty="0" smtClean="0"/>
              <a:t>a </a:t>
            </a:r>
            <a:r>
              <a:rPr lang="cs-CZ" sz="1800" dirty="0"/>
              <a:t>sdělit: </a:t>
            </a:r>
            <a:r>
              <a:rPr lang="cs-CZ" sz="1800" b="1" dirty="0"/>
              <a:t>kde hoří – co hoří – kdo volá – odkud volá</a:t>
            </a:r>
            <a:r>
              <a:rPr lang="cs-CZ" sz="1800" dirty="0"/>
              <a:t>	</a:t>
            </a:r>
            <a:endParaRPr lang="cs-CZ" sz="1800" dirty="0" smtClean="0"/>
          </a:p>
          <a:p>
            <a:pPr marL="0" indent="0">
              <a:buNone/>
            </a:pPr>
            <a:endParaRPr lang="cs-CZ" sz="1800" dirty="0"/>
          </a:p>
          <a:p>
            <a:pPr marL="0" indent="0">
              <a:buNone/>
            </a:pPr>
            <a:endParaRPr lang="cs-CZ" sz="1800" b="1" dirty="0">
              <a:solidFill>
                <a:srgbClr val="FF0000"/>
              </a:solidFill>
            </a:endParaRPr>
          </a:p>
          <a:p>
            <a:pPr marL="342900" lvl="1" indent="0" algn="ctr">
              <a:buNone/>
            </a:pPr>
            <a:endParaRPr lang="cs-CZ" sz="2100" dirty="0"/>
          </a:p>
        </p:txBody>
      </p:sp>
    </p:spTree>
    <p:extLst>
      <p:ext uri="{BB962C8B-B14F-4D97-AF65-F5344CB8AC3E}">
        <p14:creationId xmlns:p14="http://schemas.microsoft.com/office/powerpoint/2010/main" val="1593893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6</a:t>
            </a:fld>
            <a:endParaRPr lang="cs-CZ" altLang="cs-CZ" dirty="0"/>
          </a:p>
        </p:txBody>
      </p:sp>
      <p:sp>
        <p:nvSpPr>
          <p:cNvPr id="96258" name="Rectangle 2"/>
          <p:cNvSpPr>
            <a:spLocks noGrp="1" noChangeArrowheads="1"/>
          </p:cNvSpPr>
          <p:nvPr>
            <p:ph type="title"/>
          </p:nvPr>
        </p:nvSpPr>
        <p:spPr/>
        <p:txBody>
          <a:bodyPr/>
          <a:lstStyle/>
          <a:p>
            <a:r>
              <a:rPr lang="cs-CZ" altLang="cs-CZ" dirty="0" smtClean="0"/>
              <a:t>Zákoník práce</a:t>
            </a:r>
            <a:br>
              <a:rPr lang="cs-CZ" altLang="cs-CZ" dirty="0" smtClean="0"/>
            </a:br>
            <a:r>
              <a:rPr lang="cs-CZ" altLang="cs-CZ" sz="1800" dirty="0" smtClean="0"/>
              <a:t>§ 103 Povinnosti zaměstnavatele</a:t>
            </a:r>
            <a:endParaRPr lang="cs-CZ" altLang="cs-CZ" dirty="0"/>
          </a:p>
        </p:txBody>
      </p:sp>
      <p:sp>
        <p:nvSpPr>
          <p:cNvPr id="96259" name="Rectangle 3"/>
          <p:cNvSpPr>
            <a:spLocks noGrp="1" noChangeArrowheads="1"/>
          </p:cNvSpPr>
          <p:nvPr>
            <p:ph type="body" idx="1"/>
          </p:nvPr>
        </p:nvSpPr>
        <p:spPr>
          <a:xfrm>
            <a:off x="509589" y="2058657"/>
            <a:ext cx="8082321" cy="4114800"/>
          </a:xfrm>
        </p:spPr>
        <p:txBody>
          <a:bodyPr/>
          <a:lstStyle/>
          <a:p>
            <a:pPr algn="just">
              <a:spcAft>
                <a:spcPts val="1200"/>
              </a:spcAft>
            </a:pPr>
            <a:r>
              <a:rPr lang="cs-CZ" sz="1800" dirty="0" smtClean="0"/>
              <a:t>nepřipustit</a:t>
            </a:r>
            <a:r>
              <a:rPr lang="cs-CZ" sz="1800" dirty="0"/>
              <a:t>, aby zaměstnanec vykonával </a:t>
            </a:r>
            <a:r>
              <a:rPr lang="cs-CZ" sz="1800" b="1" dirty="0"/>
              <a:t>zakázané práce a práce</a:t>
            </a:r>
            <a:r>
              <a:rPr lang="cs-CZ" sz="1800" dirty="0"/>
              <a:t>, jejichž náročnost by </a:t>
            </a:r>
            <a:r>
              <a:rPr lang="cs-CZ" sz="1800" b="1" dirty="0"/>
              <a:t>neodpovídala</a:t>
            </a:r>
            <a:r>
              <a:rPr lang="cs-CZ" sz="1800" dirty="0"/>
              <a:t> jeho schopnostem a zdravotní způsobilosti,</a:t>
            </a:r>
          </a:p>
          <a:p>
            <a:pPr algn="just">
              <a:spcAft>
                <a:spcPts val="1200"/>
              </a:spcAft>
            </a:pPr>
            <a:r>
              <a:rPr lang="cs-CZ" sz="1800" dirty="0" smtClean="0"/>
              <a:t>informovat </a:t>
            </a:r>
            <a:r>
              <a:rPr lang="cs-CZ" sz="1800" dirty="0"/>
              <a:t>zaměstnance o tom, do jaké kategorie byla jím vykonávaná práce </a:t>
            </a:r>
            <a:r>
              <a:rPr lang="cs-CZ" sz="1800" dirty="0" smtClean="0"/>
              <a:t>zařazena → </a:t>
            </a:r>
            <a:r>
              <a:rPr lang="cs-CZ" sz="1800" dirty="0" smtClean="0">
                <a:solidFill>
                  <a:schemeClr val="tx2">
                    <a:lumMod val="75000"/>
                  </a:schemeClr>
                </a:solidFill>
              </a:rPr>
              <a:t>všichni zaměstnanci PdF MU jsou zařazeni do  </a:t>
            </a:r>
            <a:r>
              <a:rPr lang="cs-CZ" sz="1800" b="1" dirty="0" smtClean="0">
                <a:solidFill>
                  <a:schemeClr val="tx2">
                    <a:lumMod val="75000"/>
                  </a:schemeClr>
                </a:solidFill>
              </a:rPr>
              <a:t>kategorie 1</a:t>
            </a:r>
            <a:r>
              <a:rPr lang="cs-CZ" sz="1800" dirty="0" smtClean="0">
                <a:solidFill>
                  <a:schemeClr val="tx2">
                    <a:lumMod val="75000"/>
                  </a:schemeClr>
                </a:solidFill>
              </a:rPr>
              <a:t>, tzn. </a:t>
            </a:r>
            <a:r>
              <a:rPr lang="cs-CZ" sz="1800" dirty="0" smtClean="0">
                <a:solidFill>
                  <a:srgbClr val="00287D"/>
                </a:solidFill>
              </a:rPr>
              <a:t>práce</a:t>
            </a:r>
            <a:r>
              <a:rPr lang="cs-CZ" sz="1800" dirty="0">
                <a:solidFill>
                  <a:srgbClr val="00287D"/>
                </a:solidFill>
              </a:rPr>
              <a:t>, při nichž dle současného poznání </a:t>
            </a:r>
            <a:r>
              <a:rPr lang="cs-CZ" sz="1800" u="sng" dirty="0">
                <a:solidFill>
                  <a:srgbClr val="00287D"/>
                </a:solidFill>
              </a:rPr>
              <a:t>není pravděpodobný nepříznivý vliv na </a:t>
            </a:r>
            <a:r>
              <a:rPr lang="cs-CZ" sz="1800" u="sng" dirty="0" smtClean="0">
                <a:solidFill>
                  <a:srgbClr val="00287D"/>
                </a:solidFill>
              </a:rPr>
              <a:t>zdraví (práce nerizikové)</a:t>
            </a:r>
            <a:r>
              <a:rPr lang="cs-CZ" sz="1800" dirty="0" smtClean="0">
                <a:solidFill>
                  <a:srgbClr val="00287D"/>
                </a:solidFill>
              </a:rPr>
              <a:t>.</a:t>
            </a:r>
            <a:endParaRPr lang="cs-CZ" sz="1800" dirty="0">
              <a:solidFill>
                <a:srgbClr val="00287D"/>
              </a:solidFill>
            </a:endParaRPr>
          </a:p>
          <a:p>
            <a:pPr algn="just">
              <a:spcAft>
                <a:spcPts val="1200"/>
              </a:spcAft>
            </a:pPr>
            <a:r>
              <a:rPr lang="cs-CZ" sz="1800" dirty="0" smtClean="0"/>
              <a:t>zajistit</a:t>
            </a:r>
            <a:r>
              <a:rPr lang="cs-CZ" sz="1800" dirty="0"/>
              <a:t>, aby práce v případech stanovených zvláštním právním předpisem vykonávali pouze zaměstnanci, kteří mají platný zdravotní průkaz, kteří se podrobili zvláštnímu očkování nebo mají doklad o odolnosti vůči </a:t>
            </a:r>
            <a:r>
              <a:rPr lang="cs-CZ" sz="1800" dirty="0" smtClean="0"/>
              <a:t>nákaze,</a:t>
            </a:r>
            <a:endParaRPr lang="cs-CZ" sz="1800" dirty="0"/>
          </a:p>
        </p:txBody>
      </p:sp>
    </p:spTree>
    <p:extLst>
      <p:ext uri="{BB962C8B-B14F-4D97-AF65-F5344CB8AC3E}">
        <p14:creationId xmlns:p14="http://schemas.microsoft.com/office/powerpoint/2010/main" val="22180905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60</a:t>
            </a:fld>
            <a:endParaRPr lang="cs-CZ" altLang="cs-CZ" dirty="0"/>
          </a:p>
        </p:txBody>
      </p:sp>
      <p:sp>
        <p:nvSpPr>
          <p:cNvPr id="96258" name="Rectangle 2"/>
          <p:cNvSpPr>
            <a:spLocks noGrp="1" noChangeArrowheads="1"/>
          </p:cNvSpPr>
          <p:nvPr>
            <p:ph type="title"/>
          </p:nvPr>
        </p:nvSpPr>
        <p:spPr>
          <a:xfrm>
            <a:off x="509589" y="893763"/>
            <a:ext cx="8086635" cy="647700"/>
          </a:xfrm>
        </p:spPr>
        <p:txBody>
          <a:bodyPr/>
          <a:lstStyle/>
          <a:p>
            <a:r>
              <a:rPr lang="cs-CZ" altLang="cs-CZ" dirty="0" smtClean="0"/>
              <a:t>Evakuace</a:t>
            </a:r>
            <a:br>
              <a:rPr lang="cs-CZ" altLang="cs-CZ" dirty="0" smtClean="0"/>
            </a:br>
            <a:r>
              <a:rPr lang="cs-CZ" altLang="cs-CZ" sz="1800" dirty="0" smtClean="0"/>
              <a:t>Požární evakuační plány</a:t>
            </a:r>
            <a:endParaRPr lang="cs-CZ" altLang="cs-CZ" dirty="0"/>
          </a:p>
        </p:txBody>
      </p:sp>
      <p:sp>
        <p:nvSpPr>
          <p:cNvPr id="96259" name="Rectangle 3"/>
          <p:cNvSpPr>
            <a:spLocks noGrp="1" noChangeArrowheads="1"/>
          </p:cNvSpPr>
          <p:nvPr>
            <p:ph type="body" idx="1"/>
          </p:nvPr>
        </p:nvSpPr>
        <p:spPr>
          <a:xfrm>
            <a:off x="509589" y="1703672"/>
            <a:ext cx="8082321" cy="4409791"/>
          </a:xfrm>
        </p:spPr>
        <p:txBody>
          <a:bodyPr/>
          <a:lstStyle/>
          <a:p>
            <a:pPr algn="just">
              <a:spcAft>
                <a:spcPts val="1200"/>
              </a:spcAft>
            </a:pPr>
            <a:r>
              <a:rPr lang="cs-CZ" altLang="cs-CZ" sz="1800" dirty="0" smtClean="0"/>
              <a:t>Evakuace se řídí dle požárních evakuačních plánů, které jsou vyvěšeny společně s poplachovými směrnicemi na každém podlaží objektů Poříčí 7, 9 a 31a (CVIDOS) – řádně se s nimi seznamte (viz také dokumentový server).</a:t>
            </a:r>
          </a:p>
          <a:p>
            <a:pPr algn="just">
              <a:spcAft>
                <a:spcPts val="1200"/>
              </a:spcAft>
            </a:pPr>
            <a:endParaRPr lang="cs-CZ" altLang="cs-CZ" sz="1800" dirty="0" smtClean="0"/>
          </a:p>
          <a:p>
            <a:pPr algn="just">
              <a:spcAft>
                <a:spcPts val="1200"/>
              </a:spcAft>
            </a:pPr>
            <a:endParaRPr lang="cs-CZ" altLang="cs-CZ" sz="1800" dirty="0" smtClean="0"/>
          </a:p>
          <a:p>
            <a:pPr algn="just">
              <a:spcAft>
                <a:spcPts val="1200"/>
              </a:spcAft>
            </a:pPr>
            <a:endParaRPr lang="cs-CZ" sz="1800" dirty="0"/>
          </a:p>
          <a:p>
            <a:pPr marL="1200150" lvl="1" algn="just">
              <a:spcAft>
                <a:spcPts val="1200"/>
              </a:spcAft>
              <a:buFont typeface="Wingdings" panose="05000000000000000000" pitchFamily="2" charset="2"/>
              <a:buChar char="ü"/>
            </a:pPr>
            <a:endParaRPr lang="cs-CZ" sz="18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192" y="2788393"/>
            <a:ext cx="5130418" cy="3626714"/>
          </a:xfrm>
          <a:prstGeom prst="rect">
            <a:avLst/>
          </a:prstGeom>
          <a:ln w="38100">
            <a:solidFill>
              <a:schemeClr val="bg1">
                <a:lumMod val="50000"/>
              </a:schemeClr>
            </a:solidFill>
          </a:ln>
        </p:spPr>
      </p:pic>
      <p:pic>
        <p:nvPicPr>
          <p:cNvPr id="8" name="Obrázek 7"/>
          <p:cNvPicPr>
            <a:picLocks noChangeAspect="1"/>
          </p:cNvPicPr>
          <p:nvPr/>
        </p:nvPicPr>
        <p:blipFill>
          <a:blip r:embed="rId3"/>
          <a:stretch>
            <a:fillRect/>
          </a:stretch>
        </p:blipFill>
        <p:spPr>
          <a:xfrm>
            <a:off x="673770" y="2788393"/>
            <a:ext cx="2563785" cy="3626714"/>
          </a:xfrm>
          <a:prstGeom prst="rect">
            <a:avLst/>
          </a:prstGeom>
          <a:ln w="38100">
            <a:solidFill>
              <a:schemeClr val="bg1">
                <a:lumMod val="50000"/>
              </a:schemeClr>
            </a:solidFill>
          </a:ln>
        </p:spPr>
      </p:pic>
    </p:spTree>
    <p:extLst>
      <p:ext uri="{BB962C8B-B14F-4D97-AF65-F5344CB8AC3E}">
        <p14:creationId xmlns:p14="http://schemas.microsoft.com/office/powerpoint/2010/main" val="3893260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536" y="700026"/>
            <a:ext cx="8086635" cy="647700"/>
          </a:xfrm>
        </p:spPr>
        <p:txBody>
          <a:bodyPr/>
          <a:lstStyle/>
          <a:p>
            <a:r>
              <a:rPr lang="cs-CZ" dirty="0" smtClean="0"/>
              <a:t>Důležitá telefonní čísla</a:t>
            </a:r>
            <a:endParaRPr lang="cs-CZ" dirty="0"/>
          </a:p>
        </p:txBody>
      </p:sp>
      <p:pic>
        <p:nvPicPr>
          <p:cNvPr id="11" name="Picture 8" descr="Výsledek obrázku pro důležitá telefonní čísla"/>
          <p:cNvPicPr>
            <a:picLocks noChangeAspect="1" noChangeArrowheads="1"/>
          </p:cNvPicPr>
          <p:nvPr/>
        </p:nvPicPr>
        <p:blipFill rotWithShape="1">
          <a:blip r:embed="rId2">
            <a:extLst>
              <a:ext uri="{28A0092B-C50C-407E-A947-70E740481C1C}">
                <a14:useLocalDpi xmlns:a14="http://schemas.microsoft.com/office/drawing/2010/main" val="0"/>
              </a:ext>
            </a:extLst>
          </a:blip>
          <a:srcRect l="49532" r="25167"/>
          <a:stretch/>
        </p:blipFill>
        <p:spPr bwMode="auto">
          <a:xfrm>
            <a:off x="6034461" y="5013206"/>
            <a:ext cx="1624264"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Výsledek obrázku pro důležitá telefonní čísla"/>
          <p:cNvPicPr>
            <a:picLocks noChangeAspect="1" noChangeArrowheads="1"/>
          </p:cNvPicPr>
          <p:nvPr/>
        </p:nvPicPr>
        <p:blipFill rotWithShape="1">
          <a:blip r:embed="rId2">
            <a:extLst>
              <a:ext uri="{28A0092B-C50C-407E-A947-70E740481C1C}">
                <a14:useLocalDpi xmlns:a14="http://schemas.microsoft.com/office/drawing/2010/main" val="0"/>
              </a:ext>
            </a:extLst>
          </a:blip>
          <a:srcRect l="24699" r="49438"/>
          <a:stretch/>
        </p:blipFill>
        <p:spPr bwMode="auto">
          <a:xfrm>
            <a:off x="3628150" y="5013206"/>
            <a:ext cx="1660358"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Výsledek obrázku pro důležitá telefonní čísla"/>
          <p:cNvPicPr>
            <a:picLocks noChangeAspect="1" noChangeArrowheads="1"/>
          </p:cNvPicPr>
          <p:nvPr/>
        </p:nvPicPr>
        <p:blipFill rotWithShape="1">
          <a:blip r:embed="rId2">
            <a:extLst>
              <a:ext uri="{28A0092B-C50C-407E-A947-70E740481C1C}">
                <a14:useLocalDpi xmlns:a14="http://schemas.microsoft.com/office/drawing/2010/main" val="0"/>
              </a:ext>
            </a:extLst>
          </a:blip>
          <a:srcRect r="74738"/>
          <a:stretch/>
        </p:blipFill>
        <p:spPr bwMode="auto">
          <a:xfrm>
            <a:off x="1260439" y="5013206"/>
            <a:ext cx="1621757" cy="1647825"/>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400252" y="1450505"/>
            <a:ext cx="8116153" cy="3459922"/>
          </a:xfrm>
          <a:prstGeom prst="rect">
            <a:avLst/>
          </a:prstGeom>
        </p:spPr>
        <p:txBody>
          <a:bodyPr wrap="square">
            <a:spAutoFit/>
          </a:bodyPr>
          <a:lstStyle/>
          <a:p>
            <a:pPr algn="just">
              <a:spcAft>
                <a:spcPts val="450"/>
              </a:spcAft>
            </a:pPr>
            <a:r>
              <a:rPr lang="cs-CZ" sz="1800" dirty="0">
                <a:solidFill>
                  <a:srgbClr val="000000"/>
                </a:solidFill>
                <a:latin typeface="Arial" panose="020B0604020202020204" pitchFamily="34" charset="0"/>
              </a:rPr>
              <a:t>Při volání na tísňovou linku buďte struční, ale věcní, a informujte:</a:t>
            </a:r>
          </a:p>
          <a:p>
            <a:pPr marL="557213" lvl="1" indent="-214313" algn="just">
              <a:spcAft>
                <a:spcPts val="450"/>
              </a:spcAft>
              <a:buFont typeface="Arial" panose="020B0604020202020204" pitchFamily="34" charset="0"/>
              <a:buChar char="•"/>
            </a:pPr>
            <a:r>
              <a:rPr lang="cs-CZ" sz="1800" b="1" dirty="0">
                <a:solidFill>
                  <a:srgbClr val="000000"/>
                </a:solidFill>
                <a:latin typeface="Arial" panose="020B0604020202020204" pitchFamily="34" charset="0"/>
              </a:rPr>
              <a:t>Co se stalo </a:t>
            </a:r>
            <a:r>
              <a:rPr lang="cs-CZ" sz="1800" dirty="0">
                <a:solidFill>
                  <a:srgbClr val="000000"/>
                </a:solidFill>
                <a:latin typeface="Arial" panose="020B0604020202020204" pitchFamily="34" charset="0"/>
              </a:rPr>
              <a:t>a jakého </a:t>
            </a:r>
            <a:r>
              <a:rPr lang="cs-CZ" sz="1800" b="1" dirty="0">
                <a:solidFill>
                  <a:srgbClr val="000000"/>
                </a:solidFill>
                <a:latin typeface="Arial" panose="020B0604020202020204" pitchFamily="34" charset="0"/>
              </a:rPr>
              <a:t>rozsahu</a:t>
            </a:r>
            <a:r>
              <a:rPr lang="cs-CZ" sz="1800" dirty="0">
                <a:solidFill>
                  <a:srgbClr val="000000"/>
                </a:solidFill>
                <a:latin typeface="Arial" panose="020B0604020202020204" pitchFamily="34" charset="0"/>
              </a:rPr>
              <a:t> událost je (popis události, co je ohroženo nebo zasaženo, jaký je počet postižených).</a:t>
            </a:r>
          </a:p>
          <a:p>
            <a:pPr marL="557213" lvl="1" indent="-214313" algn="just">
              <a:spcAft>
                <a:spcPts val="450"/>
              </a:spcAft>
              <a:buFont typeface="Arial" panose="020B0604020202020204" pitchFamily="34" charset="0"/>
              <a:buChar char="•"/>
            </a:pPr>
            <a:r>
              <a:rPr lang="cs-CZ" sz="1800" b="1" dirty="0">
                <a:solidFill>
                  <a:srgbClr val="000000"/>
                </a:solidFill>
                <a:latin typeface="Arial" panose="020B0604020202020204" pitchFamily="34" charset="0"/>
              </a:rPr>
              <a:t>Kde přesně </a:t>
            </a:r>
            <a:r>
              <a:rPr lang="cs-CZ" sz="1800" dirty="0">
                <a:solidFill>
                  <a:srgbClr val="000000"/>
                </a:solidFill>
                <a:latin typeface="Arial" panose="020B0604020202020204" pitchFamily="34" charset="0"/>
              </a:rPr>
              <a:t>se událost stala (např. adresa – okres, obec, ulice, číslo popisné nebo orientační, nebo číslo silnice, kilometr, směr jízdy, popřípadě bližší určení ve volném terénu).</a:t>
            </a:r>
          </a:p>
          <a:p>
            <a:pPr marL="557213" lvl="1" indent="-214313" algn="just">
              <a:spcAft>
                <a:spcPts val="450"/>
              </a:spcAft>
              <a:buFont typeface="Arial" panose="020B0604020202020204" pitchFamily="34" charset="0"/>
              <a:buChar char="•"/>
            </a:pPr>
            <a:r>
              <a:rPr lang="cs-CZ" sz="1800" dirty="0">
                <a:solidFill>
                  <a:srgbClr val="000000"/>
                </a:solidFill>
                <a:latin typeface="Arial" panose="020B0604020202020204" pitchFamily="34" charset="0"/>
              </a:rPr>
              <a:t>Své jméno a číslo telefonu, ze kterého voláte, a místo, odkud voláte.</a:t>
            </a:r>
          </a:p>
          <a:p>
            <a:pPr marL="557213" lvl="1" indent="-214313" algn="just">
              <a:spcAft>
                <a:spcPts val="450"/>
              </a:spcAft>
              <a:buFont typeface="Arial" panose="020B0604020202020204" pitchFamily="34" charset="0"/>
              <a:buChar char="•"/>
            </a:pPr>
            <a:r>
              <a:rPr lang="cs-CZ" sz="1800" dirty="0">
                <a:solidFill>
                  <a:srgbClr val="000000"/>
                </a:solidFill>
                <a:latin typeface="Arial" panose="020B0604020202020204" pitchFamily="34" charset="0"/>
              </a:rPr>
              <a:t>Pak </a:t>
            </a:r>
            <a:r>
              <a:rPr lang="cs-CZ" sz="1800" b="1" dirty="0">
                <a:solidFill>
                  <a:srgbClr val="000000"/>
                </a:solidFill>
                <a:latin typeface="Arial" panose="020B0604020202020204" pitchFamily="34" charset="0"/>
              </a:rPr>
              <a:t>odpovídejte</a:t>
            </a:r>
            <a:r>
              <a:rPr lang="cs-CZ" sz="1800" dirty="0">
                <a:solidFill>
                  <a:srgbClr val="000000"/>
                </a:solidFill>
                <a:latin typeface="Arial" panose="020B0604020202020204" pitchFamily="34" charset="0"/>
              </a:rPr>
              <a:t> na dotazy operátora tísňové linky. </a:t>
            </a:r>
            <a:r>
              <a:rPr lang="cs-CZ" sz="1800" b="1" dirty="0">
                <a:solidFill>
                  <a:srgbClr val="000000"/>
                </a:solidFill>
                <a:latin typeface="Arial" panose="020B0604020202020204" pitchFamily="34" charset="0"/>
              </a:rPr>
              <a:t>Nikdy nepokládejte telefon jako první!</a:t>
            </a:r>
          </a:p>
          <a:p>
            <a:pPr marL="557213" lvl="1" indent="-214313" algn="just">
              <a:spcAft>
                <a:spcPts val="450"/>
              </a:spcAft>
              <a:buFont typeface="Arial" panose="020B0604020202020204" pitchFamily="34" charset="0"/>
              <a:buChar char="•"/>
            </a:pPr>
            <a:r>
              <a:rPr lang="cs-CZ" sz="1800" dirty="0">
                <a:solidFill>
                  <a:srgbClr val="000000"/>
                </a:solidFill>
                <a:latin typeface="Arial" panose="020B0604020202020204" pitchFamily="34" charset="0"/>
              </a:rPr>
              <a:t>Po ukončení hovoru může být uskutečněn zpětný hovor pro ověření události nebo zpřesnění některých údajů, např. příjezdové trasy.</a:t>
            </a:r>
          </a:p>
        </p:txBody>
      </p:sp>
    </p:spTree>
    <p:extLst>
      <p:ext uri="{BB962C8B-B14F-4D97-AF65-F5344CB8AC3E}">
        <p14:creationId xmlns:p14="http://schemas.microsoft.com/office/powerpoint/2010/main" val="28523614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406" y="817721"/>
            <a:ext cx="8086635" cy="647700"/>
          </a:xfrm>
        </p:spPr>
        <p:txBody>
          <a:bodyPr/>
          <a:lstStyle/>
          <a:p>
            <a:r>
              <a:rPr lang="cs-CZ" dirty="0"/>
              <a:t>Jednotné evropské číslo tísňového volání</a:t>
            </a:r>
          </a:p>
        </p:txBody>
      </p:sp>
      <p:sp>
        <p:nvSpPr>
          <p:cNvPr id="3" name="Zástupný symbol pro obsah 2"/>
          <p:cNvSpPr>
            <a:spLocks noGrp="1"/>
          </p:cNvSpPr>
          <p:nvPr>
            <p:ph idx="1"/>
          </p:nvPr>
        </p:nvSpPr>
        <p:spPr>
          <a:xfrm>
            <a:off x="444406" y="1645433"/>
            <a:ext cx="6565733" cy="1728573"/>
          </a:xfrm>
        </p:spPr>
        <p:txBody>
          <a:bodyPr>
            <a:noAutofit/>
          </a:bodyPr>
          <a:lstStyle/>
          <a:p>
            <a:pPr algn="just">
              <a:spcAft>
                <a:spcPts val="600"/>
              </a:spcAft>
            </a:pPr>
            <a:r>
              <a:rPr lang="cs-CZ" sz="1800" dirty="0" smtClean="0"/>
              <a:t>V ČR je svedena </a:t>
            </a:r>
            <a:r>
              <a:rPr lang="cs-CZ" sz="1800" dirty="0"/>
              <a:t>k Hasičskému záchrannému sboru </a:t>
            </a:r>
            <a:r>
              <a:rPr lang="cs-CZ" sz="1800" dirty="0" smtClean="0"/>
              <a:t>ČR, propojuje </a:t>
            </a:r>
            <a:r>
              <a:rPr lang="cs-CZ" sz="1800" dirty="0"/>
              <a:t>základní složky integrovaného záchranného systému.</a:t>
            </a:r>
          </a:p>
          <a:p>
            <a:pPr algn="just">
              <a:spcAft>
                <a:spcPts val="600"/>
              </a:spcAft>
            </a:pPr>
            <a:r>
              <a:rPr lang="cs-CZ" sz="1800" dirty="0" smtClean="0"/>
              <a:t>Lze </a:t>
            </a:r>
            <a:r>
              <a:rPr lang="cs-CZ" sz="1800" b="1" dirty="0"/>
              <a:t>identifikovat adresu </a:t>
            </a:r>
            <a:r>
              <a:rPr lang="cs-CZ" sz="1800" dirty="0"/>
              <a:t>pevné telefonní stanice </a:t>
            </a:r>
            <a:r>
              <a:rPr lang="cs-CZ" sz="1800" dirty="0" smtClean="0"/>
              <a:t>či </a:t>
            </a:r>
            <a:r>
              <a:rPr lang="cs-CZ" sz="1800" dirty="0"/>
              <a:t>polohu mobilního telefonu při tísňovém volání.</a:t>
            </a:r>
          </a:p>
          <a:p>
            <a:pPr algn="just">
              <a:spcAft>
                <a:spcPts val="600"/>
              </a:spcAft>
            </a:pPr>
            <a:r>
              <a:rPr lang="cs-CZ" sz="1800" dirty="0"/>
              <a:t>Operátoři </a:t>
            </a:r>
            <a:r>
              <a:rPr lang="cs-CZ" sz="1800" dirty="0" smtClean="0"/>
              <a:t>jsou </a:t>
            </a:r>
            <a:r>
              <a:rPr lang="cs-CZ" sz="1800" dirty="0"/>
              <a:t>schopni odbavovat tísňové hovory nejen </a:t>
            </a:r>
            <a:r>
              <a:rPr lang="cs-CZ" sz="1800" dirty="0" smtClean="0"/>
              <a:t>        v </a:t>
            </a:r>
            <a:r>
              <a:rPr lang="cs-CZ" sz="1800" b="1" dirty="0"/>
              <a:t>češtině, ale i angličtině a němčině</a:t>
            </a:r>
            <a:r>
              <a:rPr lang="cs-CZ" sz="1800" dirty="0" smtClean="0"/>
              <a:t>.</a:t>
            </a:r>
            <a:endParaRPr lang="cs-CZ" sz="1800" dirty="0"/>
          </a:p>
        </p:txBody>
      </p:sp>
      <p:pic>
        <p:nvPicPr>
          <p:cNvPr id="4" name="Picture 8" descr="Výsledek obrázku pro důležitá telefonní čísla"/>
          <p:cNvPicPr>
            <a:picLocks noChangeAspect="1" noChangeArrowheads="1"/>
          </p:cNvPicPr>
          <p:nvPr/>
        </p:nvPicPr>
        <p:blipFill rotWithShape="1">
          <a:blip r:embed="rId2">
            <a:extLst>
              <a:ext uri="{28A0092B-C50C-407E-A947-70E740481C1C}">
                <a14:useLocalDpi xmlns:a14="http://schemas.microsoft.com/office/drawing/2010/main" val="0"/>
              </a:ext>
            </a:extLst>
          </a:blip>
          <a:srcRect l="74926"/>
          <a:stretch/>
        </p:blipFill>
        <p:spPr bwMode="auto">
          <a:xfrm>
            <a:off x="7248703" y="1726181"/>
            <a:ext cx="1609725" cy="1647825"/>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p:cNvSpPr txBox="1">
            <a:spLocks/>
          </p:cNvSpPr>
          <p:nvPr/>
        </p:nvSpPr>
        <p:spPr bwMode="auto">
          <a:xfrm>
            <a:off x="444406" y="4003221"/>
            <a:ext cx="8172906" cy="285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914400" indent="0" algn="l" rtl="0" eaLnBrk="1" fontAlgn="base" hangingPunct="1">
              <a:spcBef>
                <a:spcPct val="20000"/>
              </a:spcBef>
              <a:spcAft>
                <a:spcPct val="0"/>
              </a:spcAft>
              <a:buClr>
                <a:schemeClr val="folHlink"/>
              </a:buClr>
              <a:buSzPct val="80000"/>
              <a:buFont typeface="Wingdings" pitchFamily="2" charset="2"/>
              <a:buNone/>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3"/>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9pPr>
          </a:lstStyle>
          <a:p>
            <a:pPr algn="just">
              <a:spcAft>
                <a:spcPts val="600"/>
              </a:spcAft>
            </a:pPr>
            <a:r>
              <a:rPr lang="cs-CZ" sz="1800" kern="0" dirty="0" smtClean="0"/>
              <a:t>Z mobilního telefonu se dá dovolat na linku 112 i v případě, že na daném místě </a:t>
            </a:r>
            <a:r>
              <a:rPr lang="cs-CZ" sz="1800" b="1" kern="0" dirty="0" smtClean="0"/>
              <a:t>není pokrytí signálu </a:t>
            </a:r>
            <a:r>
              <a:rPr lang="cs-CZ" sz="1800" kern="0" dirty="0" smtClean="0"/>
              <a:t>vašeho operátora. Musí však být dostupný signál jakéhokoliv jiného operátora.</a:t>
            </a:r>
          </a:p>
          <a:p>
            <a:pPr algn="just">
              <a:spcAft>
                <a:spcPts val="600"/>
              </a:spcAft>
            </a:pPr>
            <a:r>
              <a:rPr lang="cs-CZ" sz="1800" kern="0" dirty="0" smtClean="0"/>
              <a:t>Z mobilního telefonu lze volat i </a:t>
            </a:r>
            <a:r>
              <a:rPr lang="cs-CZ" sz="1800" b="1" kern="0" dirty="0" smtClean="0"/>
              <a:t>bez kreditu </a:t>
            </a:r>
            <a:r>
              <a:rPr lang="cs-CZ" sz="1800" kern="0" dirty="0" smtClean="0"/>
              <a:t>a ve většině států EU i </a:t>
            </a:r>
            <a:r>
              <a:rPr lang="cs-CZ" sz="1800" b="1" kern="0" dirty="0" smtClean="0"/>
              <a:t>bez SIM karty.</a:t>
            </a:r>
          </a:p>
          <a:p>
            <a:pPr algn="just">
              <a:spcAft>
                <a:spcPts val="600"/>
              </a:spcAft>
            </a:pPr>
            <a:r>
              <a:rPr lang="cs-CZ" sz="1800" kern="0" dirty="0" smtClean="0"/>
              <a:t>V zahraničí je při volání na linku 112 nutné znát alespoň základní pojmy                     v angličtině.</a:t>
            </a:r>
          </a:p>
          <a:p>
            <a:pPr>
              <a:spcAft>
                <a:spcPts val="600"/>
              </a:spcAft>
            </a:pPr>
            <a:endParaRPr lang="cs-CZ" kern="0" dirty="0"/>
          </a:p>
        </p:txBody>
      </p:sp>
    </p:spTree>
    <p:extLst>
      <p:ext uri="{BB962C8B-B14F-4D97-AF65-F5344CB8AC3E}">
        <p14:creationId xmlns:p14="http://schemas.microsoft.com/office/powerpoint/2010/main" val="33200896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smtClean="0"/>
              <a:t>Listopad 2016 </a:t>
            </a:r>
            <a:r>
              <a:rPr lang="cs-CZ" altLang="cs-CZ" dirty="0"/>
              <a:t>/ Opakované školení BOZP a PO</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63</a:t>
            </a:fld>
            <a:endParaRPr lang="cs-CZ" altLang="cs-CZ" dirty="0"/>
          </a:p>
        </p:txBody>
      </p:sp>
      <p:pic>
        <p:nvPicPr>
          <p:cNvPr id="3" name="Obrázek 2"/>
          <p:cNvPicPr>
            <a:picLocks noChangeAspect="1"/>
          </p:cNvPicPr>
          <p:nvPr/>
        </p:nvPicPr>
        <p:blipFill>
          <a:blip r:embed="rId2"/>
          <a:stretch>
            <a:fillRect/>
          </a:stretch>
        </p:blipFill>
        <p:spPr>
          <a:xfrm>
            <a:off x="2096403" y="1891083"/>
            <a:ext cx="4920414" cy="3093472"/>
          </a:xfrm>
          <a:prstGeom prst="rect">
            <a:avLst/>
          </a:prstGeom>
        </p:spPr>
      </p:pic>
      <p:sp>
        <p:nvSpPr>
          <p:cNvPr id="6" name="TextovéPole 5"/>
          <p:cNvSpPr txBox="1"/>
          <p:nvPr/>
        </p:nvSpPr>
        <p:spPr>
          <a:xfrm>
            <a:off x="965441" y="5347143"/>
            <a:ext cx="7174913" cy="461665"/>
          </a:xfrm>
          <a:prstGeom prst="rect">
            <a:avLst/>
          </a:prstGeom>
          <a:noFill/>
        </p:spPr>
        <p:txBody>
          <a:bodyPr wrap="none" rtlCol="0">
            <a:spAutoFit/>
          </a:bodyPr>
          <a:lstStyle/>
          <a:p>
            <a:r>
              <a:rPr lang="cs-CZ" dirty="0" smtClean="0"/>
              <a:t>Situace nejsou bezpečné jen proto, že tak vypadají.</a:t>
            </a:r>
            <a:endParaRPr lang="cs-CZ" dirty="0"/>
          </a:p>
        </p:txBody>
      </p:sp>
      <p:sp>
        <p:nvSpPr>
          <p:cNvPr id="7" name="TextovéPole 6"/>
          <p:cNvSpPr txBox="1"/>
          <p:nvPr/>
        </p:nvSpPr>
        <p:spPr>
          <a:xfrm>
            <a:off x="2606981" y="818731"/>
            <a:ext cx="3891835" cy="923330"/>
          </a:xfrm>
          <a:prstGeom prst="rect">
            <a:avLst/>
          </a:prstGeom>
          <a:noFill/>
        </p:spPr>
        <p:txBody>
          <a:bodyPr wrap="none" rtlCol="0">
            <a:spAutoFit/>
          </a:bodyPr>
          <a:lstStyle/>
          <a:p>
            <a:pPr algn="ctr"/>
            <a:r>
              <a:rPr lang="cs-CZ" b="1" dirty="0" smtClean="0"/>
              <a:t>BOZP &amp; optická iluze</a:t>
            </a:r>
          </a:p>
          <a:p>
            <a:pPr algn="ctr"/>
            <a:endParaRPr lang="cs-CZ" sz="1200" b="1" dirty="0" smtClean="0"/>
          </a:p>
          <a:p>
            <a:pPr algn="ctr"/>
            <a:r>
              <a:rPr lang="cs-CZ" sz="1800" i="1" dirty="0" smtClean="0"/>
              <a:t>Jsou vodorovné </a:t>
            </a:r>
            <a:r>
              <a:rPr lang="cs-CZ" sz="1800" i="1" dirty="0"/>
              <a:t>červené </a:t>
            </a:r>
            <a:r>
              <a:rPr lang="cs-CZ" sz="1800" i="1" dirty="0" smtClean="0"/>
              <a:t>čáry rovné?</a:t>
            </a:r>
            <a:endParaRPr lang="cs-CZ" sz="1800" i="1" dirty="0"/>
          </a:p>
        </p:txBody>
      </p:sp>
    </p:spTree>
    <p:extLst>
      <p:ext uri="{BB962C8B-B14F-4D97-AF65-F5344CB8AC3E}">
        <p14:creationId xmlns:p14="http://schemas.microsoft.com/office/powerpoint/2010/main" val="42875980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pic>
        <p:nvPicPr>
          <p:cNvPr id="2050" name="Picture 2" descr="Výsledek obrázku pro domeč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030" y="1920640"/>
            <a:ext cx="3057525" cy="2943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258390" y="2367815"/>
            <a:ext cx="684803" cy="461665"/>
          </a:xfrm>
          <a:prstGeom prst="rect">
            <a:avLst/>
          </a:prstGeom>
          <a:noFill/>
        </p:spPr>
        <p:txBody>
          <a:bodyPr wrap="none" rtlCol="0">
            <a:spAutoFit/>
          </a:bodyPr>
          <a:lstStyle/>
          <a:p>
            <a:r>
              <a:rPr lang="cs-CZ" dirty="0" smtClean="0"/>
              <a:t>PdF</a:t>
            </a:r>
            <a:endParaRPr lang="cs-CZ" dirty="0"/>
          </a:p>
        </p:txBody>
      </p:sp>
      <p:cxnSp>
        <p:nvCxnSpPr>
          <p:cNvPr id="8" name="Přímá spojnice se šipkou 7"/>
          <p:cNvCxnSpPr/>
          <p:nvPr/>
        </p:nvCxnSpPr>
        <p:spPr bwMode="auto">
          <a:xfrm>
            <a:off x="422694" y="3012707"/>
            <a:ext cx="2503386" cy="19251"/>
          </a:xfrm>
          <a:prstGeom prst="straightConnector1">
            <a:avLst/>
          </a:prstGeom>
          <a:ln w="38100">
            <a:solidFill>
              <a:schemeClr val="tx1"/>
            </a:solidFill>
            <a:headEnd type="none" w="med" len="med"/>
            <a:tailEnd type="triangle"/>
          </a:ln>
          <a:extLst/>
        </p:spPr>
        <p:style>
          <a:lnRef idx="1">
            <a:schemeClr val="dk1"/>
          </a:lnRef>
          <a:fillRef idx="0">
            <a:schemeClr val="dk1"/>
          </a:fillRef>
          <a:effectRef idx="0">
            <a:schemeClr val="dk1"/>
          </a:effectRef>
          <a:fontRef idx="minor">
            <a:schemeClr val="tx1"/>
          </a:fontRef>
        </p:style>
      </p:cxnSp>
      <p:cxnSp>
        <p:nvCxnSpPr>
          <p:cNvPr id="10" name="Přímá spojnice se šipkou 9"/>
          <p:cNvCxnSpPr/>
          <p:nvPr/>
        </p:nvCxnSpPr>
        <p:spPr bwMode="auto">
          <a:xfrm>
            <a:off x="6275505" y="4098759"/>
            <a:ext cx="2503386" cy="19251"/>
          </a:xfrm>
          <a:prstGeom prst="straightConnector1">
            <a:avLst/>
          </a:prstGeom>
          <a:ln w="38100">
            <a:solidFill>
              <a:schemeClr val="tx1"/>
            </a:solidFill>
            <a:headEnd type="none" w="med" len="med"/>
            <a:tailEnd type="triangle"/>
          </a:ln>
          <a:extLst/>
        </p:spPr>
        <p:style>
          <a:lnRef idx="1">
            <a:schemeClr val="dk1"/>
          </a:lnRef>
          <a:fillRef idx="0">
            <a:schemeClr val="dk1"/>
          </a:fillRef>
          <a:effectRef idx="0">
            <a:schemeClr val="dk1"/>
          </a:effectRef>
          <a:fontRef idx="minor">
            <a:schemeClr val="tx1"/>
          </a:fontRef>
        </p:style>
      </p:cxnSp>
      <p:sp>
        <p:nvSpPr>
          <p:cNvPr id="9" name="TextovéPole 8"/>
          <p:cNvSpPr txBox="1"/>
          <p:nvPr/>
        </p:nvSpPr>
        <p:spPr>
          <a:xfrm>
            <a:off x="486016" y="2367814"/>
            <a:ext cx="2376741" cy="461665"/>
          </a:xfrm>
          <a:prstGeom prst="rect">
            <a:avLst/>
          </a:prstGeom>
          <a:noFill/>
        </p:spPr>
        <p:txBody>
          <a:bodyPr wrap="none" rtlCol="0">
            <a:spAutoFit/>
          </a:bodyPr>
          <a:lstStyle/>
          <a:p>
            <a:r>
              <a:rPr lang="cs-CZ" dirty="0" smtClean="0"/>
              <a:t>Do práce zdravý</a:t>
            </a:r>
            <a:endParaRPr lang="cs-CZ" dirty="0"/>
          </a:p>
        </p:txBody>
      </p:sp>
      <p:sp>
        <p:nvSpPr>
          <p:cNvPr id="12" name="TextovéPole 11"/>
          <p:cNvSpPr txBox="1"/>
          <p:nvPr/>
        </p:nvSpPr>
        <p:spPr>
          <a:xfrm>
            <a:off x="6322999" y="3424990"/>
            <a:ext cx="2173159" cy="461665"/>
          </a:xfrm>
          <a:prstGeom prst="rect">
            <a:avLst/>
          </a:prstGeom>
          <a:noFill/>
        </p:spPr>
        <p:txBody>
          <a:bodyPr wrap="none" rtlCol="0">
            <a:spAutoFit/>
          </a:bodyPr>
          <a:lstStyle/>
          <a:p>
            <a:r>
              <a:rPr lang="cs-CZ" dirty="0" smtClean="0"/>
              <a:t>Z práce zdravý</a:t>
            </a:r>
            <a:endParaRPr lang="cs-CZ" dirty="0"/>
          </a:p>
        </p:txBody>
      </p:sp>
      <p:sp>
        <p:nvSpPr>
          <p:cNvPr id="11" name="Zástupný symbol pro zápatí 3"/>
          <p:cNvSpPr>
            <a:spLocks noGrp="1"/>
          </p:cNvSpPr>
          <p:nvPr>
            <p:ph type="ftr" sz="quarter" idx="10"/>
          </p:nvPr>
        </p:nvSpPr>
        <p:spPr>
          <a:xfrm>
            <a:off x="422694" y="6248400"/>
            <a:ext cx="6305910" cy="457200"/>
          </a:xfrm>
        </p:spPr>
        <p:txBody>
          <a:bodyPr/>
          <a:lstStyle/>
          <a:p>
            <a:r>
              <a:rPr lang="cs-CZ" altLang="cs-CZ" dirty="0" smtClean="0"/>
              <a:t>Listopad 2016 </a:t>
            </a:r>
            <a:r>
              <a:rPr lang="cs-CZ" altLang="cs-CZ" dirty="0"/>
              <a:t>/ Opakované školení BOZP a PO</a:t>
            </a:r>
          </a:p>
        </p:txBody>
      </p:sp>
    </p:spTree>
    <p:extLst>
      <p:ext uri="{BB962C8B-B14F-4D97-AF65-F5344CB8AC3E}">
        <p14:creationId xmlns:p14="http://schemas.microsoft.com/office/powerpoint/2010/main" val="1426955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09589" y="975411"/>
            <a:ext cx="8086635" cy="647700"/>
          </a:xfrm>
        </p:spPr>
        <p:txBody>
          <a:bodyPr/>
          <a:lstStyle/>
          <a:p>
            <a:r>
              <a:rPr lang="cs-CZ" altLang="cs-CZ" dirty="0" smtClean="0"/>
              <a:t>Zákoník práce</a:t>
            </a:r>
            <a:br>
              <a:rPr lang="cs-CZ" altLang="cs-CZ" dirty="0" smtClean="0"/>
            </a:br>
            <a:r>
              <a:rPr lang="cs-CZ" altLang="cs-CZ" sz="1800" dirty="0" smtClean="0"/>
              <a:t>§ 103 Povinnosti zaměstnavatele</a:t>
            </a:r>
            <a:endParaRPr lang="cs-CZ" altLang="cs-CZ" dirty="0"/>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7</a:t>
            </a:fld>
            <a:endParaRPr lang="cs-CZ" altLang="cs-CZ" dirty="0"/>
          </a:p>
        </p:txBody>
      </p:sp>
      <p:sp>
        <p:nvSpPr>
          <p:cNvPr id="9" name="Rectangle 3"/>
          <p:cNvSpPr>
            <a:spLocks noGrp="1" noChangeArrowheads="1"/>
          </p:cNvSpPr>
          <p:nvPr>
            <p:ph sz="half" idx="1"/>
          </p:nvPr>
        </p:nvSpPr>
        <p:spPr>
          <a:xfrm>
            <a:off x="509589" y="1866047"/>
            <a:ext cx="8086635" cy="4213631"/>
          </a:xfrm>
        </p:spPr>
        <p:txBody>
          <a:bodyPr/>
          <a:lstStyle/>
          <a:p>
            <a:pPr algn="just">
              <a:spcAft>
                <a:spcPts val="600"/>
              </a:spcAft>
            </a:pPr>
            <a:r>
              <a:rPr lang="cs-CZ" sz="1800" dirty="0"/>
              <a:t>sdělit zaměstnancům, u kterého </a:t>
            </a:r>
            <a:r>
              <a:rPr lang="cs-CZ" sz="1800" b="1" u="sng" dirty="0"/>
              <a:t>poskytovatele </a:t>
            </a:r>
            <a:r>
              <a:rPr lang="cs-CZ" sz="1800" b="1" u="sng" dirty="0" err="1"/>
              <a:t>pracovnělékařských</a:t>
            </a:r>
            <a:r>
              <a:rPr lang="cs-CZ" sz="1800" b="1" u="sng" dirty="0"/>
              <a:t> služeb </a:t>
            </a:r>
            <a:r>
              <a:rPr lang="cs-CZ" sz="1800" dirty="0" smtClean="0"/>
              <a:t>(dále jen „PLS“) jim </a:t>
            </a:r>
            <a:r>
              <a:rPr lang="cs-CZ" sz="1800" dirty="0"/>
              <a:t>budou poskytnuty </a:t>
            </a:r>
            <a:r>
              <a:rPr lang="cs-CZ" sz="1800" dirty="0" smtClean="0"/>
              <a:t>PLS a </a:t>
            </a:r>
            <a:r>
              <a:rPr lang="cs-CZ" sz="1800" dirty="0"/>
              <a:t>jakým druhům </a:t>
            </a:r>
            <a:r>
              <a:rPr lang="cs-CZ" sz="1800" dirty="0" smtClean="0"/>
              <a:t>očkování a </a:t>
            </a:r>
            <a:r>
              <a:rPr lang="cs-CZ" sz="1800" u="sng" dirty="0" smtClean="0"/>
              <a:t>jakým </a:t>
            </a:r>
            <a:r>
              <a:rPr lang="cs-CZ" sz="1800" u="sng" dirty="0" err="1"/>
              <a:t>pracovnělékařským</a:t>
            </a:r>
            <a:r>
              <a:rPr lang="cs-CZ" sz="1800" u="sng" dirty="0"/>
              <a:t> prohlídkám </a:t>
            </a:r>
            <a:r>
              <a:rPr lang="cs-CZ" sz="1800" dirty="0"/>
              <a:t>a vyšetřením </a:t>
            </a:r>
            <a:r>
              <a:rPr lang="cs-CZ" sz="1800" dirty="0" smtClean="0"/>
              <a:t>jsou </a:t>
            </a:r>
            <a:r>
              <a:rPr lang="cs-CZ" sz="1800" dirty="0"/>
              <a:t>povinni se podrobit, umožnit zaměstnancům podrobit se těmto očkováním, prohlídkám a vyšetřením </a:t>
            </a:r>
            <a:r>
              <a:rPr lang="cs-CZ" sz="1800" dirty="0" smtClean="0"/>
              <a:t>ve stanoveném rozsahu,</a:t>
            </a:r>
          </a:p>
          <a:p>
            <a:pPr lvl="1" algn="just">
              <a:spcAft>
                <a:spcPts val="600"/>
              </a:spcAft>
            </a:pPr>
            <a:r>
              <a:rPr lang="cs-CZ" sz="1800" b="1" dirty="0" smtClean="0">
                <a:solidFill>
                  <a:schemeClr val="tx2">
                    <a:lumMod val="75000"/>
                  </a:schemeClr>
                </a:solidFill>
              </a:rPr>
              <a:t>MUDr. </a:t>
            </a:r>
            <a:r>
              <a:rPr lang="cs-CZ" sz="1800" b="1" dirty="0">
                <a:solidFill>
                  <a:schemeClr val="tx2">
                    <a:lumMod val="75000"/>
                  </a:schemeClr>
                </a:solidFill>
              </a:rPr>
              <a:t>Zora Hlinomazová </a:t>
            </a:r>
            <a:r>
              <a:rPr lang="cs-CZ" sz="1800" dirty="0">
                <a:solidFill>
                  <a:schemeClr val="tx2">
                    <a:lumMod val="75000"/>
                  </a:schemeClr>
                </a:solidFill>
              </a:rPr>
              <a:t>nebo </a:t>
            </a:r>
            <a:r>
              <a:rPr lang="cs-CZ" sz="1800" dirty="0" smtClean="0">
                <a:solidFill>
                  <a:schemeClr val="tx2">
                    <a:lumMod val="75000"/>
                  </a:schemeClr>
                </a:solidFill>
              </a:rPr>
              <a:t>registrující poskytovatel </a:t>
            </a:r>
            <a:r>
              <a:rPr lang="cs-CZ" sz="1800" dirty="0">
                <a:solidFill>
                  <a:schemeClr val="tx2">
                    <a:lumMod val="75000"/>
                  </a:schemeClr>
                </a:solidFill>
              </a:rPr>
              <a:t>v oboru všeobecné praktické </a:t>
            </a:r>
            <a:r>
              <a:rPr lang="cs-CZ" sz="1800" dirty="0" smtClean="0">
                <a:solidFill>
                  <a:schemeClr val="tx2">
                    <a:lumMod val="75000"/>
                  </a:schemeClr>
                </a:solidFill>
              </a:rPr>
              <a:t>lékařství, tj. praktický </a:t>
            </a:r>
            <a:r>
              <a:rPr lang="cs-CZ" sz="1800" dirty="0">
                <a:solidFill>
                  <a:schemeClr val="tx2">
                    <a:lumMod val="75000"/>
                  </a:schemeClr>
                </a:solidFill>
              </a:rPr>
              <a:t>lékař </a:t>
            </a:r>
            <a:r>
              <a:rPr lang="cs-CZ" sz="1800" dirty="0" smtClean="0">
                <a:solidFill>
                  <a:schemeClr val="tx2">
                    <a:lumMod val="75000"/>
                  </a:schemeClr>
                </a:solidFill>
              </a:rPr>
              <a:t>zaměstnance (</a:t>
            </a:r>
            <a:r>
              <a:rPr lang="cs-CZ" sz="1800" dirty="0">
                <a:solidFill>
                  <a:schemeClr val="tx2">
                    <a:lumMod val="75000"/>
                  </a:schemeClr>
                </a:solidFill>
              </a:rPr>
              <a:t>zaměstnanci zařazeni </a:t>
            </a:r>
            <a:r>
              <a:rPr lang="cs-CZ" sz="1800" dirty="0" smtClean="0">
                <a:solidFill>
                  <a:schemeClr val="tx2">
                    <a:lumMod val="75000"/>
                  </a:schemeClr>
                </a:solidFill>
              </a:rPr>
              <a:t>v </a:t>
            </a:r>
            <a:r>
              <a:rPr lang="cs-CZ" sz="1800" dirty="0">
                <a:solidFill>
                  <a:schemeClr val="tx2">
                    <a:lumMod val="75000"/>
                  </a:schemeClr>
                </a:solidFill>
              </a:rPr>
              <a:t>kategorii </a:t>
            </a:r>
            <a:r>
              <a:rPr lang="cs-CZ" sz="1800" dirty="0" smtClean="0">
                <a:solidFill>
                  <a:schemeClr val="tx2">
                    <a:lumMod val="75000"/>
                  </a:schemeClr>
                </a:solidFill>
              </a:rPr>
              <a:t>1).</a:t>
            </a:r>
          </a:p>
          <a:p>
            <a:pPr lvl="1" algn="just">
              <a:spcAft>
                <a:spcPts val="300"/>
              </a:spcAft>
            </a:pPr>
            <a:r>
              <a:rPr lang="cs-CZ" sz="1800" dirty="0">
                <a:solidFill>
                  <a:schemeClr val="tx2">
                    <a:lumMod val="75000"/>
                  </a:schemeClr>
                </a:solidFill>
              </a:rPr>
              <a:t>Druhy </a:t>
            </a:r>
            <a:r>
              <a:rPr lang="cs-CZ" sz="1800" dirty="0" err="1">
                <a:solidFill>
                  <a:schemeClr val="tx2">
                    <a:lumMod val="75000"/>
                  </a:schemeClr>
                </a:solidFill>
              </a:rPr>
              <a:t>pracovnělékařských</a:t>
            </a:r>
            <a:r>
              <a:rPr lang="cs-CZ" sz="1800" dirty="0">
                <a:solidFill>
                  <a:schemeClr val="tx2">
                    <a:lumMod val="75000"/>
                  </a:schemeClr>
                </a:solidFill>
              </a:rPr>
              <a:t> prohlídek</a:t>
            </a:r>
            <a:r>
              <a:rPr lang="cs-CZ" sz="1800" dirty="0" smtClean="0">
                <a:solidFill>
                  <a:schemeClr val="tx2">
                    <a:lumMod val="75000"/>
                  </a:schemeClr>
                </a:solidFill>
              </a:rPr>
              <a:t>: </a:t>
            </a:r>
          </a:p>
          <a:p>
            <a:pPr lvl="2" algn="just">
              <a:spcAft>
                <a:spcPts val="0"/>
              </a:spcAft>
              <a:buFont typeface="Arial" panose="020B0604020202020204" pitchFamily="34" charset="0"/>
              <a:buChar char="−"/>
            </a:pPr>
            <a:r>
              <a:rPr lang="cs-CZ" sz="1800" b="1" dirty="0" smtClean="0">
                <a:solidFill>
                  <a:schemeClr val="tx2">
                    <a:lumMod val="75000"/>
                  </a:schemeClr>
                </a:solidFill>
              </a:rPr>
              <a:t>Vstupní</a:t>
            </a:r>
            <a:r>
              <a:rPr lang="cs-CZ" sz="1800" dirty="0" smtClean="0">
                <a:solidFill>
                  <a:schemeClr val="tx2">
                    <a:lumMod val="75000"/>
                  </a:schemeClr>
                </a:solidFill>
              </a:rPr>
              <a:t> – před uzavřením pracovního poměru,</a:t>
            </a:r>
          </a:p>
          <a:p>
            <a:pPr lvl="2" algn="just">
              <a:spcAft>
                <a:spcPts val="0"/>
              </a:spcAft>
              <a:buFont typeface="Arial" panose="020B0604020202020204" pitchFamily="34" charset="0"/>
              <a:buChar char="−"/>
            </a:pPr>
            <a:r>
              <a:rPr lang="cs-CZ" sz="1800" b="1" dirty="0" smtClean="0">
                <a:solidFill>
                  <a:schemeClr val="tx2">
                    <a:lumMod val="75000"/>
                  </a:schemeClr>
                </a:solidFill>
              </a:rPr>
              <a:t>Periodická</a:t>
            </a:r>
            <a:r>
              <a:rPr lang="cs-CZ" sz="1800" dirty="0" smtClean="0">
                <a:solidFill>
                  <a:schemeClr val="tx2">
                    <a:lumMod val="75000"/>
                  </a:schemeClr>
                </a:solidFill>
              </a:rPr>
              <a:t> – do 50 let 1x/6 let, nad 50 let 1x/4 roky (výjimka např.      elektrikáři, svářeči, řidiči apod.),</a:t>
            </a:r>
          </a:p>
          <a:p>
            <a:pPr lvl="2" algn="just">
              <a:spcAft>
                <a:spcPts val="0"/>
              </a:spcAft>
              <a:buFont typeface="Arial" panose="020B0604020202020204" pitchFamily="34" charset="0"/>
              <a:buChar char="−"/>
            </a:pPr>
            <a:r>
              <a:rPr lang="cs-CZ" sz="1800" b="1" dirty="0" smtClean="0">
                <a:solidFill>
                  <a:schemeClr val="tx2">
                    <a:lumMod val="75000"/>
                  </a:schemeClr>
                </a:solidFill>
              </a:rPr>
              <a:t>Mimořádná</a:t>
            </a:r>
            <a:r>
              <a:rPr lang="cs-CZ" sz="1800" dirty="0" smtClean="0">
                <a:solidFill>
                  <a:schemeClr val="tx2">
                    <a:lumMod val="75000"/>
                  </a:schemeClr>
                </a:solidFill>
              </a:rPr>
              <a:t> – po přerušení výkonu práce na dobu delší než 6 </a:t>
            </a:r>
            <a:r>
              <a:rPr lang="cs-CZ" sz="1800" dirty="0" err="1" smtClean="0">
                <a:solidFill>
                  <a:schemeClr val="tx2">
                    <a:lumMod val="75000"/>
                  </a:schemeClr>
                </a:solidFill>
              </a:rPr>
              <a:t>měs</a:t>
            </a:r>
            <a:r>
              <a:rPr lang="cs-CZ" sz="1800" dirty="0" smtClean="0">
                <a:solidFill>
                  <a:schemeClr val="tx2">
                    <a:lumMod val="75000"/>
                  </a:schemeClr>
                </a:solidFill>
              </a:rPr>
              <a:t>., na žádost zaměstnance či zaměstnavatele.</a:t>
            </a:r>
            <a:endParaRPr lang="cs-CZ" sz="1800" dirty="0">
              <a:solidFill>
                <a:schemeClr val="tx2">
                  <a:lumMod val="75000"/>
                </a:schemeClr>
              </a:solidFill>
            </a:endParaRPr>
          </a:p>
        </p:txBody>
      </p:sp>
    </p:spTree>
    <p:extLst>
      <p:ext uri="{BB962C8B-B14F-4D97-AF65-F5344CB8AC3E}">
        <p14:creationId xmlns:p14="http://schemas.microsoft.com/office/powerpoint/2010/main" val="391883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cs-CZ" altLang="cs-CZ" dirty="0" smtClean="0"/>
              <a:t>Zákoník práce</a:t>
            </a:r>
            <a:br>
              <a:rPr lang="cs-CZ" altLang="cs-CZ" dirty="0" smtClean="0"/>
            </a:br>
            <a:r>
              <a:rPr lang="cs-CZ" altLang="cs-CZ" sz="1800" dirty="0" smtClean="0"/>
              <a:t>§ 103 Povinnosti zaměstnavatele</a:t>
            </a:r>
            <a:endParaRPr lang="cs-CZ" altLang="cs-CZ" dirty="0"/>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8</a:t>
            </a:fld>
            <a:endParaRPr lang="cs-CZ" altLang="cs-CZ" dirty="0"/>
          </a:p>
        </p:txBody>
      </p:sp>
      <p:sp>
        <p:nvSpPr>
          <p:cNvPr id="8" name="Zástupný symbol pro obsah 7"/>
          <p:cNvSpPr>
            <a:spLocks noGrp="1"/>
          </p:cNvSpPr>
          <p:nvPr>
            <p:ph sz="half" idx="1"/>
          </p:nvPr>
        </p:nvSpPr>
        <p:spPr>
          <a:xfrm>
            <a:off x="509588" y="2019301"/>
            <a:ext cx="8086636" cy="4110567"/>
          </a:xfrm>
        </p:spPr>
        <p:txBody>
          <a:bodyPr/>
          <a:lstStyle/>
          <a:p>
            <a:pPr algn="just">
              <a:spcAft>
                <a:spcPts val="1200"/>
              </a:spcAft>
            </a:pPr>
            <a:r>
              <a:rPr lang="cs-CZ" sz="1800" u="sng" dirty="0"/>
              <a:t>nahradit zaměstnanci</a:t>
            </a:r>
            <a:r>
              <a:rPr lang="cs-CZ" sz="1800" dirty="0"/>
              <a:t>, který se podrobí </a:t>
            </a:r>
            <a:r>
              <a:rPr lang="cs-CZ" sz="1800" dirty="0" err="1"/>
              <a:t>pracovnělékařské</a:t>
            </a:r>
            <a:r>
              <a:rPr lang="cs-CZ" sz="1800" dirty="0"/>
              <a:t> prohlídce, vyšetření nebo očkování </a:t>
            </a:r>
            <a:r>
              <a:rPr lang="cs-CZ" sz="1800" u="sng" dirty="0"/>
              <a:t>případnou ztrátu na výdělku</a:t>
            </a:r>
            <a:r>
              <a:rPr lang="cs-CZ" sz="1800" dirty="0"/>
              <a:t>, a to ve výši průměrného výdělku, popřípadě ve výši rozdílu mezi náhradou mzdy nebo platu podle § 192 ZP nebo nemocenským a průměrným výdělkem,</a:t>
            </a:r>
          </a:p>
          <a:p>
            <a:pPr algn="just">
              <a:spcAft>
                <a:spcPts val="1200"/>
              </a:spcAft>
            </a:pPr>
            <a:r>
              <a:rPr lang="cs-CZ" sz="1800" dirty="0" smtClean="0"/>
              <a:t>zajistit zaměstnancům dostatečné </a:t>
            </a:r>
            <a:r>
              <a:rPr lang="cs-CZ" sz="1800" dirty="0"/>
              <a:t>a přiměřené informace a pokyny </a:t>
            </a:r>
            <a:r>
              <a:rPr lang="cs-CZ" sz="1800" dirty="0" smtClean="0"/>
              <a:t>              o  BOZP, zejména </a:t>
            </a:r>
            <a:r>
              <a:rPr lang="cs-CZ" sz="1800" b="1" u="sng" dirty="0"/>
              <a:t>formou seznámení s riziky</a:t>
            </a:r>
            <a:r>
              <a:rPr lang="cs-CZ" sz="1800" dirty="0"/>
              <a:t>, </a:t>
            </a:r>
            <a:r>
              <a:rPr lang="cs-CZ" sz="1800" b="1" u="sng" dirty="0"/>
              <a:t>výsledky vyhodnocení </a:t>
            </a:r>
            <a:r>
              <a:rPr lang="cs-CZ" sz="1800" b="1" dirty="0" smtClean="0"/>
              <a:t>rizik </a:t>
            </a:r>
            <a:r>
              <a:rPr lang="cs-CZ" sz="1800" dirty="0" smtClean="0"/>
              <a:t>a </a:t>
            </a:r>
            <a:r>
              <a:rPr lang="cs-CZ" sz="1800" b="1" u="sng" dirty="0"/>
              <a:t>s opatřeními </a:t>
            </a:r>
            <a:r>
              <a:rPr lang="cs-CZ" sz="1800" dirty="0"/>
              <a:t>na ochranu před působením těchto rizik, která se týkají jejich práce a </a:t>
            </a:r>
            <a:r>
              <a:rPr lang="cs-CZ" sz="1800" dirty="0" smtClean="0"/>
              <a:t>pracoviště (</a:t>
            </a:r>
            <a:r>
              <a:rPr lang="cs-CZ" sz="1800" b="1" dirty="0" smtClean="0">
                <a:solidFill>
                  <a:srgbClr val="00287D"/>
                </a:solidFill>
              </a:rPr>
              <a:t>viz dokument Hodnocení rizik, Říjen 2011</a:t>
            </a:r>
            <a:r>
              <a:rPr lang="cs-CZ" sz="1800" dirty="0" smtClean="0"/>
              <a:t>),</a:t>
            </a:r>
          </a:p>
          <a:p>
            <a:pPr algn="just">
              <a:spcAft>
                <a:spcPts val="1200"/>
              </a:spcAft>
            </a:pPr>
            <a:r>
              <a:rPr lang="cs-CZ" sz="1800" dirty="0"/>
              <a:t>umožnit zaměstnanci nahlížet do evidence, která je o něm vedena </a:t>
            </a:r>
            <a:r>
              <a:rPr lang="cs-CZ" sz="1800" dirty="0" smtClean="0"/>
              <a:t>              v </a:t>
            </a:r>
            <a:r>
              <a:rPr lang="cs-CZ" sz="1800" dirty="0"/>
              <a:t>souvislosti se zajišťováním </a:t>
            </a:r>
            <a:r>
              <a:rPr lang="cs-CZ" sz="1800" dirty="0" smtClean="0"/>
              <a:t>BOZP,</a:t>
            </a:r>
            <a:endParaRPr lang="cs-CZ" sz="1800" dirty="0"/>
          </a:p>
        </p:txBody>
      </p:sp>
    </p:spTree>
    <p:extLst>
      <p:ext uri="{BB962C8B-B14F-4D97-AF65-F5344CB8AC3E}">
        <p14:creationId xmlns:p14="http://schemas.microsoft.com/office/powerpoint/2010/main" val="3073192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cs-CZ" altLang="cs-CZ" dirty="0" smtClean="0"/>
              <a:t>Zákoník práce</a:t>
            </a:r>
            <a:br>
              <a:rPr lang="cs-CZ" altLang="cs-CZ" dirty="0" smtClean="0"/>
            </a:br>
            <a:r>
              <a:rPr lang="cs-CZ" altLang="cs-CZ" sz="1800" dirty="0" smtClean="0"/>
              <a:t>§ 103 Povinnosti zaměstnavatele</a:t>
            </a:r>
            <a:endParaRPr lang="cs-CZ" altLang="cs-CZ" dirty="0"/>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9</a:t>
            </a:fld>
            <a:endParaRPr lang="cs-CZ" altLang="cs-CZ" dirty="0"/>
          </a:p>
        </p:txBody>
      </p:sp>
      <p:sp>
        <p:nvSpPr>
          <p:cNvPr id="8" name="Zástupný symbol pro obsah 7"/>
          <p:cNvSpPr>
            <a:spLocks noGrp="1"/>
          </p:cNvSpPr>
          <p:nvPr>
            <p:ph sz="half" idx="1"/>
          </p:nvPr>
        </p:nvSpPr>
        <p:spPr>
          <a:xfrm>
            <a:off x="509588" y="2019301"/>
            <a:ext cx="8086636" cy="4517977"/>
          </a:xfrm>
        </p:spPr>
        <p:txBody>
          <a:bodyPr/>
          <a:lstStyle/>
          <a:p>
            <a:pPr algn="just">
              <a:spcAft>
                <a:spcPts val="1200"/>
              </a:spcAft>
            </a:pPr>
            <a:r>
              <a:rPr lang="cs-CZ" sz="1800" dirty="0" smtClean="0"/>
              <a:t>nepoužívat </a:t>
            </a:r>
            <a:r>
              <a:rPr lang="cs-CZ" sz="1800" dirty="0"/>
              <a:t>takového způsobu odměňování prací, při kterém jsou zaměstnanci vystaveni zvýšenému nebezpečí újmy na zdraví a jehož použití by vedlo při zvyšování pracovních výsledků k ohrožení bezpečnosti a zdraví zaměstnanců,</a:t>
            </a:r>
          </a:p>
          <a:p>
            <a:pPr algn="just">
              <a:spcAft>
                <a:spcPts val="1200"/>
              </a:spcAft>
            </a:pPr>
            <a:r>
              <a:rPr lang="cs-CZ" sz="1800" dirty="0"/>
              <a:t>zajistit zaměstnancům </a:t>
            </a:r>
            <a:r>
              <a:rPr lang="cs-CZ" sz="1800" u="sng" dirty="0"/>
              <a:t>poskytnutí první </a:t>
            </a:r>
            <a:r>
              <a:rPr lang="cs-CZ" sz="1800" u="sng" dirty="0" smtClean="0"/>
              <a:t>pomoci</a:t>
            </a:r>
            <a:r>
              <a:rPr lang="cs-CZ" sz="1800" dirty="0" smtClean="0"/>
              <a:t> </a:t>
            </a:r>
            <a:r>
              <a:rPr lang="cs-CZ" sz="1800" dirty="0" smtClean="0">
                <a:solidFill>
                  <a:srgbClr val="00287D"/>
                </a:solidFill>
              </a:rPr>
              <a:t>(lékárničky – na pracovištích, a dále na vrátnicích P9 a P31 a na výdejním pultu knihovny – CVIDOS),</a:t>
            </a:r>
          </a:p>
          <a:p>
            <a:pPr algn="just">
              <a:spcAft>
                <a:spcPts val="1200"/>
              </a:spcAft>
            </a:pPr>
            <a:r>
              <a:rPr lang="cs-CZ" sz="1800" dirty="0" smtClean="0"/>
              <a:t>zajistit dodržování </a:t>
            </a:r>
            <a:r>
              <a:rPr lang="cs-CZ" sz="1800" b="1" u="sng" dirty="0" smtClean="0"/>
              <a:t>zákazu kouření</a:t>
            </a:r>
            <a:r>
              <a:rPr lang="cs-CZ" sz="1800" b="1" dirty="0" smtClean="0"/>
              <a:t> </a:t>
            </a:r>
            <a:r>
              <a:rPr lang="cs-CZ" sz="1800" dirty="0" smtClean="0"/>
              <a:t>na pracovištích stanoveného zvláštními právními předpisy – </a:t>
            </a:r>
            <a:r>
              <a:rPr lang="cs-CZ" sz="1800" b="1" dirty="0" smtClean="0">
                <a:solidFill>
                  <a:srgbClr val="00287D"/>
                </a:solidFill>
              </a:rPr>
              <a:t>zákaz kouření je v celém areálu PdF.</a:t>
            </a:r>
          </a:p>
          <a:p>
            <a:pPr algn="just">
              <a:spcAft>
                <a:spcPts val="1200"/>
              </a:spcAft>
            </a:pPr>
            <a:endParaRPr lang="cs-CZ" sz="1800" dirty="0"/>
          </a:p>
          <a:p>
            <a:pPr algn="just">
              <a:spcAft>
                <a:spcPts val="1200"/>
              </a:spcAft>
            </a:pPr>
            <a:endParaRPr lang="cs-CZ" sz="1800" dirty="0"/>
          </a:p>
        </p:txBody>
      </p:sp>
    </p:spTree>
    <p:extLst>
      <p:ext uri="{BB962C8B-B14F-4D97-AF65-F5344CB8AC3E}">
        <p14:creationId xmlns:p14="http://schemas.microsoft.com/office/powerpoint/2010/main" val="51221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ped_sablona_4_3_cz</Template>
  <TotalTime>2010</TotalTime>
  <Words>4524</Words>
  <Application>Microsoft Office PowerPoint</Application>
  <PresentationFormat>Předvádění na obrazovce (4:3)</PresentationFormat>
  <Paragraphs>527</Paragraphs>
  <Slides>64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64</vt:i4>
      </vt:variant>
    </vt:vector>
  </HeadingPairs>
  <TitlesOfParts>
    <vt:vector size="68" baseType="lpstr">
      <vt:lpstr>Arial</vt:lpstr>
      <vt:lpstr>Tahoma</vt:lpstr>
      <vt:lpstr>Wingdings</vt:lpstr>
      <vt:lpstr>Prezentace_MU_CZ</vt:lpstr>
      <vt:lpstr>Opakované školení BOZP a PO  </vt:lpstr>
      <vt:lpstr>Úvod</vt:lpstr>
      <vt:lpstr>Základní právní a ostatní předpisy k zajištění BOZP  (v platném znění)</vt:lpstr>
      <vt:lpstr>Zákoník práce § 101 Předcházení ohrožení života a zdraví při práci</vt:lpstr>
      <vt:lpstr>Zákoník práce § 101 Předcházení ohrožení života a zdraví při práci</vt:lpstr>
      <vt:lpstr>Zákoník práce § 103 Povinnosti zaměstnavatele</vt:lpstr>
      <vt:lpstr>Zákoník práce § 103 Povinnosti zaměstnavatele</vt:lpstr>
      <vt:lpstr>Zákoník práce § 103 Povinnosti zaměstnavatele</vt:lpstr>
      <vt:lpstr>Zákoník práce § 103 Povinnosti zaměstnavatele</vt:lpstr>
      <vt:lpstr>Zákoník práce § 103 Povinnosti zaměstnavatele</vt:lpstr>
      <vt:lpstr>Zákoník práce § 104 Osobní ochranné pracovní prostředky, pracovní oděvy a obuv, mycí, čisticí a dezinfekční prostředky a ochranné nápoje</vt:lpstr>
      <vt:lpstr>Zákoník práce § 106 Práva a povinnosti zaměstnanců</vt:lpstr>
      <vt:lpstr>Zákoník práce § 106 Práva a povinnosti zaměstnanců</vt:lpstr>
      <vt:lpstr>Zákoník práce § 106 Práva a povinnosti zaměstnanců</vt:lpstr>
      <vt:lpstr>Zákoník práce § 106 Práva a povinnosti zaměstnanců</vt:lpstr>
      <vt:lpstr>Pracovní úrazy a nemoci z povolání</vt:lpstr>
      <vt:lpstr>Jak postupovat při vzniku pracovního úrazu? </vt:lpstr>
      <vt:lpstr>Zákoník práce § 269 Odpovědnost za škodu při pracovních úrazech</vt:lpstr>
      <vt:lpstr>Zákoník práce § 322 – kontrola odborových orgánů</vt:lpstr>
      <vt:lpstr>Pracovní podmínky žen ZP § 238-242, §41; vyhláška č. 180/2015 Sb.</vt:lpstr>
      <vt:lpstr>Pracovní podmínky žen ZP § 238-242, §41; vyhláška č. 180/2015 Sb.</vt:lpstr>
      <vt:lpstr>Bezpečnostní značení</vt:lpstr>
      <vt:lpstr>Bezpečnostní značení </vt:lpstr>
      <vt:lpstr>Bezpečnost v dopravě Zákon č. 361/2000 Sb., o provozu na pozemních komunikacích</vt:lpstr>
      <vt:lpstr>Bezpečnost v dopravě</vt:lpstr>
      <vt:lpstr>Používání elektrických zařízení</vt:lpstr>
      <vt:lpstr>Používání elektrických zařízení</vt:lpstr>
      <vt:lpstr>Používání elektrických zařízení</vt:lpstr>
      <vt:lpstr>Poskytnutí první pomoci při úrazu el. proudem  </vt:lpstr>
      <vt:lpstr>Manipulace s břemeny</vt:lpstr>
      <vt:lpstr>Manipulace s břemeny</vt:lpstr>
      <vt:lpstr>Manipulace s břemeny</vt:lpstr>
      <vt:lpstr>Práce s počítačem</vt:lpstr>
      <vt:lpstr>Práce s počítačem</vt:lpstr>
      <vt:lpstr>Práce s počítačem</vt:lpstr>
      <vt:lpstr>Protahovací cviky</vt:lpstr>
      <vt:lpstr>Práce ve výškách  Žebříky, schůdky</vt:lpstr>
      <vt:lpstr>Práce ve výškách  Žebříky, schůdky</vt:lpstr>
      <vt:lpstr>Práce ve výškách  Žebříky, schůdky</vt:lpstr>
      <vt:lpstr>Nebezpečné chemické látky a směsi Čisticí prostředky, barvy, laky, oleje, pohonné hmoty apod.</vt:lpstr>
      <vt:lpstr>Nebezpečné chemické látky a směsi Čisticí prostředky, barvy, laky, oleje, pohonné hmoty apod.</vt:lpstr>
      <vt:lpstr>Nebezpečné chemické látky a směsi (NChLaS) Čisticí prostředky, barvy, laky, oleje, pohonné hmoty apod.</vt:lpstr>
      <vt:lpstr>Požární ochrana (PO) </vt:lpstr>
      <vt:lpstr>Základní právní a ostatní předpisy k zajištění PO (v platném znění)</vt:lpstr>
      <vt:lpstr>Požární nebezpečí</vt:lpstr>
      <vt:lpstr>Požární nebezpečí </vt:lpstr>
      <vt:lpstr>Požární nebezpečí </vt:lpstr>
      <vt:lpstr>Požární ochrana  Povinnosti zaměstnanců</vt:lpstr>
      <vt:lpstr>Požární ochrana  Povinnosti zaměstnanců</vt:lpstr>
      <vt:lpstr>Podmínky požární bezpečnosti Požární řád</vt:lpstr>
      <vt:lpstr>Podmínky požární bezpečnosti Požární řád</vt:lpstr>
      <vt:lpstr>Práce se zvýšeným nebezpečím vzniku požáru </vt:lpstr>
      <vt:lpstr>Zásady pro likvidaci požáru</vt:lpstr>
      <vt:lpstr>Hasicí přístroje</vt:lpstr>
      <vt:lpstr>Hasicí přístroje</vt:lpstr>
      <vt:lpstr>Hasicí přístroje</vt:lpstr>
      <vt:lpstr>Hydranty</vt:lpstr>
      <vt:lpstr>Jak postupovat při požáru? Požární poplachové směrnice</vt:lpstr>
      <vt:lpstr>Jak postupovat při požáru? Požární poplachové směrnice</vt:lpstr>
      <vt:lpstr>Evakuace Požární evakuační plány</vt:lpstr>
      <vt:lpstr>Důležitá telefonní čísla</vt:lpstr>
      <vt:lpstr>Jednotné evropské číslo tísňového volání</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Opakované školení BOZP a PO  11/2016</dc:title>
  <dc:creator>Iva Halamková</dc:creator>
  <cp:lastModifiedBy>Trnavsky</cp:lastModifiedBy>
  <cp:revision>146</cp:revision>
  <cp:lastPrinted>1601-01-01T00:00:00Z</cp:lastPrinted>
  <dcterms:created xsi:type="dcterms:W3CDTF">2016-10-18T05:49:18Z</dcterms:created>
  <dcterms:modified xsi:type="dcterms:W3CDTF">2018-10-08T09:36:52Z</dcterms:modified>
</cp:coreProperties>
</file>