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65" r:id="rId5"/>
    <p:sldId id="259" r:id="rId6"/>
    <p:sldId id="260" r:id="rId7"/>
    <p:sldId id="266" r:id="rId8"/>
    <p:sldId id="267" r:id="rId9"/>
    <p:sldId id="262" r:id="rId10"/>
    <p:sldId id="268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70FD0D-A8FF-4FA2-B5E6-EBD4B1666EFD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A558052-1616-40AC-9DCC-C28C7EF6D6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69DE3-EC50-4356-9AAE-1D734319E7F7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D6BEE-1023-44E8-92D3-89079FFD37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0A501D-6739-44E0-AE6A-AD2BE2D0FA63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F996C5D-84E0-4F53-B6C5-781D853B95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7829-6C00-476C-8D45-2AE556085FB6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36CF4-E14C-4694-96C4-30A44ED4EA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A4272CA-BC57-4C9B-BA0B-81E15BE57BF1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EE3FEB-6B00-4220-AFCF-1B9D947FD9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FAE5-8756-4AA4-9C5F-5541555A092C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30DE5-10C0-43CD-9A91-4ECF33AE92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3F98-243F-4318-B83E-563B7247B61A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088A3-B2DD-45F4-B8B5-520A6D3D28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55F4B-2BBE-408A-98F0-FD2956C37F54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EEFB1-7EF7-4CAA-B3BD-96321777DF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BA909-7579-4678-81C9-F7CED1FA075A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5CCE0-1D21-4B77-BB6F-D0435C5D0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E67A-0EDC-45D4-9024-701CE4CE9A04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1EB0-E856-4DFF-BAF2-4C955570F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E9AC6C-1D60-42DE-A8EB-86B61E0B1BCD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4DB9F9-FE1D-43FF-A900-0A164ADE0F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CD435F7-9D14-4C4C-A8C9-BEEB7FB8286F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45A648F-19F9-4AE4-BA06-BE047F32B2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131840" y="764704"/>
            <a:ext cx="5105400" cy="2868168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3600" dirty="0"/>
              <a:t>Analysis of Teacher's Subjective Theories about Biophiled Orientation </a:t>
            </a:r>
            <a:r>
              <a:rPr lang="en-GB" sz="3600" dirty="0" smtClean="0"/>
              <a:t>of</a:t>
            </a:r>
            <a:r>
              <a:rPr lang="cs-CZ" sz="3600" dirty="0" smtClean="0"/>
              <a:t> </a:t>
            </a:r>
            <a:r>
              <a:rPr lang="en-GB" sz="3600" dirty="0" smtClean="0"/>
              <a:t>Education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3348038" y="4005263"/>
            <a:ext cx="5114925" cy="2036762"/>
          </a:xfrm>
        </p:spPr>
        <p:txBody>
          <a:bodyPr/>
          <a:lstStyle/>
          <a:p>
            <a:pPr algn="l"/>
            <a:r>
              <a:rPr lang="cs-CZ" sz="2800" smtClean="0"/>
              <a:t>Petra Marková</a:t>
            </a:r>
          </a:p>
          <a:p>
            <a:pPr algn="l"/>
            <a:r>
              <a:rPr lang="cs-CZ" sz="2800" smtClean="0"/>
              <a:t>Masaryk University</a:t>
            </a:r>
          </a:p>
          <a:p>
            <a:pPr algn="l"/>
            <a:r>
              <a:rPr lang="cs-CZ" sz="2800" smtClean="0"/>
              <a:t>Brno, </a:t>
            </a:r>
            <a:r>
              <a:rPr lang="en-US" sz="2800" smtClean="0"/>
              <a:t>Czech Republic</a:t>
            </a:r>
          </a:p>
          <a:p>
            <a:pPr algn="l"/>
            <a:endParaRPr lang="cs-CZ" sz="2800" smtClean="0"/>
          </a:p>
          <a:p>
            <a:pPr algn="l"/>
            <a:r>
              <a:rPr lang="cs-CZ" sz="2800" smtClean="0"/>
              <a:t>25. – 28.10.2012, </a:t>
            </a:r>
            <a:r>
              <a:rPr lang="en-US" sz="2800" smtClean="0"/>
              <a:t>Brussels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Dann</a:t>
            </a:r>
            <a:r>
              <a:rPr lang="cs-CZ" dirty="0" smtClean="0"/>
              <a:t>, H. D. (2000). </a:t>
            </a:r>
            <a:r>
              <a:rPr lang="de-DE" dirty="0" smtClean="0"/>
              <a:t>Lehrerkognition und Handlungsentscheidungen</a:t>
            </a:r>
            <a:r>
              <a:rPr lang="cs-CZ" dirty="0" smtClean="0"/>
              <a:t>. In K. K. W. </a:t>
            </a:r>
            <a:r>
              <a:rPr lang="cs-CZ" dirty="0" err="1" smtClean="0"/>
              <a:t>Schweer</a:t>
            </a:r>
            <a:r>
              <a:rPr lang="cs-CZ" dirty="0" smtClean="0"/>
              <a:t> (</a:t>
            </a:r>
            <a:r>
              <a:rPr lang="cs-CZ" dirty="0" err="1" smtClean="0"/>
              <a:t>Ed</a:t>
            </a:r>
            <a:r>
              <a:rPr lang="cs-CZ" dirty="0" smtClean="0"/>
              <a:t>.), </a:t>
            </a:r>
            <a:r>
              <a:rPr lang="de-DE" i="1" dirty="0" smtClean="0"/>
              <a:t>Lehrer-Schüler-Interaktion</a:t>
            </a:r>
            <a:r>
              <a:rPr lang="cs-CZ" dirty="0" smtClean="0"/>
              <a:t> (s. 79–108). </a:t>
            </a:r>
            <a:r>
              <a:rPr lang="cs-CZ" dirty="0" err="1" smtClean="0"/>
              <a:t>Opladen</a:t>
            </a:r>
            <a:r>
              <a:rPr lang="cs-CZ" dirty="0" smtClean="0"/>
              <a:t>: </a:t>
            </a:r>
            <a:r>
              <a:rPr lang="cs-CZ" dirty="0" err="1" smtClean="0"/>
              <a:t>Leske</a:t>
            </a:r>
            <a:r>
              <a:rPr lang="cs-CZ" dirty="0" smtClean="0"/>
              <a:t> + </a:t>
            </a:r>
            <a:r>
              <a:rPr lang="cs-CZ" dirty="0" err="1" smtClean="0"/>
              <a:t>Bundrich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Horká, H. (2012). </a:t>
            </a:r>
            <a:r>
              <a:rPr lang="cs-CZ" i="1" dirty="0" smtClean="0"/>
              <a:t>Učitelovo pojetí přírody a kultury jako spontánní předpoklad biofilní orientace vzdělávání </a:t>
            </a:r>
            <a:r>
              <a:rPr lang="cs-CZ" dirty="0" smtClean="0"/>
              <a:t>(v tisku).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Janík, T. (2005). Zkoumání subjektivních teorií pomocí techniky strukturování konceptů (SLT). </a:t>
            </a:r>
            <a:r>
              <a:rPr lang="cs-CZ" i="1" dirty="0" smtClean="0"/>
              <a:t>Pedagogická revue, 57</a:t>
            </a:r>
            <a:r>
              <a:rPr lang="cs-CZ" dirty="0" smtClean="0"/>
              <a:t>(5), 477–496.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Schlee</a:t>
            </a:r>
            <a:r>
              <a:rPr lang="cs-CZ" dirty="0" smtClean="0"/>
              <a:t>, J., &amp; </a:t>
            </a:r>
            <a:r>
              <a:rPr lang="cs-CZ" dirty="0" err="1" smtClean="0"/>
              <a:t>Wahl</a:t>
            </a:r>
            <a:r>
              <a:rPr lang="cs-CZ" dirty="0" smtClean="0"/>
              <a:t>, D. (</a:t>
            </a:r>
            <a:r>
              <a:rPr lang="cs-CZ" dirty="0" err="1" smtClean="0"/>
              <a:t>Eds</a:t>
            </a:r>
            <a:r>
              <a:rPr lang="cs-CZ" dirty="0" smtClean="0"/>
              <a:t>.). (1987). </a:t>
            </a:r>
            <a:r>
              <a:rPr lang="cs-CZ" i="1" dirty="0" err="1" smtClean="0"/>
              <a:t>Veränderung</a:t>
            </a:r>
            <a:r>
              <a:rPr lang="cs-CZ" i="1" dirty="0" smtClean="0"/>
              <a:t> </a:t>
            </a:r>
            <a:r>
              <a:rPr lang="cs-CZ" i="1" dirty="0" err="1" smtClean="0"/>
              <a:t>subjektiver</a:t>
            </a:r>
            <a:r>
              <a:rPr lang="cs-CZ" i="1" dirty="0" smtClean="0"/>
              <a:t> </a:t>
            </a:r>
            <a:r>
              <a:rPr lang="cs-CZ" i="1" dirty="0" err="1" smtClean="0"/>
              <a:t>Theorien</a:t>
            </a:r>
            <a:r>
              <a:rPr lang="cs-CZ" i="1" dirty="0" smtClean="0"/>
              <a:t> </a:t>
            </a:r>
            <a:r>
              <a:rPr lang="cs-CZ" i="1" dirty="0" err="1" smtClean="0"/>
              <a:t>von</a:t>
            </a:r>
            <a:r>
              <a:rPr lang="cs-CZ" i="1" dirty="0" smtClean="0"/>
              <a:t> </a:t>
            </a:r>
            <a:r>
              <a:rPr lang="cs-CZ" i="1" dirty="0" err="1" smtClean="0"/>
              <a:t>Lehrern</a:t>
            </a:r>
            <a:r>
              <a:rPr lang="cs-CZ" i="1" dirty="0" smtClean="0"/>
              <a:t>.</a:t>
            </a:r>
            <a:r>
              <a:rPr lang="cs-CZ" dirty="0" smtClean="0"/>
              <a:t> Oldenburg: </a:t>
            </a:r>
            <a:r>
              <a:rPr lang="cs-CZ" dirty="0" err="1" smtClean="0"/>
              <a:t>Universität</a:t>
            </a:r>
            <a:r>
              <a:rPr lang="cs-CZ" dirty="0" smtClean="0"/>
              <a:t> Oldenburg.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Šmajs</a:t>
            </a:r>
            <a:r>
              <a:rPr lang="cs-CZ" dirty="0" smtClean="0"/>
              <a:t>, J. (2008). </a:t>
            </a:r>
            <a:r>
              <a:rPr lang="cs-CZ" i="1" dirty="0" smtClean="0"/>
              <a:t>Potřebujeme filosofii přežití?</a:t>
            </a:r>
            <a:r>
              <a:rPr lang="cs-CZ" dirty="0" smtClean="0"/>
              <a:t> Brno: Doplněk.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 smtClean="0"/>
          </a:p>
          <a:p>
            <a:pPr algn="ctr">
              <a:buFont typeface="Wingdings 2" pitchFamily="18" charset="2"/>
              <a:buNone/>
            </a:pPr>
            <a:r>
              <a:rPr lang="en-US" sz="3600" b="1" smtClean="0"/>
              <a:t>Thank you for your attention.</a:t>
            </a:r>
          </a:p>
          <a:p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 2" pitchFamily="18" charset="2"/>
              <a:buNone/>
            </a:pPr>
            <a:r>
              <a:rPr lang="cs-CZ" smtClean="0"/>
              <a:t>	Petra Marková 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	319967@mail.muni.cz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present the  main part of dissertation thesis</a:t>
            </a:r>
          </a:p>
          <a:p>
            <a:endParaRPr lang="en-US" smtClean="0"/>
          </a:p>
          <a:p>
            <a:r>
              <a:rPr lang="en-US" smtClean="0"/>
              <a:t>Interest in a teacher‘s thinking in a specific situation (biophiled orientation of education)</a:t>
            </a:r>
          </a:p>
          <a:p>
            <a:endParaRPr lang="en-US" smtClean="0"/>
          </a:p>
          <a:p>
            <a:r>
              <a:rPr lang="en-US" smtClean="0"/>
              <a:t>Investigated through subjective theories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Subjective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r>
              <a:rPr lang="cs-CZ" dirty="0" smtClean="0"/>
              <a:t> (STT)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Spontaneous, under the pressure, without self-control (</a:t>
            </a:r>
            <a:r>
              <a:rPr lang="en-US" dirty="0" err="1" smtClean="0"/>
              <a:t>Schlee</a:t>
            </a:r>
            <a:r>
              <a:rPr lang="en-US" dirty="0" smtClean="0"/>
              <a:t> and Wahl, 1987, p. 5-7)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Argumentative structure is implicit (</a:t>
            </a:r>
            <a:r>
              <a:rPr lang="en-US" dirty="0" err="1" smtClean="0"/>
              <a:t>Schlee</a:t>
            </a:r>
            <a:r>
              <a:rPr lang="en-US" dirty="0" smtClean="0"/>
              <a:t> and Wahl, 1987, p. 5-7)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Build on the teacher‘s own experiences (</a:t>
            </a:r>
            <a:r>
              <a:rPr lang="en-US" dirty="0" err="1" smtClean="0"/>
              <a:t>Janík</a:t>
            </a:r>
            <a:r>
              <a:rPr lang="en-US" dirty="0" smtClean="0"/>
              <a:t>, 2005, p. 479)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Content the elements of knowledge (content concepts) which are in relations - formal relations, so we can draw the results (</a:t>
            </a:r>
            <a:r>
              <a:rPr lang="en-US" dirty="0" err="1" smtClean="0"/>
              <a:t>Dann</a:t>
            </a:r>
            <a:r>
              <a:rPr lang="en-US" dirty="0" smtClean="0"/>
              <a:t> 2000, p. 87)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stt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describe them as a network of teacher‘s opinions and imaginations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To understand them as an argumentative structure (verdicts in relations)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If we find in teacher‘s opinions an argumentative structure, we can draw the STT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Biophiled </a:t>
            </a:r>
            <a:r>
              <a:rPr lang="cs-CZ" dirty="0" err="1" smtClean="0"/>
              <a:t>Orientation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To educate such a society who will be in a harmony with nature (</a:t>
            </a:r>
            <a:r>
              <a:rPr lang="en-US" dirty="0" err="1" smtClean="0"/>
              <a:t>Šmajs</a:t>
            </a:r>
            <a:r>
              <a:rPr lang="en-US" dirty="0" smtClean="0"/>
              <a:t>, 2008, p. 50-55)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Respect of the interests of mine, society and the world as the whole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The main characteristic (</a:t>
            </a:r>
            <a:r>
              <a:rPr lang="en-US" dirty="0" err="1" smtClean="0"/>
              <a:t>Horká</a:t>
            </a:r>
            <a:r>
              <a:rPr lang="en-US" dirty="0" smtClean="0"/>
              <a:t>, 2012, p. 3-4):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The value of nature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Understanding of complex value of nature without man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Thinking in context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Level of ecological thinking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Understanding of evolution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Methodology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The aim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To describe how teacher 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thematizes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his subjective theories to biophiled orientation of education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The research question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How does teacher think about relations between man and nature?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Methodology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Semistructured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interview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Technique of structuring concepts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cs-CZ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cs-CZ" dirty="0" smtClean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Semistructured</a:t>
            </a:r>
            <a:r>
              <a:rPr lang="cs-CZ" dirty="0" smtClean="0"/>
              <a:t> interview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In the questions we tried to reflect all areas of </a:t>
            </a:r>
            <a:r>
              <a:rPr lang="en-US" dirty="0" err="1" smtClean="0"/>
              <a:t>biohiled</a:t>
            </a:r>
            <a:r>
              <a:rPr lang="en-US" dirty="0" smtClean="0"/>
              <a:t> orientation of education: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1. Profession of teacher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2. Cognition of the world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3. Conflict between nature and culture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4. Value education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Examples of questions: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1. What brought you to your profession?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2. What do you consider as the most important about cognition of the world?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3. How do you perceive relations  between nature, culture and man?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4. How do you understand the task of value </a:t>
            </a:r>
            <a:r>
              <a:rPr lang="cs-CZ" dirty="0" smtClean="0">
                <a:solidFill>
                  <a:schemeClr val="tx1">
                    <a:tint val="85000"/>
                  </a:schemeClr>
                </a:solidFill>
              </a:rPr>
              <a:t>e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ducation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?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cs-CZ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cs-CZ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Technique of structuring concepts </a:t>
            </a:r>
            <a:r>
              <a:rPr lang="cs-CZ" dirty="0" smtClean="0"/>
              <a:t> (TSC)</a:t>
            </a:r>
            <a:endParaRPr lang="en-US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Its main goal is in graphic representation of structure of subjective theories of teacher</a:t>
            </a:r>
          </a:p>
          <a:p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This technique allows us to analyze the content of subjective theories also with the argumentative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Discussion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Is necessary to find STT in his educational reality – by observation</a:t>
            </a:r>
          </a:p>
          <a:p>
            <a:endParaRPr lang="en-US" smtClean="0"/>
          </a:p>
          <a:p>
            <a:r>
              <a:rPr lang="en-US" smtClean="0"/>
              <a:t>To investigate teachers with high or low degree of inclination to biophiled orientation o</a:t>
            </a:r>
            <a:r>
              <a:rPr lang="cs-CZ" smtClean="0"/>
              <a:t>f</a:t>
            </a:r>
            <a:r>
              <a:rPr lang="en-US" smtClean="0"/>
              <a:t> education</a:t>
            </a:r>
            <a:endParaRPr lang="cs-CZ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198</TotalTime>
  <Words>434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5</vt:i4>
      </vt:variant>
      <vt:variant>
        <vt:lpstr>Nadpisy snímků</vt:lpstr>
      </vt:variant>
      <vt:variant>
        <vt:i4>11</vt:i4>
      </vt:variant>
    </vt:vector>
  </HeadingPairs>
  <TitlesOfParts>
    <vt:vector size="21" baseType="lpstr">
      <vt:lpstr>Trebuchet MS</vt:lpstr>
      <vt:lpstr>Arial</vt:lpstr>
      <vt:lpstr>Wingdings 2</vt:lpstr>
      <vt:lpstr>Wingdings</vt:lpstr>
      <vt:lpstr>Calibri</vt:lpstr>
      <vt:lpstr>Bohatý</vt:lpstr>
      <vt:lpstr>Bohatý</vt:lpstr>
      <vt:lpstr>Bohatý</vt:lpstr>
      <vt:lpstr>Bohatý</vt:lpstr>
      <vt:lpstr>Bohatý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Teacher's Subjective Theories about Biophiled Orientation of Education </dc:title>
  <dc:creator>Petra</dc:creator>
  <cp:lastModifiedBy>Katka Kunovská</cp:lastModifiedBy>
  <cp:revision>19</cp:revision>
  <dcterms:created xsi:type="dcterms:W3CDTF">2012-10-25T08:11:10Z</dcterms:created>
  <dcterms:modified xsi:type="dcterms:W3CDTF">2012-11-06T09:33:13Z</dcterms:modified>
</cp:coreProperties>
</file>