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9" r:id="rId5"/>
    <p:sldId id="273" r:id="rId6"/>
    <p:sldId id="274" r:id="rId7"/>
    <p:sldId id="275" r:id="rId8"/>
    <p:sldId id="259" r:id="rId9"/>
    <p:sldId id="276" r:id="rId10"/>
    <p:sldId id="277" r:id="rId11"/>
    <p:sldId id="260" r:id="rId12"/>
    <p:sldId id="261" r:id="rId13"/>
    <p:sldId id="262" r:id="rId14"/>
    <p:sldId id="278" r:id="rId15"/>
    <p:sldId id="263" r:id="rId16"/>
    <p:sldId id="264" r:id="rId17"/>
    <p:sldId id="265" r:id="rId18"/>
    <p:sldId id="271" r:id="rId19"/>
    <p:sldId id="266" r:id="rId20"/>
    <p:sldId id="267" r:id="rId21"/>
  </p:sldIdLst>
  <p:sldSz cx="9144000" cy="6858000" type="screen4x3"/>
  <p:notesSz cx="9928225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10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6C877C7-9778-4995-AE8C-4E926C11D616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632192-EFCB-4FAA-AA06-3732BC30D4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DC933AF-D97A-4D4A-99F9-696E40BEB827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1DFB993-4FBC-419F-8277-5BA98CF251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The first one – basis, the first two – implemented during the third one, influence it; can have „expert“ quality</a:t>
            </a:r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7C50F5-4787-47A6-A832-A6533A3B5AF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FB0F06-4C9C-4FA4-8A3B-84CDBE02703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89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7FDD44-79B0-4B21-91B9-B3090C66880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Mean(SD)</a:t>
            </a:r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70B02A-FF22-44CF-8DF4-3129787DF6B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40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8A3E94-B10F-4E54-ABFF-6DCC4464021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60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638ADE-01FF-4964-959C-7DCF913BEB0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81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CB9CDE-97BC-4751-BA54-5DC124A1CFA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01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EDAEFB-553E-47C2-9687-76FEC399FD7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8ACB61-6FDB-4E11-961E-EE7E147C46E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The first one – basis, the first two – implemented during the third one, influence it; can have „expert“ quality</a:t>
            </a:r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4E1088-66EB-4D45-8139-14A4954A2FC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The first one – basis, the first two – implemented during the third one, influence it; can have „expert“ quality</a:t>
            </a:r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70C745-CAEF-4C53-9024-46683C5C8F8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The first one – basis, the first two – implemented during the third one, influence it; can have „expert“ quality</a:t>
            </a:r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8EE1C5-9B9A-4BDA-A0D0-A1E17E2B222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Drawing on the previous presentation – we heard about the relationship of competence, knowledge and professional vision- why it is important. Professional vision necessary to be able to adapt instruction according to how the situation unfolds. </a:t>
            </a:r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7824A8-706B-443D-8CD5-624BD2250C3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61E5FA-5FC3-451E-BAB0-D52F3A2E5FE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EB4AC0-6F7A-44DE-B44D-C7A08D0DB0D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48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C025B2-FDBE-4FBD-A3DB-EEA7D35AF3A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88967-CECC-4770-B6A2-9942EDB2C5A4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AFF27-E65C-43A3-A6D4-E027268BC2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274DA-79D6-4582-B2ED-3916C1AE9616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9BE0B-3CC8-497D-B2E7-104C1604E9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14AF5-83E0-4E57-8F6A-0B5C165E11FE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376E6-2BD2-499C-8F2F-79D67F8945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07858-3575-41B8-89C6-68A7111CFDA8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D3778-ADA5-46B8-9F12-614CD57614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994B1-F4EC-4CCF-9393-ABA0CAA8E394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3A26E-5A17-423C-8E27-45C1994BA7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57427-181B-4BE3-943C-97B41F691F3E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FE2BB-CE6F-4F15-9449-E2B5A6E453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F4E13-3D37-4942-8431-81A036FD78E1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DCFEB-FA31-4472-8ACC-C2F553D627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007B-887B-4657-8F21-55634B643A35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D28C6-96AA-479D-B9AD-70F47B6ED0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7AF9C-79F7-4FB0-AB57-B9EC3C23CCEF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9A4F5-6BE8-4841-A8C6-89914B7034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66587-6D8E-4F99-B34C-7780B8BAB583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740B5-9DE5-4F81-9DAA-2BC59C5247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09C5A-668D-47CB-966A-2B365E4EBD34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AEA87-FCB5-4F1F-A159-AC69E7420D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164DA3-2528-4823-BF99-15FC6319DE53}" type="datetimeFigureOut">
              <a:rPr lang="cs-CZ"/>
              <a:pPr>
                <a:defRPr/>
              </a:pPr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265B74-F3C8-4326-A39E-10E472BE1E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ctrTitle"/>
          </p:nvPr>
        </p:nvSpPr>
        <p:spPr>
          <a:xfrm>
            <a:off x="250825" y="1916113"/>
            <a:ext cx="8642350" cy="1470025"/>
          </a:xfrm>
        </p:spPr>
        <p:txBody>
          <a:bodyPr/>
          <a:lstStyle/>
          <a:p>
            <a:r>
              <a:rPr lang="en-GB" sz="3600" smtClean="0"/>
              <a:t>Using video to explore professional vision of prospective teachers of English as a foreign language</a:t>
            </a:r>
            <a:endParaRPr lang="cs-CZ" sz="360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450" y="3933825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Eva Minaříková, Tomáš Janík,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Michaela Píšová, František Tůma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EARLI, </a:t>
            </a:r>
            <a:r>
              <a:rPr lang="cs-CZ" sz="2400" dirty="0" err="1" smtClean="0"/>
              <a:t>Munich</a:t>
            </a:r>
            <a:r>
              <a:rPr lang="cs-CZ" sz="2400" dirty="0" smtClean="0"/>
              <a:t>, 28/08/2013</a:t>
            </a:r>
          </a:p>
        </p:txBody>
      </p:sp>
      <p:sp>
        <p:nvSpPr>
          <p:cNvPr id="15364" name="TextovéPole 3"/>
          <p:cNvSpPr txBox="1">
            <a:spLocks noChangeArrowheads="1"/>
          </p:cNvSpPr>
          <p:nvPr/>
        </p:nvSpPr>
        <p:spPr bwMode="auto">
          <a:xfrm>
            <a:off x="900113" y="5876925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Calibri" pitchFamily="34" charset="0"/>
              </a:rPr>
              <a:t>Vznik a prezentace tohoto příspěvku byly podpořeny Stipendijním fondem PdF MU a projektem GA ČR GA13-21961S.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Professional vision – </a:t>
            </a:r>
            <a:r>
              <a:rPr lang="cs-CZ" sz="4000" dirty="0" err="1"/>
              <a:t>research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827088" y="1700213"/>
            <a:ext cx="208915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In </a:t>
            </a:r>
            <a:r>
              <a:rPr lang="cs-CZ" sz="3200" dirty="0" err="1"/>
              <a:t>action</a:t>
            </a:r>
            <a:endParaRPr lang="cs-CZ" sz="3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err="1"/>
              <a:t>Sherin</a:t>
            </a:r>
            <a:r>
              <a:rPr lang="cs-CZ" dirty="0"/>
              <a:t> et al., 2008)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030538" y="1700213"/>
            <a:ext cx="2087562" cy="7207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O</a:t>
            </a:r>
            <a:r>
              <a:rPr lang="cs-CZ" sz="3200" dirty="0"/>
              <a:t>n </a:t>
            </a:r>
            <a:r>
              <a:rPr lang="cs-CZ" sz="3200" dirty="0" err="1"/>
              <a:t>action</a:t>
            </a:r>
            <a:endParaRPr lang="cs-CZ" sz="3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err="1"/>
              <a:t>Sherin</a:t>
            </a:r>
            <a:r>
              <a:rPr lang="cs-CZ" dirty="0"/>
              <a:t>, 2007)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827088" y="2573338"/>
            <a:ext cx="208915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 err="1"/>
              <a:t>Own</a:t>
            </a:r>
            <a:r>
              <a:rPr lang="cs-CZ" sz="3200" dirty="0"/>
              <a:t> video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(Seidel et al., 2011)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3030538" y="2573338"/>
            <a:ext cx="2087562" cy="7207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Video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others</a:t>
            </a:r>
            <a:endParaRPr lang="cs-CZ" sz="2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(Seidel et al., 2011)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827088" y="3386138"/>
            <a:ext cx="208915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/>
              <a:t>Mathematics</a:t>
            </a:r>
            <a:endParaRPr lang="cs-CZ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err="1"/>
              <a:t>Sherin</a:t>
            </a:r>
            <a:r>
              <a:rPr lang="cs-CZ" dirty="0"/>
              <a:t>, 2007)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3030538" y="3386138"/>
            <a:ext cx="2087562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err="1"/>
              <a:t>Comparing</a:t>
            </a:r>
            <a:r>
              <a:rPr lang="cs-CZ" sz="2000" dirty="0"/>
              <a:t> </a:t>
            </a:r>
            <a:r>
              <a:rPr lang="cs-CZ" sz="2000" dirty="0" err="1"/>
              <a:t>subj</a:t>
            </a:r>
            <a:r>
              <a:rPr lang="cs-CZ" sz="2000" dirty="0"/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(Seidel et al., 2011)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5270500" y="3386138"/>
            <a:ext cx="2089150" cy="7207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err="1">
                <a:solidFill>
                  <a:schemeClr val="tx1"/>
                </a:solidFill>
              </a:rPr>
              <a:t>Foreign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languages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7524750" y="3386138"/>
            <a:ext cx="2087563" cy="720725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err="1">
                <a:solidFill>
                  <a:schemeClr val="tx1"/>
                </a:solidFill>
              </a:rPr>
              <a:t>Other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subjects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827088" y="4249738"/>
            <a:ext cx="2089150" cy="1339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/>
              <a:t>Interviews</a:t>
            </a:r>
            <a:endParaRPr lang="cs-CZ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err="1"/>
              <a:t>Sherin</a:t>
            </a:r>
            <a:r>
              <a:rPr lang="cs-CZ" dirty="0"/>
              <a:t>, 2007)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3030538" y="4243388"/>
            <a:ext cx="2087562" cy="13398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Online – rating </a:t>
            </a:r>
            <a:r>
              <a:rPr lang="cs-CZ" sz="2400" dirty="0" err="1"/>
              <a:t>items</a:t>
            </a:r>
            <a:endParaRPr lang="cs-CZ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(Seidel et al., 2011)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5292725" y="4243388"/>
            <a:ext cx="2087563" cy="1339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Online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open </a:t>
            </a:r>
            <a:r>
              <a:rPr lang="cs-CZ" sz="2400" dirty="0" err="1"/>
              <a:t>qustions</a:t>
            </a:r>
            <a:endParaRPr lang="cs-CZ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err="1"/>
              <a:t>Schwindt</a:t>
            </a:r>
            <a:r>
              <a:rPr lang="cs-CZ" dirty="0"/>
              <a:t>, 2008)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Selective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r>
              <a:rPr lang="cs-CZ" dirty="0" smtClean="0"/>
              <a:t> </a:t>
            </a:r>
            <a:r>
              <a:rPr lang="cs-CZ" dirty="0" err="1" smtClean="0"/>
              <a:t>pay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 to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Knowledge-based</a:t>
            </a:r>
            <a:r>
              <a:rPr lang="cs-CZ" dirty="0" smtClean="0"/>
              <a:t> </a:t>
            </a:r>
            <a:r>
              <a:rPr lang="cs-CZ" dirty="0" err="1" smtClean="0"/>
              <a:t>reasoning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reason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; </a:t>
            </a:r>
            <a:r>
              <a:rPr lang="cs-CZ" dirty="0" err="1" smtClean="0"/>
              <a:t>following</a:t>
            </a:r>
            <a:r>
              <a:rPr lang="cs-CZ" dirty="0" smtClean="0"/>
              <a:t> </a:t>
            </a:r>
            <a:r>
              <a:rPr lang="cs-CZ" dirty="0" err="1" smtClean="0"/>
              <a:t>subprocesses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200" dirty="0" err="1" smtClean="0"/>
              <a:t>Describing</a:t>
            </a:r>
            <a:endParaRPr lang="cs-CZ" sz="22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200" dirty="0" err="1" smtClean="0"/>
              <a:t>Interpreting</a:t>
            </a:r>
            <a:endParaRPr lang="cs-CZ" sz="22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200" dirty="0" err="1" smtClean="0"/>
              <a:t>Explaining</a:t>
            </a:r>
            <a:endParaRPr lang="cs-CZ" sz="22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200" dirty="0" err="1" smtClean="0"/>
              <a:t>Predicting</a:t>
            </a:r>
            <a:endParaRPr lang="cs-CZ" sz="22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200" dirty="0" err="1" smtClean="0"/>
              <a:t>Evaluating</a:t>
            </a:r>
            <a:endParaRPr lang="cs-CZ" sz="22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200" dirty="0" err="1" smtClean="0"/>
              <a:t>Suggesting</a:t>
            </a:r>
            <a:r>
              <a:rPr lang="cs-CZ" sz="2200" dirty="0" smtClean="0"/>
              <a:t> </a:t>
            </a:r>
            <a:r>
              <a:rPr lang="cs-CZ" sz="2200" dirty="0" err="1" smtClean="0"/>
              <a:t>alternatives</a:t>
            </a:r>
            <a:endParaRPr lang="cs-CZ" sz="2200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Professional vision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GB" dirty="0"/>
              <a:t>prospective teachers´ </a:t>
            </a:r>
            <a:r>
              <a:rPr lang="cs-CZ" dirty="0" err="1" smtClean="0"/>
              <a:t>professional</a:t>
            </a:r>
            <a:r>
              <a:rPr lang="cs-CZ" dirty="0" smtClean="0"/>
              <a:t> vision?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What </a:t>
            </a:r>
            <a:r>
              <a:rPr lang="en-GB" dirty="0"/>
              <a:t>sub-processes of </a:t>
            </a:r>
            <a:r>
              <a:rPr lang="en-GB" dirty="0">
                <a:solidFill>
                  <a:srgbClr val="FF0000"/>
                </a:solidFill>
              </a:rPr>
              <a:t>knowledge-based reasoning</a:t>
            </a:r>
            <a:r>
              <a:rPr lang="en-GB" dirty="0"/>
              <a:t> are </a:t>
            </a:r>
            <a:r>
              <a:rPr lang="en-GB" dirty="0">
                <a:solidFill>
                  <a:srgbClr val="FF0000"/>
                </a:solidFill>
              </a:rPr>
              <a:t>represented</a:t>
            </a:r>
            <a:r>
              <a:rPr lang="en-GB" dirty="0"/>
              <a:t> in the prospective teachers´ written comments on video-taped classroom situations</a:t>
            </a:r>
            <a:r>
              <a:rPr lang="en-GB" dirty="0" smtClean="0"/>
              <a:t>?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How</a:t>
            </a:r>
            <a:r>
              <a:rPr lang="cs-CZ" dirty="0" smtClean="0"/>
              <a:t> are these sub-</a:t>
            </a:r>
            <a:r>
              <a:rPr lang="cs-CZ" dirty="0" err="1" smtClean="0"/>
              <a:t>processes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sequenced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in </a:t>
            </a:r>
            <a:r>
              <a:rPr lang="en-GB" dirty="0"/>
              <a:t>the prospective teachers´ written comments on video-taped classroom situations</a:t>
            </a:r>
            <a:r>
              <a:rPr lang="en-GB" dirty="0" smtClean="0"/>
              <a:t>?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themes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prospective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r>
              <a:rPr lang="cs-CZ" dirty="0" smtClean="0"/>
              <a:t> </a:t>
            </a:r>
            <a:r>
              <a:rPr lang="cs-CZ" dirty="0" err="1" smtClean="0"/>
              <a:t>mention</a:t>
            </a:r>
            <a:r>
              <a:rPr lang="cs-CZ" dirty="0" smtClean="0"/>
              <a:t>?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Research</a:t>
            </a:r>
            <a:r>
              <a:rPr lang="cs-CZ" sz="4000" dirty="0"/>
              <a:t> </a:t>
            </a:r>
            <a:r>
              <a:rPr lang="cs-CZ" sz="4000" dirty="0" err="1"/>
              <a:t>questions</a:t>
            </a:r>
            <a:endParaRPr lang="cs-CZ" sz="4000" dirty="0"/>
          </a:p>
        </p:txBody>
      </p:sp>
      <p:sp>
        <p:nvSpPr>
          <p:cNvPr id="6" name="Zaoblený obdélník 5"/>
          <p:cNvSpPr/>
          <p:nvPr/>
        </p:nvSpPr>
        <p:spPr>
          <a:xfrm>
            <a:off x="755650" y="2636838"/>
            <a:ext cx="8137525" cy="2447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 err="1"/>
              <a:t>Knowledge</a:t>
            </a:r>
            <a:r>
              <a:rPr lang="cs-CZ" sz="3600" dirty="0" err="1"/>
              <a:t>-</a:t>
            </a:r>
            <a:r>
              <a:rPr lang="cs-CZ" sz="3600" dirty="0" err="1"/>
              <a:t>based</a:t>
            </a:r>
            <a:r>
              <a:rPr lang="cs-CZ" sz="3600" dirty="0"/>
              <a:t> </a:t>
            </a:r>
            <a:r>
              <a:rPr lang="cs-CZ" sz="3600" dirty="0" err="1"/>
              <a:t>reasoning</a:t>
            </a:r>
            <a:endParaRPr lang="cs-CZ" sz="3600" dirty="0"/>
          </a:p>
        </p:txBody>
      </p:sp>
      <p:sp>
        <p:nvSpPr>
          <p:cNvPr id="7" name="Zaoblený obdélník 6"/>
          <p:cNvSpPr/>
          <p:nvPr/>
        </p:nvSpPr>
        <p:spPr>
          <a:xfrm>
            <a:off x="755650" y="5084763"/>
            <a:ext cx="8137525" cy="865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 err="1"/>
              <a:t>Seletive</a:t>
            </a:r>
            <a:r>
              <a:rPr lang="cs-CZ" sz="3600" dirty="0"/>
              <a:t> </a:t>
            </a:r>
            <a:r>
              <a:rPr lang="cs-CZ" sz="3600" dirty="0" err="1"/>
              <a:t>attention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Research</a:t>
            </a:r>
            <a:r>
              <a:rPr lang="cs-CZ" dirty="0" smtClean="0"/>
              <a:t> sample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37 </a:t>
            </a:r>
            <a:r>
              <a:rPr lang="cs-CZ" dirty="0" err="1" smtClean="0"/>
              <a:t>prospective</a:t>
            </a:r>
            <a:r>
              <a:rPr lang="cs-CZ" dirty="0" smtClean="0"/>
              <a:t> EFL </a:t>
            </a:r>
            <a:r>
              <a:rPr lang="cs-CZ" dirty="0" err="1" smtClean="0"/>
              <a:t>teachers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Data </a:t>
            </a:r>
            <a:r>
              <a:rPr lang="cs-CZ" dirty="0" err="1" smtClean="0"/>
              <a:t>collection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Video-</a:t>
            </a:r>
            <a:r>
              <a:rPr lang="cs-CZ" dirty="0" err="1" smtClean="0"/>
              <a:t>based</a:t>
            </a:r>
            <a:r>
              <a:rPr lang="cs-CZ" dirty="0" smtClean="0"/>
              <a:t> e-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4 </a:t>
            </a:r>
            <a:r>
              <a:rPr lang="cs-CZ" dirty="0" err="1" smtClean="0"/>
              <a:t>videosequences</a:t>
            </a:r>
            <a:r>
              <a:rPr lang="cs-CZ" dirty="0" smtClean="0"/>
              <a:t> –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task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Data </a:t>
            </a:r>
            <a:r>
              <a:rPr lang="cs-CZ" dirty="0" err="1" smtClean="0"/>
              <a:t>analysis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Concept-driven</a:t>
            </a:r>
            <a:r>
              <a:rPr lang="cs-CZ" dirty="0" smtClean="0"/>
              <a:t> </a:t>
            </a:r>
            <a:r>
              <a:rPr lang="cs-CZ" dirty="0" err="1" smtClean="0"/>
              <a:t>coding</a:t>
            </a:r>
            <a:r>
              <a:rPr lang="cs-CZ" dirty="0" smtClean="0"/>
              <a:t> </a:t>
            </a:r>
            <a:r>
              <a:rPr lang="cs-CZ" dirty="0" err="1" smtClean="0"/>
              <a:t>frame</a:t>
            </a:r>
            <a:r>
              <a:rPr lang="cs-CZ" dirty="0" smtClean="0"/>
              <a:t> (</a:t>
            </a:r>
            <a:r>
              <a:rPr lang="en-GB" dirty="0" smtClean="0"/>
              <a:t>Cohen´s </a:t>
            </a:r>
            <a:r>
              <a:rPr lang="en-GB" dirty="0"/>
              <a:t>Kappa </a:t>
            </a:r>
            <a:r>
              <a:rPr lang="cs-CZ" dirty="0" smtClean="0"/>
              <a:t>0.85)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Methodology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39939" name="Obrázek 3"/>
          <p:cNvPicPr>
            <a:picLocks noChangeAspect="1" noChangeArrowheads="1"/>
          </p:cNvPicPr>
          <p:nvPr/>
        </p:nvPicPr>
        <p:blipFill>
          <a:blip r:embed="rId2"/>
          <a:srcRect b="9505"/>
          <a:stretch>
            <a:fillRect/>
          </a:stretch>
        </p:blipFill>
        <p:spPr bwMode="auto">
          <a:xfrm>
            <a:off x="276225" y="188913"/>
            <a:ext cx="85439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79388" y="1773238"/>
          <a:ext cx="8785225" cy="42592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285"/>
                <a:gridCol w="1608706"/>
                <a:gridCol w="1756996"/>
                <a:gridCol w="1756996"/>
                <a:gridCol w="1756996"/>
              </a:tblGrid>
              <a:tr h="608440">
                <a:tc>
                  <a:txBody>
                    <a:bodyPr/>
                    <a:lstStyle/>
                    <a:p>
                      <a:pPr algn="l" fontAlgn="b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effectLst/>
                        </a:rPr>
                        <a:t>Video A</a:t>
                      </a:r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effectLst/>
                        </a:rPr>
                        <a:t>Video B</a:t>
                      </a:r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effectLst/>
                        </a:rPr>
                        <a:t>Video C</a:t>
                      </a:r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effectLst/>
                        </a:rPr>
                        <a:t>Video D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84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>
                          <a:effectLst/>
                        </a:rPr>
                        <a:t>Description</a:t>
                      </a:r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36.30(1.97)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36.55(2.87)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32.40(3.00)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37.45(2.79)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84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>
                          <a:effectLst/>
                        </a:rPr>
                        <a:t>Interpretation</a:t>
                      </a:r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23.20(1.95)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26.25(2.01)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27.76(2.00)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28.68(2.35)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84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>
                          <a:effectLst/>
                        </a:rPr>
                        <a:t>Explanation</a:t>
                      </a:r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6.74(1.50)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9.75(1.75)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12.82(2.05)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8.03(2.18)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84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>
                          <a:effectLst/>
                        </a:rPr>
                        <a:t>Prediction</a:t>
                      </a:r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2.23(0.60)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1.49(0.50)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5.02(1.39)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2.49(0.64)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84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>
                          <a:effectLst/>
                        </a:rPr>
                        <a:t>Evaluation</a:t>
                      </a:r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23.69(1.29)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12.81(1.30)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16.21(1.74)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16.00(1.51)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84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 dirty="0" err="1">
                          <a:effectLst/>
                        </a:rPr>
                        <a:t>Alternatives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5.30(1.16)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10.45(1.55)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4.03(1.17)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3.18(0.89)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Results</a:t>
            </a:r>
            <a:r>
              <a:rPr lang="cs-CZ" sz="4000" dirty="0"/>
              <a:t> – </a:t>
            </a:r>
            <a:r>
              <a:rPr lang="cs-CZ" sz="4000" dirty="0" err="1"/>
              <a:t>subprocesses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knowledge-based</a:t>
            </a:r>
            <a:r>
              <a:rPr lang="cs-CZ" sz="4000" dirty="0"/>
              <a:t> </a:t>
            </a:r>
            <a:r>
              <a:rPr lang="cs-CZ" sz="4000" dirty="0" err="1"/>
              <a:t>reasoning</a:t>
            </a:r>
            <a:endParaRPr lang="cs-CZ" sz="4000" dirty="0"/>
          </a:p>
        </p:txBody>
      </p:sp>
      <p:sp>
        <p:nvSpPr>
          <p:cNvPr id="6" name="Obdélník 5"/>
          <p:cNvSpPr/>
          <p:nvPr/>
        </p:nvSpPr>
        <p:spPr>
          <a:xfrm>
            <a:off x="2208213" y="2420938"/>
            <a:ext cx="6840537" cy="5032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208213" y="5386388"/>
            <a:ext cx="6840537" cy="5048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208213" y="4868863"/>
            <a:ext cx="6840537" cy="5048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208213" y="4221163"/>
            <a:ext cx="6840537" cy="5032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208213" y="3068638"/>
            <a:ext cx="6840537" cy="5048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195513" y="3687763"/>
            <a:ext cx="6840537" cy="5032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  <p:bldP spid="10" grpId="1" animBg="1"/>
      <p:bldP spid="11" grpId="0" animBg="1"/>
      <p:bldP spid="11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430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Results</a:t>
            </a:r>
            <a:r>
              <a:rPr lang="cs-CZ" sz="4000" dirty="0"/>
              <a:t> – </a:t>
            </a:r>
            <a:r>
              <a:rPr lang="cs-CZ" sz="4000" dirty="0" err="1"/>
              <a:t>sequence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subprocesses</a:t>
            </a:r>
            <a:endParaRPr lang="cs-CZ" sz="4000" dirty="0"/>
          </a:p>
        </p:txBody>
      </p:sp>
      <p:pic>
        <p:nvPicPr>
          <p:cNvPr id="43012" name="Picture 2" descr="C:\Users\Eva\Desktop\DocPic_Aut2011_DG1_PT1_B_S0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3825" y="1489075"/>
            <a:ext cx="3816350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 rot="5400000">
            <a:off x="4341167" y="4570511"/>
            <a:ext cx="461665" cy="31599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Dg Modul 1; Student 03; Video B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4643438" y="3578225"/>
            <a:ext cx="215900" cy="1333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067175" y="4422775"/>
            <a:ext cx="217488" cy="13493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válný popisek 9"/>
          <p:cNvSpPr/>
          <p:nvPr/>
        </p:nvSpPr>
        <p:spPr>
          <a:xfrm>
            <a:off x="4622800" y="1211263"/>
            <a:ext cx="2449513" cy="10795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/>
              <a:t>Description</a:t>
            </a:r>
            <a:endParaRPr lang="cs-CZ" dirty="0"/>
          </a:p>
        </p:txBody>
      </p:sp>
      <p:sp>
        <p:nvSpPr>
          <p:cNvPr id="11" name="Oválný popisek 10"/>
          <p:cNvSpPr/>
          <p:nvPr/>
        </p:nvSpPr>
        <p:spPr>
          <a:xfrm>
            <a:off x="3300413" y="2133600"/>
            <a:ext cx="2447925" cy="10795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err="1"/>
              <a:t>Interpretation</a:t>
            </a:r>
            <a:endParaRPr lang="cs-CZ" sz="2200" dirty="0"/>
          </a:p>
        </p:txBody>
      </p:sp>
      <p:sp>
        <p:nvSpPr>
          <p:cNvPr id="12" name="Oválný popisek 11"/>
          <p:cNvSpPr/>
          <p:nvPr/>
        </p:nvSpPr>
        <p:spPr>
          <a:xfrm>
            <a:off x="2889250" y="1592263"/>
            <a:ext cx="2447925" cy="1081087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/>
              <a:t>Evaluation</a:t>
            </a:r>
            <a:endParaRPr lang="cs-CZ" dirty="0"/>
          </a:p>
        </p:txBody>
      </p:sp>
      <p:sp>
        <p:nvSpPr>
          <p:cNvPr id="13" name="Oválný popisek 12"/>
          <p:cNvSpPr/>
          <p:nvPr/>
        </p:nvSpPr>
        <p:spPr>
          <a:xfrm>
            <a:off x="2992438" y="671513"/>
            <a:ext cx="2447925" cy="10795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/>
              <a:t>Alternative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2508250" y="1500188"/>
            <a:ext cx="4032250" cy="47529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 err="1"/>
              <a:t>Organised</a:t>
            </a:r>
            <a:r>
              <a:rPr lang="cs-CZ" sz="2800" dirty="0"/>
              <a:t> </a:t>
            </a:r>
            <a:r>
              <a:rPr lang="cs-CZ" sz="2800" dirty="0" err="1"/>
              <a:t>according</a:t>
            </a:r>
            <a:r>
              <a:rPr lang="cs-CZ" sz="2800" dirty="0"/>
              <a:t> to </a:t>
            </a:r>
            <a:r>
              <a:rPr lang="cs-CZ" sz="2800" dirty="0" err="1">
                <a:solidFill>
                  <a:srgbClr val="FF0000"/>
                </a:solidFill>
              </a:rPr>
              <a:t>themes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/>
              <a:t>– as </a:t>
            </a:r>
            <a:r>
              <a:rPr lang="cs-CZ" sz="2800" dirty="0" err="1"/>
              <a:t>they</a:t>
            </a:r>
            <a:r>
              <a:rPr lang="cs-CZ" sz="2800" dirty="0"/>
              <a:t> </a:t>
            </a:r>
            <a:r>
              <a:rPr lang="cs-CZ" sz="2800" dirty="0" err="1"/>
              <a:t>came</a:t>
            </a:r>
            <a:r>
              <a:rPr lang="cs-CZ" sz="2800" dirty="0"/>
              <a:t> to </a:t>
            </a:r>
            <a:r>
              <a:rPr lang="cs-CZ" sz="2800" dirty="0" err="1"/>
              <a:t>respondents</a:t>
            </a:r>
            <a:r>
              <a:rPr lang="cs-CZ" sz="2800" dirty="0"/>
              <a:t>´ </a:t>
            </a:r>
            <a:r>
              <a:rPr lang="cs-CZ" sz="2800" dirty="0" err="1"/>
              <a:t>minds</a:t>
            </a:r>
            <a:r>
              <a:rPr lang="cs-CZ" sz="2800" dirty="0"/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More </a:t>
            </a:r>
            <a:r>
              <a:rPr lang="cs-CZ" sz="2800" dirty="0" err="1"/>
              <a:t>demanding</a:t>
            </a:r>
            <a:r>
              <a:rPr lang="cs-CZ" sz="2800" dirty="0"/>
              <a:t> </a:t>
            </a:r>
            <a:r>
              <a:rPr lang="cs-CZ" sz="2800" dirty="0" err="1"/>
              <a:t>cognitive</a:t>
            </a:r>
            <a:r>
              <a:rPr lang="cs-CZ" sz="2800" dirty="0"/>
              <a:t> </a:t>
            </a:r>
            <a:r>
              <a:rPr lang="cs-CZ" sz="2800" dirty="0" err="1"/>
              <a:t>processes</a:t>
            </a:r>
            <a:r>
              <a:rPr lang="cs-CZ" sz="2800" dirty="0"/>
              <a:t> (</a:t>
            </a:r>
            <a:r>
              <a:rPr lang="cs-CZ" sz="2800" dirty="0" err="1"/>
              <a:t>e.g</a:t>
            </a:r>
            <a:r>
              <a:rPr lang="cs-CZ" sz="2800" dirty="0"/>
              <a:t>. </a:t>
            </a:r>
            <a:r>
              <a:rPr lang="cs-CZ" sz="2800" dirty="0" err="1"/>
              <a:t>alteration</a:t>
            </a:r>
            <a:r>
              <a:rPr lang="cs-CZ" sz="2800" dirty="0"/>
              <a:t>) </a:t>
            </a:r>
            <a:r>
              <a:rPr lang="cs-CZ" sz="2800" dirty="0" err="1">
                <a:solidFill>
                  <a:srgbClr val="FF0000"/>
                </a:solidFill>
              </a:rPr>
              <a:t>before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/>
              <a:t>less</a:t>
            </a:r>
            <a:r>
              <a:rPr lang="cs-CZ" sz="2800" dirty="0"/>
              <a:t> </a:t>
            </a:r>
            <a:r>
              <a:rPr lang="cs-CZ" sz="2800" dirty="0" err="1"/>
              <a:t>demanding</a:t>
            </a:r>
            <a:r>
              <a:rPr lang="cs-CZ" sz="2800" dirty="0"/>
              <a:t> </a:t>
            </a:r>
            <a:r>
              <a:rPr lang="cs-CZ" sz="2800" dirty="0"/>
              <a:t>(</a:t>
            </a:r>
            <a:r>
              <a:rPr lang="cs-CZ" sz="2800" dirty="0" err="1"/>
              <a:t>e.g</a:t>
            </a:r>
            <a:r>
              <a:rPr lang="cs-CZ" sz="2800" dirty="0"/>
              <a:t>. </a:t>
            </a:r>
            <a:r>
              <a:rPr lang="cs-CZ" sz="2800" dirty="0" err="1"/>
              <a:t>description</a:t>
            </a:r>
            <a:r>
              <a:rPr lang="cs-CZ" sz="2800" dirty="0"/>
              <a:t>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Results</a:t>
            </a:r>
            <a:r>
              <a:rPr lang="cs-CZ" sz="4000" dirty="0"/>
              <a:t> – </a:t>
            </a:r>
            <a:r>
              <a:rPr lang="cs-CZ" sz="4000" dirty="0" err="1"/>
              <a:t>selective</a:t>
            </a:r>
            <a:r>
              <a:rPr lang="cs-CZ" sz="4000" dirty="0"/>
              <a:t> </a:t>
            </a:r>
            <a:r>
              <a:rPr lang="cs-CZ" sz="4000" dirty="0" err="1"/>
              <a:t>attention</a:t>
            </a:r>
            <a:endParaRPr lang="cs-CZ" sz="4000" dirty="0"/>
          </a:p>
        </p:txBody>
      </p:sp>
      <p:pic>
        <p:nvPicPr>
          <p:cNvPr id="450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03350" y="1628775"/>
            <a:ext cx="6137275" cy="4916488"/>
          </a:xfrm>
        </p:spPr>
      </p:pic>
      <p:sp>
        <p:nvSpPr>
          <p:cNvPr id="3" name="TextovéPole 2"/>
          <p:cNvSpPr txBox="1"/>
          <p:nvPr/>
        </p:nvSpPr>
        <p:spPr>
          <a:xfrm>
            <a:off x="1835150" y="1557338"/>
            <a:ext cx="923925" cy="368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Themes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96188" y="5735638"/>
            <a:ext cx="1512887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occurences</a:t>
            </a:r>
            <a:endParaRPr lang="cs-CZ" dirty="0"/>
          </a:p>
        </p:txBody>
      </p:sp>
      <p:sp>
        <p:nvSpPr>
          <p:cNvPr id="45062" name="TextovéPole 6"/>
          <p:cNvSpPr txBox="1">
            <a:spLocks noChangeArrowheads="1"/>
          </p:cNvSpPr>
          <p:nvPr/>
        </p:nvSpPr>
        <p:spPr bwMode="auto">
          <a:xfrm>
            <a:off x="900113" y="6092825"/>
            <a:ext cx="1544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N=11 students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471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Prospective teachers´ comments are mainly descriptive</a:t>
            </a:r>
          </a:p>
          <a:p>
            <a:r>
              <a:rPr lang="cs-CZ" smtClean="0"/>
              <a:t>Comments organized according to themes</a:t>
            </a:r>
          </a:p>
          <a:p>
            <a:r>
              <a:rPr lang="cs-CZ" smtClean="0"/>
              <a:t>Focus on teacher and methodology</a:t>
            </a:r>
          </a:p>
          <a:p>
            <a:endParaRPr lang="cs-CZ" smtClean="0"/>
          </a:p>
          <a:p>
            <a:r>
              <a:rPr lang="cs-CZ" smtClean="0"/>
              <a:t>Subsequent analysis needed to establish what themes are addressed in teachers´ comments</a:t>
            </a:r>
          </a:p>
          <a:p>
            <a:r>
              <a:rPr lang="cs-CZ" smtClean="0"/>
              <a:t>And how different subprocesses relate 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Discussion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Thank you </a:t>
            </a:r>
            <a:br>
              <a:rPr lang="cs-CZ" smtClean="0"/>
            </a:br>
            <a:r>
              <a:rPr lang="cs-CZ" smtClean="0"/>
              <a:t>for your kind attention!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minarikova@ped.muni.cz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tjanik@ped.muni.cz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Overview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Introduction</a:t>
            </a:r>
          </a:p>
          <a:p>
            <a:r>
              <a:rPr lang="cs-CZ" smtClean="0"/>
              <a:t>ProfiVi Study</a:t>
            </a:r>
          </a:p>
          <a:p>
            <a:pPr lvl="1"/>
            <a:r>
              <a:rPr lang="cs-CZ" smtClean="0"/>
              <a:t>Professional vision</a:t>
            </a:r>
          </a:p>
          <a:p>
            <a:pPr lvl="1"/>
            <a:r>
              <a:rPr lang="cs-CZ" smtClean="0"/>
              <a:t>Research questions</a:t>
            </a:r>
          </a:p>
          <a:p>
            <a:pPr lvl="1"/>
            <a:r>
              <a:rPr lang="cs-CZ" smtClean="0"/>
              <a:t>Methodology</a:t>
            </a:r>
          </a:p>
          <a:p>
            <a:pPr lvl="1"/>
            <a:r>
              <a:rPr lang="cs-CZ" smtClean="0"/>
              <a:t>Results</a:t>
            </a:r>
          </a:p>
          <a:p>
            <a:pPr lvl="1"/>
            <a:r>
              <a:rPr lang="cs-CZ" smtClean="0"/>
              <a:t>Discussion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Overview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Dg Modul 1; Student 03; Video 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She could check once again who is student A and B. I am not surprised that the students had problems with who is who. The instructions concerning the grouping were really </a:t>
            </a:r>
            <a:r>
              <a:rPr lang="en-US" dirty="0" err="1"/>
              <a:t>really</a:t>
            </a:r>
            <a:r>
              <a:rPr lang="en-US" dirty="0"/>
              <a:t> quick and almost unnoticeable. Then she seemed surprised that students did not follow for a while. Maybe she could explain again.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 teacher seemed in a hurry. I am not sure what the school bell meant as they did not react to it.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She started switching to Czech maybe because of time again.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Even though there probably was a lead in to the activity, there could have been a demo of this one. I would have checked the understanding of what they should 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Working</a:t>
            </a:r>
            <a:r>
              <a:rPr lang="cs-CZ" sz="4000" dirty="0"/>
              <a:t> on </a:t>
            </a:r>
            <a:r>
              <a:rPr lang="cs-CZ" sz="4000" dirty="0" err="1"/>
              <a:t>teachers</a:t>
            </a:r>
            <a:r>
              <a:rPr lang="cs-CZ" sz="4000" dirty="0"/>
              <a:t>´ </a:t>
            </a:r>
            <a:r>
              <a:rPr lang="cs-CZ" sz="4000" dirty="0" err="1"/>
              <a:t>competencies</a:t>
            </a:r>
            <a:r>
              <a:rPr lang="cs-CZ" sz="4000" dirty="0"/>
              <a:t>…</a:t>
            </a:r>
            <a:endParaRPr lang="cs-CZ" sz="4000" dirty="0"/>
          </a:p>
        </p:txBody>
      </p:sp>
      <p:sp>
        <p:nvSpPr>
          <p:cNvPr id="5" name="Ovál 4"/>
          <p:cNvSpPr/>
          <p:nvPr/>
        </p:nvSpPr>
        <p:spPr>
          <a:xfrm>
            <a:off x="1331913" y="4365625"/>
            <a:ext cx="3527425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</a:t>
            </a:r>
            <a:r>
              <a:rPr lang="cs-CZ" sz="2800" dirty="0" err="1"/>
              <a:t>knowledge</a:t>
            </a:r>
            <a:endParaRPr lang="cs-CZ" sz="2800" dirty="0"/>
          </a:p>
        </p:txBody>
      </p:sp>
      <p:sp>
        <p:nvSpPr>
          <p:cNvPr id="8" name="Ovál 7"/>
          <p:cNvSpPr/>
          <p:nvPr/>
        </p:nvSpPr>
        <p:spPr>
          <a:xfrm>
            <a:off x="5051425" y="3141663"/>
            <a:ext cx="3529013" cy="1223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vision</a:t>
            </a:r>
            <a:endParaRPr lang="cs-CZ" sz="2800" dirty="0"/>
          </a:p>
        </p:txBody>
      </p:sp>
      <p:sp>
        <p:nvSpPr>
          <p:cNvPr id="9" name="Ovál 8"/>
          <p:cNvSpPr/>
          <p:nvPr/>
        </p:nvSpPr>
        <p:spPr>
          <a:xfrm>
            <a:off x="1331913" y="1916113"/>
            <a:ext cx="3527425" cy="1225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</a:t>
            </a:r>
            <a:r>
              <a:rPr lang="cs-CZ" sz="2800" dirty="0" err="1"/>
              <a:t>action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Enable to study teachers´ perception / konwledg closely tied to action</a:t>
            </a:r>
          </a:p>
          <a:p>
            <a:r>
              <a:rPr lang="cs-CZ" smtClean="0"/>
              <a:t>Capture the multidimensionality, complexity, simultaneity of teaching situations</a:t>
            </a:r>
          </a:p>
          <a:p>
            <a:r>
              <a:rPr lang="cs-CZ" smtClean="0"/>
              <a:t>Provide rich data – (re)analyses from different perspectives possible</a:t>
            </a:r>
          </a:p>
          <a:p>
            <a:r>
              <a:rPr lang="cs-CZ" smtClean="0"/>
              <a:t>Can be slowed down – fine-grain analysis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Video in </a:t>
            </a:r>
            <a:r>
              <a:rPr lang="cs-CZ" sz="4000" dirty="0" err="1"/>
              <a:t>research</a:t>
            </a:r>
            <a:r>
              <a:rPr lang="cs-CZ" sz="4000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on </a:t>
            </a:r>
            <a:r>
              <a:rPr lang="cs-CZ" sz="4000" dirty="0" err="1"/>
              <a:t>teacher</a:t>
            </a:r>
            <a:r>
              <a:rPr lang="cs-CZ" sz="4000" dirty="0"/>
              <a:t> </a:t>
            </a:r>
            <a:r>
              <a:rPr lang="cs-CZ" sz="4000" dirty="0" err="1"/>
              <a:t>competencies</a:t>
            </a:r>
            <a:r>
              <a:rPr lang="cs-CZ" sz="4000" dirty="0"/>
              <a:t> 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Video in </a:t>
            </a:r>
            <a:r>
              <a:rPr lang="cs-CZ" sz="4000" dirty="0" err="1"/>
              <a:t>research</a:t>
            </a:r>
            <a:r>
              <a:rPr lang="cs-CZ" sz="4000" dirty="0"/>
              <a:t> on </a:t>
            </a:r>
            <a:r>
              <a:rPr lang="cs-CZ" sz="4000" dirty="0" err="1"/>
              <a:t>teacher</a:t>
            </a:r>
            <a:r>
              <a:rPr lang="cs-CZ" sz="4000" dirty="0"/>
              <a:t> </a:t>
            </a:r>
            <a:r>
              <a:rPr lang="cs-CZ" sz="4000" dirty="0" err="1"/>
              <a:t>competencies</a:t>
            </a:r>
            <a:endParaRPr lang="cs-CZ" sz="4000" dirty="0"/>
          </a:p>
        </p:txBody>
      </p:sp>
      <p:sp>
        <p:nvSpPr>
          <p:cNvPr id="5" name="Ovál 4"/>
          <p:cNvSpPr/>
          <p:nvPr/>
        </p:nvSpPr>
        <p:spPr>
          <a:xfrm>
            <a:off x="1331913" y="4365625"/>
            <a:ext cx="3527425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</a:t>
            </a:r>
            <a:r>
              <a:rPr lang="cs-CZ" sz="2800" dirty="0" err="1"/>
              <a:t>knowledge</a:t>
            </a:r>
            <a:endParaRPr lang="cs-CZ" sz="2800" dirty="0"/>
          </a:p>
        </p:txBody>
      </p:sp>
      <p:sp>
        <p:nvSpPr>
          <p:cNvPr id="8" name="Ovál 7"/>
          <p:cNvSpPr/>
          <p:nvPr/>
        </p:nvSpPr>
        <p:spPr>
          <a:xfrm>
            <a:off x="5051425" y="3141663"/>
            <a:ext cx="3529013" cy="1223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vision</a:t>
            </a:r>
            <a:endParaRPr lang="cs-CZ" sz="2800" dirty="0"/>
          </a:p>
        </p:txBody>
      </p:sp>
      <p:sp>
        <p:nvSpPr>
          <p:cNvPr id="9" name="Ovál 8"/>
          <p:cNvSpPr/>
          <p:nvPr/>
        </p:nvSpPr>
        <p:spPr>
          <a:xfrm>
            <a:off x="1331913" y="1916113"/>
            <a:ext cx="3527425" cy="1225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</a:t>
            </a:r>
            <a:r>
              <a:rPr lang="cs-CZ" sz="2800" dirty="0" err="1"/>
              <a:t>action</a:t>
            </a:r>
            <a:endParaRPr lang="cs-CZ" sz="2800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078038" y="5665788"/>
            <a:ext cx="20367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Kersting et al., 2012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6135688" y="4508500"/>
            <a:ext cx="1362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Sherin,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6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Video in </a:t>
            </a:r>
            <a:r>
              <a:rPr lang="cs-CZ" sz="4000" dirty="0" err="1"/>
              <a:t>research</a:t>
            </a:r>
            <a:r>
              <a:rPr lang="cs-CZ" sz="4000" dirty="0"/>
              <a:t> on </a:t>
            </a:r>
            <a:r>
              <a:rPr lang="cs-CZ" sz="4000" dirty="0" err="1"/>
              <a:t>teacher</a:t>
            </a:r>
            <a:r>
              <a:rPr lang="cs-CZ" sz="4000" dirty="0"/>
              <a:t> </a:t>
            </a:r>
            <a:r>
              <a:rPr lang="cs-CZ" sz="4000" dirty="0" err="1"/>
              <a:t>competencies</a:t>
            </a:r>
            <a:endParaRPr lang="cs-CZ" sz="4000" dirty="0"/>
          </a:p>
        </p:txBody>
      </p:sp>
      <p:sp>
        <p:nvSpPr>
          <p:cNvPr id="5" name="Ovál 4"/>
          <p:cNvSpPr/>
          <p:nvPr/>
        </p:nvSpPr>
        <p:spPr>
          <a:xfrm>
            <a:off x="1331913" y="4365625"/>
            <a:ext cx="3527425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</a:t>
            </a:r>
            <a:r>
              <a:rPr lang="cs-CZ" sz="2800" dirty="0" err="1"/>
              <a:t>knowledge</a:t>
            </a:r>
            <a:endParaRPr lang="cs-CZ" sz="2800" dirty="0"/>
          </a:p>
        </p:txBody>
      </p:sp>
      <p:sp>
        <p:nvSpPr>
          <p:cNvPr id="8" name="Ovál 7"/>
          <p:cNvSpPr/>
          <p:nvPr/>
        </p:nvSpPr>
        <p:spPr>
          <a:xfrm>
            <a:off x="5051425" y="3141663"/>
            <a:ext cx="3529013" cy="122396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vision</a:t>
            </a:r>
            <a:endParaRPr lang="cs-CZ" sz="2800" dirty="0"/>
          </a:p>
        </p:txBody>
      </p:sp>
      <p:sp>
        <p:nvSpPr>
          <p:cNvPr id="9" name="Ovál 8"/>
          <p:cNvSpPr/>
          <p:nvPr/>
        </p:nvSpPr>
        <p:spPr>
          <a:xfrm>
            <a:off x="1331913" y="1916113"/>
            <a:ext cx="3527425" cy="1225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</a:t>
            </a:r>
            <a:r>
              <a:rPr lang="cs-CZ" sz="2800" dirty="0" err="1"/>
              <a:t>action</a:t>
            </a:r>
            <a:endParaRPr lang="cs-CZ" sz="2800" dirty="0"/>
          </a:p>
        </p:txBody>
      </p:sp>
      <p:sp>
        <p:nvSpPr>
          <p:cNvPr id="23559" name="TextovéPole 5"/>
          <p:cNvSpPr txBox="1">
            <a:spLocks noChangeArrowheads="1"/>
          </p:cNvSpPr>
          <p:nvPr/>
        </p:nvSpPr>
        <p:spPr bwMode="auto">
          <a:xfrm>
            <a:off x="2078038" y="5665788"/>
            <a:ext cx="20367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Kersting et al., 2012</a:t>
            </a:r>
          </a:p>
        </p:txBody>
      </p:sp>
      <p:sp>
        <p:nvSpPr>
          <p:cNvPr id="23560" name="TextovéPole 9"/>
          <p:cNvSpPr txBox="1">
            <a:spLocks noChangeArrowheads="1"/>
          </p:cNvSpPr>
          <p:nvPr/>
        </p:nvSpPr>
        <p:spPr bwMode="auto">
          <a:xfrm>
            <a:off x="6135688" y="4508500"/>
            <a:ext cx="1362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Sherin,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pic>
        <p:nvPicPr>
          <p:cNvPr id="25602" name="Zástupný symbol pro obsah 10" descr="Úvodní strana - Google Chrome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1647825"/>
            <a:ext cx="8229600" cy="4430713"/>
          </a:xfrm>
        </p:spPr>
      </p:pic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ProfiVi</a:t>
            </a:r>
            <a:r>
              <a:rPr lang="cs-CZ" sz="4000" dirty="0"/>
              <a:t> Study</a:t>
            </a:r>
            <a:endParaRPr lang="cs-CZ" sz="4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95413" y="4535488"/>
            <a:ext cx="6157912" cy="17541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>
                <a:latin typeface="+mn-lt"/>
              </a:rPr>
              <a:t>Professional vision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 err="1">
                <a:latin typeface="+mn-lt"/>
              </a:rPr>
              <a:t>of</a:t>
            </a:r>
            <a:r>
              <a:rPr lang="cs-CZ" sz="3600" dirty="0">
                <a:latin typeface="+mn-lt"/>
              </a:rPr>
              <a:t> </a:t>
            </a:r>
            <a:r>
              <a:rPr lang="cs-CZ" sz="3600" dirty="0" err="1">
                <a:latin typeface="+mn-lt"/>
              </a:rPr>
              <a:t>prospective</a:t>
            </a:r>
            <a:r>
              <a:rPr lang="cs-CZ" sz="3600" dirty="0">
                <a:latin typeface="+mn-lt"/>
              </a:rPr>
              <a:t> </a:t>
            </a:r>
            <a:r>
              <a:rPr lang="cs-CZ" sz="3600" dirty="0" err="1">
                <a:latin typeface="+mn-lt"/>
              </a:rPr>
              <a:t>teachers</a:t>
            </a:r>
            <a:endParaRPr lang="cs-CZ" sz="3600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>
                <a:latin typeface="+mn-lt"/>
              </a:rPr>
              <a:t> </a:t>
            </a:r>
            <a:r>
              <a:rPr lang="cs-CZ" sz="3600" dirty="0" err="1">
                <a:latin typeface="+mn-lt"/>
              </a:rPr>
              <a:t>of</a:t>
            </a:r>
            <a:r>
              <a:rPr lang="cs-CZ" sz="3600" dirty="0">
                <a:latin typeface="+mn-lt"/>
              </a:rPr>
              <a:t> </a:t>
            </a:r>
            <a:r>
              <a:rPr lang="cs-CZ" sz="3600" dirty="0" err="1">
                <a:latin typeface="+mn-lt"/>
              </a:rPr>
              <a:t>English</a:t>
            </a:r>
            <a:r>
              <a:rPr lang="cs-CZ" sz="3600" dirty="0">
                <a:latin typeface="+mn-lt"/>
              </a:rPr>
              <a:t> as a </a:t>
            </a:r>
            <a:r>
              <a:rPr lang="cs-CZ" sz="3600" dirty="0" err="1">
                <a:latin typeface="+mn-lt"/>
              </a:rPr>
              <a:t>foreign</a:t>
            </a:r>
            <a:r>
              <a:rPr lang="cs-CZ" sz="3600" dirty="0">
                <a:latin typeface="+mn-lt"/>
              </a:rPr>
              <a:t> </a:t>
            </a:r>
            <a:r>
              <a:rPr lang="cs-CZ" sz="3600" dirty="0" err="1">
                <a:latin typeface="+mn-lt"/>
              </a:rPr>
              <a:t>language</a:t>
            </a:r>
            <a:endParaRPr lang="cs-CZ" sz="3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knowledge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Informs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– </a:t>
            </a:r>
            <a:r>
              <a:rPr lang="cs-CZ" dirty="0" err="1" smtClean="0"/>
              <a:t>adaptive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Two-fold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Teachers</a:t>
            </a:r>
            <a:r>
              <a:rPr lang="cs-CZ" dirty="0" smtClean="0"/>
              <a:t> – „</a:t>
            </a:r>
            <a:r>
              <a:rPr lang="cs-CZ" dirty="0" err="1" smtClean="0"/>
              <a:t>doers</a:t>
            </a:r>
            <a:r>
              <a:rPr lang="cs-CZ" dirty="0" smtClean="0"/>
              <a:t>“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Tied</a:t>
            </a:r>
            <a:r>
              <a:rPr lang="cs-CZ" dirty="0" smtClean="0"/>
              <a:t> to </a:t>
            </a:r>
            <a:r>
              <a:rPr lang="cs-CZ" dirty="0" err="1" smtClean="0"/>
              <a:t>action</a:t>
            </a:r>
            <a:r>
              <a:rPr lang="cs-CZ" dirty="0" smtClean="0"/>
              <a:t>,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immediate</a:t>
            </a:r>
            <a:r>
              <a:rPr lang="cs-CZ" dirty="0" smtClean="0"/>
              <a:t> response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Teachers</a:t>
            </a:r>
            <a:r>
              <a:rPr lang="cs-CZ" dirty="0" smtClean="0"/>
              <a:t> – </a:t>
            </a:r>
            <a:r>
              <a:rPr lang="cs-CZ" dirty="0" err="1" smtClean="0"/>
              <a:t>observers</a:t>
            </a:r>
            <a:endParaRPr lang="cs-CZ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Watching</a:t>
            </a:r>
            <a:r>
              <a:rPr lang="cs-CZ" dirty="0" smtClean="0"/>
              <a:t> </a:t>
            </a:r>
            <a:r>
              <a:rPr lang="cs-CZ" dirty="0" err="1" smtClean="0"/>
              <a:t>myself</a:t>
            </a:r>
            <a:r>
              <a:rPr lang="cs-CZ" dirty="0" smtClean="0"/>
              <a:t>, </a:t>
            </a:r>
            <a:r>
              <a:rPr lang="cs-CZ" dirty="0" err="1" smtClean="0"/>
              <a:t>watching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; </a:t>
            </a:r>
            <a:r>
              <a:rPr lang="cs-CZ" dirty="0" err="1" smtClean="0"/>
              <a:t>time</a:t>
            </a:r>
            <a:r>
              <a:rPr lang="cs-CZ" dirty="0" smtClean="0"/>
              <a:t> to </a:t>
            </a:r>
            <a:r>
              <a:rPr lang="cs-CZ" dirty="0" err="1" smtClean="0"/>
              <a:t>think</a:t>
            </a:r>
            <a:endParaRPr lang="cs-CZ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Professional vision more </a:t>
            </a:r>
            <a:r>
              <a:rPr lang="cs-CZ" dirty="0" err="1" smtClean="0"/>
              <a:t>deliberate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/>
              <a:t>(</a:t>
            </a:r>
            <a:r>
              <a:rPr lang="cs-CZ" sz="2000" dirty="0" err="1" smtClean="0"/>
              <a:t>Sherin</a:t>
            </a:r>
            <a:r>
              <a:rPr lang="cs-CZ" sz="2000" dirty="0" smtClean="0"/>
              <a:t> et al., 2008)</a:t>
            </a:r>
            <a:endParaRPr lang="cs-CZ" sz="2000" dirty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Professional vision</a:t>
            </a:r>
            <a:endParaRPr lang="cs-CZ" sz="4000" dirty="0"/>
          </a:p>
        </p:txBody>
      </p:sp>
      <p:sp>
        <p:nvSpPr>
          <p:cNvPr id="5" name="Ovál 4"/>
          <p:cNvSpPr/>
          <p:nvPr/>
        </p:nvSpPr>
        <p:spPr>
          <a:xfrm>
            <a:off x="471488" y="4005263"/>
            <a:ext cx="4321175" cy="1368425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Professional vision – </a:t>
            </a:r>
            <a:r>
              <a:rPr lang="cs-CZ" sz="4000" dirty="0" err="1"/>
              <a:t>research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827088" y="1700213"/>
            <a:ext cx="208915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In </a:t>
            </a:r>
            <a:r>
              <a:rPr lang="cs-CZ" sz="3200" dirty="0" err="1"/>
              <a:t>action</a:t>
            </a:r>
            <a:endParaRPr lang="cs-CZ" sz="3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err="1"/>
              <a:t>Sherin</a:t>
            </a:r>
            <a:r>
              <a:rPr lang="cs-CZ" dirty="0"/>
              <a:t> et al., 2008)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030538" y="1700213"/>
            <a:ext cx="2087562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O</a:t>
            </a:r>
            <a:r>
              <a:rPr lang="cs-CZ" sz="3200" dirty="0"/>
              <a:t>n </a:t>
            </a:r>
            <a:r>
              <a:rPr lang="cs-CZ" sz="3200" dirty="0" err="1"/>
              <a:t>action</a:t>
            </a:r>
            <a:endParaRPr lang="cs-CZ" sz="3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err="1"/>
              <a:t>Sherin</a:t>
            </a:r>
            <a:r>
              <a:rPr lang="cs-CZ" dirty="0"/>
              <a:t>, 2007)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827088" y="2573338"/>
            <a:ext cx="208915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 err="1"/>
              <a:t>Own</a:t>
            </a:r>
            <a:r>
              <a:rPr lang="cs-CZ" sz="3200" dirty="0"/>
              <a:t> video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(Seidel et al., 2011)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3030538" y="2573338"/>
            <a:ext cx="2087562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Video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others</a:t>
            </a:r>
            <a:endParaRPr lang="cs-CZ" sz="2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(Seidel et al., 2011)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827088" y="3386138"/>
            <a:ext cx="2089150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/>
              <a:t>Mathematics</a:t>
            </a:r>
            <a:endParaRPr lang="cs-CZ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err="1"/>
              <a:t>Sherin</a:t>
            </a:r>
            <a:r>
              <a:rPr lang="cs-CZ" dirty="0"/>
              <a:t>, 2007)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3030538" y="3386138"/>
            <a:ext cx="2087562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err="1"/>
              <a:t>Comparing</a:t>
            </a:r>
            <a:r>
              <a:rPr lang="cs-CZ" sz="2000" dirty="0"/>
              <a:t> </a:t>
            </a:r>
            <a:r>
              <a:rPr lang="cs-CZ" sz="2000" dirty="0" err="1"/>
              <a:t>subj</a:t>
            </a:r>
            <a:r>
              <a:rPr lang="cs-CZ" sz="2000" dirty="0"/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(Seidel et al., 2011)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5270500" y="3386138"/>
            <a:ext cx="2089150" cy="720725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err="1">
                <a:solidFill>
                  <a:schemeClr val="tx1"/>
                </a:solidFill>
              </a:rPr>
              <a:t>Foreign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languages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7524750" y="3386138"/>
            <a:ext cx="2087563" cy="720725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err="1">
                <a:solidFill>
                  <a:schemeClr val="tx1"/>
                </a:solidFill>
              </a:rPr>
              <a:t>Other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subjects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827088" y="4249738"/>
            <a:ext cx="2089150" cy="1339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/>
              <a:t>Interviews</a:t>
            </a:r>
            <a:endParaRPr lang="cs-CZ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err="1"/>
              <a:t>Sherin</a:t>
            </a:r>
            <a:r>
              <a:rPr lang="cs-CZ" dirty="0"/>
              <a:t>, 2007)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3030538" y="4243388"/>
            <a:ext cx="2087562" cy="1339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Online – rating </a:t>
            </a:r>
            <a:r>
              <a:rPr lang="cs-CZ" sz="2400" dirty="0" err="1"/>
              <a:t>items</a:t>
            </a:r>
            <a:endParaRPr lang="cs-CZ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(Seidel et al., 2011)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5292725" y="4243388"/>
            <a:ext cx="2087563" cy="1339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Online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open </a:t>
            </a:r>
            <a:r>
              <a:rPr lang="cs-CZ" sz="2400" dirty="0" err="1"/>
              <a:t>qustions</a:t>
            </a:r>
            <a:endParaRPr lang="cs-CZ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err="1"/>
              <a:t>Schwindt</a:t>
            </a:r>
            <a:r>
              <a:rPr lang="cs-CZ" dirty="0"/>
              <a:t>, 2008)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7" grpId="0" animBg="1"/>
      <p:bldP spid="19" grpId="0" animBg="1"/>
      <p:bldP spid="21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801</Words>
  <Application>Microsoft Office PowerPoint</Application>
  <PresentationFormat>Předvádění na obrazovce (4:3)</PresentationFormat>
  <Paragraphs>222</Paragraphs>
  <Slides>20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Calibri</vt:lpstr>
      <vt:lpstr>Arial</vt:lpstr>
      <vt:lpstr>Motiv systému Office</vt:lpstr>
      <vt:lpstr>Using video to explore professional vision of prospective teachers of English as a foreign language</vt:lpstr>
      <vt:lpstr>Overview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Snímek 14</vt:lpstr>
      <vt:lpstr>Teacher professionalism</vt:lpstr>
      <vt:lpstr>Teacher professionalism</vt:lpstr>
      <vt:lpstr>Teacher professionalism</vt:lpstr>
      <vt:lpstr>Teacher professionalism</vt:lpstr>
      <vt:lpstr>Thank you  for your kind attention!</vt:lpstr>
      <vt:lpstr>Dg Modul 1; Student 03; Video B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Lernen aus Unterrichtsvideo: Entwicklung einer videobasierten Lernumgebung und Ergebnisse einer Pilotstudie</dc:title>
  <dc:creator>Eva</dc:creator>
  <cp:lastModifiedBy>Katka Kunovská</cp:lastModifiedBy>
  <cp:revision>110</cp:revision>
  <cp:lastPrinted>2012-11-08T09:21:19Z</cp:lastPrinted>
  <dcterms:created xsi:type="dcterms:W3CDTF">2012-11-07T13:55:02Z</dcterms:created>
  <dcterms:modified xsi:type="dcterms:W3CDTF">2014-12-11T08:21:14Z</dcterms:modified>
</cp:coreProperties>
</file>