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handoutMasterIdLst>
    <p:handoutMasterId r:id="rId21"/>
  </p:handoutMasterIdLst>
  <p:sldIdLst>
    <p:sldId id="256" r:id="rId2"/>
    <p:sldId id="277" r:id="rId3"/>
    <p:sldId id="278" r:id="rId4"/>
    <p:sldId id="258" r:id="rId5"/>
    <p:sldId id="264" r:id="rId6"/>
    <p:sldId id="259" r:id="rId7"/>
    <p:sldId id="265" r:id="rId8"/>
    <p:sldId id="260" r:id="rId9"/>
    <p:sldId id="261" r:id="rId10"/>
    <p:sldId id="266" r:id="rId11"/>
    <p:sldId id="273" r:id="rId12"/>
    <p:sldId id="267" r:id="rId13"/>
    <p:sldId id="268" r:id="rId14"/>
    <p:sldId id="270" r:id="rId15"/>
    <p:sldId id="274" r:id="rId16"/>
    <p:sldId id="276" r:id="rId17"/>
    <p:sldId id="263" r:id="rId18"/>
    <p:sldId id="271" r:id="rId19"/>
    <p:sldId id="27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A62C-FB14-3448-B92C-88527B8C6149}" type="datetimeFigureOut">
              <a:rPr lang="en-US" smtClean="0"/>
              <a:t>26.04.15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F41D6-D0B1-124C-A7CB-AC2F2D63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26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26.04.15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26.04.15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26.04.15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26.04.15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26.04.15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ojned.net/pdf/tojnedv01i04-02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rc.cornell.edu/events/past/2008-2009/papers08/Kern.pdf" TargetMode="External"/><Relationship Id="rId3" Type="http://schemas.openxmlformats.org/officeDocument/2006/relationships/hyperlink" Target="http://www.oecd.org/pisa/pisaproducts/46619703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Pavla </a:t>
            </a:r>
            <a:r>
              <a:rPr lang="en-US" dirty="0" err="1" smtClean="0"/>
              <a:t>sykorova</a:t>
            </a:r>
            <a:endParaRPr lang="en-US" dirty="0" smtClean="0"/>
          </a:p>
          <a:p>
            <a:r>
              <a:rPr lang="en-US" dirty="0" smtClean="0"/>
              <a:t>EDUC 290B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Children's reading as a contemporary phenomenon in the Czech Republic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747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Methodological </a:t>
            </a:r>
            <a:r>
              <a:rPr lang="en-US" b="1" dirty="0" smtClean="0"/>
              <a:t>Framework </a:t>
            </a:r>
            <a:r>
              <a:rPr lang="en-US" sz="1200" b="1" dirty="0" smtClean="0"/>
              <a:t>III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6222" y="1649246"/>
            <a:ext cx="4040188" cy="639762"/>
          </a:xfrm>
        </p:spPr>
        <p:txBody>
          <a:bodyPr/>
          <a:lstStyle/>
          <a:p>
            <a:r>
              <a:rPr lang="en-US" dirty="0" smtClean="0"/>
              <a:t>RESEARCH TOOL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399"/>
            <a:ext cx="4040188" cy="44196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Quantitative research – </a:t>
            </a:r>
            <a:r>
              <a:rPr lang="en-US" b="1" dirty="0" smtClean="0"/>
              <a:t>questionnaire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(total 67 items)</a:t>
            </a:r>
            <a:endParaRPr lang="en-US" b="1" dirty="0" smtClean="0"/>
          </a:p>
          <a:p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Student (15)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Parental (12)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Teacher (22)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School management (17)</a:t>
            </a:r>
          </a:p>
          <a:p>
            <a:pPr marL="114300" indent="0">
              <a:buNone/>
            </a:pPr>
            <a:endParaRPr lang="en-US" sz="2100" dirty="0" smtClean="0"/>
          </a:p>
          <a:p>
            <a:pPr marL="114300" indent="0">
              <a:buNone/>
            </a:pPr>
            <a:endParaRPr lang="en-US" sz="2100" dirty="0"/>
          </a:p>
          <a:p>
            <a:pPr marL="114300" indent="0">
              <a:buNone/>
            </a:pPr>
            <a:r>
              <a:rPr lang="en-US" sz="1700" i="1" dirty="0" err="1"/>
              <a:t>Cronbach's</a:t>
            </a:r>
            <a:r>
              <a:rPr lang="en-US" sz="1700" i="1" dirty="0"/>
              <a:t> alpha</a:t>
            </a:r>
            <a:r>
              <a:rPr lang="en-US" sz="1700" dirty="0"/>
              <a:t> for the student questionnaire reaches values:</a:t>
            </a:r>
            <a:r>
              <a:rPr lang="en-US" sz="1700" i="1" dirty="0"/>
              <a:t> α</a:t>
            </a:r>
            <a:r>
              <a:rPr lang="en-US" sz="1700" dirty="0"/>
              <a:t> = 0.70 and parental questionnaire </a:t>
            </a:r>
            <a:r>
              <a:rPr lang="en-US" sz="1700" i="1" dirty="0"/>
              <a:t>α </a:t>
            </a:r>
            <a:r>
              <a:rPr lang="en-US" sz="1700" dirty="0"/>
              <a:t>= 0.73. </a:t>
            </a:r>
            <a:endParaRPr lang="en-US" sz="1700" dirty="0" smtClean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Qualitative research – </a:t>
            </a:r>
          </a:p>
          <a:p>
            <a:pPr marL="114300" indent="0">
              <a:buNone/>
            </a:pPr>
            <a:r>
              <a:rPr lang="en-US" b="1" dirty="0" smtClean="0"/>
              <a:t>Interpretation of literary text</a:t>
            </a:r>
          </a:p>
          <a:p>
            <a:pPr marL="114300" indent="0">
              <a:buNone/>
            </a:pPr>
            <a:endParaRPr lang="en-US" b="1" dirty="0"/>
          </a:p>
          <a:p>
            <a:r>
              <a:rPr lang="en-US" dirty="0" smtClean="0"/>
              <a:t>Prose (M. Twain)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6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avla Sykorova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6"/>
          <a:stretch/>
        </p:blipFill>
        <p:spPr>
          <a:xfrm>
            <a:off x="634969" y="192933"/>
            <a:ext cx="8123848" cy="645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5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Selected results </a:t>
            </a:r>
            <a:r>
              <a:rPr lang="en-US" sz="1200" b="1" dirty="0" smtClean="0"/>
              <a:t>(quantitative part ) </a:t>
            </a:r>
            <a:r>
              <a:rPr lang="en-US" sz="1200" b="1" dirty="0" err="1" smtClean="0"/>
              <a:t>i</a:t>
            </a:r>
            <a:endParaRPr lang="en-US" b="1" dirty="0"/>
          </a:p>
        </p:txBody>
      </p:sp>
      <p:pic>
        <p:nvPicPr>
          <p:cNvPr id="5" name="Content Placeholder 4" descr="book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9" b="9149"/>
          <a:stretch>
            <a:fillRect/>
          </a:stretch>
        </p:blipFill>
        <p:spPr>
          <a:xfrm>
            <a:off x="425450" y="1719263"/>
            <a:ext cx="4038600" cy="5003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0"/>
            <a:ext cx="4038600" cy="50035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47.6 % students like reading books; </a:t>
            </a:r>
          </a:p>
          <a:p>
            <a:r>
              <a:rPr lang="en-US" dirty="0"/>
              <a:t>79.7 % students prefer reading of prose; </a:t>
            </a:r>
          </a:p>
          <a:p>
            <a:r>
              <a:rPr lang="en-US" dirty="0"/>
              <a:t>31.6 % of them also like comics;</a:t>
            </a:r>
          </a:p>
          <a:p>
            <a:r>
              <a:rPr lang="en-US" dirty="0"/>
              <a:t> 87.7 % like getting books as a gift; </a:t>
            </a:r>
          </a:p>
          <a:p>
            <a:r>
              <a:rPr lang="en-US" dirty="0"/>
              <a:t>44.4 % students like to read books to their parents; </a:t>
            </a:r>
          </a:p>
          <a:p>
            <a:r>
              <a:rPr lang="en-US" dirty="0" smtClean="0"/>
              <a:t>75.7 % </a:t>
            </a:r>
            <a:r>
              <a:rPr lang="en-US" dirty="0"/>
              <a:t>parents think </a:t>
            </a:r>
            <a:r>
              <a:rPr lang="en-US" dirty="0" smtClean="0"/>
              <a:t>their </a:t>
            </a:r>
            <a:r>
              <a:rPr lang="en-US" dirty="0"/>
              <a:t>children like reading books;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88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Selected results </a:t>
            </a:r>
            <a:r>
              <a:rPr lang="en-US" sz="1200" b="1" dirty="0"/>
              <a:t>(quantitative </a:t>
            </a:r>
            <a:r>
              <a:rPr lang="en-US" sz="1200" b="1" dirty="0" smtClean="0"/>
              <a:t>part)  II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038600" cy="51389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60.1 % parents think that their support is very important in the relationship between child and reading books;  </a:t>
            </a:r>
          </a:p>
          <a:p>
            <a:r>
              <a:rPr lang="en-US" dirty="0"/>
              <a:t> 6 of 8 teachers discuss </a:t>
            </a:r>
            <a:r>
              <a:rPr lang="en-US" dirty="0" smtClean="0"/>
              <a:t>with </a:t>
            </a:r>
            <a:r>
              <a:rPr lang="en-US" dirty="0"/>
              <a:t>their </a:t>
            </a:r>
            <a:r>
              <a:rPr lang="en-US" dirty="0" smtClean="0"/>
              <a:t>students about reading books; </a:t>
            </a:r>
            <a:endParaRPr lang="en-US" dirty="0"/>
          </a:p>
          <a:p>
            <a:r>
              <a:rPr lang="en-US" dirty="0"/>
              <a:t>only one of four school links the elementary and secondary school in activities for the support of reading books.</a:t>
            </a:r>
          </a:p>
          <a:p>
            <a:endParaRPr lang="en-US" dirty="0"/>
          </a:p>
        </p:txBody>
      </p:sp>
      <p:pic>
        <p:nvPicPr>
          <p:cNvPr id="5" name="Content Placeholder 6" descr="reading mom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8" r="195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8589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results </a:t>
            </a:r>
            <a:r>
              <a:rPr lang="en-US" sz="1200" dirty="0" smtClean="0"/>
              <a:t>(quantitative part)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assume that </a:t>
            </a:r>
            <a:r>
              <a:rPr lang="en-US" i="1" dirty="0"/>
              <a:t>students have a better relationship to reading books when their parents discuss the subject of reading book with them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r>
              <a:rPr lang="en-US" b="1" dirty="0"/>
              <a:t>Chi-square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i="1" baseline="30000" dirty="0"/>
              <a:t>2</a:t>
            </a:r>
            <a:r>
              <a:rPr lang="en-US" dirty="0"/>
              <a:t> = 12,02; p &lt; 0,05), significant </a:t>
            </a:r>
            <a:r>
              <a:rPr lang="en-US" dirty="0" smtClean="0"/>
              <a:t>difference</a:t>
            </a:r>
          </a:p>
          <a:p>
            <a:r>
              <a:rPr lang="en-US" b="1" dirty="0"/>
              <a:t>Z-score test </a:t>
            </a:r>
            <a:r>
              <a:rPr lang="en-US" dirty="0"/>
              <a:t>“a” (z = 1,33); “c“ (z = 2,34), significant difference </a:t>
            </a:r>
            <a:endParaRPr lang="en-US" dirty="0" smtClean="0"/>
          </a:p>
          <a:p>
            <a:r>
              <a:rPr lang="en-US" b="1" dirty="0" err="1"/>
              <a:t>Cuprov</a:t>
            </a:r>
            <a:r>
              <a:rPr lang="en-US" b="1" dirty="0"/>
              <a:t> (T) coefficient of contingency </a:t>
            </a:r>
            <a:r>
              <a:rPr lang="en-US" dirty="0"/>
              <a:t>T = 0,38, medium dependence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90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avla Sykorova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969" r="5692" b="-1"/>
          <a:stretch/>
        </p:blipFill>
        <p:spPr>
          <a:xfrm>
            <a:off x="0" y="877675"/>
            <a:ext cx="8945573" cy="401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96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like more reading books if their parents read them from books too.</a:t>
            </a:r>
          </a:p>
          <a:p>
            <a:r>
              <a:rPr lang="en-US" dirty="0" smtClean="0"/>
              <a:t>The support from family is very important.</a:t>
            </a:r>
          </a:p>
          <a:p>
            <a:r>
              <a:rPr lang="en-US" dirty="0" smtClean="0"/>
              <a:t>Almost all students discuss with someone about books (especially with parents, then with friends).</a:t>
            </a:r>
          </a:p>
          <a:p>
            <a:r>
              <a:rPr lang="en-US" dirty="0" smtClean="0"/>
              <a:t>Children read seven books per school year. </a:t>
            </a:r>
            <a:endParaRPr lang="en-US" dirty="0"/>
          </a:p>
          <a:p>
            <a:r>
              <a:rPr lang="en-US" dirty="0" smtClean="0"/>
              <a:t>Parents think that the support from school is good.</a:t>
            </a:r>
          </a:p>
          <a:p>
            <a:r>
              <a:rPr lang="en-US" dirty="0" smtClean="0"/>
              <a:t>No school participate in any national activity to support reading books.</a:t>
            </a:r>
          </a:p>
          <a:p>
            <a:r>
              <a:rPr lang="en-US" dirty="0" smtClean="0"/>
              <a:t>A comparative study?</a:t>
            </a:r>
          </a:p>
        </p:txBody>
      </p:sp>
    </p:spTree>
    <p:extLst>
      <p:ext uri="{BB962C8B-B14F-4D97-AF65-F5344CB8AC3E}">
        <p14:creationId xmlns:p14="http://schemas.microsoft.com/office/powerpoint/2010/main" val="3588239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11" name="Content Placeholder 10" descr="children-readi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97" b="138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6519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32500" lnSpcReduction="20000"/>
          </a:bodyPr>
          <a:lstStyle/>
          <a:p>
            <a:r>
              <a:rPr lang="en-US" sz="4800" dirty="0" err="1"/>
              <a:t>Baleiro</a:t>
            </a:r>
            <a:r>
              <a:rPr lang="en-US" sz="4800" dirty="0"/>
              <a:t>, R. (2011). A definition of literary literacy: A content analysis of literature syllabuses and interviews with Portuguese lecturers of literature.  In </a:t>
            </a:r>
            <a:r>
              <a:rPr lang="en-US" sz="4800" i="1" dirty="0"/>
              <a:t>TOJNED: The Online Journal Of New Horizons In Education </a:t>
            </a:r>
            <a:r>
              <a:rPr lang="en-US" sz="4800" dirty="0"/>
              <a:t>(p. 16–25). TOJNED. From: </a:t>
            </a:r>
            <a:r>
              <a:rPr lang="en-US" sz="4800" dirty="0">
                <a:hlinkClick r:id="rId2"/>
              </a:rPr>
              <a:t>http://</a:t>
            </a:r>
            <a:r>
              <a:rPr lang="en-US" sz="4800" dirty="0" err="1">
                <a:hlinkClick r:id="rId2"/>
              </a:rPr>
              <a:t>www.tojned.net</a:t>
            </a:r>
            <a:r>
              <a:rPr lang="en-US" sz="4800" dirty="0">
                <a:hlinkClick r:id="rId2"/>
              </a:rPr>
              <a:t>/</a:t>
            </a:r>
            <a:r>
              <a:rPr lang="en-US" sz="4800" dirty="0" err="1">
                <a:hlinkClick r:id="rId2"/>
              </a:rPr>
              <a:t>pdf</a:t>
            </a:r>
            <a:r>
              <a:rPr lang="en-US" sz="4800" dirty="0">
                <a:hlinkClick r:id="rId2"/>
              </a:rPr>
              <a:t>/tojnedv01i04-02.pdf</a:t>
            </a:r>
            <a:endParaRPr lang="en-US" sz="4800" dirty="0"/>
          </a:p>
          <a:p>
            <a:endParaRPr lang="en-US" sz="4800" dirty="0"/>
          </a:p>
          <a:p>
            <a:r>
              <a:rPr lang="en-US" sz="4800" dirty="0"/>
              <a:t>Barton, D. (2009). </a:t>
            </a:r>
            <a:r>
              <a:rPr lang="en-US" sz="4800" i="1" dirty="0"/>
              <a:t>Literacy: An introduction to the ecology of written language.</a:t>
            </a:r>
            <a:r>
              <a:rPr lang="en-US" sz="4800" dirty="0"/>
              <a:t> Oxford, MA: Blackwell.</a:t>
            </a:r>
          </a:p>
          <a:p>
            <a:endParaRPr lang="en-US" sz="4800" dirty="0"/>
          </a:p>
          <a:p>
            <a:r>
              <a:rPr lang="en-US" sz="4800" dirty="0"/>
              <a:t>Campbell, J. R., &amp; Mullis, I. V. S, et al. (2001). </a:t>
            </a:r>
            <a:r>
              <a:rPr lang="en-US" sz="4800" i="1" dirty="0"/>
              <a:t>Framework and specifications for PIRLS </a:t>
            </a:r>
            <a:r>
              <a:rPr lang="en-US" sz="4800" i="1" dirty="0" err="1"/>
              <a:t>Assesment</a:t>
            </a:r>
            <a:r>
              <a:rPr lang="en-US" sz="4800" i="1" dirty="0"/>
              <a:t> 2001. </a:t>
            </a:r>
            <a:r>
              <a:rPr lang="en-US" sz="4800" dirty="0"/>
              <a:t>Chestnut Hill, MA: TIMSS &amp; PIRLS International Study Center, Boston College.</a:t>
            </a:r>
          </a:p>
          <a:p>
            <a:endParaRPr lang="en-US" sz="4800" dirty="0"/>
          </a:p>
          <a:p>
            <a:r>
              <a:rPr lang="cs-CZ" sz="4800" dirty="0" err="1"/>
              <a:t>Gabal</a:t>
            </a:r>
            <a:r>
              <a:rPr lang="cs-CZ" sz="4800" dirty="0"/>
              <a:t>, I., &amp; Helšusová, L. (2003). </a:t>
            </a:r>
            <a:r>
              <a:rPr lang="cs-CZ" sz="4800" i="1" dirty="0"/>
              <a:t>Jak čtou české děti? Analýza výsledků sociologického </a:t>
            </a:r>
            <a:endParaRPr lang="en-US" sz="4800" dirty="0"/>
          </a:p>
          <a:p>
            <a:r>
              <a:rPr lang="cs-CZ" sz="4800" i="1" dirty="0"/>
              <a:t>výzkumu</a:t>
            </a:r>
            <a:r>
              <a:rPr lang="cs-CZ" sz="4800" dirty="0"/>
              <a:t>. Praha: </a:t>
            </a:r>
            <a:r>
              <a:rPr lang="cs-CZ" sz="4800" dirty="0" err="1"/>
              <a:t>Gabal</a:t>
            </a:r>
            <a:r>
              <a:rPr lang="cs-CZ" sz="4800" dirty="0"/>
              <a:t>, </a:t>
            </a:r>
            <a:r>
              <a:rPr lang="cs-CZ" sz="4800" dirty="0" err="1"/>
              <a:t>Analysis</a:t>
            </a:r>
            <a:r>
              <a:rPr lang="cs-CZ" sz="4800" dirty="0"/>
              <a:t> &amp; </a:t>
            </a:r>
            <a:r>
              <a:rPr lang="cs-CZ" sz="4800" dirty="0" err="1"/>
              <a:t>Consulting</a:t>
            </a:r>
            <a:r>
              <a:rPr lang="cs-CZ" sz="4800" dirty="0"/>
              <a:t>.</a:t>
            </a:r>
            <a:endParaRPr lang="en-US" sz="4800" dirty="0"/>
          </a:p>
          <a:p>
            <a:pPr marL="114300" indent="0">
              <a:buNone/>
            </a:pPr>
            <a:r>
              <a:rPr lang="cs-CZ" sz="4800" dirty="0"/>
              <a:t> </a:t>
            </a:r>
            <a:endParaRPr lang="en-US" sz="4800" dirty="0"/>
          </a:p>
          <a:p>
            <a:r>
              <a:rPr lang="cs-CZ" sz="4800" dirty="0" err="1"/>
              <a:t>Hendl</a:t>
            </a:r>
            <a:r>
              <a:rPr lang="cs-CZ" sz="4800" dirty="0"/>
              <a:t>, J. (2005). </a:t>
            </a:r>
            <a:r>
              <a:rPr lang="cs-CZ" sz="4800" i="1" dirty="0"/>
              <a:t>Kvalitativní výzkum</a:t>
            </a:r>
            <a:r>
              <a:rPr lang="cs-CZ" sz="4800" dirty="0"/>
              <a:t>. Praha: Portál.</a:t>
            </a:r>
            <a:endParaRPr lang="en-US" sz="4800" dirty="0"/>
          </a:p>
          <a:p>
            <a:pPr marL="114300" indent="0">
              <a:buNone/>
            </a:pPr>
            <a:r>
              <a:rPr lang="cs-CZ" sz="4800" dirty="0"/>
              <a:t> </a:t>
            </a:r>
            <a:endParaRPr lang="en-US" sz="4800" dirty="0"/>
          </a:p>
          <a:p>
            <a:r>
              <a:rPr lang="cs-CZ" sz="4800" dirty="0" err="1"/>
              <a:t>Iser</a:t>
            </a:r>
            <a:r>
              <a:rPr lang="cs-CZ" sz="4800" dirty="0"/>
              <a:t>, W. (1993). </a:t>
            </a:r>
            <a:r>
              <a:rPr lang="cs-CZ" sz="4800" i="1" dirty="0" err="1"/>
              <a:t>Prospecting</a:t>
            </a:r>
            <a:r>
              <a:rPr lang="cs-CZ" sz="4800" i="1" dirty="0"/>
              <a:t>: </a:t>
            </a:r>
            <a:r>
              <a:rPr lang="cs-CZ" sz="4800" i="1" dirty="0" err="1"/>
              <a:t>From</a:t>
            </a:r>
            <a:r>
              <a:rPr lang="cs-CZ" sz="4800" i="1" dirty="0"/>
              <a:t> </a:t>
            </a:r>
            <a:r>
              <a:rPr lang="cs-CZ" sz="4800" i="1" dirty="0" err="1"/>
              <a:t>reader</a:t>
            </a:r>
            <a:r>
              <a:rPr lang="cs-CZ" sz="4800" i="1" dirty="0"/>
              <a:t> response to </a:t>
            </a:r>
            <a:r>
              <a:rPr lang="cs-CZ" sz="4800" i="1" dirty="0" err="1"/>
              <a:t>literary</a:t>
            </a:r>
            <a:r>
              <a:rPr lang="cs-CZ" sz="4800" i="1" dirty="0"/>
              <a:t> </a:t>
            </a:r>
            <a:r>
              <a:rPr lang="cs-CZ" sz="4800" i="1" dirty="0" err="1"/>
              <a:t>anthropology</a:t>
            </a:r>
            <a:r>
              <a:rPr lang="cs-CZ" sz="4800" i="1" dirty="0"/>
              <a:t>.</a:t>
            </a:r>
            <a:r>
              <a:rPr lang="cs-CZ" sz="4800" dirty="0"/>
              <a:t> Baltimore: John </a:t>
            </a:r>
            <a:r>
              <a:rPr lang="cs-CZ" sz="4800" dirty="0" err="1"/>
              <a:t>Hopkins</a:t>
            </a:r>
            <a:r>
              <a:rPr lang="cs-CZ" sz="4800" dirty="0"/>
              <a:t> University </a:t>
            </a:r>
            <a:r>
              <a:rPr lang="cs-CZ" sz="4800" dirty="0" err="1"/>
              <a:t>Press</a:t>
            </a:r>
            <a:r>
              <a:rPr lang="cs-CZ" sz="4800" dirty="0"/>
              <a:t>.</a:t>
            </a:r>
            <a:endParaRPr lang="en-US" sz="4800" dirty="0"/>
          </a:p>
          <a:p>
            <a:pPr marL="114300" indent="0">
              <a:buNone/>
            </a:pPr>
            <a:r>
              <a:rPr lang="cs-CZ" sz="4800" dirty="0"/>
              <a:t> </a:t>
            </a:r>
            <a:endParaRPr lang="en-US" sz="48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03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cs-CZ" sz="2900" dirty="0" err="1"/>
              <a:t>K</a:t>
            </a:r>
            <a:r>
              <a:rPr lang="cs-CZ" sz="2900" dirty="0" err="1" smtClean="0"/>
              <a:t>ern</a:t>
            </a:r>
            <a:r>
              <a:rPr lang="cs-CZ" sz="2900" dirty="0"/>
              <a:t>, R. (2002). </a:t>
            </a:r>
            <a:r>
              <a:rPr lang="cs-CZ" sz="2900" i="1" dirty="0" err="1"/>
              <a:t>Reconciling</a:t>
            </a:r>
            <a:r>
              <a:rPr lang="cs-CZ" sz="2900" i="1" dirty="0"/>
              <a:t> </a:t>
            </a:r>
            <a:r>
              <a:rPr lang="cs-CZ" sz="2900" i="1" dirty="0" err="1"/>
              <a:t>the</a:t>
            </a:r>
            <a:r>
              <a:rPr lang="cs-CZ" sz="2900" i="1" dirty="0"/>
              <a:t> </a:t>
            </a:r>
            <a:r>
              <a:rPr lang="cs-CZ" sz="2900" i="1" dirty="0" err="1"/>
              <a:t>language-literature</a:t>
            </a:r>
            <a:r>
              <a:rPr lang="cs-CZ" sz="2900" i="1" dirty="0"/>
              <a:t> split </a:t>
            </a:r>
            <a:r>
              <a:rPr lang="cs-CZ" sz="2900" i="1" dirty="0" err="1"/>
              <a:t>through</a:t>
            </a:r>
            <a:r>
              <a:rPr lang="cs-CZ" sz="2900" i="1" dirty="0"/>
              <a:t> </a:t>
            </a:r>
            <a:r>
              <a:rPr lang="cs-CZ" sz="2900" i="1" dirty="0" err="1"/>
              <a:t>literacy</a:t>
            </a:r>
            <a:r>
              <a:rPr lang="cs-CZ" sz="2900" i="1" dirty="0"/>
              <a:t>.</a:t>
            </a:r>
            <a:r>
              <a:rPr lang="cs-CZ" sz="2900" dirty="0"/>
              <a:t> </a:t>
            </a:r>
            <a:r>
              <a:rPr lang="cs-CZ" sz="2900" dirty="0" err="1"/>
              <a:t>Association</a:t>
            </a:r>
            <a:r>
              <a:rPr lang="cs-CZ" sz="2900" dirty="0"/>
              <a:t>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Departments</a:t>
            </a:r>
            <a:r>
              <a:rPr lang="cs-CZ" sz="2900" dirty="0"/>
              <a:t>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Foreign</a:t>
            </a:r>
            <a:r>
              <a:rPr lang="cs-CZ" sz="2900" dirty="0"/>
              <a:t> </a:t>
            </a:r>
            <a:r>
              <a:rPr lang="cs-CZ" sz="2900" dirty="0" err="1"/>
              <a:t>Languages</a:t>
            </a:r>
            <a:r>
              <a:rPr lang="cs-CZ" sz="2900" dirty="0"/>
              <a:t> </a:t>
            </a:r>
            <a:r>
              <a:rPr lang="cs-CZ" sz="2900" dirty="0" err="1"/>
              <a:t>Spring</a:t>
            </a:r>
            <a:r>
              <a:rPr lang="cs-CZ" sz="2900" dirty="0"/>
              <a:t> Bulletin 33(3), 20-24. </a:t>
            </a:r>
            <a:r>
              <a:rPr lang="cs-CZ" sz="2900" dirty="0" err="1"/>
              <a:t>Retrieved</a:t>
            </a:r>
            <a:r>
              <a:rPr lang="cs-CZ" sz="2900" dirty="0"/>
              <a:t> </a:t>
            </a:r>
            <a:r>
              <a:rPr lang="cs-CZ" sz="2900" dirty="0" err="1"/>
              <a:t>from</a:t>
            </a:r>
            <a:r>
              <a:rPr lang="cs-CZ" sz="2900" dirty="0"/>
              <a:t> </a:t>
            </a:r>
            <a:r>
              <a:rPr lang="cs-CZ" sz="2900" u="sng" dirty="0">
                <a:hlinkClick r:id="rId2"/>
              </a:rPr>
              <a:t>http://www.lrc.cornell.edu/events/past/2008-2009/papers08/Kern.pdf</a:t>
            </a:r>
            <a:endParaRPr lang="en-US" sz="2900" dirty="0"/>
          </a:p>
          <a:p>
            <a:r>
              <a:rPr lang="cs-CZ" sz="2900" dirty="0"/>
              <a:t> </a:t>
            </a:r>
            <a:endParaRPr lang="en-US" sz="2900" dirty="0"/>
          </a:p>
          <a:p>
            <a:r>
              <a:rPr lang="cs-CZ" sz="2900" dirty="0" err="1"/>
              <a:t>Kern</a:t>
            </a:r>
            <a:r>
              <a:rPr lang="cs-CZ" sz="2900" dirty="0"/>
              <a:t>, R. &amp; </a:t>
            </a:r>
            <a:r>
              <a:rPr lang="cs-CZ" sz="2900" dirty="0" err="1"/>
              <a:t>Schultz</a:t>
            </a:r>
            <a:r>
              <a:rPr lang="cs-CZ" sz="2900" dirty="0"/>
              <a:t>, J.M. (2005). </a:t>
            </a:r>
            <a:r>
              <a:rPr lang="cs-CZ" sz="2900" dirty="0" err="1"/>
              <a:t>Beyond</a:t>
            </a:r>
            <a:r>
              <a:rPr lang="cs-CZ" sz="2900" dirty="0"/>
              <a:t> </a:t>
            </a:r>
            <a:r>
              <a:rPr lang="cs-CZ" sz="2900" dirty="0" err="1"/>
              <a:t>orality</a:t>
            </a:r>
            <a:r>
              <a:rPr lang="cs-CZ" sz="2900" dirty="0"/>
              <a:t>: </a:t>
            </a:r>
            <a:r>
              <a:rPr lang="cs-CZ" sz="2900" dirty="0" err="1"/>
              <a:t>Investigating</a:t>
            </a:r>
            <a:r>
              <a:rPr lang="cs-CZ" sz="2900" dirty="0"/>
              <a:t> </a:t>
            </a:r>
            <a:r>
              <a:rPr lang="cs-CZ" sz="2900" dirty="0" err="1"/>
              <a:t>literacy</a:t>
            </a:r>
            <a:r>
              <a:rPr lang="cs-CZ" sz="2900" dirty="0"/>
              <a:t> and </a:t>
            </a:r>
            <a:r>
              <a:rPr lang="cs-CZ" sz="2900" dirty="0" err="1"/>
              <a:t>the</a:t>
            </a:r>
            <a:r>
              <a:rPr lang="cs-CZ" sz="2900" dirty="0"/>
              <a:t> </a:t>
            </a:r>
            <a:r>
              <a:rPr lang="cs-CZ" sz="2900" dirty="0" err="1"/>
              <a:t>literary</a:t>
            </a:r>
            <a:r>
              <a:rPr lang="cs-CZ" sz="2900" dirty="0"/>
              <a:t> in second and </a:t>
            </a:r>
            <a:r>
              <a:rPr lang="cs-CZ" sz="2900" dirty="0" err="1"/>
              <a:t>foreign</a:t>
            </a:r>
            <a:r>
              <a:rPr lang="cs-CZ" sz="2900" dirty="0"/>
              <a:t> </a:t>
            </a:r>
            <a:r>
              <a:rPr lang="cs-CZ" sz="2900" dirty="0" err="1"/>
              <a:t>language</a:t>
            </a:r>
            <a:r>
              <a:rPr lang="cs-CZ" sz="2900" dirty="0"/>
              <a:t> </a:t>
            </a:r>
            <a:r>
              <a:rPr lang="cs-CZ" sz="2900" dirty="0" err="1"/>
              <a:t>instruction</a:t>
            </a:r>
            <a:r>
              <a:rPr lang="cs-CZ" sz="2900" dirty="0"/>
              <a:t>. </a:t>
            </a:r>
            <a:r>
              <a:rPr lang="cs-CZ" sz="2900" i="1" dirty="0" err="1"/>
              <a:t>The</a:t>
            </a:r>
            <a:r>
              <a:rPr lang="cs-CZ" sz="2900" i="1" dirty="0"/>
              <a:t> </a:t>
            </a:r>
            <a:r>
              <a:rPr lang="cs-CZ" sz="2900" i="1" dirty="0" err="1"/>
              <a:t>Modern</a:t>
            </a:r>
            <a:r>
              <a:rPr lang="cs-CZ" sz="2900" i="1" dirty="0"/>
              <a:t> </a:t>
            </a:r>
            <a:r>
              <a:rPr lang="cs-CZ" sz="2900" i="1" dirty="0" err="1"/>
              <a:t>Language</a:t>
            </a:r>
            <a:r>
              <a:rPr lang="cs-CZ" sz="2900" i="1" dirty="0"/>
              <a:t> </a:t>
            </a:r>
            <a:r>
              <a:rPr lang="cs-CZ" sz="2900" i="1" dirty="0" err="1"/>
              <a:t>Journal</a:t>
            </a:r>
            <a:r>
              <a:rPr lang="cs-CZ" sz="2900" i="1" dirty="0"/>
              <a:t>,</a:t>
            </a:r>
            <a:r>
              <a:rPr lang="cs-CZ" sz="2900" dirty="0"/>
              <a:t> 89 (3), 381-392.</a:t>
            </a:r>
            <a:endParaRPr lang="en-US" sz="2900" dirty="0"/>
          </a:p>
          <a:p>
            <a:r>
              <a:rPr lang="cs-CZ" sz="2900" dirty="0" err="1"/>
              <a:t>Lages</a:t>
            </a:r>
            <a:r>
              <a:rPr lang="cs-CZ" sz="2900" dirty="0"/>
              <a:t>, M.F., </a:t>
            </a:r>
            <a:r>
              <a:rPr lang="cs-CZ" sz="2900" dirty="0" err="1"/>
              <a:t>Liz</a:t>
            </a:r>
            <a:r>
              <a:rPr lang="cs-CZ" sz="2900" dirty="0"/>
              <a:t>, C., </a:t>
            </a:r>
            <a:r>
              <a:rPr lang="cs-CZ" sz="2900" dirty="0" err="1"/>
              <a:t>António</a:t>
            </a:r>
            <a:r>
              <a:rPr lang="cs-CZ" sz="2900" dirty="0"/>
              <a:t>, J.H.C. &amp; </a:t>
            </a:r>
            <a:r>
              <a:rPr lang="cs-CZ" sz="2900" dirty="0" err="1"/>
              <a:t>Correia</a:t>
            </a:r>
            <a:r>
              <a:rPr lang="cs-CZ" sz="2900" dirty="0"/>
              <a:t>, T.S. (2007). Os </a:t>
            </a:r>
            <a:r>
              <a:rPr lang="cs-CZ" sz="2900" dirty="0" err="1"/>
              <a:t>estudantes</a:t>
            </a:r>
            <a:r>
              <a:rPr lang="cs-CZ" sz="2900" dirty="0"/>
              <a:t> e a </a:t>
            </a:r>
            <a:r>
              <a:rPr lang="cs-CZ" sz="2900" dirty="0" err="1"/>
              <a:t>leitura</a:t>
            </a:r>
            <a:r>
              <a:rPr lang="cs-CZ" sz="2900" dirty="0"/>
              <a:t>. </a:t>
            </a:r>
            <a:r>
              <a:rPr lang="cs-CZ" sz="2900" dirty="0" err="1"/>
              <a:t>Lisboa</a:t>
            </a:r>
            <a:r>
              <a:rPr lang="cs-CZ" sz="2900" dirty="0"/>
              <a:t>: </a:t>
            </a:r>
            <a:r>
              <a:rPr lang="cs-CZ" sz="2900" dirty="0" err="1"/>
              <a:t>Ministério</a:t>
            </a:r>
            <a:r>
              <a:rPr lang="cs-CZ" sz="2900" dirty="0"/>
              <a:t> da </a:t>
            </a:r>
            <a:r>
              <a:rPr lang="cs-CZ" sz="2900" dirty="0" err="1"/>
              <a:t>Educação</a:t>
            </a:r>
            <a:r>
              <a:rPr lang="cs-CZ" sz="2900" dirty="0"/>
              <a:t>.</a:t>
            </a:r>
            <a:endParaRPr lang="en-US" sz="2900" dirty="0"/>
          </a:p>
          <a:p>
            <a:r>
              <a:rPr lang="cs-CZ" sz="2900" dirty="0"/>
              <a:t> </a:t>
            </a:r>
            <a:endParaRPr lang="en-US" sz="2900" dirty="0"/>
          </a:p>
          <a:p>
            <a:r>
              <a:rPr lang="cs-CZ" sz="2900" dirty="0" err="1"/>
              <a:t>Lederbuchová</a:t>
            </a:r>
            <a:r>
              <a:rPr lang="cs-CZ" sz="2900" dirty="0"/>
              <a:t>, L. (2004). </a:t>
            </a:r>
            <a:r>
              <a:rPr lang="cs-CZ" sz="2900" i="1" dirty="0"/>
              <a:t>Dítě a kniha: O čtenářství jedenáctiletých.</a:t>
            </a:r>
            <a:r>
              <a:rPr lang="cs-CZ" sz="2900" dirty="0"/>
              <a:t> Plzeň: Vydavatelství </a:t>
            </a:r>
            <a:endParaRPr lang="en-US" sz="2900" dirty="0"/>
          </a:p>
          <a:p>
            <a:r>
              <a:rPr lang="cs-CZ" sz="2900" dirty="0"/>
              <a:t>a nakladatelství Aleš Čeněk, s.r.o.</a:t>
            </a:r>
            <a:endParaRPr lang="en-US" sz="2900" dirty="0"/>
          </a:p>
          <a:p>
            <a:r>
              <a:rPr lang="cs-CZ" sz="2900" dirty="0"/>
              <a:t> </a:t>
            </a:r>
            <a:endParaRPr lang="en-US" sz="2900" dirty="0"/>
          </a:p>
          <a:p>
            <a:r>
              <a:rPr lang="cs-CZ" sz="2900" dirty="0" err="1"/>
              <a:t>Najvarová</a:t>
            </a:r>
            <a:r>
              <a:rPr lang="cs-CZ" sz="2900" dirty="0"/>
              <a:t>, V. (2007). Model funkční gramotnosti a RVP ZV. In T. Janík, P. Knecht, &amp; V. </a:t>
            </a:r>
            <a:r>
              <a:rPr lang="cs-CZ" sz="2900" dirty="0" err="1"/>
              <a:t>Najvarová</a:t>
            </a:r>
            <a:r>
              <a:rPr lang="cs-CZ" sz="2900" dirty="0"/>
              <a:t> (</a:t>
            </a:r>
            <a:r>
              <a:rPr lang="cs-CZ" sz="2900" dirty="0" err="1"/>
              <a:t>Eds</a:t>
            </a:r>
            <a:r>
              <a:rPr lang="cs-CZ" sz="2900" dirty="0"/>
              <a:t>.), </a:t>
            </a:r>
            <a:r>
              <a:rPr lang="cs-CZ" sz="2900" i="1" dirty="0"/>
              <a:t>Příspěvky k tvorbě a výzkumu kurikula </a:t>
            </a:r>
            <a:r>
              <a:rPr lang="cs-CZ" sz="2900" dirty="0"/>
              <a:t>(p. 77–84). Brno: </a:t>
            </a:r>
            <a:r>
              <a:rPr lang="cs-CZ" sz="2900" dirty="0" err="1"/>
              <a:t>Paido</a:t>
            </a:r>
            <a:r>
              <a:rPr lang="cs-CZ" sz="2900" dirty="0"/>
              <a:t>. </a:t>
            </a:r>
            <a:endParaRPr lang="en-US" sz="2900" dirty="0"/>
          </a:p>
          <a:p>
            <a:r>
              <a:rPr lang="cs-CZ" sz="2900" dirty="0"/>
              <a:t> </a:t>
            </a:r>
            <a:endParaRPr lang="en-US" sz="2900" dirty="0"/>
          </a:p>
          <a:p>
            <a:r>
              <a:rPr lang="en-US" sz="2900" dirty="0"/>
              <a:t>PISA. (2009). </a:t>
            </a:r>
            <a:r>
              <a:rPr lang="en-US" sz="2900" i="1" dirty="0"/>
              <a:t>PISA 2009 Results: Executive Summary.</a:t>
            </a:r>
            <a:r>
              <a:rPr lang="en-US" sz="2900" dirty="0"/>
              <a:t> Paris: OECD. From </a:t>
            </a:r>
            <a:r>
              <a:rPr lang="en-US" sz="2900" u="sng" dirty="0">
                <a:hlinkClick r:id="rId3"/>
              </a:rPr>
              <a:t>http://www.oecd.org/pisa/pisaproducts/46619703.pdf</a:t>
            </a:r>
            <a:endParaRPr lang="en-US" sz="29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9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Masaryk university, Brno</a:t>
            </a:r>
            <a:endParaRPr lang="en-US" dirty="0"/>
          </a:p>
        </p:txBody>
      </p:sp>
      <p:pic>
        <p:nvPicPr>
          <p:cNvPr id="5" name="Content Placeholder 4" descr="logo_MU_blue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" r="417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Faculty of Education </a:t>
            </a:r>
          </a:p>
          <a:p>
            <a:r>
              <a:rPr lang="en-US" dirty="0" smtClean="0"/>
              <a:t>Main tasks: training and education of teachers for elementary and middle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3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Institute for Research in School Education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The Institute for Research in School Education </a:t>
            </a:r>
            <a:r>
              <a:rPr lang="en-US" dirty="0"/>
              <a:t>(IRSE) is a research department of the Faculty of Education at Masaryk University, Brno, Czech Republic. </a:t>
            </a:r>
            <a:endParaRPr lang="en-US" dirty="0" smtClean="0"/>
          </a:p>
          <a:p>
            <a:endParaRPr lang="cs-CZ" dirty="0"/>
          </a:p>
          <a:p>
            <a:r>
              <a:rPr lang="en-US" dirty="0"/>
              <a:t>Its </a:t>
            </a:r>
            <a:r>
              <a:rPr lang="en-US" b="1" dirty="0"/>
              <a:t>goal</a:t>
            </a:r>
            <a:r>
              <a:rPr lang="en-US" dirty="0"/>
              <a:t> is to promote research in school education in broader socio-cultural contexts. </a:t>
            </a:r>
            <a:endParaRPr lang="en-US" dirty="0" smtClean="0"/>
          </a:p>
          <a:p>
            <a:endParaRPr lang="cs-CZ" dirty="0"/>
          </a:p>
          <a:p>
            <a:r>
              <a:rPr lang="en-US" b="1" dirty="0"/>
              <a:t>Aim</a:t>
            </a:r>
            <a:r>
              <a:rPr lang="en-US" dirty="0"/>
              <a:t>: projects and research in the area of curriculum, teaching, learning and teacher education, etc.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9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Theoretical </a:t>
            </a:r>
            <a:r>
              <a:rPr lang="en-US" sz="3200" b="1" dirty="0" smtClean="0"/>
              <a:t>background of the research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/>
              <a:t>In PISA </a:t>
            </a:r>
            <a:r>
              <a:rPr lang="en-US" sz="2400" dirty="0"/>
              <a:t>(OECD, </a:t>
            </a:r>
            <a:r>
              <a:rPr lang="en-US" sz="2400" dirty="0" smtClean="0"/>
              <a:t>2009, p. 14) </a:t>
            </a:r>
            <a:r>
              <a:rPr lang="en-US" dirty="0"/>
              <a:t>is </a:t>
            </a:r>
            <a:r>
              <a:rPr lang="en-US" b="1" dirty="0"/>
              <a:t>reading literacy </a:t>
            </a:r>
            <a:r>
              <a:rPr lang="en-US" dirty="0"/>
              <a:t>defined as: </a:t>
            </a: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i="1" dirty="0" smtClean="0"/>
              <a:t>“an </a:t>
            </a:r>
            <a:r>
              <a:rPr lang="en-US" i="1" dirty="0"/>
              <a:t>individual’s capacity to understanding, use and reflect on and engage with written texts, in order to achieve one’s goals, to develop one’s knowledge and potential and to participate in </a:t>
            </a:r>
            <a:r>
              <a:rPr lang="en-US" i="1" dirty="0" smtClean="0"/>
              <a:t>society”.</a:t>
            </a:r>
            <a:r>
              <a:rPr lang="en-US" dirty="0"/>
              <a:t> 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7" name="Content Placeholder 6" descr="děti, čtou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4" r="182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6511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Theoretical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Czech understanding of </a:t>
            </a:r>
            <a:r>
              <a:rPr lang="en-US" b="1" dirty="0"/>
              <a:t>reading literacy </a:t>
            </a:r>
            <a:r>
              <a:rPr lang="en-US" dirty="0"/>
              <a:t>completely ignores an aesthetic-educational function of literary texts. 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It </a:t>
            </a:r>
            <a:r>
              <a:rPr lang="en-US" dirty="0"/>
              <a:t>is obvious that the aesthetic component of literature is one of the integral parts of the education.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/>
              <a:t>Literary literacy </a:t>
            </a:r>
            <a:r>
              <a:rPr lang="en-US" sz="2200" dirty="0"/>
              <a:t>(</a:t>
            </a:r>
            <a:r>
              <a:rPr lang="en-US" sz="2200" dirty="0" err="1"/>
              <a:t>Baleiro</a:t>
            </a:r>
            <a:r>
              <a:rPr lang="en-US" sz="2200" dirty="0"/>
              <a:t>, </a:t>
            </a:r>
            <a:r>
              <a:rPr lang="en-US" sz="2200" dirty="0" smtClean="0"/>
              <a:t>2011, p.22) </a:t>
            </a:r>
            <a:r>
              <a:rPr lang="en-US" dirty="0"/>
              <a:t>can be defined </a:t>
            </a:r>
            <a:r>
              <a:rPr lang="en-US" dirty="0" smtClean="0"/>
              <a:t>as: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i="1" dirty="0" smtClean="0"/>
              <a:t>“the </a:t>
            </a:r>
            <a:r>
              <a:rPr lang="en-US" i="1" dirty="0"/>
              <a:t>competency to amplify individual self-reflective interaction with a literary text in order to produce an </a:t>
            </a:r>
            <a:r>
              <a:rPr lang="en-US" i="1" dirty="0" smtClean="0"/>
              <a:t>interpretation”.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5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Research of reading literacy, reading comprehension, reading</a:t>
            </a:r>
            <a:endParaRPr lang="en-US" sz="2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PISA 2012 results READING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0182342"/>
              </p:ext>
            </p:extLst>
          </p:nvPr>
        </p:nvGraphicFramePr>
        <p:xfrm>
          <a:off x="425450" y="2438400"/>
          <a:ext cx="4040187" cy="3413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729"/>
                <a:gridCol w="1346729"/>
                <a:gridCol w="134672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Score in PISA 2012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Annualised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change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OECD average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496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Schanghai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-China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Czech Republic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TOTAL SCORE PISA 2012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Schanghai</a:t>
            </a:r>
            <a:r>
              <a:rPr lang="en-US" dirty="0" smtClean="0"/>
              <a:t>-China</a:t>
            </a:r>
          </a:p>
          <a:p>
            <a:r>
              <a:rPr lang="en-US" dirty="0" smtClean="0"/>
              <a:t>7. Lichtenstein</a:t>
            </a:r>
          </a:p>
          <a:p>
            <a:r>
              <a:rPr lang="en-US" dirty="0" smtClean="0"/>
              <a:t>24</a:t>
            </a:r>
            <a:r>
              <a:rPr lang="en-US" dirty="0"/>
              <a:t>. Czech Republic</a:t>
            </a:r>
          </a:p>
          <a:p>
            <a:r>
              <a:rPr lang="en-US" dirty="0"/>
              <a:t>32. United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1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Research of reading literacy, reading comprehension, reading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dirty="0" smtClean="0"/>
              <a:t>Czech research</a:t>
            </a:r>
          </a:p>
          <a:p>
            <a:endParaRPr lang="en-US" dirty="0" smtClean="0"/>
          </a:p>
          <a:p>
            <a:r>
              <a:rPr lang="en-US" dirty="0"/>
              <a:t>There are currently (</a:t>
            </a:r>
            <a:r>
              <a:rPr lang="en-US" dirty="0" err="1"/>
              <a:t>Lederbuchova</a:t>
            </a:r>
            <a:r>
              <a:rPr lang="en-US" dirty="0"/>
              <a:t>, 2004) three types of reading research in the Czech Republic: (1) Research on the layout of the text; (2) Research on the disposition of the reader; (3) Research on the communication situation. These studies are closely interconnected throughout the all research field.</a:t>
            </a:r>
          </a:p>
          <a:p>
            <a:endParaRPr lang="en-US" dirty="0" smtClean="0"/>
          </a:p>
          <a:p>
            <a:r>
              <a:rPr lang="en-US" dirty="0"/>
              <a:t>We also have some Czech study what focuses on reading literacy, process of reading, reading comprehension (</a:t>
            </a:r>
            <a:r>
              <a:rPr lang="en-US" dirty="0" err="1"/>
              <a:t>Gabal</a:t>
            </a:r>
            <a:r>
              <a:rPr lang="en-US" dirty="0"/>
              <a:t> &amp; </a:t>
            </a:r>
            <a:r>
              <a:rPr lang="en-US" dirty="0" err="1"/>
              <a:t>Helsusova</a:t>
            </a:r>
            <a:r>
              <a:rPr lang="en-US" dirty="0"/>
              <a:t>, 2003; </a:t>
            </a:r>
            <a:r>
              <a:rPr lang="en-US" dirty="0" err="1"/>
              <a:t>Prudky</a:t>
            </a:r>
            <a:r>
              <a:rPr lang="en-US" dirty="0"/>
              <a:t>, 1996; </a:t>
            </a:r>
            <a:r>
              <a:rPr lang="en-US" dirty="0" err="1"/>
              <a:t>Lederbuchova</a:t>
            </a:r>
            <a:r>
              <a:rPr lang="en-US" dirty="0"/>
              <a:t>, 2004; </a:t>
            </a:r>
            <a:r>
              <a:rPr lang="en-US" dirty="0" err="1"/>
              <a:t>Travnicek</a:t>
            </a:r>
            <a:r>
              <a:rPr lang="en-US" dirty="0"/>
              <a:t>, 2008). </a:t>
            </a:r>
          </a:p>
        </p:txBody>
      </p:sp>
    </p:spTree>
    <p:extLst>
      <p:ext uri="{BB962C8B-B14F-4D97-AF65-F5344CB8AC3E}">
        <p14:creationId xmlns:p14="http://schemas.microsoft.com/office/powerpoint/2010/main" val="206710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Methodological </a:t>
            </a:r>
            <a:r>
              <a:rPr lang="en-US" b="1" dirty="0" smtClean="0"/>
              <a:t>Framework </a:t>
            </a:r>
            <a:r>
              <a:rPr lang="en-US" sz="1200" b="1" dirty="0" smtClean="0"/>
              <a:t>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 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(</a:t>
            </a:r>
            <a:r>
              <a:rPr lang="en-US" dirty="0"/>
              <a:t>1) to </a:t>
            </a:r>
            <a:r>
              <a:rPr lang="en-US" b="1" dirty="0"/>
              <a:t>describe</a:t>
            </a:r>
            <a:r>
              <a:rPr lang="en-US" dirty="0"/>
              <a:t> and </a:t>
            </a:r>
            <a:r>
              <a:rPr lang="en-US" b="1" dirty="0"/>
              <a:t>analyze</a:t>
            </a:r>
            <a:r>
              <a:rPr lang="en-US" dirty="0"/>
              <a:t> the specific aspects influencing individual students reading and using guided interview and observation, then (2) to </a:t>
            </a:r>
            <a:r>
              <a:rPr lang="en-US" b="1" dirty="0"/>
              <a:t>reveal</a:t>
            </a:r>
            <a:r>
              <a:rPr lang="en-US" dirty="0"/>
              <a:t> the differences in understanding of a literary text for each child recipients fall into the category of reader permanent and non-reader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Which aspects impact an individual student reading in fourth grade of elementary school the most? 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What </a:t>
            </a:r>
            <a:r>
              <a:rPr lang="en-US" i="1" dirty="0"/>
              <a:t>kinds of relationships exist between individual student reading and aspects that impact it?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753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80" y="408372"/>
            <a:ext cx="8260672" cy="1039427"/>
          </a:xfrm>
        </p:spPr>
        <p:txBody>
          <a:bodyPr/>
          <a:lstStyle/>
          <a:p>
            <a:r>
              <a:rPr lang="en-US" b="1" dirty="0"/>
              <a:t>Methodological </a:t>
            </a:r>
            <a:r>
              <a:rPr lang="en-US" b="1" dirty="0" smtClean="0"/>
              <a:t>Framework </a:t>
            </a:r>
            <a:r>
              <a:rPr lang="en-US" sz="1200" b="1" dirty="0" smtClean="0"/>
              <a:t>II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MIXED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399"/>
            <a:ext cx="4040188" cy="441960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Quantitative methodology </a:t>
            </a:r>
            <a:r>
              <a:rPr lang="en-US" dirty="0"/>
              <a:t>describes and analyzes the state of the examined phenomenon </a:t>
            </a:r>
            <a:r>
              <a:rPr lang="en-US" dirty="0" smtClean="0"/>
              <a:t>and</a:t>
            </a:r>
          </a:p>
          <a:p>
            <a:endParaRPr lang="en-US" dirty="0"/>
          </a:p>
          <a:p>
            <a:r>
              <a:rPr lang="en-US" b="1" dirty="0" smtClean="0"/>
              <a:t>Qualitative </a:t>
            </a:r>
            <a:r>
              <a:rPr lang="en-US" b="1" dirty="0"/>
              <a:t>methodologies </a:t>
            </a:r>
            <a:r>
              <a:rPr lang="en-US" dirty="0"/>
              <a:t>analyze the aspects on specific cases</a:t>
            </a:r>
            <a:r>
              <a:rPr lang="cs-CZ" dirty="0"/>
              <a:t> in detail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en-US" dirty="0" err="1"/>
              <a:t>Hendl</a:t>
            </a:r>
            <a:r>
              <a:rPr lang="en-US" dirty="0"/>
              <a:t> (2005, p. 275) regards the sequential combining qualitative and quantitative methodology of Scheme </a:t>
            </a:r>
            <a:r>
              <a:rPr lang="en-US" i="1" dirty="0" err="1"/>
              <a:t>QUAN→qual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qualitative approach used to investigate deflected units or unexpected results</a:t>
            </a:r>
            <a:r>
              <a:rPr lang="cs-CZ" dirty="0"/>
              <a:t>.</a:t>
            </a:r>
            <a:r>
              <a:rPr lang="en-US" dirty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RESEARCH SAMPLE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40227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Elementary schools: 4; </a:t>
            </a:r>
            <a:endParaRPr lang="en-US" dirty="0" smtClean="0"/>
          </a:p>
          <a:p>
            <a:r>
              <a:rPr lang="en-US" dirty="0" smtClean="0"/>
              <a:t>Classes</a:t>
            </a:r>
            <a:r>
              <a:rPr lang="en-US" dirty="0"/>
              <a:t>: 8; </a:t>
            </a:r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in elementary school: 187</a:t>
            </a:r>
            <a:r>
              <a:rPr lang="en-US" dirty="0" smtClean="0"/>
              <a:t>;</a:t>
            </a:r>
          </a:p>
          <a:p>
            <a:r>
              <a:rPr lang="en-US" dirty="0" smtClean="0"/>
              <a:t>Their </a:t>
            </a:r>
            <a:r>
              <a:rPr lang="en-US" dirty="0"/>
              <a:t>parents: 163; </a:t>
            </a:r>
            <a:endParaRPr lang="en-US" dirty="0" smtClean="0"/>
          </a:p>
          <a:p>
            <a:r>
              <a:rPr lang="en-US" dirty="0" smtClean="0"/>
              <a:t>Teachers</a:t>
            </a:r>
            <a:r>
              <a:rPr lang="en-US" dirty="0"/>
              <a:t>: 8; </a:t>
            </a:r>
            <a:endParaRPr lang="en-US" dirty="0" smtClean="0"/>
          </a:p>
          <a:p>
            <a:r>
              <a:rPr lang="en-US" dirty="0" smtClean="0"/>
              <a:t>Management </a:t>
            </a:r>
            <a:r>
              <a:rPr lang="en-US" dirty="0"/>
              <a:t>of school: 4; </a:t>
            </a:r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for the interpretation of literary text: 16 </a:t>
            </a:r>
            <a:r>
              <a:rPr lang="en-US" sz="1900" dirty="0"/>
              <a:t>(two from each class)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63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1627</TotalTime>
  <Words>1171</Words>
  <Application>Microsoft Macintosh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Children's reading as a contemporary phenomenon in the Czech Republic</vt:lpstr>
      <vt:lpstr>Masaryk university, Brno</vt:lpstr>
      <vt:lpstr>The Institute for Research in School Education </vt:lpstr>
      <vt:lpstr>Theoretical background of the research</vt:lpstr>
      <vt:lpstr>Theoretical background</vt:lpstr>
      <vt:lpstr>Research of reading literacy, reading comprehension, reading</vt:lpstr>
      <vt:lpstr>Research of reading literacy, reading comprehension, reading</vt:lpstr>
      <vt:lpstr>Methodological Framework I </vt:lpstr>
      <vt:lpstr>Methodological Framework II</vt:lpstr>
      <vt:lpstr>Methodological Framework III</vt:lpstr>
      <vt:lpstr>PowerPoint Presentation</vt:lpstr>
      <vt:lpstr>Selected results (quantitative part ) i</vt:lpstr>
      <vt:lpstr>Selected results (quantitative part)  II</vt:lpstr>
      <vt:lpstr>Selected results (quantitative part) iii</vt:lpstr>
      <vt:lpstr>PowerPoint Presentation</vt:lpstr>
      <vt:lpstr>Conclusions</vt:lpstr>
      <vt:lpstr>Thank you</vt:lpstr>
      <vt:lpstr>References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Aspects that impact individual student reading</dc:title>
  <dc:creator>Pavla Sykorova</dc:creator>
  <cp:lastModifiedBy>Pavla Sykorova</cp:lastModifiedBy>
  <cp:revision>16</cp:revision>
  <dcterms:created xsi:type="dcterms:W3CDTF">2014-12-13T20:03:09Z</dcterms:created>
  <dcterms:modified xsi:type="dcterms:W3CDTF">2015-04-27T03:37:30Z</dcterms:modified>
</cp:coreProperties>
</file>