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77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058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94660"/>
  </p:normalViewPr>
  <p:slideViewPr>
    <p:cSldViewPr>
      <p:cViewPr varScale="1">
        <p:scale>
          <a:sx n="105" d="100"/>
          <a:sy n="105" d="100"/>
        </p:scale>
        <p:origin x="-84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bdélník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bdélník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bdélník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bdélník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Zaoblený obdélník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Zaoblený obdélník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Obdélník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bdélník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bdélník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bdélník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17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1D268-BA82-4B16-955F-2BB57E46234B}" type="datetimeFigureOut">
              <a:rPr lang="cs-CZ"/>
              <a:pPr>
                <a:defRPr/>
              </a:pPr>
              <a:t>7.10.2014</a:t>
            </a:fld>
            <a:endParaRPr lang="cs-CZ"/>
          </a:p>
        </p:txBody>
      </p:sp>
      <p:sp>
        <p:nvSpPr>
          <p:cNvPr id="18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B34AC17-8CD7-4067-A041-C7E9312EE3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98E50-213C-4D2A-B0B2-5186819AE010}" type="datetimeFigureOut">
              <a:rPr lang="cs-CZ"/>
              <a:pPr>
                <a:defRPr/>
              </a:pPr>
              <a:t>7.10.2014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13C9F-46BE-42F9-B24F-1B84ECB997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D8C485-7549-4A94-B6D9-204A5A1A2DAF}" type="datetimeFigureOut">
              <a:rPr lang="cs-CZ"/>
              <a:pPr>
                <a:defRPr/>
              </a:pPr>
              <a:t>7.10.2014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D9464-F33B-48F5-A1F4-36DBB21E91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EC26B-FF28-44E7-96D6-5CB0B9A55AA2}" type="datetimeFigureOut">
              <a:rPr lang="cs-CZ"/>
              <a:pPr>
                <a:defRPr/>
              </a:pPr>
              <a:t>7.10.2014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C545E-7C18-47AC-B055-DC6C596B48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804F47-E8FB-43DF-9B06-F74D5DFF87B3}" type="datetimeFigureOut">
              <a:rPr lang="cs-CZ"/>
              <a:pPr>
                <a:defRPr/>
              </a:pPr>
              <a:t>7.10.2014</a:t>
            </a:fld>
            <a:endParaRPr lang="cs-CZ"/>
          </a:p>
        </p:txBody>
      </p:sp>
      <p:sp>
        <p:nvSpPr>
          <p:cNvPr id="5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8254B7-F692-4E51-9A39-D83D74D5C6B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661E5-1A9C-466E-B458-C1FB050CC0B5}" type="datetimeFigureOut">
              <a:rPr lang="cs-CZ"/>
              <a:pPr>
                <a:defRPr/>
              </a:pPr>
              <a:t>7.10.2014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A90A7-02DD-4AA7-B413-2A97D88ADE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47DD4EC-B97E-45D1-AE2D-1358C62D1CFC}" type="datetimeFigureOut">
              <a:rPr lang="cs-CZ"/>
              <a:pPr>
                <a:defRPr/>
              </a:pPr>
              <a:t>7.10.2014</a:t>
            </a:fld>
            <a:endParaRPr lang="cs-CZ"/>
          </a:p>
        </p:txBody>
      </p:sp>
      <p:sp>
        <p:nvSpPr>
          <p:cNvPr id="8" name="Zástupný symbol pro číslo snímku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E509BB0-E1C8-4019-B7A7-F602975CD18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zápatí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83F22-30FB-4032-8E3B-BF56EECAA2A0}" type="datetimeFigureOut">
              <a:rPr lang="cs-CZ"/>
              <a:pPr>
                <a:defRPr/>
              </a:pPr>
              <a:t>7.10.2014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CDFCB-9A12-4D84-A5F9-0E1A4C021B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FB537-95F7-4E2C-B56F-2720F7CE04C3}" type="datetimeFigureOut">
              <a:rPr lang="cs-CZ"/>
              <a:pPr>
                <a:defRPr/>
              </a:pPr>
              <a:t>7.10.2014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74A484-6787-4E56-9A50-C1D8DC52B5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0CA5C-66C4-45C1-BF08-95D59B1B2B41}" type="datetimeFigureOut">
              <a:rPr lang="cs-CZ"/>
              <a:pPr>
                <a:defRPr/>
              </a:pPr>
              <a:t>7.10.2014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C7F84-B24A-4AB4-9E7E-335A9FF48A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7BBF5-4A19-4FF9-98D3-1C942D8AD7B4}" type="datetimeFigureOut">
              <a:rPr lang="cs-CZ"/>
              <a:pPr>
                <a:defRPr/>
              </a:pPr>
              <a:t>7.10.2014</a:t>
            </a:fld>
            <a:endParaRPr lang="cs-CZ"/>
          </a:p>
        </p:txBody>
      </p:sp>
      <p:sp>
        <p:nvSpPr>
          <p:cNvPr id="6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F8F7C-DE38-4051-8CE8-C3B6F733FAF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Obdélník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Obdélník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Obdélník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bdélník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Zaoblený obdélník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Zaoblený obdélník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Obdélník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Obdélník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Obdélník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Obdélník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Obdélník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Obdélník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  <a:endParaRPr lang="en-US" smtClean="0"/>
          </a:p>
        </p:txBody>
      </p:sp>
      <p:sp>
        <p:nvSpPr>
          <p:cNvPr id="1040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EF671CF6-FC02-4C0B-BB8A-B188191C0E54}" type="datetimeFigureOut">
              <a:rPr lang="cs-CZ"/>
              <a:pPr>
                <a:defRPr/>
              </a:pPr>
              <a:t>7.10.2014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88E1F8DA-53DD-4A32-9E06-07339C8A23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5" r:id="rId2"/>
    <p:sldLayoutId id="2147483814" r:id="rId3"/>
    <p:sldLayoutId id="2147483813" r:id="rId4"/>
    <p:sldLayoutId id="2147483817" r:id="rId5"/>
    <p:sldLayoutId id="2147483818" r:id="rId6"/>
    <p:sldLayoutId id="2147483812" r:id="rId7"/>
    <p:sldLayoutId id="2147483811" r:id="rId8"/>
    <p:sldLayoutId id="2147483810" r:id="rId9"/>
    <p:sldLayoutId id="2147483809" r:id="rId10"/>
    <p:sldLayoutId id="214748380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.google.cz/url?sa=i&amp;rct=j&amp;q=&amp;esrc=s&amp;source=images&amp;cd=&amp;cad=rja&amp;uact=8&amp;docid=sp7kNzxEy3CgnM&amp;tbnid=PJVOkVWb-ZHfDM:&amp;ved=0CAUQjRw&amp;url=http://www.roubenky-sruby.cz/rekonstrukce-roubenky/jak-vyrobit-okno-do-roubenky&amp;ei=js4KVPyOHIfwOs-ygXA&amp;bvm=bv.74649129,d.ZGU&amp;psig=AFQjCNFKq9ktJQUhmQ5O2kU9P1Ty-VtpQw&amp;ust=141008076570192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s://www.google.cz/url?sa=i&amp;rct=j&amp;q=&amp;esrc=s&amp;source=images&amp;cd=&amp;cad=rja&amp;uact=8&amp;docid=sp7kNzxEy3CgnM&amp;tbnid=PJVOkVWb-ZHfDM:&amp;ved=0CAUQjRw&amp;url=https://akela.mendelu.cz/~xandrlik/ucetnictvi/&amp;ei=qs4KVOibEYW3O9SJgXg&amp;bvm=bv.74649129,d.ZGU&amp;psig=AFQjCNFKq9ktJQUhmQ5O2kU9P1Ty-VtpQw&amp;ust=1410080765701920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z/url?sa=i&amp;source=images&amp;cd=&amp;cad=rja&amp;uact=8&amp;docid=YDZa1hGlNtkcnM&amp;tbnid=EGCm-2_y4e05hM&amp;ved=0CAgQjRw&amp;url=http://www.novinky.cz/koktejl/200614-skotsky-kilt-je-nejoblibenejsim-narodnim-krojem-sveta.html&amp;ei=CtDpU5qsOqWaygPOtYHgCg&amp;psig=AFQjCNFxZBDUURKYMFZU7Oraywghs_-LdA&amp;ust=1407918475049182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cz/url?sa=i&amp;rct=j&amp;q=&amp;esrc=s&amp;source=images&amp;cd=&amp;cad=rja&amp;uact=8&amp;docid=cMoY0FmrGcopeM&amp;tbnid=GTVVmYQH-Uww5M:&amp;ved=0CAUQjRw&amp;url=http://chipjames2ndyearmedia.blogspot.com/2011_10_01_archive.html&amp;ei=3jf7U4GrA4LBOOXXgMgJ&amp;bvm=bv.73612305,d.d2k&amp;psig=AFQjCNErr6eycUG6Tr_mIBpHsUt7LoCbNQ&amp;ust=140905913029865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frm=1&amp;source=images&amp;cd=&amp;cad=rja&amp;uact=8&amp;docid=qG-YrC5Og1-c0M&amp;tbnid=mGKlwERldCQM4M:&amp;ved=0CAUQjRw&amp;url=http://leccos.com/index.php/clanky/bodlak&amp;ei=CubpU_WDOKOgyAOa5IGIBQ&amp;bvm=bv.72676100,d.bGQ&amp;psig=AFQjCNGXbrkLPG8X9y0jsUBQ1D_9NzqMRw&amp;ust=140792409748743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google.cz/url?sa=i&amp;rct=j&amp;q=&amp;esrc=s&amp;frm=1&amp;source=images&amp;cd=&amp;cad=rja&amp;uact=8&amp;docid=jIdriiSOf9W9VM&amp;tbnid=QgcmlLQyQSiQiM:&amp;ved=0CAUQjRw&amp;url=http://www.mzv.cz/&amp;ei=adrpU5TDHaTgyQOj54DoDQ&amp;bvm=bv.72676100,d.bGQ&amp;psig=AFQjCNEpLkd5pTc_-64gyId3v5euY4YJEg&amp;ust=140792111541801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hyperlink" Target="http://www.google.cz/url?sa=i&amp;rct=j&amp;q=&amp;esrc=s&amp;source=images&amp;cd=&amp;cad=rja&amp;uact=8&amp;docid=D0VML4wfdda7oM&amp;tbnid=NgQCdZ8BiW0jHM:&amp;ved=0CAUQjRw&amp;url=http://www.divocaci.cz/stredisko/sponzoring&amp;ei=AR0MVI-dEoT_PMahgaAD&amp;psig=AFQjCNF-mfENCMqPpgez3Jm-Y1lGAHHGbA&amp;ust=141016631939082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google.cz/url?sa=i&amp;rct=j&amp;q=&amp;esrc=s&amp;source=images&amp;cd=&amp;cad=rja&amp;uact=8&amp;docid=DdPiJmKif8nznM&amp;tbnid=2LuwcKodJHrnrM:&amp;ved=0CAUQjRw&amp;url=http://optimizare-afacere.ro/metodologie-optimizare-afacere-soa/&amp;ei=JgwMVNf3FYiHOLmAgagC&amp;bvm=bv.74649129,d.ZGU&amp;psig=AFQjCNE-7QmcH8_h7e-bc_FEwRciW-MIag&amp;ust=1410162080160110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3550" y="1196975"/>
            <a:ext cx="8501063" cy="1655763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dirty="0" err="1" smtClean="0"/>
              <a:t>Global</a:t>
            </a:r>
            <a:r>
              <a:rPr lang="cs-CZ" dirty="0" smtClean="0"/>
              <a:t> </a:t>
            </a:r>
            <a:r>
              <a:rPr lang="cs-CZ" dirty="0" err="1" smtClean="0"/>
              <a:t>Storylines</a:t>
            </a:r>
            <a:r>
              <a:rPr lang="cs-CZ" dirty="0" smtClean="0"/>
              <a:t> jako příležitost pro participativní a partnerskou výuku s globálním rozměrem</a:t>
            </a:r>
            <a:endParaRPr lang="cs-CZ" dirty="0"/>
          </a:p>
        </p:txBody>
      </p:sp>
      <p:sp>
        <p:nvSpPr>
          <p:cNvPr id="13314" name="Podnadpis 2"/>
          <p:cNvSpPr>
            <a:spLocks noGrp="1"/>
          </p:cNvSpPr>
          <p:nvPr>
            <p:ph type="subTitle" idx="1"/>
          </p:nvPr>
        </p:nvSpPr>
        <p:spPr>
          <a:xfrm>
            <a:off x="611188" y="4292600"/>
            <a:ext cx="7848600" cy="1406525"/>
          </a:xfrm>
        </p:spPr>
        <p:txBody>
          <a:bodyPr/>
          <a:lstStyle/>
          <a:p>
            <a:pPr marL="63500" algn="r"/>
            <a:r>
              <a:rPr lang="cs-CZ" smtClean="0">
                <a:solidFill>
                  <a:srgbClr val="0E0585"/>
                </a:solidFill>
              </a:rPr>
              <a:t>8.9.2014</a:t>
            </a:r>
          </a:p>
          <a:p>
            <a:pPr marL="63500" algn="r"/>
            <a:r>
              <a:rPr lang="cs-CZ" smtClean="0">
                <a:solidFill>
                  <a:srgbClr val="0E0585"/>
                </a:solidFill>
              </a:rPr>
              <a:t>Ivana Márová (DSP)</a:t>
            </a:r>
          </a:p>
          <a:p>
            <a:pPr marL="63500" algn="r"/>
            <a:r>
              <a:rPr lang="cs-CZ" smtClean="0">
                <a:solidFill>
                  <a:srgbClr val="0E0585"/>
                </a:solidFill>
              </a:rPr>
              <a:t>Mgr. Lenka Slepičková, Ph.D.</a:t>
            </a:r>
          </a:p>
        </p:txBody>
      </p:sp>
      <p:pic>
        <p:nvPicPr>
          <p:cNvPr id="13315" name="Picture 2" descr="NaZemi – Brno, Czech Republ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8013" y="5283200"/>
            <a:ext cx="14398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Obrázek 4" descr="stažený soubo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6003925"/>
            <a:ext cx="20716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18" descr="http://www.ped.muni.cz/iviv/images/obrazky/hlavicka4.png"/>
          <p:cNvPicPr>
            <a:picLocks noChangeAspect="1" noChangeArrowheads="1"/>
          </p:cNvPicPr>
          <p:nvPr/>
        </p:nvPicPr>
        <p:blipFill>
          <a:blip r:embed="rId4"/>
          <a:srcRect r="84250" b="8652"/>
          <a:stretch>
            <a:fillRect/>
          </a:stretch>
        </p:blipFill>
        <p:spPr bwMode="auto">
          <a:xfrm>
            <a:off x="6372225" y="5529263"/>
            <a:ext cx="1044575" cy="121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3600"/>
            <a:ext cx="8435975" cy="4535488"/>
          </a:xfr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/>
              <a:t>Inkluzivní potenciál příběhů</a:t>
            </a:r>
          </a:p>
          <a:p>
            <a:pPr marL="411480" lvl="1" indent="0" fontAlgn="auto">
              <a:spcAft>
                <a:spcPts val="0"/>
              </a:spcAft>
              <a:buFont typeface="Georgia"/>
              <a:buNone/>
              <a:defRPr/>
            </a:pPr>
            <a:r>
              <a:rPr lang="cs-CZ" i="1" dirty="0">
                <a:solidFill>
                  <a:srgbClr val="0E0585"/>
                </a:solidFill>
              </a:rPr>
              <a:t>„XY je takový introvert. On vždycky sedí někde v koutě, straní se kolektivu. Ale dnes tu debatu úplně řídil, najednou byl ten hlavní.“</a:t>
            </a:r>
            <a:endParaRPr lang="cs-CZ" dirty="0">
              <a:solidFill>
                <a:srgbClr val="0E0585"/>
              </a:solidFill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3000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3000" dirty="0" smtClean="0"/>
              <a:t>Rozhodovací procesy </a:t>
            </a:r>
          </a:p>
          <a:p>
            <a:pPr marL="411480" lvl="1" indent="0" fontAlgn="auto">
              <a:spcAft>
                <a:spcPts val="0"/>
              </a:spcAft>
              <a:buFont typeface="Georgia"/>
              <a:buNone/>
              <a:defRPr/>
            </a:pPr>
            <a:r>
              <a:rPr lang="cs-CZ" i="1" dirty="0" smtClean="0">
                <a:solidFill>
                  <a:srgbClr val="0E0585"/>
                </a:solidFill>
              </a:rPr>
              <a:t>„Byli samostatní, schopni diskuze, zodpovědní k té práci ve vesnici. Před dvěma měsíci by se na to vykašlali. Byli jiní, rychlejší, bystřejší.“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cs-CZ" dirty="0"/>
          </a:p>
          <a:p>
            <a:pPr marL="367200" indent="-255600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3000" dirty="0" smtClean="0"/>
              <a:t>Změna pozice pedagoga</a:t>
            </a:r>
          </a:p>
          <a:p>
            <a:pPr marL="411480" lvl="1" indent="0" fontAlgn="auto">
              <a:spcAft>
                <a:spcPts val="0"/>
              </a:spcAft>
              <a:buFont typeface="Georgia"/>
              <a:buNone/>
              <a:defRPr/>
            </a:pPr>
            <a:r>
              <a:rPr lang="cs-CZ" i="1" dirty="0" smtClean="0">
                <a:solidFill>
                  <a:srgbClr val="0E0585"/>
                </a:solidFill>
              </a:rPr>
              <a:t>„Jsem ráda, že jsme do toho šli a dali jim prostor pro jiné způsoby a metody práce, než na jaké jsou zvyklí z běžné výuky. A určitě se to te</a:t>
            </a:r>
            <a:r>
              <a:rPr lang="cs-CZ" i="1" dirty="0">
                <a:solidFill>
                  <a:srgbClr val="0E0585"/>
                </a:solidFill>
              </a:rPr>
              <a:t>ď</a:t>
            </a:r>
            <a:r>
              <a:rPr lang="cs-CZ" i="1" dirty="0" smtClean="0">
                <a:solidFill>
                  <a:srgbClr val="0E0585"/>
                </a:solidFill>
              </a:rPr>
              <a:t> promítá dál do vyučování. Já k nim přistupuju jinak a asi i oni ke mně a je v tom kolektivu nesmírný klid a přátelské prostředí.“ </a:t>
            </a:r>
          </a:p>
          <a:p>
            <a:pPr marL="411480" lvl="1" indent="0" fontAlgn="auto">
              <a:spcAft>
                <a:spcPts val="0"/>
              </a:spcAft>
              <a:buFont typeface="Georgia"/>
              <a:buNone/>
              <a:defRPr/>
            </a:pPr>
            <a:r>
              <a:rPr lang="cs-CZ" dirty="0" smtClean="0"/>
              <a:t>					</a:t>
            </a:r>
            <a:r>
              <a:rPr lang="cs-CZ" sz="2300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cs-CZ" sz="2300" dirty="0">
                <a:solidFill>
                  <a:schemeClr val="bg2">
                    <a:lumMod val="25000"/>
                  </a:schemeClr>
                </a:solidFill>
              </a:rPr>
              <a:t>ze skupinové diskuze s učiteli)</a:t>
            </a:r>
            <a:endParaRPr lang="cs-CZ" sz="2100" i="1" dirty="0">
              <a:solidFill>
                <a:schemeClr val="bg2">
                  <a:lumMod val="25000"/>
                </a:schemeClr>
              </a:solidFill>
            </a:endParaRPr>
          </a:p>
          <a:p>
            <a:pPr marL="411480" lvl="1" indent="0" fontAlgn="auto">
              <a:spcAft>
                <a:spcPts val="0"/>
              </a:spcAft>
              <a:buFont typeface="Georgia"/>
              <a:buNone/>
              <a:defRPr/>
            </a:pPr>
            <a:endParaRPr lang="cs-CZ" i="1" dirty="0" smtClean="0"/>
          </a:p>
          <a:p>
            <a:pPr marL="411480" lvl="1" indent="0" fontAlgn="auto">
              <a:spcAft>
                <a:spcPts val="0"/>
              </a:spcAft>
              <a:buFont typeface="Georgia"/>
              <a:buNone/>
              <a:defRPr/>
            </a:pPr>
            <a:endParaRPr lang="cs-CZ" i="1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b="1" dirty="0" smtClean="0"/>
              <a:t>Výsledky prvního cyklu implementace GSL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Nadpis 1"/>
          <p:cNvSpPr>
            <a:spLocks noGrp="1"/>
          </p:cNvSpPr>
          <p:nvPr>
            <p:ph type="title"/>
          </p:nvPr>
        </p:nvSpPr>
        <p:spPr>
          <a:xfrm>
            <a:off x="0" y="404813"/>
            <a:ext cx="8229600" cy="1066800"/>
          </a:xfrm>
        </p:spPr>
        <p:txBody>
          <a:bodyPr/>
          <a:lstStyle/>
          <a:p>
            <a:r>
              <a:rPr lang="cs-CZ" sz="3200" b="1" smtClean="0"/>
              <a:t>Pozorování ve školách</a:t>
            </a:r>
            <a:br>
              <a:rPr lang="cs-CZ" sz="3200" b="1" smtClean="0"/>
            </a:br>
            <a:r>
              <a:rPr lang="cs-CZ" sz="2800" b="1" smtClean="0"/>
              <a:t>ZŠ Ostopovice</a:t>
            </a:r>
            <a:endParaRPr lang="cs-CZ" sz="3200" b="1" smtClean="0"/>
          </a:p>
        </p:txBody>
      </p:sp>
      <p:pic>
        <p:nvPicPr>
          <p:cNvPr id="5" name="Obrázek 4" descr="IMG_858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288" y="1603375"/>
            <a:ext cx="5510212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Obrázek 3" descr="P105072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2420938"/>
            <a:ext cx="5616575" cy="421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Nadpis 1"/>
          <p:cNvSpPr>
            <a:spLocks noGrp="1"/>
          </p:cNvSpPr>
          <p:nvPr>
            <p:ph type="title"/>
          </p:nvPr>
        </p:nvSpPr>
        <p:spPr>
          <a:xfrm>
            <a:off x="179388" y="620713"/>
            <a:ext cx="8229600" cy="1066800"/>
          </a:xfrm>
        </p:spPr>
        <p:txBody>
          <a:bodyPr/>
          <a:lstStyle/>
          <a:p>
            <a:r>
              <a:rPr lang="cs-CZ" sz="3200" b="1" smtClean="0"/>
              <a:t>Pozorování ve školách</a:t>
            </a:r>
            <a:br>
              <a:rPr lang="cs-CZ" sz="3200" b="1" smtClean="0"/>
            </a:br>
            <a:r>
              <a:rPr lang="cs-CZ" sz="2800" b="1" smtClean="0"/>
              <a:t>ZŠ Ostopovice</a:t>
            </a:r>
            <a:endParaRPr lang="cs-CZ" sz="3200" b="1" smtClean="0"/>
          </a:p>
        </p:txBody>
      </p:sp>
      <p:pic>
        <p:nvPicPr>
          <p:cNvPr id="5" name="Obrázek 4" descr="IMG_865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735013"/>
            <a:ext cx="4249737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 descr="IMG_866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936875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dsc_758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781300"/>
            <a:ext cx="5659437" cy="374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179388" y="620713"/>
            <a:ext cx="8229600" cy="1066800"/>
          </a:xfrm>
        </p:spPr>
        <p:txBody>
          <a:bodyPr/>
          <a:lstStyle/>
          <a:p>
            <a:r>
              <a:rPr lang="cs-CZ" sz="3200" b="1" smtClean="0"/>
              <a:t>Pozorování ve školách</a:t>
            </a:r>
            <a:br>
              <a:rPr lang="cs-CZ" sz="3200" b="1" smtClean="0"/>
            </a:br>
            <a:r>
              <a:rPr lang="cs-CZ" sz="2800" b="1" smtClean="0"/>
              <a:t>ZŠ Řeznovice</a:t>
            </a:r>
            <a:endParaRPr lang="cs-CZ" sz="3200" b="1" smtClean="0"/>
          </a:p>
        </p:txBody>
      </p:sp>
      <p:pic>
        <p:nvPicPr>
          <p:cNvPr id="5" name="Obrázek 4" descr="dsc_763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60963" y="1052513"/>
            <a:ext cx="3613150" cy="545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Nadpis 1"/>
          <p:cNvSpPr>
            <a:spLocks noGrp="1"/>
          </p:cNvSpPr>
          <p:nvPr>
            <p:ph type="title"/>
          </p:nvPr>
        </p:nvSpPr>
        <p:spPr>
          <a:xfrm>
            <a:off x="107950" y="561975"/>
            <a:ext cx="8229600" cy="1066800"/>
          </a:xfrm>
        </p:spPr>
        <p:txBody>
          <a:bodyPr/>
          <a:lstStyle/>
          <a:p>
            <a:r>
              <a:rPr lang="cs-CZ" b="1" smtClean="0"/>
              <a:t>Materiální a fyzické výstupy</a:t>
            </a:r>
          </a:p>
        </p:txBody>
      </p:sp>
      <p:pic>
        <p:nvPicPr>
          <p:cNvPr id="2662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888" y="1628775"/>
            <a:ext cx="793432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dscf777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273175"/>
            <a:ext cx="4465638" cy="334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323850" y="417513"/>
            <a:ext cx="8229600" cy="1066800"/>
          </a:xfrm>
        </p:spPr>
        <p:txBody>
          <a:bodyPr/>
          <a:lstStyle/>
          <a:p>
            <a:r>
              <a:rPr lang="cs-CZ" sz="3200" b="1" smtClean="0"/>
              <a:t>Materiální a fyzické výstupy</a:t>
            </a:r>
            <a:endParaRPr lang="cs-CZ" b="1" smtClean="0"/>
          </a:p>
        </p:txBody>
      </p:sp>
      <p:pic>
        <p:nvPicPr>
          <p:cNvPr id="6" name="Obrázek 5" descr="dsc_766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2050" y="3254375"/>
            <a:ext cx="5441950" cy="360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>
            <a:spLocks noGrp="1"/>
          </p:cNvSpPr>
          <p:nvPr>
            <p:ph idx="1"/>
          </p:nvPr>
        </p:nvSpPr>
        <p:spPr>
          <a:xfrm>
            <a:off x="179388" y="692150"/>
            <a:ext cx="8785225" cy="3384550"/>
          </a:xfrm>
        </p:spPr>
        <p:txBody>
          <a:bodyPr/>
          <a:lstStyle/>
          <a:p>
            <a:r>
              <a:rPr lang="cs-CZ" altLang="cs-CZ" sz="2400" i="1" smtClean="0">
                <a:solidFill>
                  <a:srgbClr val="0E0585"/>
                </a:solidFill>
                <a:cs typeface="Arial" charset="0"/>
              </a:rPr>
              <a:t>„Děti v rolích se změní, každá situace nabyde vážnosti, snaží se jednat jako dospělí, změní slovník, jsou důležití lidi z Bodlákova, kteří se snaží vyřešit problém.“</a:t>
            </a:r>
          </a:p>
          <a:p>
            <a:endParaRPr lang="cs-CZ" sz="2400" i="1" smtClean="0">
              <a:solidFill>
                <a:srgbClr val="0E0585"/>
              </a:solidFill>
              <a:cs typeface="Arial" charset="0"/>
            </a:endParaRPr>
          </a:p>
          <a:p>
            <a:r>
              <a:rPr lang="cs-CZ" sz="2400" i="1" smtClean="0">
                <a:solidFill>
                  <a:srgbClr val="0E0585"/>
                </a:solidFill>
                <a:cs typeface="Arial" charset="0"/>
              </a:rPr>
              <a:t>„Ukázali mi schopnost už takových polodospěláků, nebojím se s nima bavit na úrovni dospělých lidí, že vím, že jsou zodpovědní, mají to v sobě a prostě nedělat z nich ty malý blbečky.“</a:t>
            </a:r>
            <a:endParaRPr lang="cs-CZ" sz="2400" smtClean="0">
              <a:solidFill>
                <a:srgbClr val="0E0585"/>
              </a:solidFill>
            </a:endParaRPr>
          </a:p>
        </p:txBody>
      </p:sp>
      <p:pic>
        <p:nvPicPr>
          <p:cNvPr id="28674" name="Picture 2" descr="C:\Users\IVUKA~1\AppData\Local\Temp\Rar$DIa0.486\2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3381375"/>
            <a:ext cx="54324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066800"/>
          </a:xfrm>
        </p:spPr>
        <p:txBody>
          <a:bodyPr/>
          <a:lstStyle/>
          <a:p>
            <a:pPr algn="ctr"/>
            <a:r>
              <a:rPr lang="cs-CZ" b="1" smtClean="0"/>
              <a:t>Výzvy a 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213"/>
            <a:ext cx="8229600" cy="4873625"/>
          </a:xfrm>
        </p:spPr>
        <p:txBody>
          <a:bodyPr>
            <a:normAutofit fontScale="850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3100" dirty="0" smtClean="0"/>
              <a:t>Shrnutí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cs-CZ" dirty="0" smtClean="0">
                <a:solidFill>
                  <a:srgbClr val="0E0585"/>
                </a:solidFill>
              </a:rPr>
              <a:t>Využití příběhu ve výuce má motivační charakter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cs-CZ" dirty="0" smtClean="0">
                <a:solidFill>
                  <a:srgbClr val="0E0585"/>
                </a:solidFill>
              </a:rPr>
              <a:t>Pozitivní vliv na kázeň, rozvoj imaginace a sebevědomí dětí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cs-CZ" dirty="0" smtClean="0">
                <a:solidFill>
                  <a:srgbClr val="0E0585"/>
                </a:solidFill>
              </a:rPr>
              <a:t>Inkluzivní potenciál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cs-CZ" dirty="0" smtClean="0">
                <a:solidFill>
                  <a:srgbClr val="0E0585"/>
                </a:solidFill>
              </a:rPr>
              <a:t>Participace děti ve výuce, výuka ke zodpovědnosti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cs-CZ" dirty="0" smtClean="0">
                <a:solidFill>
                  <a:srgbClr val="0E0585"/>
                </a:solidFill>
              </a:rPr>
              <a:t>Změna pozice učitele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cs-CZ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Výzvy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cs-CZ" dirty="0" smtClean="0">
                <a:solidFill>
                  <a:srgbClr val="0E0585"/>
                </a:solidFill>
              </a:rPr>
              <a:t>Realizace příběhu závislá na čtenářských a psacích dovednostech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cs-CZ" dirty="0" smtClean="0">
                <a:solidFill>
                  <a:srgbClr val="0E0585"/>
                </a:solidFill>
              </a:rPr>
              <a:t>Problematické propojení s výukou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cs-CZ" dirty="0" smtClean="0">
                <a:solidFill>
                  <a:srgbClr val="0E0585"/>
                </a:solidFill>
              </a:rPr>
              <a:t>Vysoké nároky na učitele (časové)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cs-CZ" dirty="0">
                <a:solidFill>
                  <a:srgbClr val="0E0585"/>
                </a:solidFill>
              </a:rPr>
              <a:t>Konflikt režimu GSL a režimu školy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cs-CZ" dirty="0" smtClean="0">
                <a:solidFill>
                  <a:srgbClr val="0E0585"/>
                </a:solidFill>
              </a:rPr>
              <a:t>Problematické zapojení absentujících dětí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cs-CZ" dirty="0" smtClean="0">
                <a:solidFill>
                  <a:srgbClr val="0E0585"/>
                </a:solidFill>
              </a:rPr>
              <a:t>Kontrola ze strany rodičů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 smtClean="0"/>
          </a:p>
        </p:txBody>
      </p:sp>
      <p:sp>
        <p:nvSpPr>
          <p:cNvPr id="29699" name="AutoShape 2" descr="data:image/jpeg;base64,/9j/4AAQSkZJRgABAQAAAQABAAD/2wBDAAkGBwgHBgkIBwgKCgkLDRYPDQwMDRsUFRAWIB0iIiAdHx8kKDQsJCYxJx8fLT0tMTU3Ojo6Iys/RD84QzQ5Ojf/2wBDAQoKCg0MDRoPDxo3JR8lNzc3Nzc3Nzc3Nzc3Nzc3Nzc3Nzc3Nzc3Nzc3Nzc3Nzc3Nzc3Nzc3Nzc3Nzc3Nzc3Nzf/wAARCAETALcDASIAAhEBAxEB/8QAHAABAAIDAQEBAAAAAAAAAAAAAAUGAQQHAgMI/8QAOxAAAQMDAgMFBQcCBwEBAAAAAQACAwQFESExBhJBE1FhcYEiMpGhsQcUI0LB0fAVUhYkM5LS4fE0cv/EABkBAQADAQEAAAAAAAAAAAAAAAACAwQBBf/EACERAAICAgIDAQEBAAAAAAAAAAABAhEDBBIhEzFBIhRR/9oADAMBAAIRAxEAPwDuKIiAIiIAiIgCLSr7vbrcP8/W08B6CSQAn03WhFxfw9K8NZdqbJ/ucQPiV2mLJxF84ZoqiMSQSskjOzmOBB9QvouAIiIAiLTmulBA8MmradjjsHSAf2/82/7ggNxFr01dS1bQ6mqYpQQD7Dwf5uthAEREAREQBERAEREAREQBERAFzPjrjyWKeW2WSTk5CWzVLd89Q39/grfxrc32nhqsqYTyzFojjI6OccZ9M59FweON8hPZte8gZPKCSpwj9Iyfw9OkfK90kr3Pe45LnHJPqsBYxovTW6KwiSNnvNfZqgTW+odGfzNzlrvAjYrsfCvE9Lf7f2uWw1EZDZoi7YnYjvB6fBcPjjMjg1uMnZTdE99Bzsp9OZpbKc+//D9FKGLyMqy5liVnYzeaEZxMCB1Hof1+RX0ZdaN4J7YDAJ9Bk/p9FyF14mY3BaT0GCfU7L50d0qZJSXOBbnGMaY7ld/JH/TN/bP3Rv8AGfHVZXTyUlqkdBStJaZG6OfjTIPQb+Ox0IVDk5pH88hLnH8xOSrZfbfHUxunhZyytAJx+Yf9fuq7S0FXWzdhR08k8xBIjjHM4hVyx8HRqxZVONo+dLPPTSCSmlkieOrHEHYjp4E/ErqHAnHUtZUMtt4dzTPOIp8e8e4jv8u/YALmLYnxkhzHNeDhzXDBae4g9V9AHRua9hw5pyDvqFS4lvI/RFZWU9FAZqmQMYOp88fUgeqjIOJ7fNIGtMjQfzPZgfl3ztufLlPhmtzTOvM1okq+YQOijcXHQDOjjufjn5jS13C326K2y88EMTI4yQ8NALcDfKhSXs7bfokYpGSxtkjOWuAIOOhXtV/g+WSSikDgeQO9kkfHp+pPyVgXGqZ1O0ERFw6EREAREQBERAVH7UYXy8JTOYM9nLG93lnH6qv/AGa3+zWu1VFPXSspqkyl7pHNP4jcDGo7tdPFdGuFHFX0U9JUDMUzCxw8CuE3uz1FluEtHVNIc3Vr+kjehCsjTVEJWnZ74nq6O4X+sqrcwMp5JMtGMZOBl2OmTk+qjOUjfZdaqrrwu/hF0Mb6UxGn5WU4A7QPxppvzZ6+uVyoDRTXZF9G1YmNN0ga44y7fOMevMPqpiipWdo9r3NcM5Dh1yoClmdTVEc0ZIcxwcMHCtlayQU8dwp4nfd6oc4cR7pzg9TjJ2zutOu0riYduLdSRM8FR2WSapFQYXTDHI2bGMdd+uy0L620R3mc0RYWADRmrebrjwVUqo3CUmIuj5tx1yvnGyUnGXOJ3d1V6xvk3ZneROCjSJ2ObtapsbcdjyHmcSMDTrkgfNQ1ruUlpq+3pyQ4E6tdynbG+verBT2yuobLNWimmy9vIzlBywHcnDgdtdiMKoSsPMdNeqozNN0jXqxcYtv6e62rdV1LpZMc7zr4/wA71ryODWOdjOBnCMhkkkDYY3SPOgaG8xPkFeeGOFZaFjbzewWNi9qGAYy5/QnUeYAI6YJzhUtGm0kWh9mpf8NUENVN92nhhHK7mwc6ZzgDvAyQcAnzUG+mnlcyCquzn0zToBzHQdwJIB3x4478jzWV0tTNJNUHOuQ0beA9FGNrqiaV5exzYxpnk9keqvjq9dvswz3Xf5XR0yyChhpGwUcrH8ujndScnv1xnOMkqTXLaWqlhkEkUha7cEHH80yug2O4f1GiEjh7Y0dppn4Y9NeizZsDh2a9fZWXr6SKIizmoIiIAiIgCIiAKOvdlob3S9hXw84GrHjRzD3gqRRAcuuP2a18TnG21cU8fRsuWOH6H5KPj+z/AIgc/Doadg/udMMfJdhRT5sjwRQ7H9nNPTvbNd5xUuGvYsBDPU7n5K7SUsElOIHxMMQHKG4wAMY07tF9kUXJvs7xVUQE3CNqlk5hEWjOeVp03/gX2oeGrbRva9kIc9uCCe/TX4jPqVMop+XI1VlawY074nkRsEfZhjQzGOUDTHdhaFVYrVVvL6igp5HE5JLBknJP1J+KkUULZZSNKktNvov/AJaOGLxaweH/ABHwCi+M3llvjAIAL9cnf5/ofRWFaV3ohX0EkGSCRkefx+qnjlU02V5oOWNxicwZVNaQ2Q684ySOivVDFZzaGulEIdy+24kc4d4dfLC5/eLfLSVD2zNfzNOjQCA7x1WtTz1LwI2Syt1wBn5L1MuLyU0zx8OXx3asmnU/4kpYRy+ex6qycEZLp/Z0AwTy/rj5ZHl3V2kifFAIwOZ7iMjO3qsjiZ9hqDBRRQygf6znDd3cCOg9VRsS4waf0v1YuWRSXw6ciiOHb/S32lMkALJWf6kTt2/uFLrzj1giIgCIiAIiIAiIgCIiAIiIAiIgCIiAwdFRa243m/3me32d4p4YP9SV2Ry6jGcjOcgaYyDza4V5e0PaWnUEYOi502squC75VOno3zUFRqXRAZbrpjQD82NgD02UkRZ5uVJdrFLTuujmV9E54aSOnU6HGuMnfXv0VnpuHLbPAyoiDsPYCCHZ6d48VVeIOI38SGCmoqaWCjjcZJJZhg5xjQDOwPjqRspxnFHZQMgt9O6aOMcvbyOIB94ZGSSRnlI12JGiuh5aqJnyLCncynXO/VBkmpqOFtHE15a7kJ5zgnd2/eNMab5UGRnmyPI9ysN5p6atrZqpo+7vldzOY08zcqPprFcKyo7KhgM+meZpGAM417lyeOa7kSx5cT/MCV+zd8jOJAyPPI+F3OOmBjHzXV1W+EOGRY4nzVDmvq5R7Rb7rB3D91ZFSzQERFwBERAEREAREQBERAEREAREQBERAF4kjZIAJGNcAcjmGcFe0QHLuOriHXUWyma2OmgwZGtGA44G4G+A1uhHQYOEtEU1XTB+eSLIGcZJPcAoXjiN8PEtUHNPtuODv006n6/DZWfhO6wMpKdzWB5gceZgOuD1HiMr00uONcTx8j5ZXyZrV1kmjje6J0naAcxjlYWuI8O9RNtubrbWxTMcQ5jte49/Q40J1xndXm7XqGd0bo43Njiy5z3jBJ7gFzmp/End2bTl7tOUfIfFSxtyjUkVzShP8OztlPKJoI5QCA9odqCPkV9Fo2SF1PaKSFzeUsiAIxjHpyt+gW8vLapntxdpMIiLh0IiIAiIgCIiAIiIAiIgCIvLntZjmcG5OBk7lAekXmORkrQ+N7XtIBBacgg6haV2ukFsg7SUhzj7rAdT/Mb7LqTbpHJSUVbN9FQqm/19S/2ZDG09GjHd+2fivcVyrojzMqnH/wDQ0yc/q4n4dy0fyzr2ZHuwv0SPGnDAvUPbwj/MsbjGfeHd+wGN8lc8dbK63zESMlYQfeaNDvrp5HXqupWi+x1khgnxHMOmdDr/AODxKhb/AHmtrLm61WOlimqG6vMg0xpuT0xkdQQ4Y1UoZZ4vzJHJ4YZ/3Blbhmj+7kTSOfKRsck4UrwxwxNU1ra2ti7OnactY9oy/wBD026EEHdfJs/EPDVRFNeKSlmpHODTND7ZadN84OdHEbauJz0XQqSZlRTRTRY5HtBGNlyey2qiMeok7k7PqAAAAAANgsoiym0IiIAiIgCIiAIiIAiIgCIvlPUQ07eaeRrB3uOOoH6j4oLoVMzaenkmdjlY0uOTgaeK5vb6S48c3CsnmuEtJQ07wxoiHtOOhxucbNO5AJ0VyqeI7SY5I3VW7SDy5BGhPQg50x35IVDoK258JXGsNsijudvncXuDX4xguGQemjT0I21yrOEku0V84ydJmxUU9x4EvNF2dc+rt1U7k5H5BaRyjYA9AzUDOBgYW1xDWmuubyHExs0a3O22dMkA7d22oytY0t841vNPNcqP7lQ0rtIjr1PNkuGpywg6aYAI1WzxFSGiuj2Bv4bwCzHQYxjGTjbw8AAr9auffsy7l8OvR4tlJJWVEcEOOd2cE7Ad6kLlbqi2hjZ3MfG/3Xt6EdCo221MlJPHPC4NkYe7IPgVJ3K5mvDHzFvsZ5Y2g7nqtMnPmq9GSKg8bv2QwmfBO2WJ2HMdkEEg/LC27fWf4e4gkqqqLmpqxme0jDTjODnTTcEfHGcLWjpzNO2Nm7yBuOvmuh/cYZqNlPVRtlaG4Ifk9COpJ2J6qjba6NGin+ircQ8QU12p2W62tknfK4Fx7M7DXbf/AMVptVM6kt0ED/eYwA9dVmmt1FSuLqalijJOSWtA65/VbSxtnoIIiLh0IiIAiIgCIiAIiIAiIgNK73CK10EtXO4BrBpnqfLr34Gui4xeeJq261MkrnOAJ9hmchvwABONM4GRhdD+1J0jeG8McWtdK0O3x66rm1ko2PcXSHTOxW7Vgq5Hn7k3fE+UD64gOMbsE666KSgq56Zoqqd745GH2uU46EfQnXx0XRrParPJaBI4MJAPaPLsFh7vBUK/GCBswicCCTjTceSvU4zbS+GSUJQqT+nR+Eb4L5bO3c3llYcSANIGfp6ZJxgnda/Etws7x93rJiJWH2S0Z5D492w6ZwdN1Sfs8kmgp7rJTh3M2HQ8uSD58p+GQPA9LVwbbLfXUD6yrhiqZ3SFrhI0FrMAbN2Cw5I+Odo9PHLy46ZDUtI6pLnUThUNGvs+8BjOo6fwLdgtFdK7kbTPbk4JdsNv+Q+fcvd1pYLTxTR/0tpa6XDpIYxkDfUDDsddgca4V5U3tS/wqWnC/ZDWWyNoSJ5jzTkf7dNvqPHRTSIs8pOTtmuEIwVRCIiiSCIiAIiIAiIgCIiAIiIAiLzI9sbHPecNaMk9wQEZxLam3m0T0hOHOGWuxnB/nTIyuTx0ktEX0VREY5Wk653xoddiM51810i4cUtje5lJFz8uRzk6Z/nxB3VfuNxbdSTV0cLj0cNHD3sa+o+HeVu11OC7XR5uzPFN9Pspk9xuFOHR8wGNASNStCD7xXvIyXZOq6LbrJaLm/s3SyMm1w1wB/u/6P66q123h23W54fBADIDo47jf9yPFW5NiMemVYteU1aqiL4J4c/plskNXGO2qB7bXNHsju1Hy1GmRuvjUcK11FUyTWGtNOJBqzmIHXfv6DPeTsArhtssrz5TcpNs9SGNRioorNi4WNHVurbjUGrqSfef7Xrr128saFWZEUG7JpUEREAREQBERAEREAREQBERAEREAVY4wrXs7KkjJHP7Tjj/AK+h+qs6pvGUJZXxTlp5HN5chvXzx+p9FdrpPIrM222sTohmRkjA33WzLbamCNkr6d7Wv/ubhfKlnMThK0Alrgddt1O1/ETKqk7KOBzXOILiSCBjuW2UpWqR58IQcW5PshDHyFsjSGuBBBwNFebTU/e6GOQn2sYOudVRZXh8eumNVc+HonRWyPn3d7Q9VVtJcEy3Sb8jXwk0RFhPUCIiAIiIAiIgCIiAIiIAiIgCIiAIiIAtG7W2O5UxifhrvyvxqP53eC3l8qqojpYHzSnDGjUldi2n0Rkk4tS9FCqbfWUIMUsJx0c0ZB2/cDzWsxr3EBjSc+Cl6/iKoqS4U/4cOdNPaO+vhoR5ELQZcZ2P5o3cr9/dHw/nkvSg512uzxsix8vy+iUtNikqHtkqmFkYOS09f5g+KtzWhjQ1uwVXtHEbzI2CuAwdBINe7f4eOSeitAORosedzcv0elqrGo/gyiIqDSEREAREQBERAEREAREQBERAEREAREQBVbjOdx7GnBIBy7bf5fQ+Y2VpVV40pHO7KqY32W6PIb9cD6nqr9avIrM23fhdFcjidL7A6np1UxU8Nz0tOJ3OjIbjmDSct+Wqio3tjJdzYHgpOe/1NZS/d3OZg4DnNbq75/RbZyna4nnY44qfL38I57OXII26q5cNTuntbOfdh5c4xt6AfBU97g4EkjRXDhqldS21vaNw95Ljpg/Qfr4FUbFcOy/UT8vXolkRFiPTCIiAIiIAiIgCIiAIiIAiIgCIiAIiIAvlUwR1MLopmhzXDu2X1RPQavplNr+GaiFxdR4ewnRudv5n5LTislWHEPhft+Ub7/sfl3q/ItK2ppUzHLSxt2iuWvh50cwmrHe6dGA7nXX6H6hWJrQ1oa0AAaADosoqZzc3bNGPHHGqiERFAsCIiAIiIAiIgCIiAIiIAiIgCIiAIiIAiIgCIvPaM53M528zRlwzqAgPSLGc7LKAIiIAiIgCIiAIiIAiIgCIiAIiIAiIgCIiALzI4sjc4Nc7lBPK3c+AXpaF3OIG4ZUE82Q6A45cDc+C6uzjdIr15vM9WyaCiyYJowD2jSx0Dgddfh6rVdDcntllnlqZDPEI5nimIa5o79AR11CkrFBFLcAZQSWM5wHbOeTv6AHfvVoUm66IJN9sqlFc62BxkdE6aPs2Q00MT2hjjnHMT02381aWODxkEEjQ4OcFVniVsdPOCxrezlaXSszjJyBnu1z8lIcNRyR0AYaamgiwCwQvJLidy7xXH/pJe6JhERRJBERAEREAREQBERAEREAREQBERAEREAWvXQiamcD2px7XLG7Bdjp6rYRAc/dUVVmvH+YAZjDoy7VvKd2kjOPP/wAM+OKqd0AfHTyPcRpyvZy58+bzUjcrRS3CCSKRgYJXtdI5gAc7BHX0UPUcHU8rahschi5nAwYJ/DGnMDrrlTuL9ldSXors9bNebm1kz2tEkoadTysaM4BONtTvgk9MBX62UjaSmDOxiikPviLY40B+C8W+0UdudN90i5GTOa50e7QQMAgLfXG7JJV2ERFEkEREAREQBERAEREAREQGFlEQGEREBlERAEREAWERAZWERAEREBlERAFhEQGUREBhERAEREB/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951038"/>
            <a:ext cx="2724150" cy="4076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Georgia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4411663"/>
            <a:ext cx="1368425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https://encrypted-tbn2.gstatic.com/images?q=tbn:ANd9GcQS0ln0HRE4WCgU_2yIs9bEnKQJgSwGb6VwB9uZ0IlT-RS2fRvY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2343150"/>
            <a:ext cx="52228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Nadpis 1"/>
          <p:cNvSpPr>
            <a:spLocks noGrp="1"/>
          </p:cNvSpPr>
          <p:nvPr>
            <p:ph type="title"/>
          </p:nvPr>
        </p:nvSpPr>
        <p:spPr>
          <a:xfrm>
            <a:off x="323850" y="476250"/>
            <a:ext cx="8229600" cy="1066800"/>
          </a:xfrm>
        </p:spPr>
        <p:txBody>
          <a:bodyPr/>
          <a:lstStyle/>
          <a:p>
            <a:pPr algn="ctr"/>
            <a:r>
              <a:rPr lang="cs-CZ" b="1" smtClean="0"/>
              <a:t>Výhled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1700213"/>
            <a:ext cx="4105275" cy="4873625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400" dirty="0" smtClean="0"/>
              <a:t>Školní rok 2014/2015 – 2.cyklus implementace metody </a:t>
            </a:r>
            <a:r>
              <a:rPr lang="cs-CZ" sz="2400" dirty="0" err="1" smtClean="0"/>
              <a:t>Global</a:t>
            </a:r>
            <a:r>
              <a:rPr lang="cs-CZ" sz="2400" dirty="0" smtClean="0"/>
              <a:t> </a:t>
            </a:r>
            <a:r>
              <a:rPr lang="cs-CZ" sz="2400" dirty="0" err="1" smtClean="0"/>
              <a:t>Storylines</a:t>
            </a:r>
            <a:r>
              <a:rPr lang="cs-CZ" sz="2400" dirty="0" smtClean="0"/>
              <a:t> do prostředí českých škol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400" dirty="0" smtClean="0"/>
              <a:t>Příběhy: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cs-CZ" sz="2200" dirty="0" smtClean="0">
                <a:solidFill>
                  <a:srgbClr val="0E0585"/>
                </a:solidFill>
              </a:rPr>
              <a:t>Obr od Bodláčí hory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cs-CZ" sz="2200" dirty="0" smtClean="0">
                <a:solidFill>
                  <a:srgbClr val="0E0585"/>
                </a:solidFill>
              </a:rPr>
              <a:t>Půda 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cs-CZ" sz="2200" dirty="0" smtClean="0">
                <a:solidFill>
                  <a:srgbClr val="0E0585"/>
                </a:solidFill>
              </a:rPr>
              <a:t>Vodní zdroj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2400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400" dirty="0" smtClean="0"/>
              <a:t>Účastní se: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cs-CZ" sz="2400" dirty="0" smtClean="0">
                <a:solidFill>
                  <a:srgbClr val="0E0585"/>
                </a:solidFill>
              </a:rPr>
              <a:t>8 škol (16 pedagogů)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2400" dirty="0" smtClean="0"/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cs-CZ" sz="2400" dirty="0" smtClean="0"/>
          </a:p>
        </p:txBody>
      </p:sp>
      <p:pic>
        <p:nvPicPr>
          <p:cNvPr id="30723" name="Picture 2" descr="C:\Users\IVUKA~1\AppData\Local\Temp\Rar$DIa0.123\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0" y="1341438"/>
            <a:ext cx="3960813" cy="528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Nadpis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008062"/>
          </a:xfrm>
        </p:spPr>
        <p:txBody>
          <a:bodyPr/>
          <a:lstStyle/>
          <a:p>
            <a:pPr algn="ctr"/>
            <a:r>
              <a:rPr lang="cs-CZ" b="1" smtClean="0"/>
              <a:t>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28638" y="1628775"/>
            <a:ext cx="8229600" cy="4324350"/>
          </a:xfrm>
        </p:spPr>
        <p:txBody>
          <a:bodyPr>
            <a:normAutofit/>
          </a:bodyPr>
          <a:lstStyle/>
          <a:p>
            <a:pPr marL="118872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i="1" dirty="0" smtClean="0">
                <a:solidFill>
                  <a:srgbClr val="0E0585"/>
                </a:solidFill>
              </a:rPr>
              <a:t>„Zodpovědní, pracovití, přemýšliví, a to myslím jsou plody těch dvou měsíců v reálném životě.“</a:t>
            </a:r>
          </a:p>
          <a:p>
            <a:pPr marL="118872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i="1" dirty="0"/>
              <a:t>	</a:t>
            </a:r>
            <a:r>
              <a:rPr lang="cs-CZ" i="1" dirty="0" smtClean="0"/>
              <a:t>					</a:t>
            </a:r>
            <a:r>
              <a:rPr lang="cs-CZ" sz="1800" dirty="0" smtClean="0">
                <a:solidFill>
                  <a:schemeClr val="bg2">
                    <a:lumMod val="25000"/>
                  </a:schemeClr>
                </a:solidFill>
              </a:rPr>
              <a:t>(z rozhovoru s učiteli)</a:t>
            </a:r>
            <a:endParaRPr lang="cs-CZ" sz="2400" i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31747" name="Zástupný symbol pro obsah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995613"/>
            <a:ext cx="5184775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Nadpis 2"/>
          <p:cNvSpPr>
            <a:spLocks noGrp="1"/>
          </p:cNvSpPr>
          <p:nvPr>
            <p:ph type="title"/>
          </p:nvPr>
        </p:nvSpPr>
        <p:spPr>
          <a:xfrm>
            <a:off x="395288" y="549275"/>
            <a:ext cx="8229600" cy="1066800"/>
          </a:xfrm>
        </p:spPr>
        <p:txBody>
          <a:bodyPr/>
          <a:lstStyle/>
          <a:p>
            <a:pPr algn="ctr"/>
            <a:r>
              <a:rPr lang="cs-CZ" b="1" smtClean="0"/>
              <a:t>Storylines</a:t>
            </a:r>
            <a:endParaRPr lang="cs-CZ" smtClean="0"/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79388" y="1700213"/>
            <a:ext cx="8424862" cy="4752975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400" dirty="0" smtClean="0"/>
              <a:t>Skotská metoda (2.pol.20.stol)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400" i="1" dirty="0" smtClean="0"/>
              <a:t>„</a:t>
            </a:r>
            <a:r>
              <a:rPr lang="cs-CZ" sz="2400" i="1" dirty="0" err="1" smtClean="0"/>
              <a:t>Storylines</a:t>
            </a:r>
            <a:r>
              <a:rPr lang="cs-CZ" sz="2400" i="1" dirty="0" smtClean="0"/>
              <a:t> představuje styl práce, uvažování a plánování, který umožňuje učitelům a žákům vytvořit smysluplné partnerství v edukačním procesu“	</a:t>
            </a:r>
            <a:endParaRPr lang="cs-CZ" sz="2400" i="1" dirty="0"/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i="1" dirty="0" smtClean="0"/>
              <a:t>		</a:t>
            </a:r>
            <a:r>
              <a:rPr lang="cs-CZ" sz="2400" i="1" dirty="0" smtClean="0"/>
              <a:t>		</a:t>
            </a:r>
            <a:r>
              <a:rPr lang="cs-CZ" sz="2000" dirty="0" smtClean="0"/>
              <a:t>Bell, S., </a:t>
            </a:r>
            <a:r>
              <a:rPr lang="cs-CZ" sz="2000" dirty="0" err="1" smtClean="0"/>
              <a:t>Hakness</a:t>
            </a:r>
            <a:r>
              <a:rPr lang="cs-CZ" sz="2000" dirty="0" smtClean="0"/>
              <a:t>, S., </a:t>
            </a:r>
            <a:r>
              <a:rPr lang="cs-CZ" sz="2000" dirty="0" err="1" smtClean="0"/>
              <a:t>White</a:t>
            </a:r>
            <a:r>
              <a:rPr lang="cs-CZ" sz="2000" dirty="0" smtClean="0"/>
              <a:t>, G. 2006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sz="2400" i="1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400" dirty="0" smtClean="0"/>
              <a:t>Bezpečné prostředí fiktivního příběhu umožňuje žákům a učitelům prozkoumat náročná (kontroverzní) témata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cs-CZ" sz="2200" dirty="0" smtClean="0">
                <a:solidFill>
                  <a:srgbClr val="0E0585"/>
                </a:solidFill>
              </a:rPr>
              <a:t>Prostor pro participaci – rozvíjí zodpovědnost žáků za dění kolem nich i ve světě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cs-CZ" sz="2200" dirty="0" smtClean="0">
                <a:solidFill>
                  <a:srgbClr val="0E0585"/>
                </a:solidFill>
              </a:rPr>
              <a:t>Rozvoj kritického myšlení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cs-CZ" sz="2200" dirty="0" smtClean="0">
                <a:solidFill>
                  <a:srgbClr val="0E0585"/>
                </a:solidFill>
              </a:rPr>
              <a:t>Inkluzivní potenciál</a:t>
            </a:r>
          </a:p>
        </p:txBody>
      </p:sp>
      <p:pic>
        <p:nvPicPr>
          <p:cNvPr id="1026" name="Picture 2" descr="http://t2.gstatic.com/images?q=tbn:ANd9GcQyWgiddMjY6X7M7LXEY9u_4ZFQBiSUARK3dLxB08GFHlEmP3diZA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5295900"/>
            <a:ext cx="2655887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ástupný symbol pro obsah 2"/>
          <p:cNvSpPr>
            <a:spLocks noGrp="1"/>
          </p:cNvSpPr>
          <p:nvPr>
            <p:ph idx="1"/>
          </p:nvPr>
        </p:nvSpPr>
        <p:spPr>
          <a:xfrm>
            <a:off x="684213" y="188913"/>
            <a:ext cx="8229600" cy="3024187"/>
          </a:xfrm>
        </p:spPr>
        <p:txBody>
          <a:bodyPr/>
          <a:lstStyle/>
          <a:p>
            <a:pPr marL="109538" indent="0">
              <a:buFont typeface="Georgia" pitchFamily="18" charset="0"/>
              <a:buNone/>
            </a:pPr>
            <a:endParaRPr lang="cs-CZ" sz="4000" smtClean="0"/>
          </a:p>
          <a:p>
            <a:pPr marL="109538" indent="0">
              <a:buFont typeface="Georgia" pitchFamily="18" charset="0"/>
              <a:buNone/>
            </a:pPr>
            <a:endParaRPr lang="cs-CZ" sz="4000" smtClean="0"/>
          </a:p>
          <a:p>
            <a:pPr marL="109538" indent="0" algn="ctr">
              <a:buFont typeface="Georgia" pitchFamily="18" charset="0"/>
              <a:buNone/>
            </a:pPr>
            <a:r>
              <a:rPr lang="cs-CZ" sz="4000" smtClean="0"/>
              <a:t>DĚKUJI ZA POZORNOST</a:t>
            </a:r>
          </a:p>
        </p:txBody>
      </p:sp>
      <p:pic>
        <p:nvPicPr>
          <p:cNvPr id="32770" name="Picture 2" descr="https://encrypted-tbn1.gstatic.com/images?q=tbn:ANd9GcQ-5UiBusWXKtH7HoZ15ujCscOdS0cHZzFK_0pa4V97RbRi7Tc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5150" y="2708275"/>
            <a:ext cx="56197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s://encrypted-tbn3.gstatic.com/images?q=tbn:ANd9GcSVm-Ofg0icaO6mA9Rl7WsaA-zvm9q0uAkvjvDGvfNQCAbFGBQ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450" y="549275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2275" y="692150"/>
            <a:ext cx="8229600" cy="11525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b="1" dirty="0" smtClean="0"/>
              <a:t>Globální </a:t>
            </a:r>
            <a:r>
              <a:rPr lang="cs-CZ" b="1" dirty="0" err="1" smtClean="0"/>
              <a:t>Storylines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200" b="1" dirty="0" smtClean="0"/>
              <a:t>Základní charakteristika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388" y="1912938"/>
            <a:ext cx="8958262" cy="4945062"/>
          </a:xfrm>
        </p:spPr>
        <p:txBody>
          <a:bodyPr/>
          <a:lstStyle/>
          <a:p>
            <a:endParaRPr lang="cs-CZ" sz="2400" smtClean="0"/>
          </a:p>
          <a:p>
            <a:r>
              <a:rPr lang="cs-CZ" sz="2300" smtClean="0"/>
              <a:t>Původní Storylines jsou zde </a:t>
            </a:r>
            <a:r>
              <a:rPr lang="cs-CZ" sz="2300" b="1" smtClean="0"/>
              <a:t>obohaceny</a:t>
            </a:r>
            <a:r>
              <a:rPr lang="cs-CZ" sz="2300" smtClean="0"/>
              <a:t> o témata související s globálním občanstvím </a:t>
            </a:r>
          </a:p>
          <a:p>
            <a:r>
              <a:rPr lang="cs-CZ" sz="2300" smtClean="0"/>
              <a:t>Zdůrazňuje využití </a:t>
            </a:r>
            <a:r>
              <a:rPr lang="cs-CZ" sz="2300" b="1" smtClean="0"/>
              <a:t>dramatu</a:t>
            </a:r>
            <a:r>
              <a:rPr lang="cs-CZ" sz="2300" smtClean="0"/>
              <a:t> jako základního </a:t>
            </a:r>
            <a:r>
              <a:rPr lang="cs-CZ" sz="2300" b="1" smtClean="0"/>
              <a:t>prostředku učení</a:t>
            </a:r>
          </a:p>
          <a:p>
            <a:r>
              <a:rPr lang="cs-CZ" sz="2300" smtClean="0"/>
              <a:t>Využití příběhu a vyprávění podporuje </a:t>
            </a:r>
            <a:r>
              <a:rPr lang="cs-CZ" sz="2300" b="1" smtClean="0"/>
              <a:t>participaci, inkluzi, spolupráci a partnerskou výuku</a:t>
            </a:r>
          </a:p>
          <a:p>
            <a:r>
              <a:rPr lang="cs-CZ" sz="2300" smtClean="0"/>
              <a:t>Více než o metodu se jedná o </a:t>
            </a:r>
            <a:r>
              <a:rPr lang="cs-CZ" sz="2300" b="1" smtClean="0"/>
              <a:t>pedagogický přístup </a:t>
            </a:r>
            <a:r>
              <a:rPr lang="cs-CZ" sz="2300" smtClean="0"/>
              <a:t>vycházející z předpokladu, že učení je aktivní a nepřetržitý proces, nikoliv činnost vázaná na pedagogický dozor a školní prostředí</a:t>
            </a:r>
          </a:p>
          <a:p>
            <a:r>
              <a:rPr lang="cs-CZ" sz="2300" smtClean="0"/>
              <a:t>V kontextu českých škol je </a:t>
            </a:r>
            <a:r>
              <a:rPr lang="cs-CZ" sz="2300" b="1" smtClean="0"/>
              <a:t>více známé strukturované drama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3789363"/>
            <a:ext cx="1611312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0488" y="1635125"/>
            <a:ext cx="8342312" cy="5162550"/>
          </a:xfrm>
        </p:spPr>
        <p:txBody>
          <a:bodyPr/>
          <a:lstStyle/>
          <a:p>
            <a:r>
              <a:rPr lang="cs-CZ" sz="2400" smtClean="0"/>
              <a:t>Příběh, inscenován v epizodách učitelem, vytváří rámec pro výuku (3-5 měsíců)</a:t>
            </a:r>
          </a:p>
          <a:p>
            <a:r>
              <a:rPr lang="cs-CZ" sz="2400" smtClean="0"/>
              <a:t>Propojuje prvky projektové výchovy, dramatické výchovy, výuky napříč předměty a aktivní role žáka</a:t>
            </a:r>
          </a:p>
          <a:p>
            <a:r>
              <a:rPr lang="cs-CZ" sz="2400" smtClean="0"/>
              <a:t>Metodika velice flexibilní</a:t>
            </a:r>
          </a:p>
          <a:p>
            <a:pPr lvl="1"/>
            <a:r>
              <a:rPr lang="cs-CZ" sz="2200" smtClean="0">
                <a:solidFill>
                  <a:srgbClr val="0E0585"/>
                </a:solidFill>
              </a:rPr>
              <a:t>Možnost přizpůsobení práce potřebám a možnostem třídy a prostor pro reflexi učitele</a:t>
            </a:r>
          </a:p>
          <a:p>
            <a:r>
              <a:rPr lang="cs-CZ" sz="2400" smtClean="0"/>
              <a:t>V rámci příběhu vytvářejí žáci fiktivní komunitu, která čelí výzvám globálního dimenzi (setkávání kultur, zabírání půdy, nedostatek vody, apod.)</a:t>
            </a:r>
          </a:p>
          <a:p>
            <a:r>
              <a:rPr lang="cs-CZ" sz="2400" smtClean="0"/>
              <a:t>4 příběhy – určeny pro 1. i 2.stupeň ZŠ</a:t>
            </a:r>
          </a:p>
          <a:p>
            <a:pPr lvl="1"/>
            <a:r>
              <a:rPr lang="cs-CZ" sz="2200" smtClean="0">
                <a:solidFill>
                  <a:srgbClr val="0E0585"/>
                </a:solidFill>
              </a:rPr>
              <a:t>Obr od Bodláčí hory (žáci cca do 10 let)</a:t>
            </a:r>
          </a:p>
          <a:p>
            <a:endParaRPr lang="cs-CZ" sz="2400" smtClean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8313" y="579438"/>
            <a:ext cx="8229600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b="1" dirty="0" smtClean="0"/>
              <a:t>Globální </a:t>
            </a:r>
            <a:r>
              <a:rPr lang="cs-CZ" b="1" dirty="0" err="1" smtClean="0"/>
              <a:t>Storylines</a:t>
            </a:r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sz="3200" b="1" dirty="0" smtClean="0"/>
              <a:t>Realizace </a:t>
            </a:r>
            <a:endParaRPr lang="cs-CZ" b="1" dirty="0"/>
          </a:p>
        </p:txBody>
      </p:sp>
      <p:sp>
        <p:nvSpPr>
          <p:cNvPr id="16388" name="AutoShape 4" descr="data:image/jpeg;base64,/9j/4AAQSkZJRgABAQAAAQABAAD/2wCEAAkGBhQREBQUERMTFBUWFhgXFhcWGRUWGBgYFBcVFxcXFhwZHiYeGR4jGhQSHy8gIygpLCwsFR4yNTAqOCYrLCkBCQoKDgwOGg8PGiwlHyQsLCwsLCwsLCwpLCksKSwpLCwsLCwpLCwsLCwpLCwpLCksLCwpKSkpKSwsKSksLCwpLf/AABEIAQgAkgMBIgACEQEDEQH/xAAbAAEAAgMBAQAAAAAAAAAAAAAABQYBAwQHAv/EAEEQAAICAQMCBAQEBAQEAwkAAAECAxEABBIhBTETIkFRBjJhcSNCgZEUUoKhBzNiciSSsbIWQ1MXRHODosHT4fD/xAAZAQEAAwEBAAAAAAAAAAAAAAAAAQIDBAX/xAAnEQACAgICAQMDBQAAAAAAAAAAAQIRAyESMUEEUXEiMmETI0Khsf/aAAwDAQACEQMRAD8A9xxjGAMYxgDGMYAxmM5OoawIterHYPuwav8AtwSlZvadRu5+Xk/TOKbqoUEtQpwD68M+wfqfL++VibqbSwyC3TfCkgIIBAYGN1PqeYyN3uw7cZwanqyReOaYsqJYrZS+Kn4gNUy7zIdw9x7ZFnTHB7lpn65tYBSxsBu3uZPLXezQ4+mc7/Ee0Agu1KxI2nzHYxA7ehR8reo+JR/ENsTcoLDzE2rxCQtfPy+WNhXoxz50nX1kaMNEQjqYtrUpVxHqGnJqweUC9/zZBr+kl4LrJ1wAiyouNX5sfMHbn24Q8ffO469bFEEUSSCCBRr0+tj9DnmvTOtrMwDoRujbeaA8rN+FGL5ZjF4hr0DHt6S3TuuGg5dDvi8bwwaHmNoe3kUeYlz8x9O2SVn6ei+4yF6b1oyVuBQKvnLV8wUEi+3AINjjnJlXBAI7HnJOSUHF0z6xjGCoxjGAMYxgDGMYAxjGAatTLtUtV0CaHrWUzqPUTLuCSbR4xVd9/MjyPf8AttANw9B+osfxI8g08hjJU7DTL3UjkN9uKP0Oee9QUgSPE/mBaVS6tUTScvHJYpCrhqJ4IaiR2NJPZ3emxpptnJ1DqRcnwpBGiFrN+I8dmOQElR5ot6vu4auSeM+dOVIdRGdouJ1sKqJrOdoruglCyI4sAOQa4yC02uaPa7xjw1bcHTzxRs938gbarXRRgRyQAM+260VUrtXkNGQLbyxjfGlE7itihuFhSRZGSdn6fgnp9J5lLnZauJLIBEqxPBwOxc/hkj3jJHBGa4oG2ujSFwsR3jjxPFn+dP8AdREYv8z3RANQ8/xVHtkCqw3/AMMxBBb/ACN3ajVUIvWzyO/Oal64RKrMsgYyKzKu1S7RptLcnync7ncRxQ+pFkmRTWiX1KF4gxCxBgyuUNkzOBEdi/MxVDIBtB5euNt5wx9RaCYgJGo3jdbWvl27I5WHzeGqliinuR7c8MeueQ3CArAOKU0Y0tvlJJWJaYLu4Y81ZJOc2ml8QMWdtoXw41rYiWASzkArEpo+5NHm+clRrsvFWy+fDXV2li8RtyxB9rbqAZnfeQB2VViUE/S6vPRema7xQW7diFIogHsT9T3r0FZ5J0aNhSbCz0WRZLW2cjxNTKj/ACKqJtUn3v1z1L4ZI/h1rmyWPFE7jus/U2D+uU80cnqorjyJfGMZY84YxjAGMYwBjGMAYxjAOPqgPhkBC4PDKDTFTYbaeOeffPO+rLL4waKXUFlHhyRhGimMfJViQCrkUaNWRfF56ecqfU9BNIVE/hIAwT+JRn3kMeBsACi/KPMSoJujxlJKzpwZVB76PM4+mw7nUy7ZbGwhX8Yk1tLNvWNSO1sOAL9s+36Z4AaRmmSQMQ/KyU8XKuHKk91INAbdwsFectfXfh1dJIGgXcxLHzO/iOtXJHfv3YbSG+h25WNdq1MqollGG5CDRZwCtVWyORV2IVraaHYPlW6Of1XrZN8YaNOnlVxErxRyPKSVPK7ZGCvwqEBd1C1IPYHm6ELP1aX+IAjii2ybwPLu3hCVYsWNnbtb2Aq/rkjotOJNosj/AIZZIGvbbaZmYqx7jZuHHsgzn1UShO9kCRSy3SwCVnkI4u5JXWJT6hb7E5XmziWbJVcmfWl6N46o3852qsYpZHHcR0jE7V2lia5v9JPpHwwLtpJG2lr2w+PCp4B21w78UeByp75x9N1KLG6SkABQNgALtZ3lAxG2JL859QFs2TWXXpc0EESNqvEUP2hXx6IsiNVDOCQARxtI555OarZ3YfXT6k9Gvo3RVFgiRYh8kaRMJJ2J5aUPdC1WtxA47Vxl86J08xpb8Mb4u9oJui35iSSSfc+wGb+lMDChEZiFcIaBUegIHA+2deFGjbL6h5FS6M4zF4yxzmcYxgDGMYAxjGAMYxgHDr59kkJPZmMZ+7Alf/qUD9c+9aEdWjcbtyny9iwqjXb/APXGY6t08TwvGSRuHBHdSCCrD6ggH9Mg9RqHn04LPHEY2qVmV2KSJ6qq1Vggg3+Yd/WOikn4K71ZmBaObeGsNGZAUEmzsQxO0SKB77WHPlsnKorBmNvuN70VwFLitrI/s6g7dy8MtHuFyZ65POYr3zzRoT52TZytkNGGI7V6jt2Nd6smrRolYqy2aKqN21uSssSADkW25OzKSRmMzgk1dG59T4YWNVIUlmXgCt6sjHkejN5h2DFgRQGbdU4LORXhRHfIAD2i/D02n9j+J5iRwSzHnOYh11UMThCsu8h9zbXEsZUlWN0ppTVWpZhmuBPHgSHxR5iHnkNitoJPf/04wL+rKPfKBJ3o1dNUQstN4jEb3YAiueFAPpdMTYslO/Y3zo+si3hlaBPMN8uoa5yB3CqwPhj0tm3d+x7ULqWu2qwiKruCi/SFAKTcaNysvmNElb9+1u+GpCViBcStQCwbZouWoqxcHbfbgqVGaxLw1o9Y0mqEi7l+U/KePMPRhXoc3ZxdNlcx3IgirgJ/KBxyex/QV9++RzTnWsVjJGmBp3Fgykd0jP8AJ6Fh37D1I1O29HXptd/Etcf+SpIL9vEI4IX/AEg929aoe+SYz4hhCKFUAACgBwAB2AGbMhIt8jGMZIGMxeZwBjGMAYxjAMHKv1TUHSakyLt2TKd24sAGTmztUngG/ei3tk/rvEA3RUxH5CaDD1APo3se3v3sV/rnVC8IDwzo4INGIutjv5kNAd+b7Hm+2QzPJ0RnV9FMabUzK0j3th06MzlQeOVKs69uWpQTnm+tLwaj8NzFXylPlajbBmL+H5fXlqOX+HXI0ZiaMyKSVG2QqW23ugkIBZgpJpRwQarg5v6n0M+Gpmg04DHakALs8klVFbDaBtA7DhQDlNNHO0p9HmfVde0uz8bTgB7LRsbVr80ir2uqLbODV1eaXb8sJhUOqp4dPyq7TIwsA7WKoeLLdueclviLoDaVmQs7bxukkIK7vDFrHGTbbQxQk+oKet5I/C3wG+siEsw4kVGUKwCkLab3HzK5oONvBAbkE8VUTNJt15Kx0/pjTyJEFJVQQXCFgLskqgo3ySSbbjt6Z6Z0LWx6R4gGWNXSQncUk3iNkBClVV1YEkbXFggivXMSdFj0SB4CUeMfiQlztIq2Xfw3INqWJAJHHt0aP4Xl17eLqmeKOqRaCysppvNYuNTx5e/HNZf4NIxcft7N+i1UnVZGsmPSIaZQaaX2Br8vBv8AYdjlzjjCgKoAAFADgADsBla/9nsC0YpNRERQBjkK0LuuKsfQ3nXH8LspO3W6yvQF0aj9CyE/ocsjeCku+yexnJpNI6HzTNIP9SoD+6gZ15JqMYxgEZpdcV1DwSXZHiRE/mU/Mo+qH09mXJLIzr3SvHiIU7ZU88LjukgB2n7ehHqDlf6J8clbTW+Rk4dwKCMO4kH5QfRu3NfUx0UlkUXTLpjPlGsXn1klxjGMAwch+s9SfcINON0ziybpYk7eI5/cAdyfscmDnxHCASfU9z6mu2Vd+CGrRT+t/DGyMMCzCh4hUbWUp8kyVza1R5Jrnmjez4Z6kHdItRZniVvDbna6NwWHJ5oLZJvn75adVDvQqNvP8w3D9R6jKR1/oRRfxVIi9JIj/lFvLYUkMqm+V5ocWeKq1x2jnnHg+UT5/wAR9PcSyF9/4c4FKtC0HIrnjb7n98+Om9WEMPkBQGDTxKSGLWiN8q1ZsycfYnIb4kmLi2jTesDq0qN5ZFZowp215W4o3/fipn4f6DPqI4dRFq442CCgkfiBbUAqwLAA8C7s/YZCbbdGScnN8TR0vXx792p02pmIrYgiaVFrgM380nruIAHp7m7dP60JSFEGoj/+JGVAr69hmrp0WpDVJqYJdpG+oGRu10CJSASKN0ftnH8c9ebTacLGQJpj4cZ/l4JZ/wBAD+tZp0br9uNtkxo+oCV3CUUQlS3u4PmUf7ex+vHoc7MielyafTQpCkkYEY2/MLsfMT9SbJ+pOfcvxNpl7zR/vk2aKSrbJTGQQ+NdIX2LLub+VFdz9ztBofU1naOtJ+beg92RwPvdV++CyaZIYz5R7AI5B5B++MEmaykfHvRipGqj2g0ElBB84PA3EGq/KbHsb4y8Zo1un8SNk48wINixRFEEWMh7KZIqUaZUPhD4g2AROxZCoMBPegWDQ/V1YVt9voMuozyMaRoZWgZgJA9owPyTIoKSL/vSuD35vLv8KfFMc0Masan3Mjx9zvHLMP8ARzYJ9CBkRZhgyfxl2WbGYzn6nPshkb+VGP7KTks6joBzDtQvk/bNHTU2wxg+iKP2UDOnAInWy6prWCONO3nlaz9dqIDz9WP6HOD/AMLSPzPqCxNg0vYHghdxIHr2UZZc0axCyMFK7q43Cx9mHse2KKSin2eSfEml/hjqoFfcFgJJO0n5kMa8AFWAIBuweDxyM9C+HNdCYA4dyREpd5FKmkHNttAIHPYnPOPjCNEk1XhwmFkgHirxtLs48yH1BBBvjt2Bz66z1+R4BpNMGkdysaxpZJjhjjs0OFUu0tk0DX0zOOmzihPhJ0i29M+MFC6ichmEspMMfAPhxIsfiOTwilkY2fbjIPqxn1c6zS7I41jYJuDUDIQLjUeeXyhvMdo83fOKHpc0MaqY3VkVW2iMnhfzig243+ZgaPtxlx6P03Qzgho2Mp4b+IDLOeO4LUW7nzL9PYZO2WXLJplY0nT1mYIBJ3FPqH2J+iLx9hz9ctfS/gKJPNMQ7H8qgIgvuPL5iPuch9B8PmHVtp55JdkgvTyM+8EjuhEl+bb+X6E+uTsHRNTFu8GVQL8o820jjnad2314HtiKrsnHDy0T+k0McS7YkVB7KAo/tm/IyDqEqUNRGB288RLpf1BAdf1BH1yUy52IxmcYySRmDmTnHH1Ab9jgo35bqnr+Q+v27/TIBSv8ROnkSrIF2q42F1r/ADAd0RI7gg7xfPBHPGQnRuvDTuusKiiPB1KgDcpBslfsfNXsSPbPRfijpxn0ksYIBKkgkWLHIv17gHj2zynQaimYNwJgEk9QJVvw39u4KkjvlJadnn5k4ZOSPZdJrFkFqQSKDUbAagSAex7jIf466j4Ogm/mdfCQepaXyivtZP6ZCf4e9X2l9IwA8MNIpJ7qzAFfrsO4X7bfrkb8adS8fWFbuPSxyNQ9ZBGbP6Fox+pyzerOieb6OS8no2hl3RI3uin91Bzfkb0SCRIkEhUARqoUc1tAFlj3JrsAAPr3yRGWN10Zzl1unZhcZ2uO3sf9LfQ/2751ZrnYhSRX9XA/XIqyTyD4zZD/ABLAybnjUSpISTGys/kUnupokVwP1oSOhMsDI0OmSNtYY93pIEuMMFe7UEEAeWraxVZwf4jbfFl3yQFmiXhCQbHicMCT5uV5senGWL4cnaeeCSQbBwqIfRYYVI/dpix+ye2ZrTPPS+tlq0/VnNeLppoz7jbIPvaEkftkg0auBYBHBFi/qDR9c2DM5qd6OXqHT1mQo9+hBHDKw5VlPowPIOZ0W8IBJRYcbh+auzV6X7ffOnMYJFYAzOMAYxjAGaNZpFlQq4sH9CPqCOQfqMT61E+Yn9Ax/wCgOck3XFHyxzufQLG/P6mh++Q2gQPUup63TNT+E0Q4SQRu5YCzUoDgoa9VBBq+O2UbqjpNPJtGwzAN8wdS1kMYmu2FhW9CLNjLj1/WTzsAdPqYogLBAW93o0gUk0K4UA9zfpVROiEkhThZSTflfwpG9xuAKN35HIN8++UmednbbrwfEPUnQJqkC+LC3nXsDQ2uvrQdT9ea9sx00ARTrYDeFGORxumnBb68BV4+mc0kxjciQMglCK4aifmXzA9m4B5+p9s29I1Fyz3+dRInevwmDJ+4Km/vlbOeEtpM9p06kKLbcfequ+e3pnF1DrkcLrGSWle/DiXl2rufZQPVmIGUHq3xfLMdiEu0gAjgg3jg+YmRiAzH5eF2j3IGWP4f+HU0SePqPNO3cgElb7RRgct/9z/bblZ6ccvJ/SiZfVmFGm1UgUAfKPlUXwB6ux4F/sMqGq6zqeoEiBZVhuiqUCw/1yGgv1VSa9dx4ye0/RG1Unja1RSn8GAncsY/mk9GkPr3A7D1yX1ujBTlnRVXtGdnA+o5H75NCSlL8I8s1agNJoREkRUjb4QeQF+aDOVXzWA3YAqfTNEkbOiTwRh1LVPp9sbGOVfK7xBwQtijQFG/Ss09Sm8GCUxlhLMOG3FnCkb5GuyTtQxxj/d9ONpG1qk23IkQfkUJWjuGUX23glSfQtzxzmHmzgvsnOgaaSU/8Pq1hf8A9M2sg97iKKP2sfXLjoP42Nan8DUfWPdE/wCoa0Y/qvb1yo6f4faaJJFaZ4a8yUhlUg8lN25XIN2KVhXF9ssXSfhoqA0Gv1ZQ/lJjdfYinQlSPbiqzaPR24/j+yxaefcLKsp9m7/24Obs0afygKz72q7O0Ej3pQB/bN+WOgYxjAGMYwDFYrM4wDFZA/EHwuk8QVPw3QsyMCR5mNtuPcgnk/v6Z3dT1Rg/FotGP8wCyVA/Oo9a9R7c+nOX6zGI1kBLRML8RRuUD3auQPr9OcjsrJJqmeQdWhZ0YSfMpphfcgE8H1tDYIu6sHPptSwii1UKqWjXwZE4ryAKD+o4++3LR8XayB5FkhlDF9sbgAkPusxsGJ2na3G32c5W9KBFLLARazJSA0SJB2Xj9vuqZztUeXkhxl2Wr/DvTQLo21aAtMFcS2exTz7UFeQUQaHHm9cu/wDDKWDkeYDi7NX3odh988f6H+DLLpWLFNQNgKn1Flfte0xt/SMs3U+v6hIvxJtsxO1I4arfKdsYZ2BNCwRwOx7981UlR24sq4Ivmn1Addy8iyL96JB/uDnBrOsodyRhpWPlpK2hjxtZidoNc1d5WujdE/iSqSM0sMXle2kCO6iiqrVMoa7Pvx6HLgdEoVVTyBewQAACqoCqH6Zfs2jLluig/C3wquohd9Si7Qxi5LbgICVemDAKCwb3+XPn43ihngH8KP8AKVlMgH4Xhqo3KD3kb8NaK9ivf0yyaD4XglibxA7XLITckhF+K5sru2nn6ZH/ABf0WOKOIRJvkklVAXJdufRS97AeFO2uGORWtGMsfGD0VnoPVJfC3rIysBciqzlt6r5zs4DXSm7uzyMuPRugyygSajVTMrC1jRwFIbm2aMC/6T+pykz9GOnmeGT/AMxqVja1MCW08gskgMd8ffm+cufwuzRwLLDvkhe2eFjckL9pEQ9mAYEFDR9QT2ysO2Z4V4ZZdH06OK/DRVvuQOTX8xPJ/XOnNOl1SyKGRgwPr9u4PqCPY85uzQ7RjGMAYxjAGM4tRrJFJ2wO9eoaIX/zMM4m67KP/ctT+8P/AOTIsEvKRR3VVc3VV63eefaaGTp88kcRVoZGLxxGwjKR50XlitcEEAghuRxnX1Trk7khlliXsVCsAd1VuKq7XwewGQs1eUbCdx2oqRyE7xZtGbYAwF39Lv1ykpexzZJN/aj46ggJbw0Iu2ETAWCfmCEWGo+3oR2Pev6+Q+VlNOGDKaAIqj6/MAV+42nv6TnjHafEhcIOFmoCM7fznax2c8BxxZ4PpnD1PTtHy43hiQJAAQbAIWWvkfkeaqYUftkzhyRfZo67ITCmoXdYpkI4CG1IUVze4N+30GdHxNqPF06vyPIuoPoRbxqWJH5iXoey5GzIV0mpibkoocf7Syn39Of+fJPrjA6bUkescUY9ezL2/YZKKr/T1Lo/SxCi7JJCm0bUYhgvHoav++bP4lm1PhqaWNA0nuWckIv2pXJ/pzq067UAscAelDge3pkX8MTLKks6kHxZnII/ljPhIP8AljH7nNz2FrRLQwhRSirJP6sbJ/cnITXqZOo6deNscUsp/wBxKxr/ANz/ALZPXkZoheq1DH0EUY+wUyf9ZP7YDVkP8fdH8SHxAPlUq/b5D5gx9fKwB/qbK/8AD3XDDIZm9xHq157itupAHFkDzV3r6Z6TLEGFMAQfQ8jPMfiXpDaLUeIgLRm+K7pxuU13ZTz9QfocpJVtHNlTi+aPSYIkJ8RALcCyPzDuCfQn650ZVv8AD/XhoJIgQfBlZVo3cbAPGa9Btbb/AE5aMujohLkrM4xjJLDGMYBisVmcYB8lB7dsjup6SMsHksCthN8BT3B/lDcAkewB4yTz5kjDAggEEUQexB7g5DFGo6ZCtbVqttUK2jsPt9M896vGeny+VS2mYncpjcLHZ5CnlfDJNgE8WfSssOq6hJo38Jg8kLDyMCN6d7QE8NQogGjX81Zzy/E++KSJ0aTy7d6BBu3JuBZGPl4NXyLBrKSaemYZOLVXTKDrIgk28qFictG4HJSOVdp49lJ3D6D7Zs6pEY9BCWPmDbpCBY3LKF3AXyAEqvtm6SPeAh9RtYHvuA9fUX39R3r6cuiO+CSKUh7baNxIq2AJr+a2Vrvs57Zieeq2W74p66wg8EOSBCZZWJBZ94JjjteFDcE16EAd7yQ+D5P4XRzK9nwG54oFjHGxVffzs3/NnnvTwz/8Kxt/4iOGzZuMMK+9JHt+wGWrQ9b36sRsVXTtqZJXZq85jUbFHsAyE89yv76crZ048qlPky+9LhZYVEhtyLb/AHMdxH6XX6Z0LGASQBZ7n3rteRE/xTGGCRpNK55Cxox47WSaCi/zE1nboo5SS0pAvtGvKqPqatm+vA9h6nVHanfR25x9S6YmojKSCweQexUjsyn0I55zsxkhqymdI6O3S5pWNyaaWiWVeYil0XUd1IPLKOKHGW+OUMAykEEWCDYIPqDn3WcWm6asTkxEqp7x/kv3UflPvXB9sgrGPHS6O7GMZJcYxjAGMZhhxxgDI7qnXI4AdxBb0W/X0BPYX9f75ibpUknEmocL6rEFjv8Aq5YfoRnLB8GadCSvi2fUyOzc+zMSw/fIId+Cs9V18moFsrRj1K/h2AeDIze3HKrx75Dx6hHk8F5EWV1uOUWVY8go10GsgfLXaweAB6Np/hjTo4cRAsBQLlpCB9C5NE8WR7DObqPQo9RqrlS1XTsnr/5rj5T6ECNuRyN2U4Wc88Te7PNtXERMqyKUYEWwJVro069wUYjvdX6A3nPRE7KDv30U7BvEQFlB7DzLvXivkGSXXtSEdtHPbtFXhagEkqGG5RJ6htt2CaO26yK1kT8GxuUinW+WBuNipHHIAPJ+Y5k1RwT0z5XRynWgxnkqNrHnaWBjDH/V5XP98nNHpSdXp4YnKLvlUtSmkijVLAbsdwajz39c+uka1WcyH5ZY45FNUVZN4dbPFqzOftWcnw51SJdfG0gZiEcxxhS7u0jWoSuL22SSRX0yY7aLwSUl+WeqdO6VHApEYPJtizFmY+5Lcn/+rOzI2LWyBTLOEhjVSSpO9xXqzDyj/aN339ManqxWFW2HxJDtijPdmN7d38vHmb2APtm/R6iO7+JXfs3DdW7b61dX9rzbnF0vQeElE7nPLue7MeT+g7AegoZ24RIxjGSBjGMAYxjAGMYwBjGc2q18cXMkiJ/uYD/rgG+S6O2r9L7f2yC6p1vw0qZjpgTXjACSMWa+fsh9i4Azm6n8TTNaaXRzy2P8w1ElH1TdyT+gyJ/8K6ybaZWWMseaYuy38zNW1SSOPJt598iykn4Ro671CJokg0qWrSCR5DQLlDu3Kz/5hfb819r/AErawXv3dvodxUk9iBV0eaAbkffLIfg0r4p05JjSl2i0Mj879mzgVaqNwIJVrrvkBJp5Nj8tKkZqTsZ4GH/qKDyPXct5lO7ODLGTdtHH00CRJIuKV/FBuqja0nRffzBe3pITmhepHS65J1s+GAWHqyEkPd+u0jn2GdeqkEbLqL5FmTbwHRhtkNWb3J5r5spefOs6OrTAuQQG3fQ0P+0gbv6sp0c/VNeCwS/EUmr1UMUr7NPCqzzGtu/w6kBcegvbSexBPPGT3QNe+t10kxUiGFdkP1aSizN7NtANegkGUHoso8ObVSD8MyHYp7GvWu1IOAPdvoM9I+CoFh0gL+V2/ElLblppOaO6gpAKivYLmq32d+CUpbZZczmMZodZnGMYAxjGAMYxgDGMYAzX4K3u2i/ehf75sxgGMZnGAa1hAFACvahXP0yM6p8PRSgEAxugYRvH5WTd321QN+xyWJyp/FXxLFGCv8WUsURAI3lB/qBA/tWQ2vJDRQtRHsYpKhZWMiqygC3jJXftv5iRbLfqSLvOWLXf8E/NtFcPNgkFaiJBrulj/wCWffJnSwq0f4QlePeWqomZdw5ZinzEmrHNehyIi0qJq3gN+HqF2EOOzg74W5/1Arf14Oc55c48ZV7n20Ak0EXoYmUCOyNorkyD1LMFPt5R9cmejQT6qhCoEiNZlk3kIeGA4NO/qLNdjfIz40+m3qoYbWt0I7+YWCPt5br0oHM/DGrnjnCadlVpHAKuLRgq7iWANqwUHkd7ojtVlt7LYtSVl90XQZFA8XV6h2+hVF+wAB/6nO2PpCAhjudgbBdmaj9ATX9s2adJb87oR7KjL9uS5zqzZHp0MYxkgYxjAGMYwBjGMAYxjAGYIzOMA4n6NEfmTf8ARyzj9mJGc8nR9nm05WM+ilQY/wBhTL/Sf0PbJXOPqLy7agVCxvl22qPrwrE/asikgU/qcypIU1HT0MrglXWQBSF77HoOlWOBzz2yvde6Ju03ibiXXaVsg7ebuyLNGuT+vc5Zeo/D2p3B5GGoq32qDEsZ5soCW3sbr8v98iJmCo6kMnG1xL5WDMBS8HliCCALsZlJM486b7Rrg1KOPFNVIvjD/TIBslWh62Rx/qOc+j0MviRTwlmljJJUKzRnduPh7oxxwxW7JHtxkejeHuicOtOrxHZIpt2CTILAJFEuOPX757LpdMsaKiAKqigBwABiMSmLHz37EX074gZwvjaWeAnjld62TQG5L+ncDJkHFZnNjuQxjGCRjGMAYxjAGMYwBjGMAYxjAGMYwDGROm6Mp1Mk7oN+4BCfRVRRu+5O4X7AYxghqyUeMGrANGxfNEeo+ufYxjBIxjGAMYxgDGMYAxjGAf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7475" y="-1508125"/>
            <a:ext cx="17430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Nadpis 1"/>
          <p:cNvSpPr>
            <a:spLocks noGrp="1"/>
          </p:cNvSpPr>
          <p:nvPr>
            <p:ph type="title"/>
          </p:nvPr>
        </p:nvSpPr>
        <p:spPr>
          <a:xfrm>
            <a:off x="422275" y="625475"/>
            <a:ext cx="8229600" cy="1066800"/>
          </a:xfrm>
        </p:spPr>
        <p:txBody>
          <a:bodyPr/>
          <a:lstStyle/>
          <a:p>
            <a:pPr algn="ctr"/>
            <a:r>
              <a:rPr lang="cs-CZ" b="1" smtClean="0"/>
              <a:t>Globální rozvojové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388" y="1628775"/>
            <a:ext cx="8748712" cy="4895850"/>
          </a:xfrm>
        </p:spPr>
        <p:txBody>
          <a:bodyPr>
            <a:normAutofit fontScale="62500" lnSpcReduction="20000"/>
          </a:bodyPr>
          <a:lstStyle/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i="1" dirty="0" smtClean="0"/>
              <a:t>„ </a:t>
            </a:r>
            <a:r>
              <a:rPr lang="cs-CZ" sz="3800" i="1" dirty="0" smtClean="0"/>
              <a:t>je </a:t>
            </a:r>
            <a:r>
              <a:rPr lang="cs-CZ" sz="3800" i="1" dirty="0"/>
              <a:t>celoživotní vzdělávací proces, který přispívá k pochopení  rozdílů a podobností mezi životy lidí v rozvojových a rozvinutých zemích a usnadňuje  porozumění ekonomickým, sociálním, politickým, environmentálním a kulturním procesům,  které je ovlivňují. Rozvíjí dovednosti a podporuje vytváření hodnot a postojů tak, aby lidé  byli schopni a ochotni aktivně se podílet na řešení lokálních a globálních problémů.  Globální rozvojové vzdělávání směřuje k přijetí zodpovědnosti za vytváření světa, kde mají  všichni lidé možnost žít důstojný život</a:t>
            </a:r>
            <a:r>
              <a:rPr lang="cs-CZ" sz="3800" i="1" dirty="0" smtClean="0"/>
              <a:t>.“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cs-CZ" i="1" dirty="0" smtClean="0"/>
          </a:p>
          <a:p>
            <a:pPr marL="68580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cs-CZ" i="1" dirty="0" smtClean="0"/>
          </a:p>
          <a:p>
            <a:pPr marL="68580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i="1" dirty="0" smtClean="0"/>
              <a:t>Ministerstvo </a:t>
            </a:r>
            <a:r>
              <a:rPr lang="cs-CZ" i="1" dirty="0"/>
              <a:t>zahraničí </a:t>
            </a:r>
            <a:r>
              <a:rPr lang="cs-CZ" i="1" dirty="0" smtClean="0"/>
              <a:t>ČR</a:t>
            </a:r>
          </a:p>
          <a:p>
            <a:pPr marL="68580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i="1" dirty="0" smtClean="0"/>
              <a:t>NÁRODNÍ </a:t>
            </a:r>
            <a:r>
              <a:rPr lang="cs-CZ" i="1" dirty="0"/>
              <a:t>STRATEGIE </a:t>
            </a:r>
            <a:r>
              <a:rPr lang="cs-CZ" i="1" dirty="0" smtClean="0"/>
              <a:t>GLOBÁLNÍHO </a:t>
            </a:r>
            <a:r>
              <a:rPr lang="cs-CZ" i="1" dirty="0"/>
              <a:t>ROZVOJOVÉHO VZDĚLÁVÁNÍ </a:t>
            </a:r>
          </a:p>
          <a:p>
            <a:pPr marL="68580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i="1" dirty="0"/>
              <a:t>PRO OBDOBÍ 2011 - 2015 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cs-CZ" i="1" dirty="0"/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i="1" dirty="0" smtClean="0"/>
              <a:t>		</a:t>
            </a:r>
            <a:endParaRPr lang="cs-CZ" i="1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/>
          </a:p>
        </p:txBody>
      </p:sp>
      <p:sp>
        <p:nvSpPr>
          <p:cNvPr id="17411" name="AutoShape 2" descr="data:image/jpeg;base64,/9j/4AAQSkZJRgABAQAAAQABAAD/2wCEAAkGBhQQDxQREg8VFRIUFxYVFRYWGBQUFREgFBghFR8cFhUZHScfFxkvJR4YKzshIyg1Ly4sISAxOjAqOjIsLDUBCQoKDQsFGQ4MEikcFCU1NSopKSkpKSkpKSk2Mi8pKSkpKSkpKSkpKSkpNikpKSkpKSkpKSkpKSkpKSkpKSkpKf/AABEIADgBBwMBIgACEQEDEQH/xAAbAAEAAwEBAQEAAAAAAAAAAAAABAYHBQMCAf/EADcQAAIBAwMCBQEHAgUFAAAAAAECAwAEEQUSIRMxBhQiQVEHMjRhc3SzwiNCFTNxgZEkQ1Ji8P/EABgBAQADAQAAAAAAAAAAAAAAAAADBAYF/8QAHREBAAAGAwAAAAAAAAAAAAAAAAECAwQ0NYGCsf/aAAwDAQACEQMRAD8A2C/8Q21vIsc1zFG7DKq7qhIzjjJ+c1I07UY7iJJoZA8Ug3Iy8hgf/u3tWY+I0MesSNfwyXMJhd7dYUnlIQgxtCV4jAYAsxOTnHI4roy2jW9hLBGpFjOxmgubUOfLLIwlCyQKQ4jx/fGTwSSFoPr6meJrfpxxpODLHONxV2VIfSyHqTI6COQZyFLA5HbGa5XhfTZY9RtVktpIYyXdCXJSRkhJLIq3EgJbO5nK8kd8k5qXnpEvzm/3xC4SYyRl5LZkLLI7tDHI8aZO7O9e/J2nFWXWvElxfXaNbB0fZIkKcLIu5CG5zhZCDKOTgNAvbDUGk23iy2kWdusALYt1i2BsCkjdn3X0sMj3BHcEVL0fVkuoVmizsbI54YbTghl/tPHY8j3APFZUPDvmBdz2cey2RI9iKCpkH/TzbQGxl1WLcSeC74ycMTa/pzEAZDCgWDo2qttyInmCEyNGGAOChgySOWz7hjQXeqn9Pu17+tn/AI1bKqf0+7Xv62f+NRTZEvK7R1NXr7FbKUrna9r0VjA1xOWES43FVZ9uTjJC84zipVJ0aVx9T8V29ukDu5IuWVIAis7Sl13DaB7Y9/8ASuhZ36TBihOFd4zlWXlDtPDAZGfccGgkUqPJfosqQnO91Zl9LEYTAOWxgfaHBPNfU94kZQOwUyNsTP8AcxBbA/HAP/FB7UpTNApXil4hkaIODIgVmX3USbgpP+u1v+DXtQKUpQKVA/xhfNi0KOHMRmDYGxlVghAOc5BZfb3qfQKUqPd3yRBS5I3usa4Vm9TnaM7QcDPueB70Eilc6216KS4ktlY9aLl12sNoIBBJxjB3cH3w3wcSNR1BLeJ5pW2xxqWY8nt8Ack+wA5JwKCTSvJbjMe8K3K7guMN2zjBxhvwNRtF1ZLu3juIwwSVdyhhhh/qPmgnUpXOs9eilnkt0ZjLD/mKVYbM4IySMYYHI+QGx2NB0aVE1DU0gClyfW6xoFBZnZjwAo5+ST7AEngVLoM2+t33a3/OP7ZpT63fdrf84/tmlaCx10HDvc+K2yeNbJZmga8iEiHa2WwqnBO1pD6A3B4zng/FUrU7fILafby/4Y257iNVWO3n6cbOvQXhxGzKiuVGxwRjOSTyo9QOlvqMN3bPdzORKZ2t8xSEjdCZBuYspkJUAcLtABzVuurtgwW/1PY5VCLazV45TkZJdVMkp54ypA4rPu4rMmimbZGDubfBEhJKq8ssIuiyouFtrdEPCxAOxGN47npeAbaCJrq9c7IrbEcbtgZUormUqowCwKhVA9K8AZZieh4Wu4Xn8pcRyLdIwuIHmDRyXiRqYVkOTkyKvpYHkgbsc8QvEtoLG4SJMJbSm3lBJ9MZtW6R3k9lG+2bJ4AR/igrs17PElysKuLSRtjqw2bR9lVuJ87bY7cI20ltoQN0my1ad4KWNbNVjcswZutuXpuJCdzh4/8AtnJ4X2XbgkYNV3SfGdrbW1vayJhFiVbtnKAWrH0MJ1Y7izPnJxzuByQwz7/ThCHnwrLGEgXa2dyENKyq4PZxA1oCDyAFB7UF4qp/T7te/rZ/41bKqf0+7Xv62f8AjUU2RLyu0dTV6+xWyuF4yQtahRE8mZrclUXedqTpI2R8bVau7XP13V0tYGlcgHhUB3HqO3pRAFBYknAwATUqkzsaDcxdESQSyJZ3UMVttUu3QSTrtIR7enpJ8/0j8mvWDSmdrdJLK4MSX16zgo+3oyiQoD6uUyYvT+Hbirj4Y8Ueb6kckDwXEQRpYXDExiXds9eAHzsb7PFd6gyq1sJ+lbp5W8VltdQhcoCrqHYmFQ7NgMBu2k9jiviDw2/9NpbFnjhu4mLJE8TSobZ0ZvK72CMGMYZk+13xwa0nStZW4MwVXUwStC4YAcqobIwTlSGU5r0h1NHnkgUkvEFL8Hau/kAt23Y529wCD7igoFvpExujJNDOW81O7MseepA0bbUMhk5j2lV6QXO8dveoNr4UZbG1YW9ws5GLgSI9xE7RIwHXtzICwO4gOh4IX4FaxTNBmWl+EOpJMk9nJC11ZWyCRS8nQkRJFfdNuJ3jMfLHnA71+2mi3DRQ3FxaPlp4UuoF5zHBC0QJQH1oZfXj3XZkHFaZUA6wvmxalHDmJplbA2MFZUIznOQWX296CuaZp7ppl0ksEzRtJcNDApImETNlI15ymecDPpBA4xiqzaaZKIo0fTpTulM1wzRu8as8TYjituou+NeFBbjPqxk5Ggt4njWWeJkkDW/Q3YQvuFwxVCoTJIypzxx3qRpmsLcNMqqytBKYXDAckIsmVwTlSHWgzaPR5JYbdbiyuXeLTp4juRyVmLJtG4Ny3pJBz8HPapen6O80rSzWdyZks7Voyxlh3XECybwXDYDHMYz78/jWm0oMcl0q48vcRrZXCiS2tQqxxSRgSxytvIzIzbwpAMhOWxk5711Z9PeOWZYbO5EQvbCeEKj4Cp0zMVGeOA+R7n5rTqUGbDSm6Uolsbl7s+e3yqTtcOzdIEhv6owY9qj7JGeMGuTeaLMttLHFZXQaTT4AcLJ6rhGJLE7v8wA/a/2zxWv0oKFa2jeblmns7mSU3YlglTKiOHojCk7h6R6wYu5Y9j3qF4J0h7eawPlJ42NvcJcsVYLuLqyCQ5x/a+PjI7ZrSqUFG1Xwu7akQIi1tdGCWV8nELWrFmXvwJB0xgd8P81Xl0C+6L7UnW96V6JJFUIJi7endOZPXnjZtA2/+ta1Sgzq6sAskL22n3card2rNw20qiMHZYt3pGCoYkes884zWiilKDNvrd92t/zj+2aU+t33a3/OP7ZpWgsddBw73Pi0S6uViRpJGCoilmYnAUKMkk+wqhjxSoXUb+0BaIxWzpK8cgicgvCxGcF1UKpODwPirj4gsJJ7WWGGbpSSLsEmCTHu4JGCDnGcYI59xWb6bpWoeXk05LSMRwTxAyOFgVtk3UDQxoNsiFFjJDEncWyX7DPu463inw9czXenNJep1BcYQxQGIKqr5h87pXJyIVGPxPtkVK8a69Gt3bxtA0ghO6ThSkguUkg6XP2pCu9gp4bbtGWIFdjxhJbiOPrXiW0qv1LeVioKOgxnaxG9MMQw7bSeRwa4Kym6bTpWVBPfRZuExut5oI16pV4nzl/6i7ecjc2SQCCHPW0Vrxba1EqRSdIAyxjrRLExkdoWlTqxxLhFUtwHf0YK1omm6ZHbRCKJdqDJ7klixyWZjyzE5JJOSa+dO0aC3z0LeOLdjd00VN2O2do5/wB6mUCqn9Pu17+tn/jVsqp/T7te/rZ/41FNkS8rtHU1evsVsqu+NLGR0tpI4zJ5e6ineNcbnVQynaCQCw3Zx74qxUqVSZ94jjuLtuolkyQLPb7yY1M1yiJJnqQFgXiV2jwpOT6zg+/DvfDdwIY9trO7BZ+nHLGhiIkuC6oNkgezfG0hwfSuB3GK12lBmVvpE66q91LZPLb+ak2IUXdCXjjAuEO71rmLGDyvpYCvbwLodzFcQNOkqypHOty5RFSVncEFpdxNxyCVIHpGRxnFaPSgzPWfCzzSapJBayx3JJe0lBMatmBYnCENjLEydwMnB9hjnX+k7FDvbSiF7ywCx9JYQxG9ZOnCrkglSqsc+vGOffXah6lpENyqrNEsiqwdQwyFI4BH48nmgz6z0SSGeK58jL5bzF4FhVQ0kcU8SqoaLPpjLrIdvtvHA5xHstBdYrTzOmzSrFZ3MJjAVisjyqVHD8cA4bsODkd61QCv2gyafRboQTRyWk0s3Q0tA4CtuktXLSlXLewb7XvzUoaXMdTkupbCSa2NySsTRrvj6lvGnmFJb1gGIqUPbIYZJrT6YoKD4P0LZeyQmJRFp7zCB8DL+cxMBn5RDtwf/JTV+qLp2mRW0YigiSOMZIVAFGT3OB7/AI1KoFKUoFKUoFKUoFKUoFKUoM2+t33a3/OP7ZpT63fdrf8AOP7ZpWgsddBw73Pi0mlKVn3cZ74+025jvY9TiiV47WHB2swm9cnrIjAxKoTJ2sQMljmpfhnzUuo9eew8vH5Upksrbh1Q0ShAT0WC7tyg8nGey0pQXelKUCqn9Pu17+tn/jSlRTZEvK5R1VXr6tlKUqVTKUpQKUpQKUpQKUpQKUpQKUpQKUpQKUpQKUpQKUpQKUpQZt9bvu1v+cf2zSlK0NjroOJe50X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17475" y="-319088"/>
            <a:ext cx="3133725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Georgia" pitchFamily="18" charset="0"/>
            </a:endParaRPr>
          </a:p>
        </p:txBody>
      </p:sp>
      <p:sp>
        <p:nvSpPr>
          <p:cNvPr id="17412" name="AutoShape 4" descr="data:image/jpeg;base64,/9j/4AAQSkZJRgABAQAAAQABAAD/2wCEAAkGBhQQDxQREg8VFRIUFxYVFRYWGBQUFREgFBghFR8cFhUZHScfFxkvJR4YKzshIyg1Ly4sISAxOjAqOjIsLDUBCQoKDQsFGQ4MEikcFCU1NSopKSkpKSkpKSk2Mi8pKSkpKSkpKSkpKSkpNikpKSkpKSkpKSkpKSkpKSkpKSkpKf/AABEIADgBBwMBIgACEQEDEQH/xAAbAAEAAwEBAQEAAAAAAAAAAAAABAYHBQMCAf/EADcQAAIBAwMCBQEHAgUFAAAAAAECAwAEEQUSIRMxBhQiQVEHMjRhc3SzwiNCFTNxgZEkQ1Ji8P/EABgBAQADAQAAAAAAAAAAAAAAAAADBAYF/8QAHREBAAAGAwAAAAAAAAAAAAAAAAECAwQ0NYGCsf/aAAwDAQACEQMRAD8A2C/8Q21vIsc1zFG7DKq7qhIzjjJ+c1I07UY7iJJoZA8Ug3Iy8hgf/u3tWY+I0MesSNfwyXMJhd7dYUnlIQgxtCV4jAYAsxOTnHI4roy2jW9hLBGpFjOxmgubUOfLLIwlCyQKQ4jx/fGTwSSFoPr6meJrfpxxpODLHONxV2VIfSyHqTI6COQZyFLA5HbGa5XhfTZY9RtVktpIYyXdCXJSRkhJLIq3EgJbO5nK8kd8k5qXnpEvzm/3xC4SYyRl5LZkLLI7tDHI8aZO7O9e/J2nFWXWvElxfXaNbB0fZIkKcLIu5CG5zhZCDKOTgNAvbDUGk23iy2kWdusALYt1i2BsCkjdn3X0sMj3BHcEVL0fVkuoVmizsbI54YbTghl/tPHY8j3APFZUPDvmBdz2cey2RI9iKCpkH/TzbQGxl1WLcSeC74ycMTa/pzEAZDCgWDo2qttyInmCEyNGGAOChgySOWz7hjQXeqn9Pu17+tn/AI1bKqf0+7Xv62f+NRTZEvK7R1NXr7FbKUrna9r0VjA1xOWES43FVZ9uTjJC84zipVJ0aVx9T8V29ukDu5IuWVIAis7Sl13DaB7Y9/8ASuhZ36TBihOFd4zlWXlDtPDAZGfccGgkUqPJfosqQnO91Zl9LEYTAOWxgfaHBPNfU94kZQOwUyNsTP8AcxBbA/HAP/FB7UpTNApXil4hkaIODIgVmX3USbgpP+u1v+DXtQKUpQKVA/xhfNi0KOHMRmDYGxlVghAOc5BZfb3qfQKUqPd3yRBS5I3usa4Vm9TnaM7QcDPueB70Eilc6216KS4ktlY9aLl12sNoIBBJxjB3cH3w3wcSNR1BLeJ5pW2xxqWY8nt8Ack+wA5JwKCTSvJbjMe8K3K7guMN2zjBxhvwNRtF1ZLu3juIwwSVdyhhhh/qPmgnUpXOs9eilnkt0ZjLD/mKVYbM4IySMYYHI+QGx2NB0aVE1DU0gClyfW6xoFBZnZjwAo5+ST7AEngVLoM2+t33a3/OP7ZpT63fdrf84/tmlaCx10HDvc+K2yeNbJZmga8iEiHa2WwqnBO1pD6A3B4zng/FUrU7fILafby/4Y257iNVWO3n6cbOvQXhxGzKiuVGxwRjOSTyo9QOlvqMN3bPdzORKZ2t8xSEjdCZBuYspkJUAcLtABzVuurtgwW/1PY5VCLazV45TkZJdVMkp54ypA4rPu4rMmimbZGDubfBEhJKq8ssIuiyouFtrdEPCxAOxGN47npeAbaCJrq9c7IrbEcbtgZUormUqowCwKhVA9K8AZZieh4Wu4Xn8pcRyLdIwuIHmDRyXiRqYVkOTkyKvpYHkgbsc8QvEtoLG4SJMJbSm3lBJ9MZtW6R3k9lG+2bJ4AR/igrs17PElysKuLSRtjqw2bR9lVuJ87bY7cI20ltoQN0my1ad4KWNbNVjcswZutuXpuJCdzh4/8AtnJ4X2XbgkYNV3SfGdrbW1vayJhFiVbtnKAWrH0MJ1Y7izPnJxzuByQwz7/ThCHnwrLGEgXa2dyENKyq4PZxA1oCDyAFB7UF4qp/T7te/rZ/41bKqf0+7Xv62f8AjUU2RLyu0dTV6+xWyuF4yQtahRE8mZrclUXedqTpI2R8bVau7XP13V0tYGlcgHhUB3HqO3pRAFBYknAwATUqkzsaDcxdESQSyJZ3UMVttUu3QSTrtIR7enpJ8/0j8mvWDSmdrdJLK4MSX16zgo+3oyiQoD6uUyYvT+Hbirj4Y8Ueb6kckDwXEQRpYXDExiXds9eAHzsb7PFd6gyq1sJ+lbp5W8VltdQhcoCrqHYmFQ7NgMBu2k9jiviDw2/9NpbFnjhu4mLJE8TSobZ0ZvK72CMGMYZk+13xwa0nStZW4MwVXUwStC4YAcqobIwTlSGU5r0h1NHnkgUkvEFL8Hau/kAt23Y529wCD7igoFvpExujJNDOW81O7MseepA0bbUMhk5j2lV6QXO8dveoNr4UZbG1YW9ws5GLgSI9xE7RIwHXtzICwO4gOh4IX4FaxTNBmWl+EOpJMk9nJC11ZWyCRS8nQkRJFfdNuJ3jMfLHnA71+2mi3DRQ3FxaPlp4UuoF5zHBC0QJQH1oZfXj3XZkHFaZUA6wvmxalHDmJplbA2MFZUIznOQWX296CuaZp7ppl0ksEzRtJcNDApImETNlI15ymecDPpBA4xiqzaaZKIo0fTpTulM1wzRu8as8TYjituou+NeFBbjPqxk5Ggt4njWWeJkkDW/Q3YQvuFwxVCoTJIypzxx3qRpmsLcNMqqytBKYXDAckIsmVwTlSHWgzaPR5JYbdbiyuXeLTp4juRyVmLJtG4Ny3pJBz8HPapen6O80rSzWdyZks7Voyxlh3XECybwXDYDHMYz78/jWm0oMcl0q48vcRrZXCiS2tQqxxSRgSxytvIzIzbwpAMhOWxk5711Z9PeOWZYbO5EQvbCeEKj4Cp0zMVGeOA+R7n5rTqUGbDSm6Uolsbl7s+e3yqTtcOzdIEhv6owY9qj7JGeMGuTeaLMttLHFZXQaTT4AcLJ6rhGJLE7v8wA/a/2zxWv0oKFa2jeblmns7mSU3YlglTKiOHojCk7h6R6wYu5Y9j3qF4J0h7eawPlJ42NvcJcsVYLuLqyCQ5x/a+PjI7ZrSqUFG1Xwu7akQIi1tdGCWV8nELWrFmXvwJB0xgd8P81Xl0C+6L7UnW96V6JJFUIJi7endOZPXnjZtA2/+ta1Sgzq6sAskL22n3card2rNw20qiMHZYt3pGCoYkes884zWiilKDNvrd92t/zj+2aU+t33a3/OP7ZpWgsddBw73Pi0S6uViRpJGCoilmYnAUKMkk+wqhjxSoXUb+0BaIxWzpK8cgicgvCxGcF1UKpODwPirj4gsJJ7WWGGbpSSLsEmCTHu4JGCDnGcYI59xWb6bpWoeXk05LSMRwTxAyOFgVtk3UDQxoNsiFFjJDEncWyX7DPu463inw9czXenNJep1BcYQxQGIKqr5h87pXJyIVGPxPtkVK8a69Gt3bxtA0ghO6ThSkguUkg6XP2pCu9gp4bbtGWIFdjxhJbiOPrXiW0qv1LeVioKOgxnaxG9MMQw7bSeRwa4Kym6bTpWVBPfRZuExut5oI16pV4nzl/6i7ecjc2SQCCHPW0Vrxba1EqRSdIAyxjrRLExkdoWlTqxxLhFUtwHf0YK1omm6ZHbRCKJdqDJ7klixyWZjyzE5JJOSa+dO0aC3z0LeOLdjd00VN2O2do5/wB6mUCqn9Pu17+tn/jVsqp/T7te/rZ/41FNkS8rtHU1evsVsqu+NLGR0tpI4zJ5e6ineNcbnVQynaCQCw3Zx74qxUqVSZ94jjuLtuolkyQLPb7yY1M1yiJJnqQFgXiV2jwpOT6zg+/DvfDdwIY9trO7BZ+nHLGhiIkuC6oNkgezfG0hwfSuB3GK12lBmVvpE66q91LZPLb+ak2IUXdCXjjAuEO71rmLGDyvpYCvbwLodzFcQNOkqypHOty5RFSVncEFpdxNxyCVIHpGRxnFaPSgzPWfCzzSapJBayx3JJe0lBMatmBYnCENjLEydwMnB9hjnX+k7FDvbSiF7ywCx9JYQxG9ZOnCrkglSqsc+vGOffXah6lpENyqrNEsiqwdQwyFI4BH48nmgz6z0SSGeK58jL5bzF4FhVQ0kcU8SqoaLPpjLrIdvtvHA5xHstBdYrTzOmzSrFZ3MJjAVisjyqVHD8cA4bsODkd61QCv2gyafRboQTRyWk0s3Q0tA4CtuktXLSlXLewb7XvzUoaXMdTkupbCSa2NySsTRrvj6lvGnmFJb1gGIqUPbIYZJrT6YoKD4P0LZeyQmJRFp7zCB8DL+cxMBn5RDtwf/JTV+qLp2mRW0YigiSOMZIVAFGT3OB7/AI1KoFKUoFKUoFKUoFKUoFKUoM2+t33a3/OP7ZpT63fdrf8AOP7ZpWgsddBw73Pi0mlKVn3cZ74+025jvY9TiiV47WHB2swm9cnrIjAxKoTJ2sQMljmpfhnzUuo9eew8vH5Upksrbh1Q0ShAT0WC7tyg8nGey0pQXelKUCqn9Pu17+tn/jSlRTZEvK5R1VXr6tlKUqVTKUpQKUpQKUpQKUpQKUpQKUpQKUpQKUpQKUpQKUpQKUpQZt9bvu1v+cf2zSlK0NjroOJe50X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69875" y="-166688"/>
            <a:ext cx="3133725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Georgia" pitchFamily="18" charset="0"/>
            </a:endParaRPr>
          </a:p>
        </p:txBody>
      </p:sp>
      <p:sp>
        <p:nvSpPr>
          <p:cNvPr id="17413" name="AutoShape 6" descr="data:image/jpeg;base64,/9j/4AAQSkZJRgABAQAAAQABAAD/2wCEAAkGBhQQDxQREg8VFRIUFxYVFRYWGBQUFREgFBghFR8cFhUZHScfFxkvJR4YKzshIyg1Ly4sISAxOjAqOjIsLDUBCQoKDQsFGQ4MEikcFCU1NSopKSkpKSkpKSk2Mi8pKSkpKSkpKSkpKSkpNikpKSkpKSkpKSkpKSkpKSkpKSkpKf/AABEIADgBBwMBIgACEQEDEQH/xAAbAAEAAwEBAQEAAAAAAAAAAAAABAYHBQMCAf/EADcQAAIBAwMCBQEHAgUFAAAAAAECAwAEEQUSIRMxBhQiQVEHMjRhc3SzwiNCFTNxgZEkQ1Ji8P/EABgBAQADAQAAAAAAAAAAAAAAAAADBAYF/8QAHREBAAAGAwAAAAAAAAAAAAAAAAECAwQ0NYGCsf/aAAwDAQACEQMRAD8A2C/8Q21vIsc1zFG7DKq7qhIzjjJ+c1I07UY7iJJoZA8Ug3Iy8hgf/u3tWY+I0MesSNfwyXMJhd7dYUnlIQgxtCV4jAYAsxOTnHI4roy2jW9hLBGpFjOxmgubUOfLLIwlCyQKQ4jx/fGTwSSFoPr6meJrfpxxpODLHONxV2VIfSyHqTI6COQZyFLA5HbGa5XhfTZY9RtVktpIYyXdCXJSRkhJLIq3EgJbO5nK8kd8k5qXnpEvzm/3xC4SYyRl5LZkLLI7tDHI8aZO7O9e/J2nFWXWvElxfXaNbB0fZIkKcLIu5CG5zhZCDKOTgNAvbDUGk23iy2kWdusALYt1i2BsCkjdn3X0sMj3BHcEVL0fVkuoVmizsbI54YbTghl/tPHY8j3APFZUPDvmBdz2cey2RI9iKCpkH/TzbQGxl1WLcSeC74ycMTa/pzEAZDCgWDo2qttyInmCEyNGGAOChgySOWz7hjQXeqn9Pu17+tn/AI1bKqf0+7Xv62f+NRTZEvK7R1NXr7FbKUrna9r0VjA1xOWES43FVZ9uTjJC84zipVJ0aVx9T8V29ukDu5IuWVIAis7Sl13DaB7Y9/8ASuhZ36TBihOFd4zlWXlDtPDAZGfccGgkUqPJfosqQnO91Zl9LEYTAOWxgfaHBPNfU94kZQOwUyNsTP8AcxBbA/HAP/FB7UpTNApXil4hkaIODIgVmX3USbgpP+u1v+DXtQKUpQKVA/xhfNi0KOHMRmDYGxlVghAOc5BZfb3qfQKUqPd3yRBS5I3usa4Vm9TnaM7QcDPueB70Eilc6216KS4ktlY9aLl12sNoIBBJxjB3cH3w3wcSNR1BLeJ5pW2xxqWY8nt8Ack+wA5JwKCTSvJbjMe8K3K7guMN2zjBxhvwNRtF1ZLu3juIwwSVdyhhhh/qPmgnUpXOs9eilnkt0ZjLD/mKVYbM4IySMYYHI+QGx2NB0aVE1DU0gClyfW6xoFBZnZjwAo5+ST7AEngVLoM2+t33a3/OP7ZpT63fdrf84/tmlaCx10HDvc+K2yeNbJZmga8iEiHa2WwqnBO1pD6A3B4zng/FUrU7fILafby/4Y257iNVWO3n6cbOvQXhxGzKiuVGxwRjOSTyo9QOlvqMN3bPdzORKZ2t8xSEjdCZBuYspkJUAcLtABzVuurtgwW/1PY5VCLazV45TkZJdVMkp54ypA4rPu4rMmimbZGDubfBEhJKq8ssIuiyouFtrdEPCxAOxGN47npeAbaCJrq9c7IrbEcbtgZUormUqowCwKhVA9K8AZZieh4Wu4Xn8pcRyLdIwuIHmDRyXiRqYVkOTkyKvpYHkgbsc8QvEtoLG4SJMJbSm3lBJ9MZtW6R3k9lG+2bJ4AR/igrs17PElysKuLSRtjqw2bR9lVuJ87bY7cI20ltoQN0my1ad4KWNbNVjcswZutuXpuJCdzh4/8AtnJ4X2XbgkYNV3SfGdrbW1vayJhFiVbtnKAWrH0MJ1Y7izPnJxzuByQwz7/ThCHnwrLGEgXa2dyENKyq4PZxA1oCDyAFB7UF4qp/T7te/rZ/41bKqf0+7Xv62f8AjUU2RLyu0dTV6+xWyuF4yQtahRE8mZrclUXedqTpI2R8bVau7XP13V0tYGlcgHhUB3HqO3pRAFBYknAwATUqkzsaDcxdESQSyJZ3UMVttUu3QSTrtIR7enpJ8/0j8mvWDSmdrdJLK4MSX16zgo+3oyiQoD6uUyYvT+Hbirj4Y8Ueb6kckDwXEQRpYXDExiXds9eAHzsb7PFd6gyq1sJ+lbp5W8VltdQhcoCrqHYmFQ7NgMBu2k9jiviDw2/9NpbFnjhu4mLJE8TSobZ0ZvK72CMGMYZk+13xwa0nStZW4MwVXUwStC4YAcqobIwTlSGU5r0h1NHnkgUkvEFL8Hau/kAt23Y529wCD7igoFvpExujJNDOW81O7MseepA0bbUMhk5j2lV6QXO8dveoNr4UZbG1YW9ws5GLgSI9xE7RIwHXtzICwO4gOh4IX4FaxTNBmWl+EOpJMk9nJC11ZWyCRS8nQkRJFfdNuJ3jMfLHnA71+2mi3DRQ3FxaPlp4UuoF5zHBC0QJQH1oZfXj3XZkHFaZUA6wvmxalHDmJplbA2MFZUIznOQWX296CuaZp7ppl0ksEzRtJcNDApImETNlI15ymecDPpBA4xiqzaaZKIo0fTpTulM1wzRu8as8TYjituou+NeFBbjPqxk5Ggt4njWWeJkkDW/Q3YQvuFwxVCoTJIypzxx3qRpmsLcNMqqytBKYXDAckIsmVwTlSHWgzaPR5JYbdbiyuXeLTp4juRyVmLJtG4Ny3pJBz8HPapen6O80rSzWdyZks7Voyxlh3XECybwXDYDHMYz78/jWm0oMcl0q48vcRrZXCiS2tQqxxSRgSxytvIzIzbwpAMhOWxk5711Z9PeOWZYbO5EQvbCeEKj4Cp0zMVGeOA+R7n5rTqUGbDSm6Uolsbl7s+e3yqTtcOzdIEhv6owY9qj7JGeMGuTeaLMttLHFZXQaTT4AcLJ6rhGJLE7v8wA/a/2zxWv0oKFa2jeblmns7mSU3YlglTKiOHojCk7h6R6wYu5Y9j3qF4J0h7eawPlJ42NvcJcsVYLuLqyCQ5x/a+PjI7ZrSqUFG1Xwu7akQIi1tdGCWV8nELWrFmXvwJB0xgd8P81Xl0C+6L7UnW96V6JJFUIJi7endOZPXnjZtA2/+ta1Sgzq6sAskL22n3card2rNw20qiMHZYt3pGCoYkes884zWiilKDNvrd92t/zj+2aU+t33a3/OP7ZpWgsddBw73Pi0S6uViRpJGCoilmYnAUKMkk+wqhjxSoXUb+0BaIxWzpK8cgicgvCxGcF1UKpODwPirj4gsJJ7WWGGbpSSLsEmCTHu4JGCDnGcYI59xWb6bpWoeXk05LSMRwTxAyOFgVtk3UDQxoNsiFFjJDEncWyX7DPu463inw9czXenNJep1BcYQxQGIKqr5h87pXJyIVGPxPtkVK8a69Gt3bxtA0ghO6ThSkguUkg6XP2pCu9gp4bbtGWIFdjxhJbiOPrXiW0qv1LeVioKOgxnaxG9MMQw7bSeRwa4Kym6bTpWVBPfRZuExut5oI16pV4nzl/6i7ecjc2SQCCHPW0Vrxba1EqRSdIAyxjrRLExkdoWlTqxxLhFUtwHf0YK1omm6ZHbRCKJdqDJ7klixyWZjyzE5JJOSa+dO0aC3z0LeOLdjd00VN2O2do5/wB6mUCqn9Pu17+tn/jVsqp/T7te/rZ/41FNkS8rtHU1evsVsqu+NLGR0tpI4zJ5e6ineNcbnVQynaCQCw3Zx74qxUqVSZ94jjuLtuolkyQLPb7yY1M1yiJJnqQFgXiV2jwpOT6zg+/DvfDdwIY9trO7BZ+nHLGhiIkuC6oNkgezfG0hwfSuB3GK12lBmVvpE66q91LZPLb+ak2IUXdCXjjAuEO71rmLGDyvpYCvbwLodzFcQNOkqypHOty5RFSVncEFpdxNxyCVIHpGRxnFaPSgzPWfCzzSapJBayx3JJe0lBMatmBYnCENjLEydwMnB9hjnX+k7FDvbSiF7ywCx9JYQxG9ZOnCrkglSqsc+vGOffXah6lpENyqrNEsiqwdQwyFI4BH48nmgz6z0SSGeK58jL5bzF4FhVQ0kcU8SqoaLPpjLrIdvtvHA5xHstBdYrTzOmzSrFZ3MJjAVisjyqVHD8cA4bsODkd61QCv2gyafRboQTRyWk0s3Q0tA4CtuktXLSlXLewb7XvzUoaXMdTkupbCSa2NySsTRrvj6lvGnmFJb1gGIqUPbIYZJrT6YoKD4P0LZeyQmJRFp7zCB8DL+cxMBn5RDtwf/JTV+qLp2mRW0YigiSOMZIVAFGT3OB7/AI1KoFKUoFKUoFKUoFKUoFKUoM2+t33a3/OP7ZpT63fdrf8AOP7ZpWgsddBw73Pi0mlKVn3cZ74+025jvY9TiiV47WHB2swm9cnrIjAxKoTJ2sQMljmpfhnzUuo9eew8vH5Upksrbh1Q0ShAT0WC7tyg8nGey0pQXelKUCqn9Pu17+tn/jSlRTZEvK5R1VXr6tlKUqVTKUpQKUpQKUpQKUpQKUpQKUpQKUpQKUpQKUpQKUpQKUpQZt9bvu1v+cf2zSlK0NjroOJe50X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22275" y="-14288"/>
            <a:ext cx="3133725" cy="66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Georgia" pitchFamily="18" charset="0"/>
            </a:endParaRPr>
          </a:p>
        </p:txBody>
      </p:sp>
      <p:sp>
        <p:nvSpPr>
          <p:cNvPr id="17414" name="AutoShape 8" descr="data:image/jpeg;base64,/9j/4AAQSkZJRgABAQAAAQABAAD/2wCEAAkGBhQQDxQREg8VFRIUFxYVFRYWGBQUFREgFBghFR8cFhUZHScfFxkvJR4YKzshIyg1Ly4sISAxOjAqOjIsLDUBCQoKDQsFGQ4MEikcFCU1NSopKSkpKSkpKSk2Mi8pKSkpKSkpKSkpKSkpNikpKSkpKSkpKSkpKSkpKSkpKSkpKf/AABEIADgBBwMBIgACEQEDEQH/xAAbAAEAAwEBAQEAAAAAAAAAAAAABAYHBQMCAf/EADcQAAIBAwMCBQEHAgUFAAAAAAECAwAEEQUSIRMxBhQiQVEHMjRhc3SzwiNCFTNxgZEkQ1Ji8P/EABgBAQADAQAAAAAAAAAAAAAAAAADBAYF/8QAHREBAAAGAwAAAAAAAAAAAAAAAAECAwQ0NYGCsf/aAAwDAQACEQMRAD8A2C/8Q21vIsc1zFG7DKq7qhIzjjJ+c1I07UY7iJJoZA8Ug3Iy8hgf/u3tWY+I0MesSNfwyXMJhd7dYUnlIQgxtCV4jAYAsxOTnHI4roy2jW9hLBGpFjOxmgubUOfLLIwlCyQKQ4jx/fGTwSSFoPr6meJrfpxxpODLHONxV2VIfSyHqTI6COQZyFLA5HbGa5XhfTZY9RtVktpIYyXdCXJSRkhJLIq3EgJbO5nK8kd8k5qXnpEvzm/3xC4SYyRl5LZkLLI7tDHI8aZO7O9e/J2nFWXWvElxfXaNbB0fZIkKcLIu5CG5zhZCDKOTgNAvbDUGk23iy2kWdusALYt1i2BsCkjdn3X0sMj3BHcEVL0fVkuoVmizsbI54YbTghl/tPHY8j3APFZUPDvmBdz2cey2RI9iKCpkH/TzbQGxl1WLcSeC74ycMTa/pzEAZDCgWDo2qttyInmCEyNGGAOChgySOWz7hjQXeqn9Pu17+tn/AI1bKqf0+7Xv62f+NRTZEvK7R1NXr7FbKUrna9r0VjA1xOWES43FVZ9uTjJC84zipVJ0aVx9T8V29ukDu5IuWVIAis7Sl13DaB7Y9/8ASuhZ36TBihOFd4zlWXlDtPDAZGfccGgkUqPJfosqQnO91Zl9LEYTAOWxgfaHBPNfU94kZQOwUyNsTP8AcxBbA/HAP/FB7UpTNApXil4hkaIODIgVmX3USbgpP+u1v+DXtQKUpQKVA/xhfNi0KOHMRmDYGxlVghAOc5BZfb3qfQKUqPd3yRBS5I3usa4Vm9TnaM7QcDPueB70Eilc6216KS4ktlY9aLl12sNoIBBJxjB3cH3w3wcSNR1BLeJ5pW2xxqWY8nt8Ack+wA5JwKCTSvJbjMe8K3K7guMN2zjBxhvwNRtF1ZLu3juIwwSVdyhhhh/qPmgnUpXOs9eilnkt0ZjLD/mKVYbM4IySMYYHI+QGx2NB0aVE1DU0gClyfW6xoFBZnZjwAo5+ST7AEngVLoM2+t33a3/OP7ZpT63fdrf84/tmlaCx10HDvc+K2yeNbJZmga8iEiHa2WwqnBO1pD6A3B4zng/FUrU7fILafby/4Y257iNVWO3n6cbOvQXhxGzKiuVGxwRjOSTyo9QOlvqMN3bPdzORKZ2t8xSEjdCZBuYspkJUAcLtABzVuurtgwW/1PY5VCLazV45TkZJdVMkp54ypA4rPu4rMmimbZGDubfBEhJKq8ssIuiyouFtrdEPCxAOxGN47npeAbaCJrq9c7IrbEcbtgZUormUqowCwKhVA9K8AZZieh4Wu4Xn8pcRyLdIwuIHmDRyXiRqYVkOTkyKvpYHkgbsc8QvEtoLG4SJMJbSm3lBJ9MZtW6R3k9lG+2bJ4AR/igrs17PElysKuLSRtjqw2bR9lVuJ87bY7cI20ltoQN0my1ad4KWNbNVjcswZutuXpuJCdzh4/8AtnJ4X2XbgkYNV3SfGdrbW1vayJhFiVbtnKAWrH0MJ1Y7izPnJxzuByQwz7/ThCHnwrLGEgXa2dyENKyq4PZxA1oCDyAFB7UF4qp/T7te/rZ/41bKqf0+7Xv62f8AjUU2RLyu0dTV6+xWyuF4yQtahRE8mZrclUXedqTpI2R8bVau7XP13V0tYGlcgHhUB3HqO3pRAFBYknAwATUqkzsaDcxdESQSyJZ3UMVttUu3QSTrtIR7enpJ8/0j8mvWDSmdrdJLK4MSX16zgo+3oyiQoD6uUyYvT+Hbirj4Y8Ueb6kckDwXEQRpYXDExiXds9eAHzsb7PFd6gyq1sJ+lbp5W8VltdQhcoCrqHYmFQ7NgMBu2k9jiviDw2/9NpbFnjhu4mLJE8TSobZ0ZvK72CMGMYZk+13xwa0nStZW4MwVXUwStC4YAcqobIwTlSGU5r0h1NHnkgUkvEFL8Hau/kAt23Y529wCD7igoFvpExujJNDOW81O7MseepA0bbUMhk5j2lV6QXO8dveoNr4UZbG1YW9ws5GLgSI9xE7RIwHXtzICwO4gOh4IX4FaxTNBmWl+EOpJMk9nJC11ZWyCRS8nQkRJFfdNuJ3jMfLHnA71+2mi3DRQ3FxaPlp4UuoF5zHBC0QJQH1oZfXj3XZkHFaZUA6wvmxalHDmJplbA2MFZUIznOQWX296CuaZp7ppl0ksEzRtJcNDApImETNlI15ymecDPpBA4xiqzaaZKIo0fTpTulM1wzRu8as8TYjituou+NeFBbjPqxk5Ggt4njWWeJkkDW/Q3YQvuFwxVCoTJIypzxx3qRpmsLcNMqqytBKYXDAckIsmVwTlSHWgzaPR5JYbdbiyuXeLTp4juRyVmLJtG4Ny3pJBz8HPapen6O80rSzWdyZks7Voyxlh3XECybwXDYDHMYz78/jWm0oMcl0q48vcRrZXCiS2tQqxxSRgSxytvIzIzbwpAMhOWxk5711Z9PeOWZYbO5EQvbCeEKj4Cp0zMVGeOA+R7n5rTqUGbDSm6Uolsbl7s+e3yqTtcOzdIEhv6owY9qj7JGeMGuTeaLMttLHFZXQaTT4AcLJ6rhGJLE7v8wA/a/2zxWv0oKFa2jeblmns7mSU3YlglTKiOHojCk7h6R6wYu5Y9j3qF4J0h7eawPlJ42NvcJcsVYLuLqyCQ5x/a+PjI7ZrSqUFG1Xwu7akQIi1tdGCWV8nELWrFmXvwJB0xgd8P81Xl0C+6L7UnW96V6JJFUIJi7endOZPXnjZtA2/+ta1Sgzq6sAskL22n3card2rNw20qiMHZYt3pGCoYkes884zWiilKDNvrd92t/zj+2aU+t33a3/OP7ZpWgsddBw73Pi0S6uViRpJGCoilmYnAUKMkk+wqhjxSoXUb+0BaIxWzpK8cgicgvCxGcF1UKpODwPirj4gsJJ7WWGGbpSSLsEmCTHu4JGCDnGcYI59xWb6bpWoeXk05LSMRwTxAyOFgVtk3UDQxoNsiFFjJDEncWyX7DPu463inw9czXenNJep1BcYQxQGIKqr5h87pXJyIVGPxPtkVK8a69Gt3bxtA0ghO6ThSkguUkg6XP2pCu9gp4bbtGWIFdjxhJbiOPrXiW0qv1LeVioKOgxnaxG9MMQw7bSeRwa4Kym6bTpWVBPfRZuExut5oI16pV4nzl/6i7ecjc2SQCCHPW0Vrxba1EqRSdIAyxjrRLExkdoWlTqxxLhFUtwHf0YK1omm6ZHbRCKJdqDJ7klixyWZjyzE5JJOSa+dO0aC3z0LeOLdjd00VN2O2do5/wB6mUCqn9Pu17+tn/jVsqp/T7te/rZ/41FNkS8rtHU1evsVsqu+NLGR0tpI4zJ5e6ineNcbnVQynaCQCw3Zx74qxUqVSZ94jjuLtuolkyQLPb7yY1M1yiJJnqQFgXiV2jwpOT6zg+/DvfDdwIY9trO7BZ+nHLGhiIkuC6oNkgezfG0hwfSuB3GK12lBmVvpE66q91LZPLb+ak2IUXdCXjjAuEO71rmLGDyvpYCvbwLodzFcQNOkqypHOty5RFSVncEFpdxNxyCVIHpGRxnFaPSgzPWfCzzSapJBayx3JJe0lBMatmBYnCENjLEydwMnB9hjnX+k7FDvbSiF7ywCx9JYQxG9ZOnCrkglSqsc+vGOffXah6lpENyqrNEsiqwdQwyFI4BH48nmgz6z0SSGeK58jL5bzF4FhVQ0kcU8SqoaLPpjLrIdvtvHA5xHstBdYrTzOmzSrFZ3MJjAVisjyqVHD8cA4bsODkd61QCv2gyafRboQTRyWk0s3Q0tA4CtuktXLSlXLewb7XvzUoaXMdTkupbCSa2NySsTRrvj6lvGnmFJb1gGIqUPbIYZJrT6YoKD4P0LZeyQmJRFp7zCB8DL+cxMBn5RDtwf/JTV+qLp2mRW0YigiSOMZIVAFGT3OB7/AI1KoFKUoFKUoFKUoFKUoFKUoM2+t33a3/OP7ZpT63fdrf8AOP7ZpWgsddBw73Pi0mlKVn3cZ74+025jvY9TiiV47WHB2swm9cnrIjAxKoTJ2sQMljmpfhnzUuo9eew8vH5Upksrbh1Q0ShAT0WC7tyg8nGey0pQXelKUCqn9Pu17+tn/jSlRTZEvK5R1VXr6tlKUqVTKUpQKUpQKUpQKUpQKUpQKUpQKUpQKUpQKUpQKUpQKUpQZt9bvu1v+cf2zSlK0NjroOJe50X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74675" y="138113"/>
            <a:ext cx="31337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Georgia" pitchFamily="18" charset="0"/>
            </a:endParaRPr>
          </a:p>
        </p:txBody>
      </p:sp>
      <p:sp>
        <p:nvSpPr>
          <p:cNvPr id="17415" name="AutoShape 10" descr="data:image/jpeg;base64,/9j/4AAQSkZJRgABAQAAAQABAAD/2wCEAAkGBhQQDxQREg8VFRIUFxYVFRYWGBQUFREgFBghFR8cFhUZHScfFxkvJR4YKzshIyg1Ly4sISAxOjAqOjIsLDUBCQoKDQsFGQ4MEikcFCU1NSopKSkpKSkpKSk2Mi8pKSkpKSkpKSkpKSkpNikpKSkpKSkpKSkpKSkpKSkpKSkpKf/AABEIADgBBwMBIgACEQEDEQH/xAAbAAEAAwEBAQEAAAAAAAAAAAAABAYHBQMCAf/EADcQAAIBAwMCBQEHAgUFAAAAAAECAwAEEQUSIRMxBhQiQVEHMjRhc3SzwiNCFTNxgZEkQ1Ji8P/EABgBAQADAQAAAAAAAAAAAAAAAAADBAYF/8QAHREBAAAGAwAAAAAAAAAAAAAAAAECAwQ0NYGCsf/aAAwDAQACEQMRAD8A2C/8Q21vIsc1zFG7DKq7qhIzjjJ+c1I07UY7iJJoZA8Ug3Iy8hgf/u3tWY+I0MesSNfwyXMJhd7dYUnlIQgxtCV4jAYAsxOTnHI4roy2jW9hLBGpFjOxmgubUOfLLIwlCyQKQ4jx/fGTwSSFoPr6meJrfpxxpODLHONxV2VIfSyHqTI6COQZyFLA5HbGa5XhfTZY9RtVktpIYyXdCXJSRkhJLIq3EgJbO5nK8kd8k5qXnpEvzm/3xC4SYyRl5LZkLLI7tDHI8aZO7O9e/J2nFWXWvElxfXaNbB0fZIkKcLIu5CG5zhZCDKOTgNAvbDUGk23iy2kWdusALYt1i2BsCkjdn3X0sMj3BHcEVL0fVkuoVmizsbI54YbTghl/tPHY8j3APFZUPDvmBdz2cey2RI9iKCpkH/TzbQGxl1WLcSeC74ycMTa/pzEAZDCgWDo2qttyInmCEyNGGAOChgySOWz7hjQXeqn9Pu17+tn/AI1bKqf0+7Xv62f+NRTZEvK7R1NXr7FbKUrna9r0VjA1xOWES43FVZ9uTjJC84zipVJ0aVx9T8V29ukDu5IuWVIAis7Sl13DaB7Y9/8ASuhZ36TBihOFd4zlWXlDtPDAZGfccGgkUqPJfosqQnO91Zl9LEYTAOWxgfaHBPNfU94kZQOwUyNsTP8AcxBbA/HAP/FB7UpTNApXil4hkaIODIgVmX3USbgpP+u1v+DXtQKUpQKVA/xhfNi0KOHMRmDYGxlVghAOc5BZfb3qfQKUqPd3yRBS5I3usa4Vm9TnaM7QcDPueB70Eilc6216KS4ktlY9aLl12sNoIBBJxjB3cH3w3wcSNR1BLeJ5pW2xxqWY8nt8Ack+wA5JwKCTSvJbjMe8K3K7guMN2zjBxhvwNRtF1ZLu3juIwwSVdyhhhh/qPmgnUpXOs9eilnkt0ZjLD/mKVYbM4IySMYYHI+QGx2NB0aVE1DU0gClyfW6xoFBZnZjwAo5+ST7AEngVLoM2+t33a3/OP7ZpT63fdrf84/tmlaCx10HDvc+K2yeNbJZmga8iEiHa2WwqnBO1pD6A3B4zng/FUrU7fILafby/4Y257iNVWO3n6cbOvQXhxGzKiuVGxwRjOSTyo9QOlvqMN3bPdzORKZ2t8xSEjdCZBuYspkJUAcLtABzVuurtgwW/1PY5VCLazV45TkZJdVMkp54ypA4rPu4rMmimbZGDubfBEhJKq8ssIuiyouFtrdEPCxAOxGN47npeAbaCJrq9c7IrbEcbtgZUormUqowCwKhVA9K8AZZieh4Wu4Xn8pcRyLdIwuIHmDRyXiRqYVkOTkyKvpYHkgbsc8QvEtoLG4SJMJbSm3lBJ9MZtW6R3k9lG+2bJ4AR/igrs17PElysKuLSRtjqw2bR9lVuJ87bY7cI20ltoQN0my1ad4KWNbNVjcswZutuXpuJCdzh4/8AtnJ4X2XbgkYNV3SfGdrbW1vayJhFiVbtnKAWrH0MJ1Y7izPnJxzuByQwz7/ThCHnwrLGEgXa2dyENKyq4PZxA1oCDyAFB7UF4qp/T7te/rZ/41bKqf0+7Xv62f8AjUU2RLyu0dTV6+xWyuF4yQtahRE8mZrclUXedqTpI2R8bVau7XP13V0tYGlcgHhUB3HqO3pRAFBYknAwATUqkzsaDcxdESQSyJZ3UMVttUu3QSTrtIR7enpJ8/0j8mvWDSmdrdJLK4MSX16zgo+3oyiQoD6uUyYvT+Hbirj4Y8Ueb6kckDwXEQRpYXDExiXds9eAHzsb7PFd6gyq1sJ+lbp5W8VltdQhcoCrqHYmFQ7NgMBu2k9jiviDw2/9NpbFnjhu4mLJE8TSobZ0ZvK72CMGMYZk+13xwa0nStZW4MwVXUwStC4YAcqobIwTlSGU5r0h1NHnkgUkvEFL8Hau/kAt23Y529wCD7igoFvpExujJNDOW81O7MseepA0bbUMhk5j2lV6QXO8dveoNr4UZbG1YW9ws5GLgSI9xE7RIwHXtzICwO4gOh4IX4FaxTNBmWl+EOpJMk9nJC11ZWyCRS8nQkRJFfdNuJ3jMfLHnA71+2mi3DRQ3FxaPlp4UuoF5zHBC0QJQH1oZfXj3XZkHFaZUA6wvmxalHDmJplbA2MFZUIznOQWX296CuaZp7ppl0ksEzRtJcNDApImETNlI15ymecDPpBA4xiqzaaZKIo0fTpTulM1wzRu8as8TYjituou+NeFBbjPqxk5Ggt4njWWeJkkDW/Q3YQvuFwxVCoTJIypzxx3qRpmsLcNMqqytBKYXDAckIsmVwTlSHWgzaPR5JYbdbiyuXeLTp4juRyVmLJtG4Ny3pJBz8HPapen6O80rSzWdyZks7Voyxlh3XECybwXDYDHMYz78/jWm0oMcl0q48vcRrZXCiS2tQqxxSRgSxytvIzIzbwpAMhOWxk5711Z9PeOWZYbO5EQvbCeEKj4Cp0zMVGeOA+R7n5rTqUGbDSm6Uolsbl7s+e3yqTtcOzdIEhv6owY9qj7JGeMGuTeaLMttLHFZXQaTT4AcLJ6rhGJLE7v8wA/a/2zxWv0oKFa2jeblmns7mSU3YlglTKiOHojCk7h6R6wYu5Y9j3qF4J0h7eawPlJ42NvcJcsVYLuLqyCQ5x/a+PjI7ZrSqUFG1Xwu7akQIi1tdGCWV8nELWrFmXvwJB0xgd8P81Xl0C+6L7UnW96V6JJFUIJi7endOZPXnjZtA2/+ta1Sgzq6sAskL22n3card2rNw20qiMHZYt3pGCoYkes884zWiilKDNvrd92t/zj+2aU+t33a3/OP7ZpWgsddBw73Pi0S6uViRpJGCoilmYnAUKMkk+wqhjxSoXUb+0BaIxWzpK8cgicgvCxGcF1UKpODwPirj4gsJJ7WWGGbpSSLsEmCTHu4JGCDnGcYI59xWb6bpWoeXk05LSMRwTxAyOFgVtk3UDQxoNsiFFjJDEncWyX7DPu463inw9czXenNJep1BcYQxQGIKqr5h87pXJyIVGPxPtkVK8a69Gt3bxtA0ghO6ThSkguUkg6XP2pCu9gp4bbtGWIFdjxhJbiOPrXiW0qv1LeVioKOgxnaxG9MMQw7bSeRwa4Kym6bTpWVBPfRZuExut5oI16pV4nzl/6i7ecjc2SQCCHPW0Vrxba1EqRSdIAyxjrRLExkdoWlTqxxLhFUtwHf0YK1omm6ZHbRCKJdqDJ7klixyWZjyzE5JJOSa+dO0aC3z0LeOLdjd00VN2O2do5/wB6mUCqn9Pu17+tn/jVsqp/T7te/rZ/41FNkS8rtHU1evsVsqu+NLGR0tpI4zJ5e6ineNcbnVQynaCQCw3Zx74qxUqVSZ94jjuLtuolkyQLPb7yY1M1yiJJnqQFgXiV2jwpOT6zg+/DvfDdwIY9trO7BZ+nHLGhiIkuC6oNkgezfG0hwfSuB3GK12lBmVvpE66q91LZPLb+ak2IUXdCXjjAuEO71rmLGDyvpYCvbwLodzFcQNOkqypHOty5RFSVncEFpdxNxyCVIHpGRxnFaPSgzPWfCzzSapJBayx3JJe0lBMatmBYnCENjLEydwMnB9hjnX+k7FDvbSiF7ywCx9JYQxG9ZOnCrkglSqsc+vGOffXah6lpENyqrNEsiqwdQwyFI4BH48nmgz6z0SSGeK58jL5bzF4FhVQ0kcU8SqoaLPpjLrIdvtvHA5xHstBdYrTzOmzSrFZ3MJjAVisjyqVHD8cA4bsODkd61QCv2gyafRboQTRyWk0s3Q0tA4CtuktXLSlXLewb7XvzUoaXMdTkupbCSa2NySsTRrvj6lvGnmFJb1gGIqUPbIYZJrT6YoKD4P0LZeyQmJRFp7zCB8DL+cxMBn5RDtwf/JTV+qLp2mRW0YigiSOMZIVAFGT3OB7/AI1KoFKUoFKUoFKUoFKUoFKUoM2+t33a3/OP7ZpT63fdrf8AOP7ZpWgsddBw73Pi0mlKVn3cZ74+025jvY9TiiV47WHB2swm9cnrIjAxKoTJ2sQMljmpfhnzUuo9eew8vH5Upksrbh1Q0ShAT0WC7tyg8nGey0pQXelKUCqn9Pu17+tn/jSlRTZEvK5R1VXr6tlKUqVTKUpQKUpQKUpQKUpQKUpQKUpQKUpQKUpQKUpQKUpQKUpQZt9bvu1v+cf2zSlK0NjroOJe50X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727075" y="290513"/>
            <a:ext cx="3133725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Georgia" pitchFamily="18" charset="0"/>
            </a:endParaRPr>
          </a:p>
        </p:txBody>
      </p:sp>
      <p:pic>
        <p:nvPicPr>
          <p:cNvPr id="17416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5795963"/>
            <a:ext cx="3960813" cy="84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b="1" dirty="0" smtClean="0"/>
              <a:t>Projekt</a:t>
            </a:r>
            <a:br>
              <a:rPr lang="cs-CZ" b="1" dirty="0" smtClean="0"/>
            </a:br>
            <a:r>
              <a:rPr lang="cs-CZ" sz="2700" dirty="0" smtClean="0"/>
              <a:t>2013-2015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825" y="1700213"/>
            <a:ext cx="8893175" cy="4802187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400" dirty="0" smtClean="0"/>
              <a:t>Centrum globálního vzdělávání </a:t>
            </a:r>
            <a:r>
              <a:rPr lang="cs-CZ" sz="2400" dirty="0" err="1" smtClean="0"/>
              <a:t>NaZemi</a:t>
            </a:r>
            <a:endParaRPr lang="cs-CZ" sz="2400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400" dirty="0" smtClean="0"/>
              <a:t>IVIV </a:t>
            </a:r>
            <a:r>
              <a:rPr lang="cs-CZ" sz="2400" dirty="0" err="1" smtClean="0"/>
              <a:t>PdF</a:t>
            </a:r>
            <a:r>
              <a:rPr lang="cs-CZ" sz="2400" dirty="0" smtClean="0"/>
              <a:t> MU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2400" dirty="0" smtClean="0"/>
              <a:t>Cíle projektu:</a:t>
            </a:r>
          </a:p>
          <a:p>
            <a:pPr marL="92583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400" dirty="0" smtClean="0">
                <a:solidFill>
                  <a:srgbClr val="0E0585"/>
                </a:solidFill>
              </a:rPr>
              <a:t>Uvedení metodiky do prostředí českých škol </a:t>
            </a:r>
          </a:p>
          <a:p>
            <a:pPr marL="92583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400" dirty="0" smtClean="0">
                <a:solidFill>
                  <a:srgbClr val="0E0585"/>
                </a:solidFill>
              </a:rPr>
              <a:t>Hodnotit dopad metodiky na učitele a žáky</a:t>
            </a:r>
          </a:p>
          <a:p>
            <a:pPr marL="925830" lvl="1" indent="-51435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cs-CZ" sz="2400" dirty="0">
                <a:solidFill>
                  <a:srgbClr val="0E0585"/>
                </a:solidFill>
              </a:rPr>
              <a:t>Zjistit, jak metodika přispívá k participativním přístupům ve výuce, ke kritickému myšlení, k partnerství mezi učitelem a žáky, k vytváření inkluzivního prostředí a k práci s globálními a komplexními tématy</a:t>
            </a:r>
          </a:p>
          <a:p>
            <a:pPr marL="411480" lvl="1" indent="0" fontAlgn="auto">
              <a:spcAft>
                <a:spcPts val="0"/>
              </a:spcAft>
              <a:buFont typeface="Georgia"/>
              <a:buNone/>
              <a:defRPr/>
            </a:pPr>
            <a:endParaRPr lang="cs-CZ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/>
          </a:p>
        </p:txBody>
      </p:sp>
      <p:pic>
        <p:nvPicPr>
          <p:cNvPr id="18435" name="Picture 2" descr="NaZemi – Brno, Czech Republ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5295900"/>
            <a:ext cx="1439862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18" descr="http://www.ped.muni.cz/iviv/images/obrazky/hlavicka4.png"/>
          <p:cNvPicPr>
            <a:picLocks noChangeAspect="1" noChangeArrowheads="1"/>
          </p:cNvPicPr>
          <p:nvPr/>
        </p:nvPicPr>
        <p:blipFill>
          <a:blip r:embed="rId3"/>
          <a:srcRect r="84250" b="8652"/>
          <a:stretch>
            <a:fillRect/>
          </a:stretch>
        </p:blipFill>
        <p:spPr bwMode="auto">
          <a:xfrm>
            <a:off x="4067175" y="5295900"/>
            <a:ext cx="1262063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2" descr="https://encrypted-tbn3.gstatic.com/images?q=tbn:ANd9GcS1xV-hlNjGsN9bB-iKvgFj6a9sUAMFwXvUr5M0iI3YOwGf52dz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750" y="5283200"/>
            <a:ext cx="2592388" cy="149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>
          <a:xfrm>
            <a:off x="512763" y="669925"/>
            <a:ext cx="8229600" cy="1066800"/>
          </a:xfrm>
        </p:spPr>
        <p:txBody>
          <a:bodyPr/>
          <a:lstStyle/>
          <a:p>
            <a:pPr algn="ctr"/>
            <a:r>
              <a:rPr lang="cs-CZ" b="1" smtClean="0"/>
              <a:t>Metodologie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8625" y="1628775"/>
            <a:ext cx="8424863" cy="4968875"/>
          </a:xfrm>
        </p:spPr>
        <p:txBody>
          <a:bodyPr>
            <a:normAutofit fontScale="925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Sběr dat ve školách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cs-CZ" dirty="0" smtClean="0">
                <a:solidFill>
                  <a:srgbClr val="0E0585"/>
                </a:solidFill>
              </a:rPr>
              <a:t>2-3 pozorování v každé škole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Reakce dětí v běžném vyučování a při realizaci epizody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cs-CZ" dirty="0" smtClean="0">
                <a:solidFill>
                  <a:srgbClr val="0E0585"/>
                </a:solidFill>
              </a:rPr>
              <a:t>Rozhovory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S dětmi </a:t>
            </a:r>
          </a:p>
          <a:p>
            <a:pPr marL="923544" lvl="2" indent="-219456" fontAlgn="auto">
              <a:spcAft>
                <a:spcPts val="0"/>
              </a:spcAft>
              <a:buFont typeface="Wingdings 2"/>
              <a:buChar char=""/>
              <a:defRPr/>
            </a:pPr>
            <a:r>
              <a:rPr lang="cs-CZ" dirty="0" smtClean="0">
                <a:solidFill>
                  <a:schemeClr val="accent3">
                    <a:lumMod val="50000"/>
                  </a:schemeClr>
                </a:solidFill>
              </a:rPr>
              <a:t>S učiteli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Záznamy rozhovorů ze skupinových setkání s učiteli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Analýza psaných reflexí učitelů 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cs-CZ" dirty="0" smtClean="0">
                <a:solidFill>
                  <a:srgbClr val="0E0585"/>
                </a:solidFill>
              </a:rPr>
              <a:t>Reflexe každé epizody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Materiální a fyzické výstupy činností v rámci příběhu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/>
              <a:t>Zapojeno:</a:t>
            </a:r>
          </a:p>
          <a:p>
            <a:pPr marL="658368" lvl="1" indent="-246888" fontAlgn="auto">
              <a:spcAft>
                <a:spcPts val="0"/>
              </a:spcAft>
              <a:buFont typeface="Georgia"/>
              <a:buChar char="▫"/>
              <a:defRPr/>
            </a:pPr>
            <a:r>
              <a:rPr lang="cs-CZ" sz="2400" dirty="0">
                <a:solidFill>
                  <a:srgbClr val="0E0585"/>
                </a:solidFill>
              </a:rPr>
              <a:t>3 ZŠ, 2 MŠ (8 učitelů)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 smtClean="0"/>
          </a:p>
        </p:txBody>
      </p:sp>
      <p:sp>
        <p:nvSpPr>
          <p:cNvPr id="19459" name="AutoShape 2" descr="data:image/jpeg;base64,/9j/4AAQSkZJRgABAQAAAQABAAD/2wCEAAkGBxQSEBUUEBQUFRUQFxYUFhYXFBYZFBYWFxQWHxQVGBYYHCggHxslHhcYITEhJSksLi4uFyAzODQsNygtLiwBCgoKDg0OGhAQGi0mHCQsLCwsLCw0KywrLCwsLCwsLCwsLCwsLC0sLCwsLCwtLCwsLCw4LCwsLCwsLDcrKywrLP/AABEIAGsAjwMBIgACEQEDEQH/xAAbAAABBQEBAAAAAAAAAAAAAAAAAgMEBQYBB//EADkQAAIBAgUCBAUBBgUFAAAAAAECAAMRBAUSITEGQVFhcYETIjJCkcEHI3OCstEUQ2Lw8SRSoaKx/8QAGAEBAAMBAAAAAAAAAAAAAAAAAAECBAP/xAAgEQEAAwACAgMBAQAAAAAAAAAAAQIRAzEhQRIyYSIE/9oADAMBAAIRAxEAPwD3GEIQCEJCznGmhh6tYLrNFGfTe2rSL2vY2/ECbCV+RZvTxeHSvRN1qC9u6n7lPmDtLCAQhCAQhCAQhCAQhMX1h1e2HcrQKlqADOpUn4l/sBHFhY+/lvMRqJnG0hKfp/qKjiqaFGUVGW7Uiw1qfuBHO0uJExidEIQgEIQgEbr0Q6srC6uCpHiCNxHJxmsLntAyfQmGXDPisItwKVX4iAn/AC6ijj0Kn01Cauo4UEsQANySbADxJMyWcYoUcfQxA+mqDh6nuRoJ97D2kjFPTxmLGHq3NOlT+MUvZajF7AN4gDe3n5Se0dLPDdRYWo+hK9MsTYDVyfAX59paSvzLJaGITRWpIwAsNrEDwBG4kHo/Fs9OrTcknC1noBibllUKUJ87MB7QL6NtiFDBCy6mFwtxqIHJA5t5xyee9MY8YrOK9UH5VQqnG6qQBbfjk7A8yYjdJnG6x2MSjTapUNlQXP6Aech9OZv/AIugKug0wWZQCQdlNr3H++eeZVftGos2COkXCsGb0F9/YyhynrejhsElNKbtURbW2Clrm5LX478SBqcJ1MjY2phSLMpsjdmIUFl9Rv7em8PNei6dR6lWnUqU2qbst1akWve5VgSL99JEyHRFGpicxFY/5ZapUbtdgwA/J/AnpHUOOFDC1ajNpsjaT/qIIUAdze0ez08fpYtaGkOmpKlqgdTarTfgsrd/pBsZtsq6wNJFNdhWoEhRXUWdONqq+XN//syWByWti2VaabIAhJ+lSObtb+82idClcMyJWAqtvqNMFOPo086T3387Tpe0KVrLZI4IBBBBFwRwQeDFTG9DYmpRepgsQNLUvnpi9wFP1Kp7pfdfUj7ZspydIEIQgEZxik02A5ttHjM7n2daDoG2r8mBmM+rCrTZD348Qe2/aKyKtWY/4qkgZqFM6wxKqwtdlB7NtccxjHU9bA8eMD1A2Hw+IoKpOol6ZG9le4dbeRBP80bkGassX+0TTTYrh2DAbam+UHxNhxKzpTrvQrrWp6qlR2qFlIXUWtyPEWA9APCZzorMadPEGnigHpYr5GL76CfpYE8c2JHj5SH1dktTL8VySh+am1uQDt5XHcfoZbjy8THtXk/md9PRsy62D0aiU0dHdSqtcfKSLX23uJQdEYxcE9RmBcVFCjTtax8CbSk6i6kXEpQ+Ei0mRSaugaQzk22t2sL/AMx8Jr/2Y5albDVHrKH/AHllLAG1lF7G9+/BA/8AMTS9a9kXpa3S4q9ZUWBVqVQhhYg6bEHkHeeYmiBWCuDp1DUF5KX+bTfva9p6j1NlmHpYcstJQxIAI5G9yR7AzN5NRpt8R66h0pKW0nueEt6kke05xsR5X8TPhpOkc0w5ApYak1Ndzvbci1yTckmZzqLMXx+LWjhzdEayEcFgfnrH/Su4HmD7RlBWm4pnQzqw+XsG5Av+Jq+hcgGHo/EcfvKoBt/2J2WOO+x+nJXz+L3KMuTD0VpUxso/J7kyZCEshWZrl5apRrUwPiUXAPa9Jzaop9AdVvFZZwhAIQhARWayk+RmZzXBJiLMrBXS4F+N+xl7mjWp+ptMVm9Fwbrf2gNZjltRFDX1bnUR9Kjt5+O8zOO6gpfDOh0ubfRuxPcbS6pZhWZSpYiw5I+YfmQ6eXUhxTQfyr/ac7ckVnHStNjWHrVizEkWJO47zZP1DTxmFWhjGQfCWwa416rWV99z4EDn8SVUyyk9tVNTbjaR36YwxNzT38mYfrKV5IidWtx7GMEGKG3bkf2nt/7LEAy5SPvZz9njb7d+33b+mwmJr9K4dhwwt4Of1vIR6Jo6tS1Kyt4hkv6fRNN/9FJhnpwWrLb/ALU86ShTphyO7W7k8Lb/ANvxMpkWanEU7ICqBgzHnUVHyAeVy5/Eq876QasqKcTUshJGpdZ3A7lhxY22+4zS5ZgFoU1ppwotM177HhorTJ8luJtekcf8Sjob6qW3qv2n9PaY9hJGTYhqeIp6CRrdEbzUuLiUpbJWvXYejQhCamcQhCAQhOXgNYqiHXS21+45mdzBlpuELBtXe3B8DJ+f1ylmHgR+P+ZAwuSmqy1KxGnZgo5Phc9oFHmSgMQO4v8Aj/mV6tJ2dH5/YyrR5m5fs0cf1TAY4JFR46jzmudvOGJLzmqAjEcD1jwkeu2wixUgONFZef39L+LT/rEYd53LT/1FH+LT/rWTHaJ6eoQiNc7qmxlKhE6p3VAjNVjT4gwZY0yQIeYj4q6WJtzta8a/xbILX2At24ElvSkeph/KBmsxro/0kahe47gekrFWavFZdrFiJXPkfgT7zjekzOw60vERkqtRHQkktlTjiNnCOPt/E5/CY9OnzgyUiGWOspHII9rRF5XE6jV7j8yUojWIGw9Y9eEkOsXl4tXpfxE/rEQW9/SP4Gg/xEOkgKym522B85MROqzMY3orRYqSup1I+rTWzJgeKDyMrRYMBZESVj1okwGSkSacfhAimlEmjJdpyBCOGiDhBLC05aBWNgBGnyhDyB+Jb2haBQ1On6Z7H2MWmRUx2J9TeXdoWkfGE7KrTLVHAtHVwYk+07aShEXDxxaUkWnQIDQSLAi52B//2Q=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609600"/>
            <a:ext cx="17049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>
              <a:latin typeface="Georgia" pitchFamily="18" charset="0"/>
            </a:endParaRP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666750"/>
            <a:ext cx="233680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133600"/>
            <a:ext cx="8291513" cy="4440238"/>
          </a:xfrm>
        </p:spPr>
        <p:txBody>
          <a:bodyPr>
            <a:normAutofit fontScale="92500" lnSpcReduction="1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Příběh – Motivující prvek výuky</a:t>
            </a:r>
            <a:endParaRPr lang="cs-CZ" i="1" dirty="0" smtClean="0"/>
          </a:p>
          <a:p>
            <a:pPr marL="411480" lvl="1" indent="0" fontAlgn="auto">
              <a:spcAft>
                <a:spcPts val="0"/>
              </a:spcAft>
              <a:buFont typeface="Georgia"/>
              <a:buNone/>
              <a:defRPr/>
            </a:pPr>
            <a:r>
              <a:rPr lang="cs-CZ" i="1" dirty="0" smtClean="0">
                <a:solidFill>
                  <a:srgbClr val="0E0585"/>
                </a:solidFill>
              </a:rPr>
              <a:t>„Děti </a:t>
            </a:r>
            <a:r>
              <a:rPr lang="cs-CZ" i="1" dirty="0">
                <a:solidFill>
                  <a:srgbClr val="0E0585"/>
                </a:solidFill>
              </a:rPr>
              <a:t>vidím jinak než v běžných předmětech - v jiných situacích, jiném chování, berou to tak, že se teď neučíme a proto se na to těší a berou to naplno, dělají to spontánně, intuitivně, přirozeně, dětem se líbí ve škole když „</a:t>
            </a:r>
            <a:r>
              <a:rPr lang="cs-CZ" i="1" dirty="0" err="1">
                <a:solidFill>
                  <a:srgbClr val="0E0585"/>
                </a:solidFill>
              </a:rPr>
              <a:t>obrujeme</a:t>
            </a:r>
            <a:r>
              <a:rPr lang="cs-CZ" i="1" dirty="0">
                <a:solidFill>
                  <a:srgbClr val="0E0585"/>
                </a:solidFill>
              </a:rPr>
              <a:t>“ více, než když „</a:t>
            </a:r>
            <a:r>
              <a:rPr lang="cs-CZ" i="1" dirty="0" err="1">
                <a:solidFill>
                  <a:srgbClr val="0E0585"/>
                </a:solidFill>
              </a:rPr>
              <a:t>neobrujeme</a:t>
            </a:r>
            <a:r>
              <a:rPr lang="cs-CZ" i="1" dirty="0">
                <a:solidFill>
                  <a:srgbClr val="0E0585"/>
                </a:solidFill>
              </a:rPr>
              <a:t>“… přináší nám to vzájemně hezké, jiné chvíle.“</a:t>
            </a:r>
            <a:r>
              <a:rPr lang="cs-CZ" dirty="0">
                <a:solidFill>
                  <a:srgbClr val="0E0585"/>
                </a:solidFill>
              </a:rPr>
              <a:t> </a:t>
            </a:r>
            <a:endParaRPr lang="cs-CZ" dirty="0" smtClean="0">
              <a:solidFill>
                <a:srgbClr val="0E0585"/>
              </a:solidFill>
            </a:endParaRPr>
          </a:p>
          <a:p>
            <a:pPr marL="411480" lvl="1" indent="0" fontAlgn="auto">
              <a:spcAft>
                <a:spcPts val="0"/>
              </a:spcAft>
              <a:buFont typeface="Georgia"/>
              <a:buNone/>
              <a:defRPr/>
            </a:pPr>
            <a:endParaRPr lang="cs-CZ" dirty="0">
              <a:solidFill>
                <a:srgbClr val="0E0585"/>
              </a:solidFill>
            </a:endParaRPr>
          </a:p>
          <a:p>
            <a:pPr marL="411480" lvl="1" indent="0" fontAlgn="auto">
              <a:spcAft>
                <a:spcPts val="0"/>
              </a:spcAft>
              <a:buFont typeface="Georgia"/>
              <a:buNone/>
              <a:defRPr/>
            </a:pPr>
            <a:r>
              <a:rPr lang="cs-CZ" i="1" dirty="0" smtClean="0">
                <a:solidFill>
                  <a:srgbClr val="0E0585"/>
                </a:solidFill>
              </a:rPr>
              <a:t>„V momentě, kdy začnou reagovat normálně pasivní děcka, tak mně naskočí husí kůže z toho, že to funguje a že má smysl.“</a:t>
            </a:r>
          </a:p>
          <a:p>
            <a:pPr marL="411480" lvl="1" indent="0" fontAlgn="auto">
              <a:spcAft>
                <a:spcPts val="0"/>
              </a:spcAft>
              <a:buFont typeface="Georgia"/>
              <a:buNone/>
              <a:defRPr/>
            </a:pPr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cs-CZ" i="1" dirty="0" smtClean="0">
                <a:solidFill>
                  <a:schemeClr val="accent2">
                    <a:lumMod val="75000"/>
                  </a:schemeClr>
                </a:solidFill>
              </a:rPr>
              <a:t>				</a:t>
            </a:r>
            <a:r>
              <a:rPr lang="cs-CZ" sz="2200" dirty="0" smtClean="0">
                <a:solidFill>
                  <a:schemeClr val="bg2">
                    <a:lumMod val="25000"/>
                  </a:schemeClr>
                </a:solidFill>
              </a:rPr>
              <a:t>(ze skupinové diskuze s učiteli)</a:t>
            </a:r>
            <a:endParaRPr lang="cs-CZ" sz="22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8313" y="836613"/>
            <a:ext cx="8229600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b="1" dirty="0" smtClean="0"/>
              <a:t>Výsledky prvního cyklu implementace GSL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2060575"/>
            <a:ext cx="8229600" cy="4586288"/>
          </a:xfrm>
        </p:spPr>
        <p:txBody>
          <a:bodyPr>
            <a:normAutofit fontScale="850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sz="3000" dirty="0"/>
              <a:t>Participace žáků ve vzdělávání</a:t>
            </a:r>
          </a:p>
          <a:p>
            <a:pPr marL="411480" lvl="1" indent="0" fontAlgn="auto">
              <a:spcAft>
                <a:spcPts val="0"/>
              </a:spcAft>
              <a:buFont typeface="Georgia"/>
              <a:buNone/>
              <a:defRPr/>
            </a:pPr>
            <a:r>
              <a:rPr lang="cs-CZ" i="1" dirty="0">
                <a:solidFill>
                  <a:srgbClr val="0E0585"/>
                </a:solidFill>
              </a:rPr>
              <a:t>„Děcka hodně bavilo studium obrů, hodně toho nanosili, vyhledávali zdroje a psali to na web. Šli do toho sami, spontánně. A oni opravdu chodili a ptali se doma, nosili knížky a tak.“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cs-CZ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Pozitivní ovlivnění kázně a atmosféry ve třídě</a:t>
            </a:r>
          </a:p>
          <a:p>
            <a:pPr marL="411480" lvl="1" indent="0" fontAlgn="auto">
              <a:spcAft>
                <a:spcPts val="0"/>
              </a:spcAft>
              <a:buFont typeface="Georgia"/>
              <a:buNone/>
              <a:defRPr/>
            </a:pPr>
            <a:r>
              <a:rPr lang="cs-CZ" i="1" dirty="0" smtClean="0">
                <a:solidFill>
                  <a:srgbClr val="0E0585"/>
                </a:solidFill>
              </a:rPr>
              <a:t>„Měla jsem ve třídě problémového chlapečka, tak jsem nebyla zvyklá na klidné dny. Ale teď, kdo lumpačil už nelumpačí. Kázeňské problémy zmizely, neřeším nic, máme hezké dny.“</a:t>
            </a:r>
          </a:p>
          <a:p>
            <a:pPr marL="411480" lvl="1" indent="0" fontAlgn="auto">
              <a:spcAft>
                <a:spcPts val="0"/>
              </a:spcAft>
              <a:buFont typeface="Georgia"/>
              <a:buNone/>
              <a:defRPr/>
            </a:pPr>
            <a:r>
              <a:rPr lang="cs-CZ" i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cs-CZ" i="1" dirty="0" smtClean="0">
                <a:solidFill>
                  <a:schemeClr val="accent2">
                    <a:lumMod val="75000"/>
                  </a:schemeClr>
                </a:solidFill>
              </a:rPr>
              <a:t>				</a:t>
            </a:r>
            <a:endParaRPr lang="cs-CZ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cs-CZ" dirty="0" smtClean="0"/>
              <a:t>Rozvoj imaginace žáků a sebevědomí žáků</a:t>
            </a:r>
            <a:endParaRPr lang="cs-CZ" i="1" dirty="0" smtClean="0"/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cs-CZ" dirty="0"/>
          </a:p>
          <a:p>
            <a:pPr marL="109728" lvl="1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cs-CZ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</a:rPr>
              <a:t>				</a:t>
            </a:r>
            <a:r>
              <a:rPr lang="cs-CZ" sz="2400" dirty="0" smtClean="0">
                <a:solidFill>
                  <a:schemeClr val="bg2">
                    <a:lumMod val="25000"/>
                  </a:schemeClr>
                </a:solidFill>
              </a:rPr>
              <a:t>(</a:t>
            </a:r>
            <a:r>
              <a:rPr lang="cs-CZ" sz="2100" dirty="0">
                <a:solidFill>
                  <a:schemeClr val="bg2">
                    <a:lumMod val="25000"/>
                  </a:schemeClr>
                </a:solidFill>
              </a:rPr>
              <a:t>ze skupinové diskuze s učiteli)</a:t>
            </a:r>
            <a:endParaRPr lang="cs-CZ" sz="2100" i="1" dirty="0">
              <a:solidFill>
                <a:schemeClr val="bg2">
                  <a:lumMod val="25000"/>
                </a:schemeClr>
              </a:solidFill>
            </a:endParaRP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cs-CZ" dirty="0"/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68313" y="765175"/>
            <a:ext cx="8229600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b="1" dirty="0" smtClean="0"/>
              <a:t>Výsledky prvního cyklu implementace GSL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istický">
  <a:themeElements>
    <a:clrScheme name="Urbanistický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istic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istic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953</TotalTime>
  <Words>910</Words>
  <Application>Microsoft Office PowerPoint</Application>
  <PresentationFormat>Předvádění na obrazovce (4:3)</PresentationFormat>
  <Paragraphs>121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Šablona návrhu</vt:lpstr>
      </vt:variant>
      <vt:variant>
        <vt:i4>4</vt:i4>
      </vt:variant>
      <vt:variant>
        <vt:lpstr>Nadpisy snímků</vt:lpstr>
      </vt:variant>
      <vt:variant>
        <vt:i4>20</vt:i4>
      </vt:variant>
    </vt:vector>
  </HeadingPairs>
  <TitlesOfParts>
    <vt:vector size="29" baseType="lpstr">
      <vt:lpstr>Georgia</vt:lpstr>
      <vt:lpstr>Arial</vt:lpstr>
      <vt:lpstr>Trebuchet MS</vt:lpstr>
      <vt:lpstr>Wingdings 2</vt:lpstr>
      <vt:lpstr>Calibri</vt:lpstr>
      <vt:lpstr>Urbanistický</vt:lpstr>
      <vt:lpstr>Urbanistický</vt:lpstr>
      <vt:lpstr>Urbanistický</vt:lpstr>
      <vt:lpstr>Urbanistický</vt:lpstr>
      <vt:lpstr>Global Storylines jako příležitost pro participativní a partnerskou výuku s globálním rozměrem</vt:lpstr>
      <vt:lpstr>Storylines</vt:lpstr>
      <vt:lpstr>Globální Storylines Základní charakteristika</vt:lpstr>
      <vt:lpstr>Globální Storylines Realizace </vt:lpstr>
      <vt:lpstr>Globální rozvojové vzdělávání</vt:lpstr>
      <vt:lpstr>Projekt 2013-2015</vt:lpstr>
      <vt:lpstr>Metodologie</vt:lpstr>
      <vt:lpstr>Výsledky prvního cyklu implementace GSL</vt:lpstr>
      <vt:lpstr>Výsledky prvního cyklu implementace GSL</vt:lpstr>
      <vt:lpstr>Výsledky prvního cyklu implementace GSL</vt:lpstr>
      <vt:lpstr>Pozorování ve školách ZŠ Ostopovice</vt:lpstr>
      <vt:lpstr>Pozorování ve školách ZŠ Ostopovice</vt:lpstr>
      <vt:lpstr>Pozorování ve školách ZŠ Řeznovice</vt:lpstr>
      <vt:lpstr>Materiální a fyzické výstupy</vt:lpstr>
      <vt:lpstr>Materiální a fyzické výstupy</vt:lpstr>
      <vt:lpstr>Snímek 16</vt:lpstr>
      <vt:lpstr>Výzvy a shrnutí</vt:lpstr>
      <vt:lpstr>Výhled projektu</vt:lpstr>
      <vt:lpstr>Závěr</vt:lpstr>
      <vt:lpstr>Snímek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Ivuška</dc:creator>
  <cp:lastModifiedBy>Katka Kunovská</cp:lastModifiedBy>
  <cp:revision>64</cp:revision>
  <dcterms:created xsi:type="dcterms:W3CDTF">2014-08-12T06:29:26Z</dcterms:created>
  <dcterms:modified xsi:type="dcterms:W3CDTF">2014-10-07T09:56:01Z</dcterms:modified>
</cp:coreProperties>
</file>