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89" r:id="rId7"/>
    <p:sldId id="290" r:id="rId8"/>
    <p:sldId id="288" r:id="rId9"/>
    <p:sldId id="291" r:id="rId10"/>
    <p:sldId id="261" r:id="rId11"/>
    <p:sldId id="294" r:id="rId12"/>
    <p:sldId id="292" r:id="rId13"/>
    <p:sldId id="278" r:id="rId14"/>
    <p:sldId id="263" r:id="rId15"/>
    <p:sldId id="293" r:id="rId16"/>
    <p:sldId id="264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71" r:id="rId27"/>
    <p:sldId id="295" r:id="rId28"/>
    <p:sldId id="266" r:id="rId29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 s motivem 2 – zvýraznění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9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2CBD0E-885C-439F-A939-51C045EE7139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768F02C-E56A-41DD-8741-10068C936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EE44FA2-0628-4901-A050-8F621541D27C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B0B079-AC49-42F3-B7C9-886E5975EA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75598D-7A83-4369-B398-BD3EED54A6F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3C2B7C-826A-41BA-B990-402133BD565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Mean(SD)</a:t>
            </a:r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DCE12F-22B7-4E71-A633-94569CBED6A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Mean(SD)</a:t>
            </a:r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053E94-2A3C-42C8-9066-862588A2DC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40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DE9CB6-9F25-499E-8A13-FABA85352A7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60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4CE2A7-51B2-4087-B830-7488490D95F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A9DD0E-0A2C-4117-A6E4-1316F6C9DEC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7D0659-C99A-4EFC-BF0D-5AAC23DC2B5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C72874-9186-48C8-9A0D-525332C813B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0A00A8-88AA-465D-84EF-7611EA5B8C8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CZ words translated to EN</a:t>
            </a:r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2C6D06-B605-434D-8521-24F38751DC4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CFCC55-712C-4538-A0D1-F75888264A3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83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C469AF-5A7E-4A1A-9A8C-764DE7A8A1A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60A96A-3033-4BEE-8C29-BBF638E42E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0C193F-DBD0-43F4-BA3C-1D6D6617745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45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EAF7DBB-C9AD-4D72-8603-DF9F7B8BA96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65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08DEDD-295E-441F-B1CB-5C55E80D57E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86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A7F6E2-D301-4C17-9971-7EB60D5A93A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2752EB-5B7D-4FD2-904B-22F2A5C770C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7ECF51-7B5E-442F-B269-AD5634471EF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62054F-61AF-4CA3-B29C-AE5D039E433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CA64B0-2F4C-422D-9986-341EE706558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D4D590-CBC2-4502-B984-50EF0F35CC6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5ECCE6-357B-40D8-B7F3-B7BE5C20C36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49E6CD-0E44-4208-B082-86AA13C0FC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38299-8BF3-48AF-8A47-92AA22CA70BE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848CD-1601-4D3E-BB18-27FD859300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B02-5048-416A-89C8-749324533200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22669-C293-46BB-A925-02804E3977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18AA-75A1-4727-80A2-3F8A64FE8D57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FE98C-5AE6-4A5A-9BEF-05CB133550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F321B-A79C-49E7-B3BF-6A3D4B0CC883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FA3A9-0A10-44A1-B68E-35FD940DC0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AB78F-5C39-4E21-8B54-9ED9244FCAFB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F400F-ADBC-450A-B4C0-BA70B96585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4AD8-FA9A-45BA-95F2-BAD1B6EB2E28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2A9BA-62B8-4F65-978B-CEB46ACBF2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DA0DC-7D94-4240-82AB-0FE35A1D9712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9F40F-121F-470D-9F6E-56959B5B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CE7A-4E08-4EE4-9311-4AB5722E2BED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B5301-1546-4616-93A5-F1D84E3AB2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2D43C-080C-4C8C-8BBF-897C36A1FBE3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362DE-8245-4ECA-8F38-3DB4AEEC44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DDC89-FB4F-488B-B4D3-95C5E30978B3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74F2B-A179-4F48-A366-6F598C3C66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7B0FD-3E22-4D79-B2D5-17E2BE4CDC95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85A0E-E535-4FEB-9941-D45883B271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271D1-6D21-4CEF-8A1F-0B58EFE1DE2B}" type="datetimeFigureOut">
              <a:rPr lang="cs-CZ"/>
              <a:pPr>
                <a:defRPr/>
              </a:pPr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64FFB1-630C-4AFD-8285-0578F2B74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ctrTitle"/>
          </p:nvPr>
        </p:nvSpPr>
        <p:spPr>
          <a:xfrm>
            <a:off x="250825" y="1916113"/>
            <a:ext cx="8642350" cy="1470025"/>
          </a:xfrm>
        </p:spPr>
        <p:txBody>
          <a:bodyPr/>
          <a:lstStyle/>
          <a:p>
            <a:r>
              <a:rPr lang="en-US" sz="3600" smtClean="0"/>
              <a:t>ELF teachers´ use of Czech and/or English language when commenting on EFL classroom videos</a:t>
            </a:r>
            <a:endParaRPr lang="cs-CZ" sz="360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450" y="3933825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Eva Minaříková, Tomáš Janík,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Michaela Píšová, Klára Kostková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EARLI SIG 11</a:t>
            </a:r>
          </a:p>
        </p:txBody>
      </p:sp>
      <p:sp>
        <p:nvSpPr>
          <p:cNvPr id="15364" name="TextovéPole 3"/>
          <p:cNvSpPr txBox="1">
            <a:spLocks noChangeArrowheads="1"/>
          </p:cNvSpPr>
          <p:nvPr/>
        </p:nvSpPr>
        <p:spPr bwMode="auto">
          <a:xfrm>
            <a:off x="900113" y="5876925"/>
            <a:ext cx="7343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latin typeface="Calibri" pitchFamily="34" charset="0"/>
              </a:rPr>
              <a:t>Vznik a prezentace tohoto příspěvku byly podpořeny Stipendijním fondem PdF MU a projektem GA ČR GA13-21961S.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smtClean="0"/>
          </a:p>
          <a:p>
            <a:r>
              <a:rPr lang="cs-CZ" sz="2800" b="1" smtClean="0"/>
              <a:t>Main research question: </a:t>
            </a:r>
            <a:r>
              <a:rPr lang="cs-CZ" sz="2800" smtClean="0"/>
              <a:t>What is the nature of </a:t>
            </a:r>
            <a:r>
              <a:rPr lang="en-GB" sz="2800" smtClean="0"/>
              <a:t>prospective teachers´ </a:t>
            </a:r>
            <a:r>
              <a:rPr lang="cs-CZ" sz="2800" smtClean="0"/>
              <a:t>professional vision?</a:t>
            </a:r>
          </a:p>
          <a:p>
            <a:endParaRPr lang="cs-CZ" sz="2800" b="1" smtClean="0"/>
          </a:p>
          <a:p>
            <a:r>
              <a:rPr lang="cs-CZ" sz="2800" b="1" smtClean="0"/>
              <a:t>Context:</a:t>
            </a:r>
            <a:r>
              <a:rPr lang="cs-CZ" sz="2800" smtClean="0"/>
              <a:t> Czech </a:t>
            </a:r>
            <a:r>
              <a:rPr lang="cs-CZ" sz="2800" smtClean="0">
                <a:solidFill>
                  <a:srgbClr val="FF0000"/>
                </a:solidFill>
              </a:rPr>
              <a:t>EFL student </a:t>
            </a:r>
            <a:r>
              <a:rPr lang="cs-CZ" sz="2800" smtClean="0"/>
              <a:t>teachers watching </a:t>
            </a:r>
            <a:r>
              <a:rPr lang="cs-CZ" sz="2800" smtClean="0">
                <a:solidFill>
                  <a:srgbClr val="FF0000"/>
                </a:solidFill>
              </a:rPr>
              <a:t>videosequences</a:t>
            </a:r>
            <a:r>
              <a:rPr lang="cs-CZ" sz="2800" smtClean="0"/>
              <a:t> of EFL classroom instruction and providing </a:t>
            </a:r>
            <a:r>
              <a:rPr lang="cs-CZ" sz="2800" smtClean="0">
                <a:solidFill>
                  <a:srgbClr val="FF0000"/>
                </a:solidFill>
              </a:rPr>
              <a:t>written comments </a:t>
            </a:r>
            <a:r>
              <a:rPr lang="cs-CZ" sz="2800" smtClean="0"/>
              <a:t>before and after participating in an online videocase-based </a:t>
            </a:r>
            <a:r>
              <a:rPr lang="cs-CZ" sz="2800" smtClean="0">
                <a:solidFill>
                  <a:srgbClr val="FF0000"/>
                </a:solidFill>
              </a:rPr>
              <a:t>course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Context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our</a:t>
            </a:r>
            <a:r>
              <a:rPr lang="cs-CZ" sz="4000" dirty="0"/>
              <a:t> </a:t>
            </a:r>
            <a:r>
              <a:rPr lang="cs-CZ" sz="4000" dirty="0" err="1"/>
              <a:t>research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>
                <a:solidFill>
                  <a:srgbClr val="FF0000"/>
                </a:solidFill>
              </a:rPr>
              <a:t>Czech</a:t>
            </a:r>
            <a:r>
              <a:rPr lang="cs-CZ" smtClean="0"/>
              <a:t> as mother tongue vs. </a:t>
            </a:r>
            <a:r>
              <a:rPr lang="cs-CZ" smtClean="0">
                <a:solidFill>
                  <a:srgbClr val="FF0000"/>
                </a:solidFill>
              </a:rPr>
              <a:t>English </a:t>
            </a:r>
            <a:r>
              <a:rPr lang="cs-CZ" smtClean="0"/>
              <a:t>as (desired) language of instruction in their prospective teaching practice</a:t>
            </a:r>
          </a:p>
          <a:p>
            <a:r>
              <a:rPr lang="cs-CZ" smtClean="0"/>
              <a:t>Different pedagogical naming systems from different </a:t>
            </a:r>
            <a:r>
              <a:rPr lang="cs-CZ" smtClean="0">
                <a:solidFill>
                  <a:srgbClr val="FF0000"/>
                </a:solidFill>
              </a:rPr>
              <a:t>didactical cultures</a:t>
            </a:r>
          </a:p>
          <a:p>
            <a:pPr lvl="2"/>
            <a:r>
              <a:rPr lang="cs-CZ" smtClean="0"/>
              <a:t>Terminology of Czech didactic tradition</a:t>
            </a:r>
          </a:p>
          <a:p>
            <a:pPr lvl="2"/>
            <a:r>
              <a:rPr lang="cs-CZ" smtClean="0"/>
              <a:t>Terminology of EFL methodology tradition</a:t>
            </a:r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Context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our</a:t>
            </a:r>
            <a:r>
              <a:rPr lang="cs-CZ" sz="4000" dirty="0"/>
              <a:t> </a:t>
            </a:r>
            <a:r>
              <a:rPr lang="cs-CZ" sz="4000" dirty="0" err="1"/>
              <a:t>research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cs-CZ" smtClean="0"/>
          </a:p>
          <a:p>
            <a:pPr lvl="1"/>
            <a:r>
              <a:rPr lang="cs-CZ" smtClean="0"/>
              <a:t>What </a:t>
            </a:r>
            <a:r>
              <a:rPr lang="cs-CZ" smtClean="0">
                <a:solidFill>
                  <a:srgbClr val="FF0000"/>
                </a:solidFill>
              </a:rPr>
              <a:t>language </a:t>
            </a:r>
            <a:r>
              <a:rPr lang="cs-CZ" smtClean="0"/>
              <a:t>do they use when given the choice between CZ, EN or mixture?</a:t>
            </a:r>
          </a:p>
          <a:p>
            <a:pPr lvl="1"/>
            <a:r>
              <a:rPr lang="cs-CZ" smtClean="0"/>
              <a:t>Does this differ for different videosequences? </a:t>
            </a:r>
          </a:p>
          <a:p>
            <a:pPr lvl="1"/>
            <a:r>
              <a:rPr lang="cs-CZ" smtClean="0"/>
              <a:t>What </a:t>
            </a:r>
            <a:r>
              <a:rPr lang="cs-CZ" smtClean="0">
                <a:solidFill>
                  <a:srgbClr val="FF0000"/>
                </a:solidFill>
              </a:rPr>
              <a:t>themes </a:t>
            </a:r>
            <a:r>
              <a:rPr lang="cs-CZ" smtClean="0"/>
              <a:t>do the prospective teachers mention?</a:t>
            </a:r>
          </a:p>
          <a:p>
            <a:pPr lvl="1"/>
            <a:r>
              <a:rPr lang="cs-CZ" smtClean="0"/>
              <a:t>What </a:t>
            </a:r>
            <a:r>
              <a:rPr lang="cs-CZ" smtClean="0">
                <a:solidFill>
                  <a:srgbClr val="FF0000"/>
                </a:solidFill>
              </a:rPr>
              <a:t>words </a:t>
            </a:r>
            <a:r>
              <a:rPr lang="cs-CZ" smtClean="0"/>
              <a:t>do they use when addressing these themes? Are the words consistent across students?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Research</a:t>
            </a:r>
            <a:r>
              <a:rPr lang="cs-CZ" sz="4000" dirty="0"/>
              <a:t> </a:t>
            </a:r>
            <a:r>
              <a:rPr lang="cs-CZ" sz="4000" dirty="0" err="1"/>
              <a:t>questions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87338" y="1431925"/>
            <a:ext cx="8569325" cy="21605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37 EFL student </a:t>
            </a:r>
            <a:r>
              <a:rPr lang="cs-CZ" sz="2400" dirty="0" err="1"/>
              <a:t>teachers</a:t>
            </a:r>
            <a:endParaRPr lang="cs-CZ" sz="2400" dirty="0"/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err="1"/>
              <a:t>Written</a:t>
            </a:r>
            <a:r>
              <a:rPr lang="cs-CZ" sz="2400" dirty="0"/>
              <a:t> </a:t>
            </a:r>
            <a:r>
              <a:rPr lang="cs-CZ" sz="2400" dirty="0" err="1"/>
              <a:t>comments</a:t>
            </a:r>
            <a:r>
              <a:rPr lang="cs-CZ" sz="2400" dirty="0"/>
              <a:t> to 8 </a:t>
            </a:r>
            <a:r>
              <a:rPr lang="cs-CZ" sz="2400" dirty="0" err="1"/>
              <a:t>videosequences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(A, B, C, D –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participating</a:t>
            </a:r>
            <a:r>
              <a:rPr lang="cs-CZ" sz="2400" dirty="0"/>
              <a:t> in </a:t>
            </a:r>
            <a:r>
              <a:rPr lang="cs-CZ" sz="2400" dirty="0" err="1"/>
              <a:t>an</a:t>
            </a:r>
            <a:r>
              <a:rPr lang="cs-CZ" sz="2400" dirty="0"/>
              <a:t> online </a:t>
            </a:r>
            <a:r>
              <a:rPr lang="cs-CZ" sz="2400" dirty="0" err="1"/>
              <a:t>videocase-based</a:t>
            </a:r>
            <a:r>
              <a:rPr lang="cs-CZ" sz="2400" dirty="0"/>
              <a:t> </a:t>
            </a:r>
            <a:r>
              <a:rPr lang="cs-CZ" sz="2400" dirty="0" err="1"/>
              <a:t>course</a:t>
            </a:r>
            <a:r>
              <a:rPr lang="cs-CZ" sz="2400" dirty="0"/>
              <a:t>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/>
              <a:t>B, C, G, H –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participating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course</a:t>
            </a:r>
            <a:r>
              <a:rPr lang="cs-CZ" sz="2400" dirty="0"/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287338" y="3592513"/>
            <a:ext cx="8569325" cy="2159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13 EFL student </a:t>
            </a:r>
            <a:r>
              <a:rPr lang="cs-CZ" sz="2400" dirty="0" err="1"/>
              <a:t>teachers</a:t>
            </a:r>
            <a:endParaRPr lang="cs-CZ" sz="2400" dirty="0"/>
          </a:p>
          <a:p>
            <a:pPr marL="285750" indent="-285750"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 err="1"/>
              <a:t>Written</a:t>
            </a:r>
            <a:r>
              <a:rPr lang="cs-CZ" sz="2400" dirty="0"/>
              <a:t> </a:t>
            </a:r>
            <a:r>
              <a:rPr lang="cs-CZ" sz="2400" dirty="0" err="1"/>
              <a:t>comments</a:t>
            </a:r>
            <a:r>
              <a:rPr lang="cs-CZ" sz="2400" dirty="0"/>
              <a:t> to video B </a:t>
            </a:r>
            <a:r>
              <a:rPr lang="cs-CZ" sz="2400" dirty="0" err="1"/>
              <a:t>before</a:t>
            </a:r>
            <a:r>
              <a:rPr lang="cs-CZ" sz="2400" dirty="0"/>
              <a:t> and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participating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online </a:t>
            </a:r>
            <a:r>
              <a:rPr lang="cs-CZ" sz="2400" dirty="0" err="1"/>
              <a:t>videocase-based</a:t>
            </a:r>
            <a:r>
              <a:rPr lang="cs-CZ" sz="2400" dirty="0"/>
              <a:t> </a:t>
            </a:r>
            <a:r>
              <a:rPr lang="cs-CZ" sz="2400" dirty="0" err="1"/>
              <a:t>course</a:t>
            </a:r>
            <a:endParaRPr lang="cs-CZ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37891" name="Obrázek 3"/>
          <p:cNvPicPr>
            <a:picLocks noChangeAspect="1" noChangeArrowheads="1"/>
          </p:cNvPicPr>
          <p:nvPr/>
        </p:nvPicPr>
        <p:blipFill>
          <a:blip r:embed="rId2"/>
          <a:srcRect b="9505"/>
          <a:stretch>
            <a:fillRect/>
          </a:stretch>
        </p:blipFill>
        <p:spPr bwMode="auto">
          <a:xfrm>
            <a:off x="276225" y="188913"/>
            <a:ext cx="85439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71550" y="981075"/>
          <a:ext cx="5588000" cy="50942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0189"/>
                <a:gridCol w="623660"/>
                <a:gridCol w="623660"/>
                <a:gridCol w="623660"/>
                <a:gridCol w="623660"/>
                <a:gridCol w="623660"/>
                <a:gridCol w="623660"/>
                <a:gridCol w="623660"/>
                <a:gridCol w="622542"/>
              </a:tblGrid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Student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A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B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C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D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B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C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G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H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S02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S03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S04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S05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S06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S08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S09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S10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S11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S12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S15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S17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S18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S19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S20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S21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S22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S23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S25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S26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S28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S29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S30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S31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S34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S35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S36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S38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S39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S40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S41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S42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S43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S44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S45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S46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S47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 </a:t>
                      </a:r>
                      <a:endParaRPr lang="cs-CZ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 </a:t>
                      </a:r>
                      <a:endParaRPr lang="cs-CZ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69" marR="42369" marT="0" marB="0"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81174" y="2608977"/>
            <a:ext cx="553998" cy="1195520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>
                <a:latin typeface="+mn-lt"/>
              </a:rPr>
              <a:t>Students</a:t>
            </a:r>
            <a:endParaRPr lang="cs-CZ" sz="2400" dirty="0">
              <a:latin typeface="+mn-lt"/>
            </a:endParaRPr>
          </a:p>
        </p:txBody>
      </p:sp>
      <p:sp>
        <p:nvSpPr>
          <p:cNvPr id="39306" name="TextovéPole 8"/>
          <p:cNvSpPr txBox="1">
            <a:spLocks noChangeArrowheads="1"/>
          </p:cNvSpPr>
          <p:nvPr/>
        </p:nvSpPr>
        <p:spPr bwMode="auto">
          <a:xfrm>
            <a:off x="3203575" y="288925"/>
            <a:ext cx="1028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Videos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971550" y="981075"/>
          <a:ext cx="5588000" cy="5094288"/>
        </p:xfrm>
        <a:graphic>
          <a:graphicData uri="http://schemas.openxmlformats.org/drawingml/2006/table">
            <a:tbl>
              <a:tblPr firstRow="1" firstCol="1" bandRow="1"/>
              <a:tblGrid>
                <a:gridCol w="600189"/>
                <a:gridCol w="623660"/>
                <a:gridCol w="623660"/>
                <a:gridCol w="623660"/>
                <a:gridCol w="623660"/>
                <a:gridCol w="623660"/>
                <a:gridCol w="623660"/>
                <a:gridCol w="623660"/>
                <a:gridCol w="622542"/>
              </a:tblGrid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S02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S03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S04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S05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S06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S08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S09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S10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S11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S12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S15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S17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S18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S19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S20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S21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S22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S23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S25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S26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S28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S29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S30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S31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S34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S35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S36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S38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S39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S40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S41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S42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S43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S44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S45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5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S46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  <a:tr h="134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S47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2369" marR="42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948488" y="2349500"/>
          <a:ext cx="1944687" cy="21034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/>
              </a:tblGrid>
              <a:tr h="5260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Czech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</a:tr>
              <a:tr h="52600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Czech </a:t>
                      </a:r>
                      <a:r>
                        <a:rPr lang="cs-CZ" dirty="0" err="1" smtClean="0"/>
                        <a:t>with</a:t>
                      </a:r>
                      <a:r>
                        <a:rPr lang="cs-CZ" dirty="0" smtClean="0"/>
                        <a:t> EN</a:t>
                      </a:r>
                      <a:endParaRPr lang="cs-CZ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6002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bg1"/>
                          </a:solidFill>
                        </a:rPr>
                        <a:t>English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26002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English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with</a:t>
                      </a:r>
                      <a:r>
                        <a:rPr lang="cs-CZ" dirty="0" smtClean="0"/>
                        <a:t> CZ</a:t>
                      </a:r>
                      <a:endParaRPr lang="cs-CZ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81174" y="2608977"/>
            <a:ext cx="553998" cy="1195520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 err="1">
                <a:latin typeface="+mn-lt"/>
              </a:rPr>
              <a:t>Students</a:t>
            </a:r>
            <a:endParaRPr lang="cs-CZ" sz="2400" dirty="0">
              <a:latin typeface="+mn-lt"/>
            </a:endParaRPr>
          </a:p>
        </p:txBody>
      </p:sp>
      <p:sp>
        <p:nvSpPr>
          <p:cNvPr id="41366" name="TextovéPole 8"/>
          <p:cNvSpPr txBox="1">
            <a:spLocks noChangeArrowheads="1"/>
          </p:cNvSpPr>
          <p:nvPr/>
        </p:nvSpPr>
        <p:spPr bwMode="auto">
          <a:xfrm>
            <a:off x="3203575" y="288925"/>
            <a:ext cx="1028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>
                <a:latin typeface="Calibri" pitchFamily="34" charset="0"/>
              </a:rPr>
              <a:t>Videos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z="2000" smtClean="0"/>
              <a:t>2 students (S06, S45) almost always complemented the Czech comment with English pieces of „transcript“ from the video</a:t>
            </a:r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Results</a:t>
            </a:r>
            <a:r>
              <a:rPr lang="cs-CZ" sz="4000" dirty="0"/>
              <a:t> – </a:t>
            </a:r>
            <a:r>
              <a:rPr lang="cs-CZ" sz="4000" dirty="0" err="1"/>
              <a:t>language</a:t>
            </a:r>
            <a:r>
              <a:rPr lang="cs-CZ" sz="4000" dirty="0"/>
              <a:t> </a:t>
            </a:r>
            <a:r>
              <a:rPr lang="cs-CZ" sz="4000" dirty="0" err="1"/>
              <a:t>used</a:t>
            </a:r>
            <a:r>
              <a:rPr lang="cs-CZ" sz="4000" dirty="0"/>
              <a:t> (</a:t>
            </a:r>
            <a:r>
              <a:rPr lang="cs-CZ" sz="4000" dirty="0" err="1"/>
              <a:t>students</a:t>
            </a:r>
            <a:r>
              <a:rPr lang="cs-CZ" sz="4000" dirty="0"/>
              <a:t>)</a:t>
            </a:r>
            <a:endParaRPr lang="cs-CZ" sz="4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11188" y="2420938"/>
          <a:ext cx="7705725" cy="13716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84175"/>
                <a:gridCol w="1584176"/>
                <a:gridCol w="1058618"/>
                <a:gridCol w="1248472"/>
                <a:gridCol w="1070119"/>
                <a:gridCol w="11592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EN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CZ</a:t>
                      </a:r>
                      <a:endParaRPr lang="cs-CZ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EN</a:t>
                      </a:r>
                      <a:r>
                        <a:rPr lang="cs-CZ" sz="2400" dirty="0" smtClean="0">
                          <a:sym typeface="Wingdings"/>
                        </a:rPr>
                        <a:t>CZ </a:t>
                      </a:r>
                      <a:endParaRPr lang="cs-CZ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CZ</a:t>
                      </a:r>
                      <a:r>
                        <a:rPr lang="cs-CZ" sz="2400" dirty="0" smtClean="0">
                          <a:sym typeface="Wingdings"/>
                        </a:rPr>
                        <a:t>EN</a:t>
                      </a:r>
                      <a:endParaRPr lang="cs-CZ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sz="2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</a:t>
                      </a:r>
                      <a:r>
                        <a:rPr lang="cs-CZ" sz="2400" baseline="0" dirty="0" smtClean="0"/>
                        <a:t> 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After</a:t>
                      </a:r>
                      <a:r>
                        <a:rPr lang="cs-CZ" sz="2400" dirty="0" smtClean="0"/>
                        <a:t> 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In 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After</a:t>
                      </a:r>
                      <a:r>
                        <a:rPr lang="cs-CZ" sz="2400" dirty="0" smtClean="0"/>
                        <a:t> 1</a:t>
                      </a:r>
                      <a:endParaRPr lang="cs-CZ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</a:t>
                      </a:r>
                      <a:endParaRPr lang="cs-CZ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No apparent regularity in what language is used in relation to the videosequence</a:t>
            </a:r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Results</a:t>
            </a:r>
            <a:r>
              <a:rPr lang="cs-CZ" sz="4000" dirty="0"/>
              <a:t> – </a:t>
            </a:r>
            <a:r>
              <a:rPr lang="cs-CZ" sz="4000" dirty="0" err="1"/>
              <a:t>language</a:t>
            </a:r>
            <a:r>
              <a:rPr lang="cs-CZ" sz="4000" dirty="0"/>
              <a:t> </a:t>
            </a:r>
            <a:r>
              <a:rPr lang="cs-CZ" sz="4000" dirty="0" err="1"/>
              <a:t>used</a:t>
            </a:r>
            <a:r>
              <a:rPr lang="cs-CZ" sz="4000" dirty="0"/>
              <a:t> (</a:t>
            </a:r>
            <a:r>
              <a:rPr lang="cs-CZ" sz="4000" dirty="0" err="1"/>
              <a:t>videos</a:t>
            </a:r>
            <a:r>
              <a:rPr lang="cs-CZ" sz="4000" dirty="0"/>
              <a:t>)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N=50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EN </a:t>
            </a:r>
            <a:r>
              <a:rPr lang="cs-CZ" dirty="0" smtClean="0">
                <a:solidFill>
                  <a:srgbClr val="FF0000"/>
                </a:solidFill>
              </a:rPr>
              <a:t>sentence(s</a:t>
            </a:r>
            <a:r>
              <a:rPr lang="cs-CZ" dirty="0" smtClean="0"/>
              <a:t>) </a:t>
            </a:r>
            <a:r>
              <a:rPr lang="cs-CZ" dirty="0" err="1" smtClean="0"/>
              <a:t>inserted</a:t>
            </a:r>
            <a:r>
              <a:rPr lang="cs-CZ" dirty="0" smtClean="0"/>
              <a:t> (5x)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„</a:t>
            </a:r>
            <a:r>
              <a:rPr lang="cs-CZ" dirty="0" err="1" smtClean="0">
                <a:solidFill>
                  <a:srgbClr val="FF0000"/>
                </a:solidFill>
              </a:rPr>
              <a:t>transcribing</a:t>
            </a:r>
            <a:r>
              <a:rPr lang="cs-CZ" dirty="0" smtClean="0"/>
              <a:t>“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said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video (24x)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Making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EN </a:t>
            </a:r>
            <a:r>
              <a:rPr lang="cs-CZ" dirty="0" smtClean="0">
                <a:solidFill>
                  <a:srgbClr val="FF0000"/>
                </a:solidFill>
              </a:rPr>
              <a:t>terminology</a:t>
            </a:r>
            <a:r>
              <a:rPr lang="cs-CZ" dirty="0" smtClean="0"/>
              <a:t> (21x)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Speaking</a:t>
            </a:r>
            <a:r>
              <a:rPr lang="cs-CZ" dirty="0" smtClean="0"/>
              <a:t>, </a:t>
            </a:r>
            <a:r>
              <a:rPr lang="cs-CZ" dirty="0" err="1" smtClean="0"/>
              <a:t>listening</a:t>
            </a:r>
            <a:r>
              <a:rPr lang="cs-CZ" dirty="0" smtClean="0"/>
              <a:t>, </a:t>
            </a:r>
            <a:r>
              <a:rPr lang="cs-CZ" dirty="0" err="1" smtClean="0"/>
              <a:t>reading</a:t>
            </a:r>
            <a:r>
              <a:rPr lang="cs-CZ" dirty="0" smtClean="0"/>
              <a:t>, </a:t>
            </a:r>
            <a:r>
              <a:rPr lang="cs-CZ" dirty="0" err="1" smtClean="0"/>
              <a:t>pronunciation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Native</a:t>
            </a:r>
            <a:r>
              <a:rPr lang="cs-CZ" dirty="0" smtClean="0"/>
              <a:t> </a:t>
            </a:r>
            <a:r>
              <a:rPr lang="cs-CZ" dirty="0" err="1" smtClean="0"/>
              <a:t>speakers</a:t>
            </a:r>
            <a:r>
              <a:rPr lang="cs-CZ" dirty="0" smtClean="0"/>
              <a:t>, </a:t>
            </a:r>
            <a:r>
              <a:rPr lang="cs-CZ" dirty="0" err="1" smtClean="0"/>
              <a:t>discourage</a:t>
            </a:r>
            <a:r>
              <a:rPr lang="cs-CZ" dirty="0" smtClean="0"/>
              <a:t>, one-man show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Feedback, </a:t>
            </a:r>
            <a:r>
              <a:rPr lang="cs-CZ" dirty="0" err="1" smtClean="0"/>
              <a:t>giving</a:t>
            </a:r>
            <a:r>
              <a:rPr lang="cs-CZ" dirty="0" smtClean="0"/>
              <a:t> </a:t>
            </a:r>
            <a:r>
              <a:rPr lang="cs-CZ" dirty="0" err="1" smtClean="0"/>
              <a:t>instructions</a:t>
            </a:r>
            <a:r>
              <a:rPr lang="cs-CZ" dirty="0" smtClean="0"/>
              <a:t>, </a:t>
            </a:r>
            <a:r>
              <a:rPr lang="cs-CZ" dirty="0" err="1" smtClean="0"/>
              <a:t>teacher</a:t>
            </a:r>
            <a:r>
              <a:rPr lang="cs-CZ" dirty="0" smtClean="0"/>
              <a:t> </a:t>
            </a:r>
            <a:r>
              <a:rPr lang="cs-CZ" dirty="0" err="1" smtClean="0"/>
              <a:t>talking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, </a:t>
            </a:r>
            <a:r>
              <a:rPr lang="cs-CZ" dirty="0" err="1" smtClean="0"/>
              <a:t>classroom</a:t>
            </a:r>
            <a:r>
              <a:rPr lang="cs-CZ" dirty="0" smtClean="0"/>
              <a:t> management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Moving</a:t>
            </a:r>
            <a:r>
              <a:rPr lang="cs-CZ" dirty="0" smtClean="0"/>
              <a:t>, </a:t>
            </a:r>
            <a:r>
              <a:rPr lang="cs-CZ" dirty="0" err="1" smtClean="0"/>
              <a:t>mingling</a:t>
            </a:r>
            <a:r>
              <a:rPr lang="cs-CZ" dirty="0" smtClean="0"/>
              <a:t>, brainstorming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Results</a:t>
            </a:r>
            <a:r>
              <a:rPr lang="cs-CZ" sz="4000" dirty="0"/>
              <a:t> – </a:t>
            </a:r>
            <a:r>
              <a:rPr lang="cs-CZ" sz="4000" dirty="0" err="1"/>
              <a:t>English</a:t>
            </a:r>
            <a:r>
              <a:rPr lang="cs-CZ" sz="4000" dirty="0"/>
              <a:t> in Czech </a:t>
            </a:r>
            <a:r>
              <a:rPr lang="cs-CZ" sz="4000" dirty="0" err="1"/>
              <a:t>comments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Provided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to </a:t>
            </a:r>
            <a:r>
              <a:rPr lang="cs-CZ" dirty="0" err="1" smtClean="0"/>
              <a:t>learn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Grammar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r>
              <a:rPr lang="cs-CZ" dirty="0" smtClean="0"/>
              <a:t>, </a:t>
            </a:r>
            <a:r>
              <a:rPr lang="cs-CZ" dirty="0" err="1" smtClean="0"/>
              <a:t>speaking</a:t>
            </a:r>
            <a:r>
              <a:rPr lang="cs-CZ" dirty="0" smtClean="0"/>
              <a:t>, interview/</a:t>
            </a:r>
            <a:r>
              <a:rPr lang="cs-CZ" dirty="0" err="1" smtClean="0"/>
              <a:t>dialogue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Grouping</a:t>
            </a:r>
            <a:r>
              <a:rPr lang="cs-CZ" dirty="0" smtClean="0"/>
              <a:t>, </a:t>
            </a:r>
            <a:r>
              <a:rPr lang="cs-CZ" dirty="0" err="1" smtClean="0"/>
              <a:t>pairwork</a:t>
            </a:r>
            <a:r>
              <a:rPr lang="cs-CZ" dirty="0" smtClean="0"/>
              <a:t>, </a:t>
            </a:r>
            <a:r>
              <a:rPr lang="cs-CZ" dirty="0" err="1" smtClean="0"/>
              <a:t>time</a:t>
            </a:r>
            <a:r>
              <a:rPr lang="cs-CZ" dirty="0" smtClean="0"/>
              <a:t> management, monitoring, pace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Students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Reactions</a:t>
            </a:r>
            <a:r>
              <a:rPr lang="cs-CZ" dirty="0" smtClean="0"/>
              <a:t>, </a:t>
            </a:r>
            <a:r>
              <a:rPr lang="cs-CZ" dirty="0" err="1" smtClean="0"/>
              <a:t>emotions</a:t>
            </a:r>
            <a:r>
              <a:rPr lang="cs-CZ" dirty="0" smtClean="0"/>
              <a:t>, </a:t>
            </a:r>
            <a:r>
              <a:rPr lang="cs-CZ" dirty="0" err="1" smtClean="0"/>
              <a:t>attention</a:t>
            </a:r>
            <a:r>
              <a:rPr lang="cs-CZ" dirty="0" smtClean="0"/>
              <a:t>, </a:t>
            </a:r>
            <a:r>
              <a:rPr lang="cs-CZ" dirty="0" err="1" smtClean="0"/>
              <a:t>involvement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Teacher</a:t>
            </a:r>
            <a:r>
              <a:rPr lang="cs-CZ" dirty="0" smtClean="0"/>
              <a:t>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switching</a:t>
            </a:r>
            <a:r>
              <a:rPr lang="cs-CZ" dirty="0" smtClean="0"/>
              <a:t>, </a:t>
            </a:r>
            <a:r>
              <a:rPr lang="cs-CZ" dirty="0" err="1" smtClean="0"/>
              <a:t>emotions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Error</a:t>
            </a:r>
            <a:r>
              <a:rPr lang="cs-CZ" dirty="0" smtClean="0"/>
              <a:t> </a:t>
            </a:r>
            <a:r>
              <a:rPr lang="cs-CZ" dirty="0" err="1" smtClean="0"/>
              <a:t>correction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Giving</a:t>
            </a:r>
            <a:r>
              <a:rPr lang="cs-CZ" dirty="0" smtClean="0"/>
              <a:t> </a:t>
            </a:r>
            <a:r>
              <a:rPr lang="cs-CZ" dirty="0" err="1" smtClean="0"/>
              <a:t>instructions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Themes</a:t>
            </a:r>
            <a:r>
              <a:rPr lang="cs-CZ" sz="4000" dirty="0"/>
              <a:t> </a:t>
            </a:r>
            <a:r>
              <a:rPr lang="cs-CZ" sz="4000" dirty="0" err="1"/>
              <a:t>addressed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Overview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Teachers‘ competencies</a:t>
            </a:r>
          </a:p>
          <a:p>
            <a:r>
              <a:rPr lang="cs-CZ" smtClean="0"/>
              <a:t>Professional vision</a:t>
            </a:r>
          </a:p>
          <a:p>
            <a:r>
              <a:rPr lang="cs-CZ" smtClean="0"/>
              <a:t>Professional language</a:t>
            </a:r>
          </a:p>
          <a:p>
            <a:r>
              <a:rPr lang="cs-CZ" smtClean="0"/>
              <a:t>Research questions and methodology</a:t>
            </a:r>
          </a:p>
          <a:p>
            <a:r>
              <a:rPr lang="cs-CZ" smtClean="0"/>
              <a:t>Results</a:t>
            </a:r>
          </a:p>
          <a:p>
            <a:r>
              <a:rPr lang="cs-CZ" smtClean="0"/>
              <a:t>Discussion</a:t>
            </a:r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Overview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Themes selected for further investigation:</a:t>
            </a:r>
          </a:p>
          <a:p>
            <a:pPr lvl="1"/>
            <a:r>
              <a:rPr lang="cs-CZ" smtClean="0"/>
              <a:t>Pairwork (12x)</a:t>
            </a:r>
          </a:p>
          <a:p>
            <a:pPr lvl="1"/>
            <a:r>
              <a:rPr lang="cs-CZ" smtClean="0"/>
              <a:t>Monitoring (18x)</a:t>
            </a:r>
          </a:p>
          <a:p>
            <a:pPr lvl="1"/>
            <a:r>
              <a:rPr lang="cs-CZ" smtClean="0"/>
              <a:t>Code switching (9x)</a:t>
            </a:r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Words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„pair“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CZ </a:t>
            </a:r>
            <a:r>
              <a:rPr lang="cs-CZ" dirty="0" err="1" smtClean="0"/>
              <a:t>equivalent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Comments</a:t>
            </a:r>
            <a:endParaRPr lang="cs-CZ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equivalent</a:t>
            </a:r>
            <a:r>
              <a:rPr lang="cs-CZ" dirty="0" smtClean="0"/>
              <a:t> in CZ and EN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Straightforward</a:t>
            </a:r>
            <a:r>
              <a:rPr lang="cs-CZ" dirty="0" smtClean="0"/>
              <a:t> </a:t>
            </a:r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„</a:t>
            </a:r>
            <a:r>
              <a:rPr lang="cs-CZ" dirty="0" err="1" smtClean="0"/>
              <a:t>thing</a:t>
            </a:r>
            <a:r>
              <a:rPr lang="cs-CZ" dirty="0" smtClean="0"/>
              <a:t>“ and </a:t>
            </a:r>
            <a:r>
              <a:rPr lang="cs-CZ" dirty="0" err="1" smtClean="0"/>
              <a:t>the</a:t>
            </a:r>
            <a:r>
              <a:rPr lang="cs-CZ" dirty="0" smtClean="0"/>
              <a:t> term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Hypothesized</a:t>
            </a:r>
            <a:r>
              <a:rPr lang="cs-CZ" dirty="0" smtClean="0"/>
              <a:t> </a:t>
            </a:r>
            <a:r>
              <a:rPr lang="cs-CZ" dirty="0" err="1"/>
              <a:t>conclusion</a:t>
            </a:r>
            <a:r>
              <a:rPr lang="cs-CZ" dirty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term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acquired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Pairwork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T </a:t>
            </a:r>
            <a:r>
              <a:rPr lang="cs-CZ" dirty="0" err="1" smtClean="0"/>
              <a:t>circulates</a:t>
            </a:r>
            <a:r>
              <a:rPr lang="cs-CZ" dirty="0" smtClean="0"/>
              <a:t> and </a:t>
            </a:r>
            <a:r>
              <a:rPr lang="cs-CZ" dirty="0" err="1" smtClean="0"/>
              <a:t>listens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Monitors</a:t>
            </a:r>
            <a:r>
              <a:rPr lang="cs-CZ" dirty="0" smtClean="0"/>
              <a:t> (5x)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Helps</a:t>
            </a:r>
            <a:r>
              <a:rPr lang="cs-CZ" dirty="0" smtClean="0"/>
              <a:t> and </a:t>
            </a:r>
            <a:r>
              <a:rPr lang="cs-CZ" dirty="0" err="1" smtClean="0"/>
              <a:t>explains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Walks</a:t>
            </a:r>
            <a:r>
              <a:rPr lang="cs-CZ" dirty="0" smtClean="0"/>
              <a:t> </a:t>
            </a:r>
            <a:r>
              <a:rPr lang="cs-CZ" dirty="0" err="1" smtClean="0"/>
              <a:t>around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classroom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Walks</a:t>
            </a:r>
            <a:r>
              <a:rPr lang="cs-CZ" dirty="0" smtClean="0"/>
              <a:t>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Makes</a:t>
            </a:r>
            <a:r>
              <a:rPr lang="cs-CZ" dirty="0" smtClean="0"/>
              <a:t> </a:t>
            </a:r>
            <a:r>
              <a:rPr lang="cs-CZ" dirty="0" err="1" smtClean="0"/>
              <a:t>sure</a:t>
            </a:r>
            <a:r>
              <a:rPr lang="cs-CZ" dirty="0" smtClean="0"/>
              <a:t> </a:t>
            </a:r>
            <a:r>
              <a:rPr lang="cs-CZ" dirty="0" err="1" smtClean="0"/>
              <a:t>everybody</a:t>
            </a:r>
            <a:r>
              <a:rPr lang="cs-CZ" dirty="0" smtClean="0"/>
              <a:t> </a:t>
            </a:r>
            <a:r>
              <a:rPr lang="cs-CZ" dirty="0" err="1" smtClean="0"/>
              <a:t>knows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to do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Goes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aisle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Monitoring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Comments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term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exist</a:t>
            </a:r>
            <a:r>
              <a:rPr lang="cs-CZ" dirty="0" smtClean="0"/>
              <a:t> in ELT </a:t>
            </a:r>
            <a:r>
              <a:rPr lang="cs-CZ" dirty="0" err="1" smtClean="0"/>
              <a:t>methodology</a:t>
            </a:r>
            <a:r>
              <a:rPr lang="cs-CZ" dirty="0" smtClean="0"/>
              <a:t>;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(</a:t>
            </a:r>
            <a:r>
              <a:rPr lang="cs-CZ" dirty="0" err="1" smtClean="0"/>
              <a:t>esp</a:t>
            </a:r>
            <a:r>
              <a:rPr lang="cs-CZ" dirty="0" smtClean="0"/>
              <a:t>. in </a:t>
            </a:r>
            <a:r>
              <a:rPr lang="cs-CZ" dirty="0" err="1" smtClean="0"/>
              <a:t>English</a:t>
            </a:r>
            <a:r>
              <a:rPr lang="cs-CZ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BUT: no direct </a:t>
            </a:r>
            <a:r>
              <a:rPr lang="cs-CZ" dirty="0" err="1" smtClean="0"/>
              <a:t>translation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Czech term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variety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shows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„</a:t>
            </a:r>
            <a:r>
              <a:rPr lang="cs-CZ" dirty="0" err="1" smtClean="0"/>
              <a:t>width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term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Hypothesized</a:t>
            </a:r>
            <a:r>
              <a:rPr lang="cs-CZ" dirty="0" smtClean="0"/>
              <a:t> </a:t>
            </a:r>
            <a:r>
              <a:rPr lang="cs-CZ" dirty="0" err="1"/>
              <a:t>conclusion</a:t>
            </a:r>
            <a:r>
              <a:rPr lang="cs-CZ" dirty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has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acquired</a:t>
            </a:r>
            <a:r>
              <a:rPr lang="cs-CZ" dirty="0" smtClean="0"/>
              <a:t> (</a:t>
            </a:r>
            <a:r>
              <a:rPr lang="cs-CZ" dirty="0" err="1" smtClean="0"/>
              <a:t>internalized</a:t>
            </a:r>
            <a:r>
              <a:rPr lang="cs-CZ" dirty="0" smtClean="0"/>
              <a:t>) but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not </a:t>
            </a:r>
            <a:r>
              <a:rPr lang="cs-CZ" dirty="0" err="1" smtClean="0"/>
              <a:t>used</a:t>
            </a:r>
            <a:r>
              <a:rPr lang="cs-CZ" dirty="0" smtClean="0"/>
              <a:t> on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occassion</a:t>
            </a:r>
            <a:r>
              <a:rPr lang="cs-CZ" dirty="0" smtClean="0"/>
              <a:t> 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possibly</a:t>
            </a:r>
            <a:r>
              <a:rPr lang="cs-CZ" dirty="0" smtClean="0"/>
              <a:t> has not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acquired</a:t>
            </a:r>
            <a:r>
              <a:rPr lang="cs-CZ" dirty="0" smtClean="0"/>
              <a:t>)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Monitoring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Switching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CZ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Translates</a:t>
            </a:r>
            <a:r>
              <a:rPr lang="cs-CZ" dirty="0" smtClean="0"/>
              <a:t> </a:t>
            </a:r>
            <a:r>
              <a:rPr lang="cs-CZ" dirty="0" err="1" smtClean="0"/>
              <a:t>instructions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Inconsistent</a:t>
            </a:r>
            <a:r>
              <a:rPr lang="cs-CZ" dirty="0" smtClean="0"/>
              <a:t> as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uses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Says</a:t>
            </a:r>
            <a:r>
              <a:rPr lang="cs-CZ" dirty="0" smtClean="0"/>
              <a:t> </a:t>
            </a:r>
            <a:r>
              <a:rPr lang="cs-CZ" dirty="0" err="1" smtClean="0"/>
              <a:t>instructions</a:t>
            </a:r>
            <a:r>
              <a:rPr lang="cs-CZ" dirty="0" smtClean="0"/>
              <a:t> in EN and </a:t>
            </a:r>
            <a:r>
              <a:rPr lang="cs-CZ" dirty="0" err="1" smtClean="0"/>
              <a:t>repeats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in CZ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uses</a:t>
            </a:r>
            <a:r>
              <a:rPr lang="cs-CZ" dirty="0" smtClean="0"/>
              <a:t> CZ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repeats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instructions</a:t>
            </a:r>
            <a:r>
              <a:rPr lang="cs-CZ" dirty="0" smtClean="0"/>
              <a:t> in CZ and </a:t>
            </a:r>
            <a:r>
              <a:rPr lang="cs-CZ" dirty="0" err="1" smtClean="0"/>
              <a:t>then</a:t>
            </a:r>
            <a:r>
              <a:rPr lang="cs-CZ" dirty="0" smtClean="0"/>
              <a:t> in EN </a:t>
            </a:r>
            <a:r>
              <a:rPr lang="cs-CZ" dirty="0" err="1" smtClean="0"/>
              <a:t>again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Code-switching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Comments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terminology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inconsistent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in ELT </a:t>
            </a:r>
            <a:r>
              <a:rPr lang="cs-CZ" dirty="0" err="1" smtClean="0"/>
              <a:t>publications</a:t>
            </a:r>
            <a:r>
              <a:rPr lang="cs-CZ" dirty="0" smtClean="0"/>
              <a:t> – </a:t>
            </a:r>
            <a:r>
              <a:rPr lang="cs-CZ" dirty="0" err="1" smtClean="0"/>
              <a:t>code-switching</a:t>
            </a:r>
            <a:r>
              <a:rPr lang="cs-CZ" dirty="0" smtClean="0"/>
              <a:t>, </a:t>
            </a:r>
            <a:r>
              <a:rPr lang="cs-CZ" dirty="0" err="1" smtClean="0"/>
              <a:t>translating</a:t>
            </a:r>
            <a:r>
              <a:rPr lang="cs-CZ" dirty="0" smtClean="0"/>
              <a:t>,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mother</a:t>
            </a:r>
            <a:r>
              <a:rPr lang="cs-CZ" dirty="0" smtClean="0"/>
              <a:t> </a:t>
            </a:r>
            <a:r>
              <a:rPr lang="cs-CZ" dirty="0" err="1" smtClean="0"/>
              <a:t>tongue</a:t>
            </a:r>
            <a:r>
              <a:rPr lang="cs-CZ" dirty="0" smtClean="0"/>
              <a:t>, </a:t>
            </a:r>
            <a:r>
              <a:rPr lang="cs-CZ" dirty="0" err="1" smtClean="0"/>
              <a:t>concurrent</a:t>
            </a:r>
            <a:r>
              <a:rPr lang="cs-CZ" dirty="0" smtClean="0"/>
              <a:t> </a:t>
            </a:r>
            <a:r>
              <a:rPr lang="cs-CZ" dirty="0" err="1" smtClean="0"/>
              <a:t>usage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respondents</a:t>
            </a:r>
            <a:r>
              <a:rPr lang="cs-CZ" dirty="0" smtClean="0"/>
              <a:t> make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to </a:t>
            </a:r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Hypothesized</a:t>
            </a:r>
            <a:r>
              <a:rPr lang="cs-CZ" dirty="0"/>
              <a:t> </a:t>
            </a:r>
            <a:r>
              <a:rPr lang="cs-CZ" dirty="0" err="1"/>
              <a:t>conclusion</a:t>
            </a:r>
            <a:r>
              <a:rPr lang="cs-CZ" dirty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has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acquired</a:t>
            </a:r>
            <a:r>
              <a:rPr lang="cs-CZ" dirty="0" smtClean="0"/>
              <a:t>, but </a:t>
            </a:r>
            <a:r>
              <a:rPr lang="cs-CZ" dirty="0" err="1" smtClean="0"/>
              <a:t>the</a:t>
            </a:r>
            <a:r>
              <a:rPr lang="cs-CZ" dirty="0" smtClean="0"/>
              <a:t> term not 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/>
              <a:t> </a:t>
            </a:r>
            <a:r>
              <a:rPr lang="cs-CZ" dirty="0" smtClean="0"/>
              <a:t>not </a:t>
            </a:r>
            <a:r>
              <a:rPr lang="cs-CZ" dirty="0" err="1" smtClean="0"/>
              <a:t>used</a:t>
            </a:r>
            <a:r>
              <a:rPr lang="cs-CZ" dirty="0"/>
              <a:t> </a:t>
            </a:r>
            <a:r>
              <a:rPr lang="cs-CZ" dirty="0" smtClean="0"/>
              <a:t>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are not </a:t>
            </a:r>
            <a:r>
              <a:rPr lang="cs-CZ" dirty="0" err="1" smtClean="0"/>
              <a:t>sure</a:t>
            </a:r>
            <a:r>
              <a:rPr lang="cs-CZ" dirty="0" smtClean="0"/>
              <a:t>)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Code-switching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(</a:t>
            </a:r>
            <a:r>
              <a:rPr lang="cs-CZ" dirty="0" err="1" smtClean="0"/>
              <a:t>CZxEN</a:t>
            </a:r>
            <a:r>
              <a:rPr lang="cs-CZ" dirty="0" smtClean="0"/>
              <a:t>)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student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videosequence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themes</a:t>
            </a:r>
            <a:r>
              <a:rPr lang="cs-CZ" dirty="0" smtClean="0"/>
              <a:t> </a:t>
            </a:r>
            <a:r>
              <a:rPr lang="cs-CZ" dirty="0" err="1" smtClean="0"/>
              <a:t>identified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videosequences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use </a:t>
            </a:r>
            <a:r>
              <a:rPr lang="cs-CZ" dirty="0" err="1" smtClean="0"/>
              <a:t>of</a:t>
            </a:r>
            <a:r>
              <a:rPr lang="cs-CZ" dirty="0" smtClean="0"/>
              <a:t> „term“ </a:t>
            </a:r>
            <a:r>
              <a:rPr lang="cs-CZ" dirty="0" err="1" smtClean="0"/>
              <a:t>influenced</a:t>
            </a:r>
            <a:r>
              <a:rPr lang="cs-CZ" dirty="0" smtClean="0"/>
              <a:t> by: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Its</a:t>
            </a:r>
            <a:r>
              <a:rPr lang="cs-CZ" dirty="0" smtClean="0"/>
              <a:t> use in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Its</a:t>
            </a:r>
            <a:r>
              <a:rPr lang="cs-CZ" dirty="0" smtClean="0"/>
              <a:t> use in </a:t>
            </a:r>
            <a:r>
              <a:rPr lang="cs-CZ" dirty="0" err="1" smtClean="0"/>
              <a:t>professional</a:t>
            </a:r>
            <a:r>
              <a:rPr lang="cs-CZ" dirty="0" smtClean="0"/>
              <a:t> / </a:t>
            </a:r>
            <a:r>
              <a:rPr lang="cs-CZ" dirty="0" err="1" smtClean="0"/>
              <a:t>academic</a:t>
            </a:r>
            <a:r>
              <a:rPr lang="cs-CZ" dirty="0"/>
              <a:t> </a:t>
            </a:r>
            <a:r>
              <a:rPr lang="cs-CZ" dirty="0" err="1" smtClean="0"/>
              <a:t>discourse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/>
              <a:t>link </a:t>
            </a:r>
            <a:r>
              <a:rPr lang="cs-CZ" dirty="0" err="1"/>
              <a:t>between</a:t>
            </a:r>
            <a:r>
              <a:rPr lang="cs-CZ" dirty="0"/>
              <a:t> CZ and EN </a:t>
            </a:r>
            <a:r>
              <a:rPr lang="cs-CZ" dirty="0" err="1" smtClean="0"/>
              <a:t>variation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connection</a:t>
            </a:r>
            <a:r>
              <a:rPr lang="cs-CZ" dirty="0" smtClean="0"/>
              <a:t> to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phenomena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acquiring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term?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Conclusions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study </a:t>
            </a:r>
            <a:r>
              <a:rPr lang="cs-CZ" dirty="0" err="1" smtClean="0"/>
              <a:t>professional</a:t>
            </a:r>
            <a:r>
              <a:rPr lang="cs-CZ" dirty="0" smtClean="0"/>
              <a:t> vision as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demonstrated</a:t>
            </a:r>
            <a:r>
              <a:rPr lang="cs-CZ" dirty="0" smtClean="0"/>
              <a:t> in </a:t>
            </a:r>
            <a:r>
              <a:rPr lang="cs-CZ" dirty="0" err="1" smtClean="0"/>
              <a:t>words</a:t>
            </a:r>
            <a:r>
              <a:rPr lang="cs-CZ" dirty="0" smtClean="0"/>
              <a:t> –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r>
              <a:rPr lang="cs-CZ" dirty="0" smtClean="0"/>
              <a:t> use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in line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effort</a:t>
            </a:r>
            <a:r>
              <a:rPr lang="cs-CZ" dirty="0" smtClean="0"/>
              <a:t> to </a:t>
            </a:r>
            <a:r>
              <a:rPr lang="cs-CZ" dirty="0" err="1" smtClean="0"/>
              <a:t>develop</a:t>
            </a:r>
            <a:r>
              <a:rPr lang="cs-CZ" dirty="0" smtClean="0"/>
              <a:t> a </a:t>
            </a:r>
            <a:r>
              <a:rPr lang="cs-CZ" dirty="0" err="1" smtClean="0"/>
              <a:t>shared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describing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 and </a:t>
            </a:r>
            <a:r>
              <a:rPr lang="cs-CZ" dirty="0" err="1" smtClean="0"/>
              <a:t>teaching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(</a:t>
            </a:r>
            <a:r>
              <a:rPr lang="cs-CZ" dirty="0" err="1" smtClean="0"/>
              <a:t>accumulated</a:t>
            </a:r>
            <a:r>
              <a:rPr lang="cs-CZ" dirty="0" smtClean="0"/>
              <a:t> </a:t>
            </a:r>
            <a:r>
              <a:rPr lang="cs-CZ" dirty="0" err="1" smtClean="0"/>
              <a:t>wisdom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Questioning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– 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interrogation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(D. </a:t>
            </a:r>
            <a:r>
              <a:rPr lang="cs-CZ" dirty="0" err="1" smtClean="0"/>
              <a:t>Clarke</a:t>
            </a:r>
            <a:r>
              <a:rPr lang="cs-CZ" dirty="0" smtClean="0"/>
              <a:t>)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Outlook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Thank you </a:t>
            </a:r>
            <a:br>
              <a:rPr lang="cs-CZ" smtClean="0"/>
            </a:br>
            <a:r>
              <a:rPr lang="cs-CZ" smtClean="0"/>
              <a:t>for your kind attention!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minarikova@ped.muni.cz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tjanik@ped.muni.cz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Working</a:t>
            </a:r>
            <a:r>
              <a:rPr lang="cs-CZ" sz="4000" dirty="0"/>
              <a:t> on </a:t>
            </a:r>
            <a:r>
              <a:rPr lang="cs-CZ" sz="4000" dirty="0" err="1"/>
              <a:t>teachers</a:t>
            </a:r>
            <a:r>
              <a:rPr lang="cs-CZ" sz="4000" dirty="0"/>
              <a:t>´ </a:t>
            </a:r>
            <a:r>
              <a:rPr lang="cs-CZ" sz="4000" dirty="0" err="1"/>
              <a:t>competencies</a:t>
            </a:r>
            <a:r>
              <a:rPr lang="cs-CZ" sz="4000" dirty="0"/>
              <a:t>…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1331913" y="4365625"/>
            <a:ext cx="3527425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vision</a:t>
            </a:r>
            <a:endParaRPr lang="cs-CZ" sz="2800" dirty="0"/>
          </a:p>
        </p:txBody>
      </p:sp>
      <p:sp>
        <p:nvSpPr>
          <p:cNvPr id="8" name="Ovál 7"/>
          <p:cNvSpPr/>
          <p:nvPr/>
        </p:nvSpPr>
        <p:spPr>
          <a:xfrm>
            <a:off x="5051425" y="3141663"/>
            <a:ext cx="3529013" cy="1223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knowledge</a:t>
            </a:r>
            <a:endParaRPr lang="cs-CZ" sz="2800" dirty="0"/>
          </a:p>
        </p:txBody>
      </p:sp>
      <p:sp>
        <p:nvSpPr>
          <p:cNvPr id="9" name="Ovál 8"/>
          <p:cNvSpPr/>
          <p:nvPr/>
        </p:nvSpPr>
        <p:spPr>
          <a:xfrm>
            <a:off x="1331913" y="1916113"/>
            <a:ext cx="3527425" cy="1225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/>
              <a:t>Professional </a:t>
            </a:r>
            <a:r>
              <a:rPr lang="cs-CZ" sz="2800" dirty="0" err="1"/>
              <a:t>action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knowledge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Informs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– </a:t>
            </a:r>
            <a:r>
              <a:rPr lang="cs-CZ" dirty="0" err="1" smtClean="0"/>
              <a:t>adaptive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Two-fold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Teachers</a:t>
            </a:r>
            <a:r>
              <a:rPr lang="cs-CZ" dirty="0" smtClean="0"/>
              <a:t> – „</a:t>
            </a:r>
            <a:r>
              <a:rPr lang="cs-CZ" dirty="0" err="1" smtClean="0"/>
              <a:t>doers</a:t>
            </a:r>
            <a:r>
              <a:rPr lang="cs-CZ" dirty="0" smtClean="0"/>
              <a:t>“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Tied</a:t>
            </a:r>
            <a:r>
              <a:rPr lang="cs-CZ" dirty="0" smtClean="0"/>
              <a:t> to </a:t>
            </a:r>
            <a:r>
              <a:rPr lang="cs-CZ" dirty="0" err="1" smtClean="0"/>
              <a:t>action</a:t>
            </a:r>
            <a:r>
              <a:rPr lang="cs-CZ" dirty="0" smtClean="0"/>
              <a:t>,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immediate</a:t>
            </a:r>
            <a:r>
              <a:rPr lang="cs-CZ" dirty="0" smtClean="0"/>
              <a:t> response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Teachers</a:t>
            </a:r>
            <a:r>
              <a:rPr lang="cs-CZ" dirty="0" smtClean="0"/>
              <a:t> – </a:t>
            </a:r>
            <a:r>
              <a:rPr lang="cs-CZ" dirty="0" err="1" smtClean="0"/>
              <a:t>observers</a:t>
            </a:r>
            <a:endParaRPr lang="cs-CZ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Watching</a:t>
            </a:r>
            <a:r>
              <a:rPr lang="cs-CZ" dirty="0" smtClean="0"/>
              <a:t> </a:t>
            </a:r>
            <a:r>
              <a:rPr lang="cs-CZ" dirty="0" err="1" smtClean="0"/>
              <a:t>myself</a:t>
            </a:r>
            <a:r>
              <a:rPr lang="cs-CZ" dirty="0" smtClean="0"/>
              <a:t>, </a:t>
            </a:r>
            <a:r>
              <a:rPr lang="cs-CZ" dirty="0" err="1" smtClean="0"/>
              <a:t>watching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; </a:t>
            </a:r>
            <a:r>
              <a:rPr lang="cs-CZ" dirty="0" err="1" smtClean="0"/>
              <a:t>time</a:t>
            </a:r>
            <a:r>
              <a:rPr lang="cs-CZ" dirty="0" smtClean="0"/>
              <a:t> to </a:t>
            </a:r>
            <a:r>
              <a:rPr lang="cs-CZ" dirty="0" err="1" smtClean="0"/>
              <a:t>think</a:t>
            </a:r>
            <a:endParaRPr lang="cs-CZ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Professional vision more </a:t>
            </a:r>
            <a:r>
              <a:rPr lang="cs-CZ" dirty="0" err="1" smtClean="0"/>
              <a:t>deliberate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dirty="0" smtClean="0"/>
              <a:t>(</a:t>
            </a:r>
            <a:r>
              <a:rPr lang="cs-CZ" sz="2000" dirty="0" err="1" smtClean="0"/>
              <a:t>Sherin</a:t>
            </a:r>
            <a:r>
              <a:rPr lang="cs-CZ" sz="2000" dirty="0" smtClean="0"/>
              <a:t> et al., 2008)</a:t>
            </a:r>
            <a:endParaRPr lang="cs-CZ" sz="2000" dirty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471488" y="4005263"/>
            <a:ext cx="4321175" cy="1368425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Selective attention</a:t>
            </a:r>
          </a:p>
          <a:p>
            <a:pPr lvl="1"/>
            <a:r>
              <a:rPr lang="cs-CZ" smtClean="0"/>
              <a:t>What teachers pay attention to</a:t>
            </a:r>
          </a:p>
          <a:p>
            <a:r>
              <a:rPr lang="cs-CZ" smtClean="0"/>
              <a:t>Knowledge-based reasoning</a:t>
            </a:r>
          </a:p>
          <a:p>
            <a:pPr lvl="1"/>
            <a:r>
              <a:rPr lang="cs-CZ" smtClean="0"/>
              <a:t>How they reason about it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 – </a:t>
            </a:r>
            <a:r>
              <a:rPr lang="cs-CZ" sz="4000" dirty="0" err="1"/>
              <a:t>teacher</a:t>
            </a:r>
            <a:r>
              <a:rPr lang="cs-CZ" sz="4000" dirty="0"/>
              <a:t> </a:t>
            </a:r>
            <a:r>
              <a:rPr lang="cs-CZ" sz="4000" dirty="0" err="1"/>
              <a:t>research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seen</a:t>
            </a:r>
            <a:r>
              <a:rPr lang="cs-CZ" dirty="0" smtClean="0"/>
              <a:t> – </a:t>
            </a:r>
            <a:r>
              <a:rPr lang="cs-CZ" dirty="0" err="1" smtClean="0"/>
              <a:t>interplay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a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scrutiny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>
                <a:solidFill>
                  <a:srgbClr val="FF0000"/>
                </a:solidFill>
              </a:rPr>
              <a:t>discursive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practices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Coding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Highlighting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Producing</a:t>
            </a:r>
            <a:r>
              <a:rPr lang="cs-CZ" dirty="0" smtClean="0"/>
              <a:t> and </a:t>
            </a:r>
            <a:r>
              <a:rPr lang="cs-CZ" dirty="0" err="1" smtClean="0"/>
              <a:t>articulating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 </a:t>
            </a:r>
            <a:r>
              <a:rPr lang="cs-CZ" dirty="0" err="1" smtClean="0"/>
              <a:t>representations</a:t>
            </a:r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 - Goodwin</a:t>
            </a:r>
            <a:endParaRPr lang="cs-CZ" sz="4000" dirty="0"/>
          </a:p>
        </p:txBody>
      </p:sp>
      <p:sp>
        <p:nvSpPr>
          <p:cNvPr id="5" name="Ovál 4"/>
          <p:cNvSpPr/>
          <p:nvPr/>
        </p:nvSpPr>
        <p:spPr>
          <a:xfrm>
            <a:off x="468313" y="3644900"/>
            <a:ext cx="2016125" cy="86360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Coding schemes</a:t>
            </a:r>
          </a:p>
          <a:p>
            <a:pPr lvl="1"/>
            <a:r>
              <a:rPr lang="cs-CZ" smtClean="0"/>
              <a:t>Assigning an event/object to a category</a:t>
            </a:r>
          </a:p>
          <a:p>
            <a:pPr lvl="1"/>
            <a:r>
              <a:rPr lang="cs-CZ" smtClean="0"/>
              <a:t>„when disparate events are viewed through a single coding scheme, equivalent observations become possible“ (Goodwin, 1994, p. 608)</a:t>
            </a:r>
          </a:p>
          <a:p>
            <a:endParaRPr lang="cs-CZ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vision - Goodwin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in </a:t>
            </a:r>
            <a:r>
              <a:rPr lang="cs-CZ" dirty="0" err="1" smtClean="0"/>
              <a:t>representing</a:t>
            </a:r>
            <a:r>
              <a:rPr lang="cs-CZ" dirty="0" smtClean="0"/>
              <a:t> </a:t>
            </a:r>
            <a:r>
              <a:rPr lang="cs-CZ" dirty="0" err="1" smtClean="0"/>
              <a:t>thoughts</a:t>
            </a:r>
            <a:r>
              <a:rPr lang="cs-CZ" dirty="0" smtClean="0"/>
              <a:t> (</a:t>
            </a:r>
            <a:r>
              <a:rPr lang="cs-CZ" dirty="0" err="1" smtClean="0"/>
              <a:t>Vygotsky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limits of my language mean the limits of my </a:t>
            </a:r>
            <a:r>
              <a:rPr lang="en-US" dirty="0" smtClean="0"/>
              <a:t>world</a:t>
            </a:r>
            <a:r>
              <a:rPr lang="cs-CZ" dirty="0" smtClean="0"/>
              <a:t> (</a:t>
            </a:r>
            <a:r>
              <a:rPr lang="cs-CZ" dirty="0" err="1" smtClean="0"/>
              <a:t>Wittgenstein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signals</a:t>
            </a:r>
            <a:r>
              <a:rPr lang="cs-CZ" dirty="0" smtClean="0"/>
              <a:t> </a:t>
            </a:r>
            <a:r>
              <a:rPr lang="cs-CZ" dirty="0" err="1" smtClean="0"/>
              <a:t>membership</a:t>
            </a:r>
            <a:r>
              <a:rPr lang="cs-CZ" dirty="0" smtClean="0"/>
              <a:t> in a (</a:t>
            </a:r>
            <a:r>
              <a:rPr lang="cs-CZ" dirty="0" err="1" smtClean="0"/>
              <a:t>professional</a:t>
            </a:r>
            <a:r>
              <a:rPr lang="cs-CZ" dirty="0" smtClean="0"/>
              <a:t>; </a:t>
            </a:r>
            <a:r>
              <a:rPr lang="cs-CZ" dirty="0" err="1" smtClean="0"/>
              <a:t>discourse</a:t>
            </a:r>
            <a:r>
              <a:rPr lang="cs-CZ" dirty="0" smtClean="0"/>
              <a:t>) </a:t>
            </a:r>
            <a:r>
              <a:rPr lang="cs-CZ" dirty="0" err="1" smtClean="0"/>
              <a:t>community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 </a:t>
            </a:r>
            <a:r>
              <a:rPr lang="cs-CZ" dirty="0" err="1" smtClean="0"/>
              <a:t>need</a:t>
            </a:r>
            <a:r>
              <a:rPr lang="cs-CZ" dirty="0" smtClean="0"/>
              <a:t> to </a:t>
            </a:r>
            <a:r>
              <a:rPr lang="cs-CZ" dirty="0" err="1" smtClean="0"/>
              <a:t>develop</a:t>
            </a:r>
            <a:r>
              <a:rPr lang="cs-CZ" dirty="0" smtClean="0"/>
              <a:t> a </a:t>
            </a:r>
            <a:r>
              <a:rPr lang="cs-CZ" dirty="0" err="1" smtClean="0"/>
              <a:t>language</a:t>
            </a:r>
            <a:r>
              <a:rPr lang="cs-CZ" dirty="0" smtClean="0"/>
              <a:t> to </a:t>
            </a:r>
            <a:r>
              <a:rPr lang="cs-CZ" dirty="0" err="1" smtClean="0"/>
              <a:t>describe</a:t>
            </a:r>
            <a:r>
              <a:rPr lang="cs-CZ" dirty="0" smtClean="0"/>
              <a:t> and </a:t>
            </a:r>
            <a:r>
              <a:rPr lang="cs-CZ" dirty="0" err="1" smtClean="0"/>
              <a:t>reason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(</a:t>
            </a:r>
            <a:r>
              <a:rPr lang="cs-CZ" dirty="0" err="1" smtClean="0"/>
              <a:t>Santagata</a:t>
            </a:r>
            <a:r>
              <a:rPr lang="cs-CZ" dirty="0" smtClean="0"/>
              <a:t>, 2011, p. 165)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/>
              <a:t>Professional </a:t>
            </a:r>
            <a:r>
              <a:rPr lang="cs-CZ" sz="4000" dirty="0" err="1"/>
              <a:t>language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Teacher professionalism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intervention</a:t>
            </a:r>
            <a:r>
              <a:rPr lang="cs-CZ" dirty="0" smtClean="0"/>
              <a:t> </a:t>
            </a:r>
            <a:r>
              <a:rPr lang="cs-CZ" dirty="0" err="1" smtClean="0"/>
              <a:t>showed</a:t>
            </a:r>
            <a:r>
              <a:rPr lang="cs-CZ" dirty="0" smtClean="0"/>
              <a:t> to </a:t>
            </a:r>
            <a:r>
              <a:rPr lang="cs-CZ" dirty="0" err="1" smtClean="0"/>
              <a:t>improve</a:t>
            </a:r>
            <a:r>
              <a:rPr lang="cs-CZ" dirty="0" smtClean="0"/>
              <a:t> </a:t>
            </a:r>
            <a:r>
              <a:rPr lang="cs-CZ" dirty="0" err="1" smtClean="0"/>
              <a:t>noticing</a:t>
            </a:r>
            <a:r>
              <a:rPr lang="cs-CZ" dirty="0" smtClean="0"/>
              <a:t> and </a:t>
            </a:r>
            <a:r>
              <a:rPr lang="cs-CZ" dirty="0" err="1" smtClean="0"/>
              <a:t>change</a:t>
            </a:r>
            <a:r>
              <a:rPr lang="cs-CZ" dirty="0" smtClean="0"/>
              <a:t> terminology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describing</a:t>
            </a:r>
            <a:r>
              <a:rPr lang="cs-CZ" dirty="0" smtClean="0"/>
              <a:t> </a:t>
            </a:r>
            <a:r>
              <a:rPr lang="cs-CZ" dirty="0" err="1" smtClean="0"/>
              <a:t>mathematics</a:t>
            </a:r>
            <a:r>
              <a:rPr lang="cs-CZ" dirty="0" smtClean="0"/>
              <a:t> </a:t>
            </a:r>
            <a:r>
              <a:rPr lang="cs-CZ" dirty="0" err="1" smtClean="0"/>
              <a:t>classroom</a:t>
            </a:r>
            <a:r>
              <a:rPr lang="cs-CZ" dirty="0" smtClean="0"/>
              <a:t> </a:t>
            </a:r>
            <a:r>
              <a:rPr lang="cs-CZ" dirty="0" err="1" smtClean="0"/>
              <a:t>disussions</a:t>
            </a:r>
            <a:r>
              <a:rPr lang="cs-CZ" dirty="0" smtClean="0"/>
              <a:t> (</a:t>
            </a:r>
            <a:r>
              <a:rPr lang="cs-CZ" dirty="0" err="1" smtClean="0"/>
              <a:t>Scherrer</a:t>
            </a:r>
            <a:r>
              <a:rPr lang="cs-CZ" dirty="0" smtClean="0"/>
              <a:t> &amp; Stein, 2013)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Professional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pre-service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(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/>
              <a:t> </a:t>
            </a:r>
            <a:r>
              <a:rPr lang="cs-CZ" dirty="0" err="1" smtClean="0"/>
              <a:t>Finnish</a:t>
            </a:r>
            <a:r>
              <a:rPr lang="cs-CZ" dirty="0" smtClean="0"/>
              <a:t> and </a:t>
            </a:r>
            <a:r>
              <a:rPr lang="cs-CZ" dirty="0" err="1" smtClean="0"/>
              <a:t>Norwegian</a:t>
            </a:r>
            <a:r>
              <a:rPr lang="cs-CZ" dirty="0" smtClean="0"/>
              <a:t> novice </a:t>
            </a:r>
            <a:r>
              <a:rPr lang="cs-CZ" dirty="0" err="1" smtClean="0"/>
              <a:t>teachers</a:t>
            </a:r>
            <a:r>
              <a:rPr lang="cs-CZ" dirty="0" smtClean="0"/>
              <a:t>; </a:t>
            </a:r>
            <a:r>
              <a:rPr lang="cs-CZ" dirty="0" err="1" smtClean="0"/>
              <a:t>Afdal</a:t>
            </a:r>
            <a:r>
              <a:rPr lang="cs-CZ" dirty="0" smtClean="0"/>
              <a:t> &amp; </a:t>
            </a:r>
            <a:r>
              <a:rPr lang="cs-CZ" dirty="0" err="1" smtClean="0"/>
              <a:t>Nerland</a:t>
            </a:r>
            <a:r>
              <a:rPr lang="cs-CZ" dirty="0" smtClean="0"/>
              <a:t>, 2014)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Changes</a:t>
            </a:r>
            <a:r>
              <a:rPr lang="cs-CZ" dirty="0" smtClean="0"/>
              <a:t> in student </a:t>
            </a:r>
            <a:r>
              <a:rPr lang="cs-CZ" dirty="0" err="1" smtClean="0"/>
              <a:t>teachers</a:t>
            </a:r>
            <a:r>
              <a:rPr lang="cs-CZ" dirty="0" smtClean="0"/>
              <a:t>‘ </a:t>
            </a:r>
            <a:r>
              <a:rPr lang="cs-CZ" dirty="0" err="1" smtClean="0"/>
              <a:t>professional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a </a:t>
            </a:r>
            <a:r>
              <a:rPr lang="cs-CZ" dirty="0" err="1" smtClean="0"/>
              <a:t>semester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(</a:t>
            </a:r>
            <a:r>
              <a:rPr lang="cs-CZ" dirty="0" err="1" smtClean="0"/>
              <a:t>Yayli</a:t>
            </a:r>
            <a:r>
              <a:rPr lang="cs-CZ" dirty="0" smtClean="0"/>
              <a:t>, 2012)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Project Lexicon (D. </a:t>
            </a:r>
            <a:r>
              <a:rPr lang="cs-CZ" dirty="0" err="1" smtClean="0"/>
              <a:t>Clarke</a:t>
            </a:r>
            <a:r>
              <a:rPr lang="cs-CZ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468313" y="260350"/>
            <a:ext cx="8207375" cy="11525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dirty="0" err="1"/>
              <a:t>Noticing</a:t>
            </a:r>
            <a:r>
              <a:rPr lang="cs-CZ" sz="4000" dirty="0"/>
              <a:t> and </a:t>
            </a:r>
            <a:r>
              <a:rPr lang="cs-CZ" sz="4000" dirty="0" err="1"/>
              <a:t>professional</a:t>
            </a:r>
            <a:r>
              <a:rPr lang="cs-CZ" sz="4000" dirty="0"/>
              <a:t> </a:t>
            </a:r>
            <a:r>
              <a:rPr lang="cs-CZ" sz="4000" dirty="0" err="1"/>
              <a:t>language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3509</TotalTime>
  <Words>1129</Words>
  <Application>Microsoft Office PowerPoint</Application>
  <PresentationFormat>Předvádění na obrazovce (4:3)</PresentationFormat>
  <Paragraphs>940</Paragraphs>
  <Slides>28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Calibri</vt:lpstr>
      <vt:lpstr>Arial</vt:lpstr>
      <vt:lpstr>Times New Roman</vt:lpstr>
      <vt:lpstr>Wingdings</vt:lpstr>
      <vt:lpstr>Motiv systému Office</vt:lpstr>
      <vt:lpstr>ELF teachers´ use of Czech and/or English language when commenting on EFL classroom videos</vt:lpstr>
      <vt:lpstr>Overview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Snímek 13</vt:lpstr>
      <vt:lpstr>Snímek 14</vt:lpstr>
      <vt:lpstr>Snímek 15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Teacher professionalism</vt:lpstr>
      <vt:lpstr>Thank you  for your kind attention!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Lernen aus Unterrichtsvideo: Entwicklung einer videobasierten Lernumgebung und Ergebnisse einer Pilotstudie</dc:title>
  <dc:creator>Eva</dc:creator>
  <cp:lastModifiedBy>Katka Kunovská</cp:lastModifiedBy>
  <cp:revision>150</cp:revision>
  <cp:lastPrinted>2014-06-10T08:45:47Z</cp:lastPrinted>
  <dcterms:created xsi:type="dcterms:W3CDTF">2012-11-07T13:55:02Z</dcterms:created>
  <dcterms:modified xsi:type="dcterms:W3CDTF">2015-04-29T08:46:28Z</dcterms:modified>
</cp:coreProperties>
</file>