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8" r:id="rId11"/>
    <p:sldId id="274" r:id="rId12"/>
    <p:sldId id="275" r:id="rId13"/>
    <p:sldId id="273" r:id="rId14"/>
    <p:sldId id="277" r:id="rId15"/>
    <p:sldId id="276" r:id="rId16"/>
    <p:sldId id="268" r:id="rId17"/>
    <p:sldId id="269" r:id="rId18"/>
  </p:sldIdLst>
  <p:sldSz cx="9144000" cy="6858000" type="screen4x3"/>
  <p:notesSz cx="6858000" cy="10058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>
        <p:scale>
          <a:sx n="91" d="100"/>
          <a:sy n="91" d="100"/>
        </p:scale>
        <p:origin x="-564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A15FED-3D14-409F-9B4C-8A04769BA213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D2CEFC-6FCA-47E3-A5AD-1541B1F9E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AEA69-6BE2-46D1-98FD-3A4084135C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857C0-55A4-4368-A71E-633C37C4C318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B76E-3D7C-433A-95A9-5066662A40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24C92-1295-482C-9141-AB6238ED1F8A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A3355-94CD-4853-84AA-44F24F7722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2FEE5-C64F-4831-9A19-BA3F8F30DF30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D05A4-E81A-446A-BB33-A219DE4AC7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65BB9-32F9-440E-BFD8-DCD69BD97B03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BAF47-570F-4C8A-89A1-55C37683D3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802EF-4B73-474D-8791-E67324DEEBEB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DCA71-240D-4CCA-A6CA-739200DFE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25BD0-DDCF-4D5C-BF8D-70B9CF409021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F911A-F776-4352-95DC-D443DE713D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6E220-91AD-4D5A-AD91-10CD4D39BE18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EB4D9-0690-4BF0-8D2C-E12341DF05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FEF25-6019-4772-A952-9B03FE6236DE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70CFB-A287-42A9-910A-991C1F2EB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FB923-79AB-4712-B7D1-B978AF13CFCF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2A222-9C37-4FBD-9953-0D43E869F2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D9CD9-5902-461D-BA9F-8080C4ACC1F9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1DF19-B37D-41E7-8CE2-C294DD11E1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EF67A-A60D-4299-BCE6-115715A42450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83F7500-D38B-4438-87D0-AF653A545E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40AF58BA-0B1C-424A-86A4-022AFB797126}" type="datetimeFigureOut">
              <a:rPr lang="cs-CZ"/>
              <a:pPr>
                <a:defRPr/>
              </a:pPr>
              <a:t>9.10.2014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AEBAD5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052513"/>
            <a:ext cx="7543800" cy="259397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200" dirty="0" smtClean="0"/>
              <a:t>Pedagogic</a:t>
            </a:r>
            <a:r>
              <a:rPr lang="cs-CZ" sz="3200" dirty="0" smtClean="0"/>
              <a:t>al</a:t>
            </a:r>
            <a:r>
              <a:rPr lang="en-GB" sz="3200" dirty="0" smtClean="0"/>
              <a:t> </a:t>
            </a:r>
            <a:r>
              <a:rPr lang="en-GB" sz="3200" dirty="0"/>
              <a:t>Translation in English Language </a:t>
            </a:r>
            <a:r>
              <a:rPr lang="en-GB" sz="3200" dirty="0" smtClean="0"/>
              <a:t>Teaching</a:t>
            </a:r>
            <a:r>
              <a:rPr lang="cs-CZ" sz="3200" dirty="0" smtClean="0"/>
              <a:t>:</a:t>
            </a:r>
            <a:r>
              <a:rPr lang="en-GB" sz="3200" dirty="0" smtClean="0"/>
              <a:t> its</a:t>
            </a:r>
            <a:r>
              <a:rPr lang="cs-CZ" sz="3200" dirty="0" smtClean="0"/>
              <a:t> Model and </a:t>
            </a:r>
            <a:r>
              <a:rPr lang="en-US" sz="3200" dirty="0" smtClean="0"/>
              <a:t>Research</a:t>
            </a:r>
            <a:r>
              <a:rPr lang="cs-CZ" sz="3200" dirty="0" smtClean="0"/>
              <a:t> Design</a:t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2000" dirty="0" smtClean="0"/>
              <a:t>(</a:t>
            </a:r>
            <a:r>
              <a:rPr lang="en-US" sz="2000" dirty="0" smtClean="0"/>
              <a:t>Dissertation: Using Pedagogical Translation in English Language Teaching</a:t>
            </a:r>
            <a:r>
              <a:rPr lang="cs-CZ" sz="2000" dirty="0" smtClean="0"/>
              <a:t>)</a:t>
            </a:r>
            <a:endParaRPr lang="cs-CZ" sz="28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35150" y="5013325"/>
            <a:ext cx="6462713" cy="1643063"/>
          </a:xfrm>
        </p:spPr>
        <p:txBody>
          <a:bodyPr rtlCol="0"/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Michaela Šamalová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12th ESSE </a:t>
            </a:r>
            <a:r>
              <a:rPr lang="cs-CZ" dirty="0" err="1" smtClean="0"/>
              <a:t>Conference</a:t>
            </a:r>
            <a:r>
              <a:rPr lang="cs-CZ" dirty="0" smtClean="0"/>
              <a:t>, UPJŠ Košice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29 August - 2 </a:t>
            </a:r>
            <a:r>
              <a:rPr lang="cs-CZ" dirty="0" err="1" smtClean="0"/>
              <a:t>September</a:t>
            </a:r>
            <a:r>
              <a:rPr lang="cs-CZ" dirty="0" smtClean="0"/>
              <a:t> 2014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684213" y="2924175"/>
            <a:ext cx="7232650" cy="1368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err="1" smtClean="0">
                <a:solidFill>
                  <a:schemeClr val="accent6">
                    <a:lumMod val="50000"/>
                  </a:schemeClr>
                </a:solidFill>
              </a:rPr>
              <a:t>Translation</a:t>
            </a:r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cs-CZ" sz="4000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accent6">
                    <a:lumMod val="50000"/>
                  </a:schemeClr>
                </a:solidFill>
              </a:rPr>
              <a:t>Communicative</a:t>
            </a:r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accent6">
                    <a:lumMod val="50000"/>
                  </a:schemeClr>
                </a:solidFill>
              </a:rPr>
              <a:t>Approach</a:t>
            </a:r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cs-CZ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6804248" y="2816932"/>
            <a:ext cx="1619510" cy="21630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228975" y="2301875"/>
            <a:ext cx="3097213" cy="295116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err="1"/>
              <a:t>Pedagogical</a:t>
            </a:r>
            <a:r>
              <a:rPr lang="cs-CZ" sz="4400" dirty="0"/>
              <a:t> </a:t>
            </a:r>
            <a:r>
              <a:rPr lang="cs-CZ" sz="4400" dirty="0" err="1" smtClean="0"/>
              <a:t>Translation</a:t>
            </a:r>
            <a:r>
              <a:rPr lang="cs-CZ" sz="4400" dirty="0" smtClean="0"/>
              <a:t>: Past</a:t>
            </a:r>
            <a:endParaRPr lang="cs-CZ" sz="4400" dirty="0"/>
          </a:p>
        </p:txBody>
      </p:sp>
      <p:sp>
        <p:nvSpPr>
          <p:cNvPr id="10" name="Ovál 9"/>
          <p:cNvSpPr/>
          <p:nvPr/>
        </p:nvSpPr>
        <p:spPr>
          <a:xfrm>
            <a:off x="3846513" y="4398963"/>
            <a:ext cx="1535112" cy="58102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338513" y="3462338"/>
            <a:ext cx="1276350" cy="58102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981575" y="3475038"/>
            <a:ext cx="1276350" cy="58102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4583" name="Zástupný symbol pro obsah 2"/>
          <p:cNvSpPr>
            <a:spLocks noGrp="1"/>
          </p:cNvSpPr>
          <p:nvPr>
            <p:ph idx="1"/>
          </p:nvPr>
        </p:nvSpPr>
        <p:spPr>
          <a:xfrm>
            <a:off x="250825" y="1587500"/>
            <a:ext cx="8137525" cy="4800600"/>
          </a:xfrm>
        </p:spPr>
        <p:txBody>
          <a:bodyPr/>
          <a:lstStyle/>
          <a:p>
            <a:pPr marL="114300" indent="0" eaLnBrk="1" hangingPunct="1">
              <a:buFont typeface="Arial" charset="0"/>
              <a:buNone/>
            </a:pP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PEDAGOGICAL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TRANSLATION                              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			  </a:t>
            </a:r>
            <a:endParaRPr lang="cs-CZ" sz="16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                                   	      CONTENT	        AIMS	                    </a:t>
            </a:r>
            <a:r>
              <a:rPr lang="cs-CZ" sz="1600" smtClean="0"/>
              <a:t> READING SKILLS</a:t>
            </a:r>
            <a:r>
              <a:rPr lang="cs-CZ" sz="1800" smtClean="0"/>
              <a:t>						   	   </a:t>
            </a:r>
            <a:r>
              <a:rPr lang="cs-CZ" sz="1600" smtClean="0"/>
              <a:t> WRITING SKILLS</a:t>
            </a: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      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PROCEDURES                                 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			</a:t>
            </a:r>
            <a:r>
              <a:rPr lang="cs-CZ" sz="1600" smtClean="0"/>
              <a:t>   </a:t>
            </a:r>
            <a:endParaRPr lang="cs-CZ" sz="1400" smtClean="0"/>
          </a:p>
          <a:p>
            <a:pPr marL="114300" indent="0" eaLnBrk="1" hangingPunct="1">
              <a:buFont typeface="Arial" charset="0"/>
              <a:buNone/>
            </a:pP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endParaRPr lang="cs-CZ" sz="1800" smtClean="0"/>
          </a:p>
        </p:txBody>
      </p:sp>
      <p:sp>
        <p:nvSpPr>
          <p:cNvPr id="37" name="Šipka doprava 36"/>
          <p:cNvSpPr/>
          <p:nvPr/>
        </p:nvSpPr>
        <p:spPr>
          <a:xfrm>
            <a:off x="6257925" y="3783013"/>
            <a:ext cx="439738" cy="46037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err="1" smtClean="0"/>
              <a:t>Contemporary</a:t>
            </a:r>
            <a:r>
              <a:rPr lang="cs-CZ" sz="3600" dirty="0" smtClean="0"/>
              <a:t> </a:t>
            </a:r>
            <a:r>
              <a:rPr lang="en-US" sz="3600" dirty="0" smtClean="0"/>
              <a:t>Pedagogical Translation</a:t>
            </a:r>
            <a:r>
              <a:rPr lang="cs-CZ" sz="3600" dirty="0" smtClean="0"/>
              <a:t>:</a:t>
            </a:r>
            <a:r>
              <a:rPr lang="en-US" sz="3600" dirty="0" smtClean="0"/>
              <a:t> Theoretical</a:t>
            </a:r>
            <a:r>
              <a:rPr lang="cs-CZ" sz="3600" dirty="0" smtClean="0"/>
              <a:t> </a:t>
            </a:r>
            <a:r>
              <a:rPr lang="cs-CZ" sz="3600" dirty="0"/>
              <a:t>F</a:t>
            </a:r>
            <a:r>
              <a:rPr lang="en-US" sz="3600" dirty="0" err="1" smtClean="0"/>
              <a:t>oundations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7620000" cy="5132387"/>
          </a:xfrm>
        </p:spPr>
        <p:txBody>
          <a:bodyPr rtlCol="0">
            <a:normAutofit lnSpcReduction="10000"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Belief that learner‘s mother tongue influence</a:t>
            </a:r>
            <a:r>
              <a:rPr lang="cs-CZ" dirty="0" smtClean="0"/>
              <a:t>s</a:t>
            </a:r>
            <a:r>
              <a:rPr lang="en-US" dirty="0" smtClean="0"/>
              <a:t> the process of </a:t>
            </a:r>
            <a:r>
              <a:rPr lang="cs-CZ" dirty="0" smtClean="0"/>
              <a:t>second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r>
              <a:rPr lang="cs-CZ" dirty="0" smtClean="0"/>
              <a:t> (SLA)</a:t>
            </a: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Contemporary theories of SLA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Cross-Linguistic Influence</a:t>
            </a:r>
            <a:r>
              <a:rPr lang="cs-CZ" dirty="0" smtClean="0"/>
              <a:t> </a:t>
            </a:r>
            <a:r>
              <a:rPr lang="cs-CZ" sz="1600" dirty="0" smtClean="0"/>
              <a:t>(Terence </a:t>
            </a:r>
            <a:r>
              <a:rPr lang="cs-CZ" sz="1600" dirty="0" err="1" smtClean="0"/>
              <a:t>Odlin</a:t>
            </a:r>
            <a:r>
              <a:rPr lang="cs-CZ" sz="1600" dirty="0" smtClean="0"/>
              <a:t>)</a:t>
            </a:r>
            <a:endParaRPr lang="en-US" sz="2000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Cross-Linguistic Similarity</a:t>
            </a:r>
            <a:r>
              <a:rPr lang="cs-CZ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Hakan</a:t>
            </a:r>
            <a:r>
              <a:rPr lang="cs-CZ" sz="1600" dirty="0" smtClean="0"/>
              <a:t> </a:t>
            </a:r>
            <a:r>
              <a:rPr lang="cs-CZ" sz="1600" dirty="0" err="1" smtClean="0"/>
              <a:t>Ringbom</a:t>
            </a:r>
            <a:r>
              <a:rPr lang="cs-CZ" sz="1600" dirty="0" smtClean="0"/>
              <a:t>)</a:t>
            </a:r>
            <a:endParaRPr lang="en-US" sz="1600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Communicative Approach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Contemporary</a:t>
            </a:r>
            <a:r>
              <a:rPr lang="cs-CZ" dirty="0" smtClean="0"/>
              <a:t> </a:t>
            </a:r>
            <a:r>
              <a:rPr lang="en-US" dirty="0" smtClean="0"/>
              <a:t>goals of foreign language instruction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i="1" dirty="0" smtClean="0"/>
              <a:t>Framework Educational </a:t>
            </a:r>
            <a:r>
              <a:rPr lang="en-GB" i="1" dirty="0" smtClean="0"/>
              <a:t>Programme</a:t>
            </a:r>
            <a:endParaRPr lang="cs-CZ" i="1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External influences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6804248" y="2816932"/>
            <a:ext cx="1619510" cy="21630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228975" y="2301875"/>
            <a:ext cx="3097213" cy="295116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395288" y="1989138"/>
            <a:ext cx="2376487" cy="6477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390525" y="4929188"/>
            <a:ext cx="2376488" cy="649287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Pedagogical Translation</a:t>
            </a:r>
            <a:endParaRPr lang="cs-CZ" sz="4400" dirty="0"/>
          </a:p>
        </p:txBody>
      </p:sp>
      <p:sp>
        <p:nvSpPr>
          <p:cNvPr id="5" name="Zaoblený obdélník 4"/>
          <p:cNvSpPr/>
          <p:nvPr/>
        </p:nvSpPr>
        <p:spPr>
          <a:xfrm>
            <a:off x="395288" y="3400425"/>
            <a:ext cx="2376487" cy="6477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976688" y="4183063"/>
            <a:ext cx="1525587" cy="58102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338513" y="3462338"/>
            <a:ext cx="1276350" cy="58102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981575" y="3475038"/>
            <a:ext cx="1276350" cy="58102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6634" name="Zástupný symbol pro obsah 2"/>
          <p:cNvSpPr>
            <a:spLocks noGrp="1"/>
          </p:cNvSpPr>
          <p:nvPr>
            <p:ph idx="1"/>
          </p:nvPr>
        </p:nvSpPr>
        <p:spPr>
          <a:xfrm>
            <a:off x="250825" y="1587500"/>
            <a:ext cx="8137525" cy="4800600"/>
          </a:xfrm>
        </p:spPr>
        <p:txBody>
          <a:bodyPr/>
          <a:lstStyle/>
          <a:p>
            <a:pPr marL="114300" indent="0" eaLnBrk="1" hangingPunct="1">
              <a:buFont typeface="Arial" charset="0"/>
              <a:buNone/>
            </a:pP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LANGUAGE PROXIMITY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LANGUAGE DISTANCE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PEDAGOGICAL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TRANSLATION                              </a:t>
            </a:r>
            <a:r>
              <a:rPr lang="cs-CZ" sz="1600" smtClean="0"/>
              <a:t>COMMUNIC.</a:t>
            </a: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			  </a:t>
            </a:r>
            <a:r>
              <a:rPr lang="cs-CZ" sz="1600" smtClean="0"/>
              <a:t>COMPETENCE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LEARNER DIFFERENCES	        CONTENT	        AIMS	                    </a:t>
            </a:r>
            <a:r>
              <a:rPr lang="cs-CZ" sz="1600" smtClean="0"/>
              <a:t>READING SKILLS</a:t>
            </a: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			   </a:t>
            </a:r>
            <a:r>
              <a:rPr lang="cs-CZ" sz="1600" smtClean="0"/>
              <a:t>WRITING SKILLS</a:t>
            </a: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  PROCEDURES                             </a:t>
            </a:r>
            <a:r>
              <a:rPr lang="cs-CZ" sz="1600" smtClean="0"/>
              <a:t>SPEAKING SKILLS</a:t>
            </a:r>
            <a:endParaRPr lang="cs-CZ" sz="1800" smtClean="0"/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							</a:t>
            </a:r>
            <a:r>
              <a:rPr lang="cs-CZ" sz="1600" smtClean="0"/>
              <a:t>   LISTENING </a:t>
            </a:r>
            <a:r>
              <a:rPr lang="cs-CZ" sz="1400" smtClean="0"/>
              <a:t>SKILLS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CONTEXTUAL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sz="1800" smtClean="0"/>
              <a:t>FACTORS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2771775" y="2636838"/>
            <a:ext cx="504825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2762250" y="4548188"/>
            <a:ext cx="5762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786063" y="3806825"/>
            <a:ext cx="4175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605338" y="3778250"/>
            <a:ext cx="32226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87838" y="4043363"/>
            <a:ext cx="165100" cy="177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>
            <a:off x="5211763" y="4043363"/>
            <a:ext cx="144462" cy="177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Šipka doprava 36"/>
          <p:cNvSpPr/>
          <p:nvPr/>
        </p:nvSpPr>
        <p:spPr>
          <a:xfrm>
            <a:off x="6257925" y="3783013"/>
            <a:ext cx="439738" cy="46037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8" name="Šipka doprava 37"/>
          <p:cNvSpPr/>
          <p:nvPr/>
        </p:nvSpPr>
        <p:spPr>
          <a:xfrm>
            <a:off x="5502275" y="4451350"/>
            <a:ext cx="1195388" cy="46038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influences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Language proximity × language distance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Learner differences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Relative learner‘s proficiency in L2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Prefer</a:t>
            </a:r>
            <a:r>
              <a:rPr lang="cs-CZ" dirty="0" smtClean="0"/>
              <a:t>r</a:t>
            </a:r>
            <a:r>
              <a:rPr lang="en-US" dirty="0" err="1" smtClean="0"/>
              <a:t>ed</a:t>
            </a:r>
            <a:r>
              <a:rPr lang="en-US" dirty="0" smtClean="0"/>
              <a:t> learning </a:t>
            </a:r>
            <a:r>
              <a:rPr lang="en-US" dirty="0" err="1" smtClean="0"/>
              <a:t>str</a:t>
            </a:r>
            <a:r>
              <a:rPr lang="cs-CZ" dirty="0" smtClean="0"/>
              <a:t>a</a:t>
            </a:r>
            <a:r>
              <a:rPr lang="en-US" dirty="0" err="1" smtClean="0"/>
              <a:t>tegies</a:t>
            </a:r>
            <a:endParaRPr lang="en-US" dirty="0" smtClean="0"/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Previous experience with learning a L2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Motivation, personal traits, etc.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Cognitive processes</a:t>
            </a:r>
          </a:p>
          <a:p>
            <a:pPr marL="77724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Interlingual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identification</a:t>
            </a:r>
          </a:p>
          <a:p>
            <a:pPr marL="77724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Learner‘s subjectivity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Contextual factors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i="1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/>
              <a:t>‘</a:t>
            </a:r>
            <a:r>
              <a:rPr lang="cs-CZ" i="1" dirty="0" err="1" smtClean="0"/>
              <a:t>Mo</a:t>
            </a:r>
            <a:r>
              <a:rPr lang="en-US" i="1" dirty="0" err="1" smtClean="0"/>
              <a:t>dern</a:t>
            </a:r>
            <a:r>
              <a:rPr lang="en-US" i="1" dirty="0" smtClean="0"/>
              <a:t> translation activities have clear communicative aims and real cognitive depth, show high motivation levels and can produce impressive communicative results.</a:t>
            </a:r>
            <a:r>
              <a:rPr lang="cs-CZ" i="1" dirty="0" smtClean="0"/>
              <a:t>‘</a:t>
            </a:r>
            <a:endParaRPr lang="en-US" i="1" dirty="0" smtClean="0"/>
          </a:p>
          <a:p>
            <a:pPr marL="11430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Kaye</a:t>
            </a:r>
            <a:r>
              <a:rPr lang="cs-CZ" dirty="0" smtClean="0"/>
              <a:t>, </a:t>
            </a:r>
            <a:r>
              <a:rPr lang="en-US" dirty="0" smtClean="0"/>
              <a:t>2009</a:t>
            </a:r>
            <a:endParaRPr lang="cs-CZ" dirty="0" smtClean="0"/>
          </a:p>
          <a:p>
            <a:pPr marL="11430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11430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err="1" smtClean="0"/>
              <a:t>References</a:t>
            </a:r>
            <a:endParaRPr lang="cs-CZ" sz="3600" dirty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7620000" cy="5203825"/>
          </a:xfrm>
        </p:spPr>
        <p:txBody>
          <a:bodyPr/>
          <a:lstStyle/>
          <a:p>
            <a:pPr eaLnBrk="1" hangingPunct="1"/>
            <a:r>
              <a:rPr lang="cs-CZ" sz="1200" smtClean="0">
                <a:cs typeface="Arial" charset="0"/>
              </a:rPr>
              <a:t>Cook, G. (2012). </a:t>
            </a:r>
            <a:r>
              <a:rPr lang="cs-CZ" sz="1200" i="1" smtClean="0">
                <a:cs typeface="Arial" charset="0"/>
              </a:rPr>
              <a:t>Translation in Language teaching</a:t>
            </a:r>
            <a:r>
              <a:rPr lang="cs-CZ" sz="1200" smtClean="0">
                <a:cs typeface="Arial" charset="0"/>
              </a:rPr>
              <a:t> . Oxford: Oxford University Press.</a:t>
            </a:r>
          </a:p>
          <a:p>
            <a:pPr eaLnBrk="1" hangingPunct="1"/>
            <a:r>
              <a:rPr lang="cs-CZ" sz="1200" smtClean="0">
                <a:cs typeface="Arial" charset="0"/>
              </a:rPr>
              <a:t>Duff, A. (1898). </a:t>
            </a:r>
            <a:r>
              <a:rPr lang="cs-CZ" sz="1200" i="1" smtClean="0">
                <a:cs typeface="Arial" charset="0"/>
              </a:rPr>
              <a:t>Translation</a:t>
            </a:r>
            <a:r>
              <a:rPr lang="cs-CZ" sz="1200" smtClean="0">
                <a:cs typeface="Arial" charset="0"/>
              </a:rPr>
              <a:t>. Oxford: Oxford University Press. </a:t>
            </a:r>
          </a:p>
          <a:p>
            <a:pPr eaLnBrk="1" hangingPunct="1"/>
            <a:r>
              <a:rPr lang="en-US" sz="1200" smtClean="0"/>
              <a:t>Gall, M., Gall, J., &amp; Borg, W. ( </a:t>
            </a:r>
            <a:r>
              <a:rPr lang="cs-CZ" sz="1200" smtClean="0"/>
              <a:t>1</a:t>
            </a:r>
            <a:r>
              <a:rPr lang="cs-CZ" sz="1200" smtClean="0">
                <a:cs typeface="Arial" charset="0"/>
              </a:rPr>
              <a:t>996). </a:t>
            </a:r>
            <a:r>
              <a:rPr lang="cs-CZ" sz="1200" i="1" smtClean="0">
                <a:cs typeface="Arial" charset="0"/>
              </a:rPr>
              <a:t>Educational Research: An Introduction.</a:t>
            </a:r>
            <a:r>
              <a:rPr lang="cs-CZ" sz="1200" smtClean="0">
                <a:cs typeface="Arial" charset="0"/>
              </a:rPr>
              <a:t> New York: Longman,.</a:t>
            </a:r>
          </a:p>
          <a:p>
            <a:pPr eaLnBrk="1" hangingPunct="1"/>
            <a:r>
              <a:rPr lang="en-US" sz="1200" smtClean="0"/>
              <a:t>Gall, M., Gall, J., &amp; Borg, W. (c2010). </a:t>
            </a:r>
            <a:r>
              <a:rPr lang="en-US" sz="1200" i="1" smtClean="0"/>
              <a:t>Applying educational research: how to read, do, and use research to solve problems of practice</a:t>
            </a:r>
            <a:r>
              <a:rPr lang="en-US" sz="1200" smtClean="0"/>
              <a:t>. Boston: Pearson.</a:t>
            </a:r>
            <a:endParaRPr lang="cs-CZ" sz="1200" smtClean="0"/>
          </a:p>
          <a:p>
            <a:pPr eaLnBrk="1" hangingPunct="1"/>
            <a:r>
              <a:rPr lang="cs-CZ" sz="1200" smtClean="0"/>
              <a:t>Gavora, P. (2010). </a:t>
            </a:r>
            <a:r>
              <a:rPr lang="cs-CZ" sz="1200" i="1" smtClean="0"/>
              <a:t>Úvod do pedagogického výzkumu</a:t>
            </a:r>
            <a:r>
              <a:rPr lang="cs-CZ" sz="1200" smtClean="0"/>
              <a:t>. Brno: Paido. </a:t>
            </a:r>
          </a:p>
          <a:p>
            <a:pPr eaLnBrk="1" hangingPunct="1"/>
            <a:r>
              <a:rPr lang="cs-CZ" sz="1200" smtClean="0">
                <a:cs typeface="Arial" charset="0"/>
              </a:rPr>
              <a:t>Hendrich, J. et al. (1988). </a:t>
            </a:r>
            <a:r>
              <a:rPr lang="cs-CZ" sz="1200" i="1" smtClean="0">
                <a:cs typeface="Arial" charset="0"/>
              </a:rPr>
              <a:t>Didaktika cizích jazyků</a:t>
            </a:r>
            <a:r>
              <a:rPr lang="cs-CZ" sz="1200" smtClean="0">
                <a:cs typeface="Arial" charset="0"/>
              </a:rPr>
              <a:t>. Praha: Státní pedagogické nakladatelství.</a:t>
            </a:r>
          </a:p>
          <a:p>
            <a:pPr eaLnBrk="1" hangingPunct="1"/>
            <a:r>
              <a:rPr lang="cs-CZ" sz="1200" smtClean="0"/>
              <a:t>Kaye, P. (2009). </a:t>
            </a:r>
            <a:r>
              <a:rPr lang="cs-CZ" sz="1200" i="1" smtClean="0"/>
              <a:t>Translation activities in the language classroom.</a:t>
            </a:r>
            <a:r>
              <a:rPr lang="cs-CZ" sz="1200" smtClean="0"/>
              <a:t> Retrieved from https://www.teachingenglish.org.uk/article/translation-activities-language-classroom</a:t>
            </a:r>
          </a:p>
          <a:p>
            <a:pPr eaLnBrk="1" hangingPunct="1"/>
            <a:r>
              <a:rPr lang="en-US" sz="1200" smtClean="0"/>
              <a:t>Leonardi, V. (c2010). </a:t>
            </a:r>
            <a:r>
              <a:rPr lang="en-US" sz="1200" i="1" smtClean="0"/>
              <a:t>The role of pedagogical translation in second language acquisition: from theory to practice</a:t>
            </a:r>
            <a:r>
              <a:rPr lang="en-US" sz="1200" smtClean="0"/>
              <a:t>. Bern: Peter Lang. </a:t>
            </a:r>
            <a:endParaRPr lang="cs-CZ" sz="1200" smtClean="0"/>
          </a:p>
          <a:p>
            <a:pPr eaLnBrk="1" hangingPunct="1"/>
            <a:r>
              <a:rPr lang="cs-CZ" sz="1200" smtClean="0"/>
              <a:t>Malmkjaer, K. et al. (1998). </a:t>
            </a:r>
            <a:r>
              <a:rPr lang="cs-CZ" sz="1200" i="1" smtClean="0"/>
              <a:t>Translation and Language Teaching. Language Teaching and Translation.</a:t>
            </a:r>
            <a:r>
              <a:rPr lang="cs-CZ" sz="1200" smtClean="0"/>
              <a:t>  Manchester: St. Jerome Publishing.</a:t>
            </a:r>
          </a:p>
          <a:p>
            <a:pPr eaLnBrk="1" hangingPunct="1"/>
            <a:r>
              <a:rPr lang="cs-CZ" sz="1200" smtClean="0"/>
              <a:t>Odlin, T. Cross-Linguistic Influence. In: Doughty, C., &amp; Long, M. (c2003). </a:t>
            </a:r>
            <a:r>
              <a:rPr lang="cs-CZ" sz="1200" i="1" smtClean="0"/>
              <a:t>The handbook of second language acquisition</a:t>
            </a:r>
            <a:r>
              <a:rPr lang="cs-CZ" sz="1200" smtClean="0"/>
              <a:t>. (ix, 888 s.) Malden: Blackwell Publishing.</a:t>
            </a:r>
          </a:p>
          <a:p>
            <a:pPr eaLnBrk="1" hangingPunct="1"/>
            <a:r>
              <a:rPr lang="cs-CZ" sz="1200" smtClean="0"/>
              <a:t>Odlin, T. (1989). </a:t>
            </a:r>
            <a:r>
              <a:rPr lang="cs-CZ" sz="1200" i="1" smtClean="0"/>
              <a:t>Language Transfer: Cross-linguistic Influence in Language Learning</a:t>
            </a:r>
            <a:r>
              <a:rPr lang="cs-CZ" sz="1200" smtClean="0"/>
              <a:t>. Cambridge: Cambridge University Press.</a:t>
            </a:r>
          </a:p>
          <a:p>
            <a:pPr eaLnBrk="1" hangingPunct="1"/>
            <a:r>
              <a:rPr lang="cs-CZ" sz="1200" smtClean="0"/>
              <a:t>Ortega, L. (2009). </a:t>
            </a:r>
            <a:r>
              <a:rPr lang="cs-CZ" sz="1200" i="1" smtClean="0"/>
              <a:t>Understanding Second Language Acquisition.</a:t>
            </a:r>
            <a:r>
              <a:rPr lang="cs-CZ" sz="1200" smtClean="0"/>
              <a:t> London: Hodder Education.</a:t>
            </a:r>
            <a:endParaRPr lang="cs-CZ" sz="1200" smtClean="0">
              <a:cs typeface="Arial" charset="0"/>
            </a:endParaRPr>
          </a:p>
          <a:p>
            <a:pPr eaLnBrk="1" hangingPunct="1"/>
            <a:r>
              <a:rPr lang="cs-CZ" sz="1200" smtClean="0"/>
              <a:t>Ringbom, H. (c2007). </a:t>
            </a:r>
            <a:r>
              <a:rPr lang="cs-CZ" sz="1200" i="1" smtClean="0"/>
              <a:t>Cross-linguistic similarity in foreign language learning</a:t>
            </a:r>
            <a:r>
              <a:rPr lang="cs-CZ" sz="1200" smtClean="0"/>
              <a:t>. (viii, 144 s.) Clevedon: Multilingual Matters.</a:t>
            </a:r>
            <a:endParaRPr lang="cs-CZ" sz="1200" smtClean="0">
              <a:cs typeface="Arial" charset="0"/>
            </a:endParaRPr>
          </a:p>
          <a:p>
            <a:pPr eaLnBrk="1" hangingPunct="1"/>
            <a:r>
              <a:rPr lang="cs-CZ" sz="1200" smtClean="0">
                <a:cs typeface="Arial" charset="0"/>
              </a:rPr>
              <a:t>Stoddart, J. (2000). Teaching Through Translation. </a:t>
            </a:r>
            <a:r>
              <a:rPr lang="cs-CZ" sz="1200" i="1" smtClean="0">
                <a:cs typeface="Arial" charset="0"/>
              </a:rPr>
              <a:t>The Journal</a:t>
            </a:r>
            <a:r>
              <a:rPr lang="cs-CZ" sz="1200" smtClean="0">
                <a:cs typeface="Arial" charset="0"/>
              </a:rPr>
              <a:t> </a:t>
            </a:r>
            <a:r>
              <a:rPr lang="cs-CZ" sz="1200" i="1" smtClean="0">
                <a:cs typeface="Arial" charset="0"/>
              </a:rPr>
              <a:t>11 </a:t>
            </a:r>
            <a:r>
              <a:rPr lang="cs-CZ" sz="1200" smtClean="0">
                <a:cs typeface="Arial" charset="0"/>
              </a:rPr>
              <a:t>(pp. 6-13).</a:t>
            </a:r>
          </a:p>
          <a:p>
            <a:pPr eaLnBrk="1" hangingPunct="1"/>
            <a:r>
              <a:rPr lang="cs-CZ" sz="1200" smtClean="0"/>
              <a:t>Švaříček, R., &amp; Šeďová, K. (2007). </a:t>
            </a:r>
            <a:r>
              <a:rPr lang="cs-CZ" sz="1200" i="1" smtClean="0"/>
              <a:t>Kvalitativní výzkum v pedagogických vědách</a:t>
            </a:r>
            <a:r>
              <a:rPr lang="cs-CZ" sz="1200" smtClean="0"/>
              <a:t>. Praha: Portál.</a:t>
            </a:r>
          </a:p>
          <a:p>
            <a:pPr eaLnBrk="1" hangingPunct="1"/>
            <a:r>
              <a:rPr lang="cs-CZ" sz="1200" smtClean="0">
                <a:cs typeface="Arial" charset="0"/>
              </a:rPr>
              <a:t>Widdowson, H.G. (2003). </a:t>
            </a:r>
            <a:r>
              <a:rPr lang="cs-CZ" sz="1200" i="1" smtClean="0">
                <a:cs typeface="Arial" charset="0"/>
              </a:rPr>
              <a:t>Defining Issues in English Language Teaching.</a:t>
            </a:r>
            <a:r>
              <a:rPr lang="cs-CZ" sz="1200" smtClean="0">
                <a:cs typeface="Arial" charset="0"/>
              </a:rPr>
              <a:t> Oxford: Oxford University Press.</a:t>
            </a:r>
          </a:p>
          <a:p>
            <a:pPr eaLnBrk="1" hangingPunct="1"/>
            <a:endParaRPr lang="cs-CZ" sz="13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188" y="2276475"/>
            <a:ext cx="7659687" cy="1168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/>
              <a:t/>
            </a:r>
            <a:br>
              <a:rPr lang="cs-CZ" cap="none" dirty="0" smtClean="0"/>
            </a:br>
            <a:r>
              <a:rPr lang="cs-CZ" cap="none" dirty="0" err="1" smtClean="0"/>
              <a:t>Thank</a:t>
            </a:r>
            <a:r>
              <a:rPr lang="cs-CZ" cap="none" dirty="0" smtClean="0"/>
              <a:t> </a:t>
            </a:r>
            <a:r>
              <a:rPr lang="cs-CZ" cap="none" dirty="0" err="1" smtClean="0"/>
              <a:t>you</a:t>
            </a:r>
            <a:endParaRPr lang="cs-CZ" cap="none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51275" y="5084763"/>
            <a:ext cx="4479925" cy="16335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Michaela Šamalová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Masaryk University, </a:t>
            </a: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Brno, Czech Republic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E-mail: 183825@mail.muni.cz</a:t>
            </a: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Overview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Theoretical framework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Aims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Research design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50" dirty="0" smtClean="0"/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Sampling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Measure</a:t>
            </a:r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Data analysis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err="1" smtClean="0"/>
              <a:t>Pedagogical</a:t>
            </a:r>
            <a:r>
              <a:rPr lang="cs-CZ" sz="2400" dirty="0" smtClean="0"/>
              <a:t> </a:t>
            </a:r>
            <a:r>
              <a:rPr lang="cs-CZ" sz="2400" dirty="0" err="1" smtClean="0"/>
              <a:t>Translation</a:t>
            </a:r>
            <a:r>
              <a:rPr lang="cs-CZ" sz="2400" dirty="0" smtClean="0"/>
              <a:t> Model</a:t>
            </a:r>
            <a:endParaRPr 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Pedagogic</a:t>
            </a:r>
            <a:r>
              <a:rPr lang="cs-CZ" sz="2800" dirty="0"/>
              <a:t>al</a:t>
            </a:r>
            <a:r>
              <a:rPr lang="en-US" sz="2800" dirty="0"/>
              <a:t> translation</a:t>
            </a:r>
            <a:r>
              <a:rPr lang="cs-CZ" sz="2800" dirty="0"/>
              <a:t> (PT)</a:t>
            </a:r>
            <a:endParaRPr lang="en-US" sz="2800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err="1" smtClean="0"/>
              <a:t>Pretest-posstest</a:t>
            </a:r>
            <a:r>
              <a:rPr lang="cs-CZ" sz="2800" dirty="0" smtClean="0"/>
              <a:t> </a:t>
            </a:r>
            <a:r>
              <a:rPr lang="cs-CZ" sz="2800" dirty="0" err="1"/>
              <a:t>control</a:t>
            </a:r>
            <a:r>
              <a:rPr lang="cs-CZ" sz="2800" dirty="0"/>
              <a:t> </a:t>
            </a:r>
            <a:r>
              <a:rPr lang="cs-CZ" sz="2800" dirty="0" err="1"/>
              <a:t>group</a:t>
            </a:r>
            <a:r>
              <a:rPr lang="cs-CZ" sz="2800" dirty="0"/>
              <a:t> quasi-experiment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err="1"/>
              <a:t>Quantitative</a:t>
            </a:r>
            <a:r>
              <a:rPr lang="cs-CZ" sz="2800" dirty="0"/>
              <a:t> </a:t>
            </a:r>
            <a:r>
              <a:rPr lang="cs-CZ" sz="2800" dirty="0" err="1"/>
              <a:t>research</a:t>
            </a:r>
            <a:endParaRPr lang="cs-CZ" sz="2800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err="1" smtClean="0"/>
              <a:t>Communicative</a:t>
            </a:r>
            <a:r>
              <a:rPr lang="cs-CZ" sz="2800" dirty="0" smtClean="0"/>
              <a:t> </a:t>
            </a:r>
            <a:r>
              <a:rPr lang="cs-CZ" sz="2800" dirty="0" err="1"/>
              <a:t>Approach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Challenge</a:t>
            </a:r>
            <a:endParaRPr lang="cs-CZ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eaLnBrk="1" hangingPunct="1">
              <a:buFont typeface="Arial" charset="0"/>
              <a:buNone/>
            </a:pPr>
            <a:endParaRPr lang="en-US" i="1" smtClean="0"/>
          </a:p>
          <a:p>
            <a:pPr marL="114300" indent="0" eaLnBrk="1" hangingPunct="1">
              <a:buFont typeface="Arial" charset="0"/>
              <a:buNone/>
            </a:pPr>
            <a:endParaRPr lang="en-US" i="1" smtClean="0"/>
          </a:p>
          <a:p>
            <a:pPr marL="114300" indent="0" eaLnBrk="1" hangingPunct="1">
              <a:buFont typeface="Arial" charset="0"/>
              <a:buNone/>
            </a:pPr>
            <a:r>
              <a:rPr lang="cs-CZ" i="1" smtClean="0"/>
              <a:t>'T</a:t>
            </a:r>
            <a:r>
              <a:rPr lang="en-US" i="1" smtClean="0"/>
              <a:t>ranslation has been too long in exile, for all kinds of reasons which… have little to do with any considered pedagogic principle. It is time it was given a fair and informed appraisal.'</a:t>
            </a:r>
          </a:p>
          <a:p>
            <a:pPr marL="114300" indent="0" eaLnBrk="1" hangingPunct="1">
              <a:buFont typeface="Arial" charset="0"/>
              <a:buNone/>
            </a:pPr>
            <a:endParaRPr lang="en-US" sz="1800" smtClean="0"/>
          </a:p>
          <a:p>
            <a:pPr marL="114300" indent="0" algn="r" eaLnBrk="1" hangingPunct="1">
              <a:buFont typeface="Arial" charset="0"/>
              <a:buNone/>
            </a:pPr>
            <a:r>
              <a:rPr lang="en-US" sz="1800" smtClean="0"/>
              <a:t>Widdowson 2003: 160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Aims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Determine the influence of pedagogic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translation on learners‘ language skills</a:t>
            </a: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Establish new understandings of the application of pedagogic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al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translation in English language teaching</a:t>
            </a:r>
          </a:p>
          <a:p>
            <a:pPr marL="109728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Přímá spojnice 57"/>
          <p:cNvCxnSpPr/>
          <p:nvPr/>
        </p:nvCxnSpPr>
        <p:spPr>
          <a:xfrm>
            <a:off x="752475" y="2760663"/>
            <a:ext cx="7272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620713" y="5640388"/>
            <a:ext cx="7272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620000" cy="5762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 smtClean="0"/>
              <a:t>Research</a:t>
            </a:r>
            <a:r>
              <a:rPr lang="cs-CZ" sz="2800" dirty="0" smtClean="0"/>
              <a:t> Design</a:t>
            </a:r>
            <a:r>
              <a:rPr lang="cs-CZ" sz="3200" dirty="0" smtClean="0"/>
              <a:t>: </a:t>
            </a:r>
            <a:r>
              <a:rPr lang="cs-CZ" sz="2000" dirty="0" err="1" smtClean="0"/>
              <a:t>Pretest-Posttest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 smtClean="0"/>
              <a:t> Group  Quasi Experiment</a:t>
            </a:r>
            <a:endParaRPr lang="cs-CZ" sz="4800" dirty="0"/>
          </a:p>
        </p:txBody>
      </p:sp>
      <p:sp>
        <p:nvSpPr>
          <p:cNvPr id="3" name="Zaoblený obdélník 2"/>
          <p:cNvSpPr/>
          <p:nvPr/>
        </p:nvSpPr>
        <p:spPr>
          <a:xfrm>
            <a:off x="3028950" y="855663"/>
            <a:ext cx="2232025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solidFill>
                  <a:schemeClr val="bg1"/>
                </a:solidFill>
              </a:rPr>
              <a:t>Pre-research</a:t>
            </a:r>
            <a:r>
              <a:rPr lang="cs-CZ" dirty="0">
                <a:solidFill>
                  <a:schemeClr val="bg1"/>
                </a:solidFill>
              </a:rPr>
              <a:t> study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3030538" y="1295400"/>
            <a:ext cx="2232025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Sampling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1893888" y="1951038"/>
            <a:ext cx="2232025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Students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4602163" y="1951038"/>
            <a:ext cx="2232025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Teachers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4610100" y="2384425"/>
            <a:ext cx="2232025" cy="2873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Interviews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4602163" y="2847975"/>
            <a:ext cx="2232025" cy="2873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Seminars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1836738" y="3294063"/>
            <a:ext cx="2233612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Pretest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732463" y="4006850"/>
            <a:ext cx="2232025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Teachers</a:t>
            </a:r>
            <a:r>
              <a:rPr lang="cs-CZ" dirty="0"/>
              <a:t>‘ feedback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3203575" y="4005263"/>
            <a:ext cx="2232025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PT  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3248025" y="4465638"/>
            <a:ext cx="2232025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Posttest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3213100" y="4929188"/>
            <a:ext cx="2252663" cy="393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500" dirty="0"/>
              <a:t>Test </a:t>
            </a:r>
            <a:r>
              <a:rPr lang="cs-CZ" sz="1500" dirty="0" err="1"/>
              <a:t>evaluation</a:t>
            </a:r>
            <a:r>
              <a:rPr lang="cs-CZ" sz="1500" dirty="0"/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500" dirty="0"/>
              <a:t>data </a:t>
            </a:r>
            <a:r>
              <a:rPr lang="cs-CZ" sz="1500" dirty="0" err="1"/>
              <a:t>analysis</a:t>
            </a:r>
            <a:endParaRPr lang="cs-CZ" sz="15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48025" y="5495925"/>
            <a:ext cx="2232025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Replication</a:t>
            </a:r>
            <a:r>
              <a:rPr lang="cs-CZ" dirty="0"/>
              <a:t> study</a:t>
            </a: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5683250" y="2238375"/>
            <a:ext cx="0" cy="174625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5683250" y="2671763"/>
            <a:ext cx="0" cy="176212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305300" y="4292600"/>
            <a:ext cx="0" cy="176213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4330700" y="4754563"/>
            <a:ext cx="0" cy="174625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4330700" y="5322888"/>
            <a:ext cx="0" cy="176212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340225" y="5784850"/>
            <a:ext cx="0" cy="174625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>
            <a:off x="3128963" y="1633538"/>
            <a:ext cx="985837" cy="295275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4114800" y="1633538"/>
            <a:ext cx="1116013" cy="295275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9" idx="1"/>
          </p:cNvCxnSpPr>
          <p:nvPr/>
        </p:nvCxnSpPr>
        <p:spPr>
          <a:xfrm flipH="1">
            <a:off x="4125913" y="2095500"/>
            <a:ext cx="476250" cy="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12" idx="0"/>
          </p:cNvCxnSpPr>
          <p:nvPr/>
        </p:nvCxnSpPr>
        <p:spPr>
          <a:xfrm>
            <a:off x="2952750" y="2238375"/>
            <a:ext cx="0" cy="105568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4340225" y="3146425"/>
            <a:ext cx="1397000" cy="86995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12" idx="2"/>
            <a:endCxn id="14" idx="0"/>
          </p:cNvCxnSpPr>
          <p:nvPr/>
        </p:nvCxnSpPr>
        <p:spPr>
          <a:xfrm>
            <a:off x="2952750" y="3581400"/>
            <a:ext cx="1366838" cy="423863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5465763" y="4149725"/>
            <a:ext cx="284162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6851650" y="4322763"/>
            <a:ext cx="6350" cy="8636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H="1" flipV="1">
            <a:off x="5502275" y="5194300"/>
            <a:ext cx="1357313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67544" y="1633070"/>
            <a:ext cx="461665" cy="69743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2014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531535" y="5784310"/>
            <a:ext cx="461665" cy="57397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2016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467544" y="4088394"/>
            <a:ext cx="461665" cy="69743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2015</a:t>
            </a:r>
          </a:p>
        </p:txBody>
      </p:sp>
      <p:sp>
        <p:nvSpPr>
          <p:cNvPr id="37" name="Zaoblený obdélník 36"/>
          <p:cNvSpPr/>
          <p:nvPr/>
        </p:nvSpPr>
        <p:spPr>
          <a:xfrm>
            <a:off x="3248025" y="5975350"/>
            <a:ext cx="2254250" cy="393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500" dirty="0"/>
              <a:t>Test </a:t>
            </a:r>
            <a:r>
              <a:rPr lang="cs-CZ" sz="1500" dirty="0" err="1"/>
              <a:t>evaluation</a:t>
            </a:r>
            <a:r>
              <a:rPr lang="cs-CZ" sz="1500" dirty="0"/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500" dirty="0"/>
              <a:t>data </a:t>
            </a:r>
            <a:r>
              <a:rPr lang="cs-CZ" sz="1500" dirty="0" err="1"/>
              <a:t>analysis</a:t>
            </a:r>
            <a:endParaRPr lang="cs-CZ" sz="15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err="1" smtClean="0"/>
              <a:t>Sampling</a:t>
            </a:r>
            <a:r>
              <a:rPr lang="cs-CZ" sz="3600" dirty="0" smtClean="0"/>
              <a:t> &amp; </a:t>
            </a:r>
            <a:r>
              <a:rPr lang="cs-CZ" sz="3600" dirty="0" err="1" smtClean="0"/>
              <a:t>Procedure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11163" y="1250950"/>
            <a:ext cx="4475162" cy="5256213"/>
          </a:xfrm>
        </p:spPr>
        <p:txBody>
          <a:bodyPr rtlCol="0">
            <a:normAutofit fontScale="92500"/>
          </a:bodyPr>
          <a:lstStyle/>
          <a:p>
            <a:pPr marL="114300" indent="0" eaLnBrk="1" fontAlgn="auto" hangingPunct="1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cs-CZ" altLang="ko-KR" sz="2600" dirty="0" smtClean="0">
                <a:solidFill>
                  <a:srgbClr val="000000"/>
                </a:solidFill>
              </a:rPr>
              <a:t>150</a:t>
            </a:r>
            <a:r>
              <a:rPr lang="en-US" altLang="ko-KR" sz="2600" dirty="0" smtClean="0">
                <a:solidFill>
                  <a:srgbClr val="000000"/>
                </a:solidFill>
              </a:rPr>
              <a:t> – </a:t>
            </a:r>
            <a:r>
              <a:rPr lang="cs-CZ" altLang="ko-KR" sz="2600" dirty="0" smtClean="0">
                <a:solidFill>
                  <a:srgbClr val="000000"/>
                </a:solidFill>
              </a:rPr>
              <a:t>180</a:t>
            </a:r>
            <a:r>
              <a:rPr lang="en-US" altLang="ko-KR" sz="2600" dirty="0" smtClean="0">
                <a:solidFill>
                  <a:srgbClr val="000000"/>
                </a:solidFill>
              </a:rPr>
              <a:t> learners</a:t>
            </a:r>
            <a:endParaRPr lang="ko-KR" altLang="en-US" sz="2600" dirty="0" smtClean="0"/>
          </a:p>
          <a:p>
            <a:pPr marL="114300" indent="0"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cs-CZ" altLang="ko-KR" sz="2600" dirty="0">
                <a:solidFill>
                  <a:srgbClr val="000000"/>
                </a:solidFill>
              </a:rPr>
              <a:t>5</a:t>
            </a:r>
            <a:r>
              <a:rPr lang="en-US" altLang="ko-KR" sz="2600" dirty="0" smtClean="0">
                <a:solidFill>
                  <a:srgbClr val="000000"/>
                </a:solidFill>
              </a:rPr>
              <a:t> – </a:t>
            </a:r>
            <a:r>
              <a:rPr lang="cs-CZ" altLang="ko-KR" sz="2600" dirty="0">
                <a:solidFill>
                  <a:srgbClr val="000000"/>
                </a:solidFill>
              </a:rPr>
              <a:t>6</a:t>
            </a:r>
            <a:r>
              <a:rPr lang="en-US" altLang="ko-KR" sz="2600" dirty="0" smtClean="0">
                <a:solidFill>
                  <a:srgbClr val="000000"/>
                </a:solidFill>
              </a:rPr>
              <a:t> schools</a:t>
            </a:r>
            <a:endParaRPr lang="ko-KR" altLang="en-US" sz="2600" dirty="0" smtClean="0"/>
          </a:p>
          <a:p>
            <a:pPr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ko-KR" altLang="en-US" sz="2600" dirty="0" smtClean="0"/>
          </a:p>
          <a:p>
            <a:pPr marL="114300" indent="0"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en-US" altLang="ko-KR" sz="2600" dirty="0" smtClean="0">
                <a:solidFill>
                  <a:srgbClr val="000000"/>
                </a:solidFill>
              </a:rPr>
              <a:t>Controlled extraneous variables</a:t>
            </a:r>
            <a:endParaRPr lang="ko-KR" altLang="en-US" sz="2600" dirty="0" smtClean="0"/>
          </a:p>
          <a:p>
            <a:pPr marL="640080" eaLnBrk="1" fontAlgn="auto" hangingPunct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71685A"/>
              </a:buClr>
              <a:buFont typeface="Calibri"/>
              <a:buChar char="•"/>
              <a:defRPr/>
            </a:pPr>
            <a:r>
              <a:rPr lang="en-US" altLang="ko-KR" sz="2200" dirty="0" smtClean="0">
                <a:solidFill>
                  <a:srgbClr val="000000"/>
                </a:solidFill>
              </a:rPr>
              <a:t>Type of school and year of study</a:t>
            </a:r>
            <a:endParaRPr lang="ko-KR" altLang="en-US" sz="2200" dirty="0" smtClean="0"/>
          </a:p>
          <a:p>
            <a:pPr marL="640080" eaLnBrk="1" fontAlgn="auto" hangingPunct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71685A"/>
              </a:buClr>
              <a:buFont typeface="Calibri"/>
              <a:buChar char="•"/>
              <a:defRPr/>
            </a:pPr>
            <a:r>
              <a:rPr lang="en-US" altLang="ko-KR" sz="2200" dirty="0" smtClean="0">
                <a:solidFill>
                  <a:srgbClr val="000000"/>
                </a:solidFill>
              </a:rPr>
              <a:t>Level in English (CEFR A2-B1)</a:t>
            </a:r>
            <a:endParaRPr lang="ko-KR" altLang="en-US" sz="2200" dirty="0" smtClean="0"/>
          </a:p>
          <a:p>
            <a:pPr marL="640080" eaLnBrk="1" fontAlgn="auto" hangingPunct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71685A"/>
              </a:buClr>
              <a:buFont typeface="Calibri"/>
              <a:buChar char="•"/>
              <a:defRPr/>
            </a:pPr>
            <a:r>
              <a:rPr lang="en-US" altLang="ko-KR" sz="2200" dirty="0" smtClean="0">
                <a:solidFill>
                  <a:srgbClr val="000000"/>
                </a:solidFill>
              </a:rPr>
              <a:t>Textbook</a:t>
            </a:r>
            <a:endParaRPr lang="cs-CZ" altLang="ko-KR" sz="2200" dirty="0" smtClean="0">
              <a:solidFill>
                <a:srgbClr val="000000"/>
              </a:solidFill>
            </a:endParaRPr>
          </a:p>
          <a:p>
            <a:pPr marL="640080" eaLnBrk="1" fontAlgn="auto" hangingPunct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71685A"/>
              </a:buClr>
              <a:buFont typeface="Calibri"/>
              <a:buChar char="•"/>
              <a:defRPr/>
            </a:pPr>
            <a:r>
              <a:rPr lang="cs-CZ" altLang="ko-KR" sz="2200" dirty="0" err="1" smtClean="0">
                <a:solidFill>
                  <a:srgbClr val="000000"/>
                </a:solidFill>
              </a:rPr>
              <a:t>Teachers</a:t>
            </a:r>
            <a:endParaRPr lang="ko-KR" altLang="en-US" sz="2200" dirty="0" smtClean="0"/>
          </a:p>
          <a:p>
            <a:pPr marL="114300" indent="0"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cs-CZ" altLang="ko-KR" sz="2600" dirty="0"/>
          </a:p>
          <a:p>
            <a:pPr marL="114300" indent="0"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en-US" altLang="ko-KR" sz="2600" dirty="0" smtClean="0">
                <a:solidFill>
                  <a:srgbClr val="000000"/>
                </a:solidFill>
              </a:rPr>
              <a:t>Experimental vs. control group</a:t>
            </a:r>
            <a:endParaRPr lang="ko-KR" altLang="en-US" sz="2600" dirty="0" smtClean="0"/>
          </a:p>
          <a:p>
            <a:pPr marL="114300" indent="0"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en-US" altLang="ko-KR" sz="2600" dirty="0" smtClean="0">
                <a:solidFill>
                  <a:srgbClr val="000000"/>
                </a:solidFill>
              </a:rPr>
              <a:t>Non-random assignment</a:t>
            </a:r>
            <a:endParaRPr lang="cs-CZ" altLang="ko-KR" sz="2600" dirty="0" smtClean="0">
              <a:solidFill>
                <a:srgbClr val="000000"/>
              </a:solidFill>
            </a:endParaRPr>
          </a:p>
          <a:p>
            <a:pPr marL="114300" indent="0"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endParaRPr lang="cs-CZ" altLang="ko-KR" sz="2600" dirty="0">
              <a:solidFill>
                <a:srgbClr val="000000"/>
              </a:solidFill>
            </a:endParaRPr>
          </a:p>
          <a:p>
            <a:pPr marL="114300" indent="0" eaLnBrk="1" fontAlgn="auto" hangingPunct="1">
              <a:lnSpc>
                <a:spcPct val="94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cs-CZ" altLang="ko-KR" sz="2600" dirty="0" err="1" smtClean="0">
                <a:solidFill>
                  <a:srgbClr val="000000"/>
                </a:solidFill>
              </a:rPr>
              <a:t>Replication</a:t>
            </a:r>
            <a:r>
              <a:rPr lang="cs-CZ" altLang="ko-KR" sz="2600" dirty="0" smtClean="0">
                <a:solidFill>
                  <a:srgbClr val="000000"/>
                </a:solidFill>
              </a:rPr>
              <a:t> study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5926138" y="300038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Pre-research</a:t>
            </a:r>
            <a:r>
              <a:rPr lang="cs-CZ" sz="1250" dirty="0"/>
              <a:t> Study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5926138" y="908050"/>
            <a:ext cx="1454150" cy="2889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Sampling</a:t>
            </a:r>
            <a:endParaRPr lang="cs-CZ" sz="1250" dirty="0"/>
          </a:p>
        </p:txBody>
      </p:sp>
      <p:sp>
        <p:nvSpPr>
          <p:cNvPr id="9" name="Zaoblený obdélník 8"/>
          <p:cNvSpPr/>
          <p:nvPr/>
        </p:nvSpPr>
        <p:spPr>
          <a:xfrm>
            <a:off x="5083175" y="1628775"/>
            <a:ext cx="1452563" cy="28733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Students</a:t>
            </a:r>
            <a:endParaRPr lang="cs-CZ" sz="1250" dirty="0"/>
          </a:p>
        </p:txBody>
      </p:sp>
      <p:sp>
        <p:nvSpPr>
          <p:cNvPr id="10" name="Zaoblený obdélník 9"/>
          <p:cNvSpPr/>
          <p:nvPr/>
        </p:nvSpPr>
        <p:spPr>
          <a:xfrm>
            <a:off x="6773863" y="1628775"/>
            <a:ext cx="1452562" cy="28733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Teachers</a:t>
            </a:r>
            <a:endParaRPr lang="cs-CZ" sz="1250" dirty="0"/>
          </a:p>
        </p:txBody>
      </p:sp>
      <p:sp>
        <p:nvSpPr>
          <p:cNvPr id="11" name="Zaoblený obdélník 10"/>
          <p:cNvSpPr/>
          <p:nvPr/>
        </p:nvSpPr>
        <p:spPr>
          <a:xfrm>
            <a:off x="6761163" y="2160588"/>
            <a:ext cx="1454150" cy="2873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Interviews</a:t>
            </a:r>
            <a:endParaRPr lang="cs-CZ" sz="1250" dirty="0"/>
          </a:p>
        </p:txBody>
      </p:sp>
      <p:sp>
        <p:nvSpPr>
          <p:cNvPr id="12" name="Zaoblený obdélník 11"/>
          <p:cNvSpPr/>
          <p:nvPr/>
        </p:nvSpPr>
        <p:spPr>
          <a:xfrm>
            <a:off x="6773863" y="2708275"/>
            <a:ext cx="1452562" cy="2889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Seminars</a:t>
            </a:r>
            <a:endParaRPr lang="cs-CZ" sz="1250" dirty="0"/>
          </a:p>
        </p:txBody>
      </p:sp>
      <p:sp>
        <p:nvSpPr>
          <p:cNvPr id="13" name="Zaoblený obdélník 12"/>
          <p:cNvSpPr/>
          <p:nvPr/>
        </p:nvSpPr>
        <p:spPr>
          <a:xfrm>
            <a:off x="5102225" y="3049588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Pretest</a:t>
            </a:r>
            <a:endParaRPr lang="cs-CZ" sz="1250" dirty="0"/>
          </a:p>
        </p:txBody>
      </p:sp>
      <p:sp>
        <p:nvSpPr>
          <p:cNvPr id="14" name="Zaoblený obdélník 13"/>
          <p:cNvSpPr/>
          <p:nvPr/>
        </p:nvSpPr>
        <p:spPr>
          <a:xfrm>
            <a:off x="7380288" y="3860800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Teachers</a:t>
            </a:r>
            <a:r>
              <a:rPr lang="cs-CZ" sz="1250" dirty="0"/>
              <a:t>‘ feedback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783263" y="3860800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Application</a:t>
            </a:r>
            <a:r>
              <a:rPr lang="cs-CZ" sz="1250" dirty="0"/>
              <a:t> </a:t>
            </a:r>
            <a:r>
              <a:rPr lang="cs-CZ" sz="1250" dirty="0" err="1"/>
              <a:t>of</a:t>
            </a:r>
            <a:r>
              <a:rPr lang="cs-CZ" sz="1250" dirty="0"/>
              <a:t> PT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5802313" y="4392613"/>
            <a:ext cx="1454150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Posttest</a:t>
            </a:r>
            <a:endParaRPr lang="cs-CZ" sz="1250" dirty="0"/>
          </a:p>
        </p:txBody>
      </p:sp>
      <p:sp>
        <p:nvSpPr>
          <p:cNvPr id="17" name="Zaoblený obdélník 16"/>
          <p:cNvSpPr/>
          <p:nvPr/>
        </p:nvSpPr>
        <p:spPr>
          <a:xfrm>
            <a:off x="5810250" y="4922838"/>
            <a:ext cx="1452563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Test </a:t>
            </a:r>
            <a:r>
              <a:rPr lang="cs-CZ" sz="1200" dirty="0" err="1"/>
              <a:t>evaluation</a:t>
            </a:r>
            <a:r>
              <a:rPr lang="cs-CZ" sz="1200" dirty="0"/>
              <a:t>, data </a:t>
            </a:r>
            <a:r>
              <a:rPr lang="cs-CZ" sz="1200" dirty="0" err="1"/>
              <a:t>analysis</a:t>
            </a:r>
            <a:endParaRPr lang="cs-CZ" sz="12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5832475" y="5467350"/>
            <a:ext cx="1452563" cy="2889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Replication</a:t>
            </a:r>
            <a:r>
              <a:rPr lang="cs-CZ" sz="1250" dirty="0"/>
              <a:t> study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5846763" y="5999163"/>
            <a:ext cx="1454150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Test </a:t>
            </a:r>
            <a:r>
              <a:rPr lang="cs-CZ" sz="1200" dirty="0" err="1"/>
              <a:t>evaluation</a:t>
            </a:r>
            <a:r>
              <a:rPr lang="cs-CZ" sz="1200" dirty="0"/>
              <a:t>, data </a:t>
            </a:r>
            <a:r>
              <a:rPr lang="cs-CZ" sz="1200" dirty="0" err="1"/>
              <a:t>analysis</a:t>
            </a:r>
            <a:endParaRPr lang="cs-CZ" sz="1200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6084888" y="1196975"/>
            <a:ext cx="568325" cy="431800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8" idx="2"/>
          </p:cNvCxnSpPr>
          <p:nvPr/>
        </p:nvCxnSpPr>
        <p:spPr>
          <a:xfrm>
            <a:off x="6653213" y="1196975"/>
            <a:ext cx="631825" cy="431800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0" idx="2"/>
          </p:cNvCxnSpPr>
          <p:nvPr/>
        </p:nvCxnSpPr>
        <p:spPr>
          <a:xfrm>
            <a:off x="7500938" y="1916113"/>
            <a:ext cx="0" cy="244475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7488238" y="2447925"/>
            <a:ext cx="0" cy="242888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6557963" y="4679950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6540500" y="4149725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6573838" y="5756275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6573838" y="5211763"/>
            <a:ext cx="0" cy="242887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9" idx="2"/>
            <a:endCxn id="13" idx="0"/>
          </p:cNvCxnSpPr>
          <p:nvPr/>
        </p:nvCxnSpPr>
        <p:spPr>
          <a:xfrm>
            <a:off x="5810250" y="1916113"/>
            <a:ext cx="19050" cy="1133475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13" idx="2"/>
          </p:cNvCxnSpPr>
          <p:nvPr/>
        </p:nvCxnSpPr>
        <p:spPr>
          <a:xfrm>
            <a:off x="5829300" y="3338513"/>
            <a:ext cx="681038" cy="45085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6573838" y="3049588"/>
            <a:ext cx="927100" cy="739775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0" idx="1"/>
            <a:endCxn id="9" idx="3"/>
          </p:cNvCxnSpPr>
          <p:nvPr/>
        </p:nvCxnSpPr>
        <p:spPr>
          <a:xfrm flipH="1">
            <a:off x="6535738" y="1773238"/>
            <a:ext cx="238125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15" idx="3"/>
            <a:endCxn id="14" idx="1"/>
          </p:cNvCxnSpPr>
          <p:nvPr/>
        </p:nvCxnSpPr>
        <p:spPr>
          <a:xfrm>
            <a:off x="7237413" y="4005263"/>
            <a:ext cx="142875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14" idx="2"/>
          </p:cNvCxnSpPr>
          <p:nvPr/>
        </p:nvCxnSpPr>
        <p:spPr>
          <a:xfrm>
            <a:off x="8107363" y="4149725"/>
            <a:ext cx="0" cy="917575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endCxn id="17" idx="3"/>
          </p:cNvCxnSpPr>
          <p:nvPr/>
        </p:nvCxnSpPr>
        <p:spPr>
          <a:xfrm flipH="1">
            <a:off x="7262813" y="5067300"/>
            <a:ext cx="844550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4932363" y="344488"/>
            <a:ext cx="0" cy="5986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475163" cy="525621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cs-CZ" altLang="ko-KR" sz="2600" dirty="0" smtClean="0"/>
          </a:p>
          <a:p>
            <a:pPr eaLnBrk="1" fontAlgn="auto" hangingPunct="1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sz="2600" dirty="0" smtClean="0"/>
          </a:p>
          <a:p>
            <a:pPr marL="114300" indent="0"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Experimental group </a:t>
            </a:r>
            <a:endParaRPr lang="ko-KR" altLang="en-US" dirty="0" smtClean="0"/>
          </a:p>
          <a:p>
            <a:pPr marL="114300" indent="0"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             × </a:t>
            </a:r>
            <a:endParaRPr lang="ko-KR" altLang="en-US" dirty="0" smtClean="0"/>
          </a:p>
          <a:p>
            <a:pPr marL="114300" indent="0"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Control group</a:t>
            </a:r>
            <a:endParaRPr lang="ko-KR" altLang="en-US" dirty="0" smtClean="0"/>
          </a:p>
          <a:p>
            <a:pPr marL="114300" indent="0"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ko-KR" altLang="en-US" dirty="0" smtClean="0"/>
          </a:p>
          <a:p>
            <a:pPr marL="114300" indent="0"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Feedback</a:t>
            </a:r>
            <a:endParaRPr lang="ko-KR" altLang="en-US" dirty="0" smtClean="0"/>
          </a:p>
          <a:p>
            <a:pPr marL="640080" eaLnBrk="1" fontAlgn="auto" hangingPunct="1">
              <a:lnSpc>
                <a:spcPct val="92000"/>
              </a:lnSpc>
              <a:spcBef>
                <a:spcPts val="500"/>
              </a:spcBef>
              <a:spcAft>
                <a:spcPts val="0"/>
              </a:spcAft>
              <a:buClr>
                <a:srgbClr val="71685A"/>
              </a:buClr>
              <a:buFont typeface="Calibri"/>
              <a:buChar char="•"/>
              <a:defRPr/>
            </a:pPr>
            <a:r>
              <a:rPr lang="en-US" altLang="ko-KR" sz="2400" dirty="0" smtClean="0">
                <a:solidFill>
                  <a:srgbClr val="000000"/>
                </a:solidFill>
              </a:rPr>
              <a:t>Reflective diaries</a:t>
            </a:r>
            <a:endParaRPr lang="ko-KR" altLang="en-US" sz="2400" dirty="0" smtClean="0"/>
          </a:p>
          <a:p>
            <a:pPr marL="411480" indent="0" eaLnBrk="1" fontAlgn="auto" hangingPunct="1">
              <a:lnSpc>
                <a:spcPct val="92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ko-KR" altLang="en-US" sz="2400" dirty="0" smtClean="0"/>
          </a:p>
          <a:p>
            <a:pPr marL="114300" indent="0"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rgbClr val="94C600"/>
              </a:buClr>
              <a:buFont typeface="Arial" pitchFamily="34" charset="0"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In-class observations</a:t>
            </a:r>
            <a:endParaRPr lang="ko-KR" altLang="en-US" dirty="0" smtClean="0"/>
          </a:p>
          <a:p>
            <a:pPr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ko-KR" altLang="en-US" sz="2600" dirty="0" smtClean="0"/>
          </a:p>
          <a:p>
            <a:pPr eaLnBrk="1" fontAlgn="auto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ko-KR" altLang="en-US" sz="2600" dirty="0" smtClean="0"/>
          </a:p>
        </p:txBody>
      </p:sp>
      <p:sp>
        <p:nvSpPr>
          <p:cNvPr id="2" name="Zaoblený obdélník 1"/>
          <p:cNvSpPr/>
          <p:nvPr/>
        </p:nvSpPr>
        <p:spPr>
          <a:xfrm>
            <a:off x="5926138" y="300038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Pre-research</a:t>
            </a:r>
            <a:r>
              <a:rPr lang="cs-CZ" sz="1250" dirty="0"/>
              <a:t> Study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5926138" y="908050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Sampling</a:t>
            </a:r>
            <a:endParaRPr lang="cs-CZ" sz="1250" dirty="0"/>
          </a:p>
        </p:txBody>
      </p:sp>
      <p:sp>
        <p:nvSpPr>
          <p:cNvPr id="9" name="Zaoblený obdélník 8"/>
          <p:cNvSpPr/>
          <p:nvPr/>
        </p:nvSpPr>
        <p:spPr>
          <a:xfrm>
            <a:off x="5083175" y="1628775"/>
            <a:ext cx="1452563" cy="2873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Students</a:t>
            </a:r>
            <a:endParaRPr lang="cs-CZ" sz="1250" dirty="0"/>
          </a:p>
        </p:txBody>
      </p:sp>
      <p:sp>
        <p:nvSpPr>
          <p:cNvPr id="10" name="Zaoblený obdélník 9"/>
          <p:cNvSpPr/>
          <p:nvPr/>
        </p:nvSpPr>
        <p:spPr>
          <a:xfrm>
            <a:off x="6773863" y="1628775"/>
            <a:ext cx="1452562" cy="2873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Teachers</a:t>
            </a:r>
            <a:endParaRPr lang="cs-CZ" sz="1250" dirty="0"/>
          </a:p>
        </p:txBody>
      </p:sp>
      <p:sp>
        <p:nvSpPr>
          <p:cNvPr id="11" name="Zaoblený obdélník 10"/>
          <p:cNvSpPr/>
          <p:nvPr/>
        </p:nvSpPr>
        <p:spPr>
          <a:xfrm>
            <a:off x="6761163" y="2160588"/>
            <a:ext cx="1454150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Interviews</a:t>
            </a:r>
            <a:endParaRPr lang="cs-CZ" sz="1250" dirty="0"/>
          </a:p>
        </p:txBody>
      </p:sp>
      <p:sp>
        <p:nvSpPr>
          <p:cNvPr id="12" name="Zaoblený obdélník 11"/>
          <p:cNvSpPr/>
          <p:nvPr/>
        </p:nvSpPr>
        <p:spPr>
          <a:xfrm>
            <a:off x="6773863" y="2708275"/>
            <a:ext cx="1452562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Seminars</a:t>
            </a:r>
            <a:endParaRPr lang="cs-CZ" sz="1250" dirty="0"/>
          </a:p>
        </p:txBody>
      </p:sp>
      <p:sp>
        <p:nvSpPr>
          <p:cNvPr id="13" name="Zaoblený obdélník 12"/>
          <p:cNvSpPr/>
          <p:nvPr/>
        </p:nvSpPr>
        <p:spPr>
          <a:xfrm>
            <a:off x="5102225" y="3049588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Pretest</a:t>
            </a:r>
            <a:endParaRPr lang="cs-CZ" sz="1250" dirty="0"/>
          </a:p>
        </p:txBody>
      </p:sp>
      <p:sp>
        <p:nvSpPr>
          <p:cNvPr id="14" name="Zaoblený obdélník 13"/>
          <p:cNvSpPr/>
          <p:nvPr/>
        </p:nvSpPr>
        <p:spPr>
          <a:xfrm>
            <a:off x="7380288" y="3860800"/>
            <a:ext cx="1454150" cy="2889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Teachers</a:t>
            </a:r>
            <a:r>
              <a:rPr lang="cs-CZ" sz="1250" dirty="0"/>
              <a:t>‘ feedback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783263" y="3860800"/>
            <a:ext cx="1454150" cy="2889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Application</a:t>
            </a:r>
            <a:r>
              <a:rPr lang="cs-CZ" sz="1250" dirty="0"/>
              <a:t> </a:t>
            </a:r>
            <a:r>
              <a:rPr lang="cs-CZ" sz="1250" dirty="0" err="1"/>
              <a:t>of</a:t>
            </a:r>
            <a:r>
              <a:rPr lang="cs-CZ" sz="1250" dirty="0"/>
              <a:t> PT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5802313" y="4392613"/>
            <a:ext cx="1454150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Posttest</a:t>
            </a:r>
            <a:endParaRPr lang="cs-CZ" sz="1250" dirty="0"/>
          </a:p>
        </p:txBody>
      </p:sp>
      <p:sp>
        <p:nvSpPr>
          <p:cNvPr id="17" name="Zaoblený obdélník 16"/>
          <p:cNvSpPr/>
          <p:nvPr/>
        </p:nvSpPr>
        <p:spPr>
          <a:xfrm>
            <a:off x="5810250" y="4922838"/>
            <a:ext cx="1452563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Test </a:t>
            </a:r>
            <a:r>
              <a:rPr lang="cs-CZ" sz="1200" dirty="0" err="1"/>
              <a:t>evaluation</a:t>
            </a:r>
            <a:r>
              <a:rPr lang="cs-CZ" sz="1200" dirty="0"/>
              <a:t>, data </a:t>
            </a:r>
            <a:r>
              <a:rPr lang="cs-CZ" sz="1200" dirty="0" err="1"/>
              <a:t>analysis</a:t>
            </a:r>
            <a:endParaRPr lang="cs-CZ" sz="12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5832475" y="5467350"/>
            <a:ext cx="1452563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Replication</a:t>
            </a:r>
            <a:r>
              <a:rPr lang="cs-CZ" sz="1250" dirty="0"/>
              <a:t> study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5846763" y="5999163"/>
            <a:ext cx="1454150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Test </a:t>
            </a:r>
            <a:r>
              <a:rPr lang="cs-CZ" sz="1200" dirty="0" err="1"/>
              <a:t>evaluation</a:t>
            </a:r>
            <a:r>
              <a:rPr lang="cs-CZ" sz="1200" dirty="0"/>
              <a:t>, data </a:t>
            </a:r>
            <a:r>
              <a:rPr lang="cs-CZ" sz="1200" dirty="0" err="1"/>
              <a:t>analysis</a:t>
            </a:r>
            <a:endParaRPr lang="cs-CZ" sz="1200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6084888" y="1196975"/>
            <a:ext cx="568325" cy="431800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8" idx="2"/>
          </p:cNvCxnSpPr>
          <p:nvPr/>
        </p:nvCxnSpPr>
        <p:spPr>
          <a:xfrm>
            <a:off x="6653213" y="1196975"/>
            <a:ext cx="631825" cy="431800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0" idx="2"/>
          </p:cNvCxnSpPr>
          <p:nvPr/>
        </p:nvCxnSpPr>
        <p:spPr>
          <a:xfrm>
            <a:off x="7500938" y="1916113"/>
            <a:ext cx="0" cy="244475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7488238" y="2447925"/>
            <a:ext cx="0" cy="242888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6557963" y="4679950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6540500" y="4149725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6573838" y="5756275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6573838" y="5211763"/>
            <a:ext cx="0" cy="242887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9" idx="2"/>
            <a:endCxn id="13" idx="0"/>
          </p:cNvCxnSpPr>
          <p:nvPr/>
        </p:nvCxnSpPr>
        <p:spPr>
          <a:xfrm>
            <a:off x="5810250" y="1916113"/>
            <a:ext cx="19050" cy="1133475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13" idx="2"/>
          </p:cNvCxnSpPr>
          <p:nvPr/>
        </p:nvCxnSpPr>
        <p:spPr>
          <a:xfrm>
            <a:off x="5829300" y="3338513"/>
            <a:ext cx="681038" cy="45085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6573838" y="3049588"/>
            <a:ext cx="927100" cy="739775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0" idx="1"/>
            <a:endCxn id="9" idx="3"/>
          </p:cNvCxnSpPr>
          <p:nvPr/>
        </p:nvCxnSpPr>
        <p:spPr>
          <a:xfrm flipH="1">
            <a:off x="6535738" y="1773238"/>
            <a:ext cx="238125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15" idx="3"/>
            <a:endCxn id="14" idx="1"/>
          </p:cNvCxnSpPr>
          <p:nvPr/>
        </p:nvCxnSpPr>
        <p:spPr>
          <a:xfrm>
            <a:off x="7237413" y="4005263"/>
            <a:ext cx="142875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14" idx="2"/>
          </p:cNvCxnSpPr>
          <p:nvPr/>
        </p:nvCxnSpPr>
        <p:spPr>
          <a:xfrm>
            <a:off x="8107363" y="4149725"/>
            <a:ext cx="0" cy="917575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endCxn id="17" idx="3"/>
          </p:cNvCxnSpPr>
          <p:nvPr/>
        </p:nvCxnSpPr>
        <p:spPr>
          <a:xfrm flipH="1">
            <a:off x="7262813" y="5067300"/>
            <a:ext cx="844550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4932363" y="344488"/>
            <a:ext cx="0" cy="5986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500" dirty="0" err="1" smtClean="0"/>
              <a:t>Measure</a:t>
            </a:r>
            <a:r>
              <a:rPr lang="cs-CZ" sz="3500" dirty="0" smtClean="0"/>
              <a:t> &amp; Data </a:t>
            </a:r>
            <a:r>
              <a:rPr lang="cs-CZ" sz="3500" dirty="0" err="1" smtClean="0"/>
              <a:t>Analysis</a:t>
            </a:r>
            <a:endParaRPr lang="cs-CZ" sz="3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475163" cy="52562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Pretest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Posttest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Standardized language tests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Teachers</a:t>
            </a:r>
            <a:r>
              <a:rPr lang="cs-CZ" dirty="0" smtClean="0"/>
              <a:t>‘</a:t>
            </a:r>
            <a:r>
              <a:rPr lang="en-US" dirty="0" smtClean="0"/>
              <a:t> feedback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" name="Zaoblený obdélník 1"/>
          <p:cNvSpPr/>
          <p:nvPr/>
        </p:nvSpPr>
        <p:spPr>
          <a:xfrm>
            <a:off x="5926138" y="300038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Pre-research</a:t>
            </a:r>
            <a:r>
              <a:rPr lang="cs-CZ" sz="1250" dirty="0"/>
              <a:t> Study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5926138" y="908050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Sampling</a:t>
            </a:r>
            <a:endParaRPr lang="cs-CZ" sz="1250" dirty="0"/>
          </a:p>
        </p:txBody>
      </p:sp>
      <p:sp>
        <p:nvSpPr>
          <p:cNvPr id="9" name="Zaoblený obdélník 8"/>
          <p:cNvSpPr/>
          <p:nvPr/>
        </p:nvSpPr>
        <p:spPr>
          <a:xfrm>
            <a:off x="5083175" y="1628775"/>
            <a:ext cx="1452563" cy="2873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Students</a:t>
            </a:r>
            <a:endParaRPr lang="cs-CZ" sz="1250" dirty="0"/>
          </a:p>
        </p:txBody>
      </p:sp>
      <p:sp>
        <p:nvSpPr>
          <p:cNvPr id="10" name="Zaoblený obdélník 9"/>
          <p:cNvSpPr/>
          <p:nvPr/>
        </p:nvSpPr>
        <p:spPr>
          <a:xfrm>
            <a:off x="6773863" y="1628775"/>
            <a:ext cx="1452562" cy="2873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Teachers</a:t>
            </a:r>
            <a:endParaRPr lang="cs-CZ" sz="1250" dirty="0"/>
          </a:p>
        </p:txBody>
      </p:sp>
      <p:sp>
        <p:nvSpPr>
          <p:cNvPr id="11" name="Zaoblený obdélník 10"/>
          <p:cNvSpPr/>
          <p:nvPr/>
        </p:nvSpPr>
        <p:spPr>
          <a:xfrm>
            <a:off x="6761163" y="2160588"/>
            <a:ext cx="1454150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Interviews</a:t>
            </a:r>
            <a:endParaRPr lang="cs-CZ" sz="1250" dirty="0"/>
          </a:p>
        </p:txBody>
      </p:sp>
      <p:sp>
        <p:nvSpPr>
          <p:cNvPr id="12" name="Zaoblený obdélník 11"/>
          <p:cNvSpPr/>
          <p:nvPr/>
        </p:nvSpPr>
        <p:spPr>
          <a:xfrm>
            <a:off x="6773863" y="2708275"/>
            <a:ext cx="1452562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Seminars</a:t>
            </a:r>
            <a:endParaRPr lang="cs-CZ" sz="1250" dirty="0"/>
          </a:p>
        </p:txBody>
      </p:sp>
      <p:sp>
        <p:nvSpPr>
          <p:cNvPr id="13" name="Zaoblený obdélník 12"/>
          <p:cNvSpPr/>
          <p:nvPr/>
        </p:nvSpPr>
        <p:spPr>
          <a:xfrm>
            <a:off x="5102225" y="3049588"/>
            <a:ext cx="1454150" cy="2889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Pretest</a:t>
            </a:r>
            <a:endParaRPr lang="cs-CZ" sz="1250" dirty="0"/>
          </a:p>
        </p:txBody>
      </p:sp>
      <p:sp>
        <p:nvSpPr>
          <p:cNvPr id="14" name="Zaoblený obdélník 13"/>
          <p:cNvSpPr/>
          <p:nvPr/>
        </p:nvSpPr>
        <p:spPr>
          <a:xfrm>
            <a:off x="7380288" y="3860800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Teachers</a:t>
            </a:r>
            <a:r>
              <a:rPr lang="cs-CZ" sz="1250" dirty="0"/>
              <a:t>‘ feedback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783263" y="3860800"/>
            <a:ext cx="1454150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Application</a:t>
            </a:r>
            <a:r>
              <a:rPr lang="cs-CZ" sz="1250" dirty="0"/>
              <a:t> </a:t>
            </a:r>
            <a:r>
              <a:rPr lang="cs-CZ" sz="1250" dirty="0" err="1"/>
              <a:t>of</a:t>
            </a:r>
            <a:r>
              <a:rPr lang="cs-CZ" sz="1250" dirty="0"/>
              <a:t> PT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5802313" y="4392613"/>
            <a:ext cx="1454150" cy="2873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Posttest</a:t>
            </a:r>
            <a:endParaRPr lang="cs-CZ" sz="1250" dirty="0"/>
          </a:p>
        </p:txBody>
      </p:sp>
      <p:sp>
        <p:nvSpPr>
          <p:cNvPr id="17" name="Zaoblený obdélník 16"/>
          <p:cNvSpPr/>
          <p:nvPr/>
        </p:nvSpPr>
        <p:spPr>
          <a:xfrm>
            <a:off x="5810250" y="4922838"/>
            <a:ext cx="1452563" cy="2889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Test </a:t>
            </a:r>
            <a:r>
              <a:rPr lang="cs-CZ" sz="1200" dirty="0" err="1"/>
              <a:t>evaluation</a:t>
            </a:r>
            <a:r>
              <a:rPr lang="cs-CZ" sz="1200" dirty="0"/>
              <a:t>, data </a:t>
            </a:r>
            <a:r>
              <a:rPr lang="cs-CZ" sz="1200" dirty="0" err="1"/>
              <a:t>analysis</a:t>
            </a:r>
            <a:endParaRPr lang="cs-CZ" sz="12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5832475" y="5467350"/>
            <a:ext cx="1452563" cy="2889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50" dirty="0" err="1"/>
              <a:t>Replication</a:t>
            </a:r>
            <a:r>
              <a:rPr lang="cs-CZ" sz="1250" dirty="0"/>
              <a:t> study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5846763" y="5999163"/>
            <a:ext cx="1454150" cy="2873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Test </a:t>
            </a:r>
            <a:r>
              <a:rPr lang="cs-CZ" sz="1200" dirty="0" err="1"/>
              <a:t>evaluation</a:t>
            </a:r>
            <a:r>
              <a:rPr lang="cs-CZ" sz="1200" dirty="0"/>
              <a:t>, data </a:t>
            </a:r>
            <a:r>
              <a:rPr lang="cs-CZ" sz="1200" dirty="0" err="1"/>
              <a:t>analysis</a:t>
            </a:r>
            <a:endParaRPr lang="cs-CZ" sz="1200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6084888" y="1196975"/>
            <a:ext cx="568325" cy="431800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8" idx="2"/>
          </p:cNvCxnSpPr>
          <p:nvPr/>
        </p:nvCxnSpPr>
        <p:spPr>
          <a:xfrm>
            <a:off x="6653213" y="1196975"/>
            <a:ext cx="631825" cy="431800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0" idx="2"/>
          </p:cNvCxnSpPr>
          <p:nvPr/>
        </p:nvCxnSpPr>
        <p:spPr>
          <a:xfrm>
            <a:off x="7500938" y="1916113"/>
            <a:ext cx="0" cy="244475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7488238" y="2447925"/>
            <a:ext cx="0" cy="242888"/>
          </a:xfrm>
          <a:prstGeom prst="straightConnector1">
            <a:avLst/>
          </a:prstGeom>
          <a:ln w="12700"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6557963" y="4679950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6540500" y="4149725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6573838" y="5756275"/>
            <a:ext cx="0" cy="2428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6573838" y="5211763"/>
            <a:ext cx="0" cy="242887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9" idx="2"/>
            <a:endCxn id="13" idx="0"/>
          </p:cNvCxnSpPr>
          <p:nvPr/>
        </p:nvCxnSpPr>
        <p:spPr>
          <a:xfrm>
            <a:off x="5810250" y="1916113"/>
            <a:ext cx="19050" cy="1133475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13" idx="2"/>
          </p:cNvCxnSpPr>
          <p:nvPr/>
        </p:nvCxnSpPr>
        <p:spPr>
          <a:xfrm>
            <a:off x="5829300" y="3338513"/>
            <a:ext cx="681038" cy="45085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6573838" y="3049588"/>
            <a:ext cx="927100" cy="739775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0" idx="1"/>
            <a:endCxn id="9" idx="3"/>
          </p:cNvCxnSpPr>
          <p:nvPr/>
        </p:nvCxnSpPr>
        <p:spPr>
          <a:xfrm flipH="1">
            <a:off x="6535738" y="1773238"/>
            <a:ext cx="238125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15" idx="3"/>
            <a:endCxn id="14" idx="1"/>
          </p:cNvCxnSpPr>
          <p:nvPr/>
        </p:nvCxnSpPr>
        <p:spPr>
          <a:xfrm>
            <a:off x="7237413" y="4005263"/>
            <a:ext cx="142875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14" idx="2"/>
          </p:cNvCxnSpPr>
          <p:nvPr/>
        </p:nvCxnSpPr>
        <p:spPr>
          <a:xfrm>
            <a:off x="8107363" y="4149725"/>
            <a:ext cx="0" cy="917575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endCxn id="17" idx="3"/>
          </p:cNvCxnSpPr>
          <p:nvPr/>
        </p:nvCxnSpPr>
        <p:spPr>
          <a:xfrm flipH="1">
            <a:off x="7262813" y="5067300"/>
            <a:ext cx="844550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4932363" y="344488"/>
            <a:ext cx="0" cy="5986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13183</TotalTime>
  <Words>670</Words>
  <Application>Microsoft Office PowerPoint</Application>
  <PresentationFormat>Předvádění na obrazovce (4:3)</PresentationFormat>
  <Paragraphs>214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Cambria</vt:lpstr>
      <vt:lpstr>Calibri</vt:lpstr>
      <vt:lpstr>Georgia</vt:lpstr>
      <vt:lpstr>맑은 고딕</vt:lpstr>
      <vt:lpstr>Sousedství</vt:lpstr>
      <vt:lpstr>Pedagogical Translation in English Language Teaching: its Model and Research Design  (Dissertation: Using Pedagogical Translation in English Language Teaching)</vt:lpstr>
      <vt:lpstr>Overview</vt:lpstr>
      <vt:lpstr>Key Terms</vt:lpstr>
      <vt:lpstr>Challenge</vt:lpstr>
      <vt:lpstr>Aims</vt:lpstr>
      <vt:lpstr>Research Design: Pretest-Posttest Control Group  Quasi Experiment</vt:lpstr>
      <vt:lpstr>Sampling &amp; Procedure</vt:lpstr>
      <vt:lpstr>Application of PT</vt:lpstr>
      <vt:lpstr>Measure &amp; Data Analysis</vt:lpstr>
      <vt:lpstr>Snímek 10</vt:lpstr>
      <vt:lpstr>Pedagogical Translation: Past</vt:lpstr>
      <vt:lpstr>Contemporary Pedagogical Translation: Theoretical Foundations</vt:lpstr>
      <vt:lpstr>Pedagogical Translation</vt:lpstr>
      <vt:lpstr>External influences</vt:lpstr>
      <vt:lpstr>Summary</vt:lpstr>
      <vt:lpstr>References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didaktického překladu na řečové dovednosti žáků:  design výzkumu</dc:title>
  <dc:creator>Míša</dc:creator>
  <cp:lastModifiedBy>Katka Kunovská</cp:lastModifiedBy>
  <cp:revision>196</cp:revision>
  <cp:lastPrinted>2013-08-21T12:10:11Z</cp:lastPrinted>
  <dcterms:created xsi:type="dcterms:W3CDTF">2012-12-05T18:05:04Z</dcterms:created>
  <dcterms:modified xsi:type="dcterms:W3CDTF">2014-10-09T06:54:52Z</dcterms:modified>
</cp:coreProperties>
</file>