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7" r:id="rId10"/>
    <p:sldId id="268" r:id="rId11"/>
    <p:sldId id="269" r:id="rId12"/>
    <p:sldId id="272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108" d="100"/>
          <a:sy n="108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2E7EE-18D7-41E7-BBED-A94600188876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8F7A2-374A-4CF1-9A61-B73F928F02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B3487-7EAD-41F0-B90F-F514854D2809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71262-DD92-4886-96BA-64415E1A30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5B4D6-1323-4850-AB70-01A0928EDEB1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5D308-2674-450D-B8AD-FDD4BCFA7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71894A-04FA-41DE-9581-DF0E17B96F28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4AF44FD-D5BF-4ADF-A5FF-4B4C3D7C4B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775F7-39DE-4CC4-A978-3147758DE92B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DBEEA-CDD6-493C-92C9-DF79D3B839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1207-FC80-4DF6-A9B6-339A7283348B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1546E-2E13-4F67-A1F8-B87D6A7E7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6BD81-D145-43CA-B674-28B03BCCA870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9BE42-65F6-4097-A27D-365B6B4CB1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6800B7-4143-48D5-AAF9-6DA721FB396F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0F3A19-E3C4-49C5-B73D-545024AC6D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CB291-8889-4AE5-AF99-26296AA3A003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397B2-2985-4816-9780-E33B071F19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4D3BFC-C91A-4117-B6C2-6D6E6FA20D69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CC44ED1-5264-4714-A374-F239CE84F6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421FEE-C5B0-4E09-A76D-F023FA1C9EFB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378EE7-3079-4DEB-9BAB-13727B21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643242D-111B-4CB2-B430-275C772AB9C3}" type="datetimeFigureOut">
              <a:rPr lang="cs-CZ"/>
              <a:pPr>
                <a:defRPr/>
              </a:pPr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BFC9624-D4EC-4E6E-B79B-718D489C1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462713" cy="18938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reflection</a:t>
            </a:r>
            <a:r>
              <a:rPr lang="cs-CZ" dirty="0" smtClean="0"/>
              <a:t> in </a:t>
            </a:r>
            <a:r>
              <a:rPr lang="cs-CZ" dirty="0" err="1" smtClean="0"/>
              <a:t>teacher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: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justcice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516563"/>
            <a:ext cx="6172200" cy="858837"/>
          </a:xfrm>
        </p:spPr>
        <p:txBody>
          <a:bodyPr/>
          <a:lstStyle/>
          <a:p>
            <a:r>
              <a:rPr lang="cs-CZ" smtClean="0"/>
              <a:t>Petr Svojanovský, Masaryk University, Czech republic, Brno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However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possible</a:t>
            </a:r>
            <a:r>
              <a:rPr lang="cs-CZ" dirty="0" smtClean="0"/>
              <a:t> to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dimensions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Organism and environment are in </a:t>
            </a:r>
            <a:r>
              <a:rPr lang="cs-CZ" b="1" smtClean="0"/>
              <a:t>constant interaction </a:t>
            </a:r>
            <a:r>
              <a:rPr lang="cs-CZ" smtClean="0"/>
              <a:t>(Hildebrand 2008, 15)</a:t>
            </a:r>
          </a:p>
          <a:p>
            <a:r>
              <a:rPr lang="cs-CZ" smtClean="0"/>
              <a:t>R</a:t>
            </a:r>
            <a:r>
              <a:rPr lang="en-GB" smtClean="0"/>
              <a:t>eciprocal process of adaptation; a </a:t>
            </a:r>
            <a:r>
              <a:rPr lang="en-GB" b="1" smtClean="0"/>
              <a:t>continuous dynamic process of renewal of equilibrium</a:t>
            </a:r>
            <a:r>
              <a:rPr lang="en-GB" smtClean="0"/>
              <a:t>. </a:t>
            </a:r>
            <a:endParaRPr lang="cs-CZ" smtClean="0"/>
          </a:p>
          <a:p>
            <a:r>
              <a:rPr lang="cs-CZ" smtClean="0"/>
              <a:t>„I</a:t>
            </a:r>
            <a:r>
              <a:rPr lang="en-GB" smtClean="0"/>
              <a:t>nner” reorganisation of the organism </a:t>
            </a:r>
            <a:r>
              <a:rPr lang="cs-CZ" smtClean="0"/>
              <a:t>is happening </a:t>
            </a:r>
            <a:r>
              <a:rPr lang="en-GB" smtClean="0"/>
              <a:t>as a reaction to the effect of the “outer” environment (</a:t>
            </a:r>
            <a:r>
              <a:rPr lang="en-GB" i="1" smtClean="0"/>
              <a:t>accommodation</a:t>
            </a:r>
            <a:r>
              <a:rPr lang="en-GB" smtClean="0"/>
              <a:t>), during which this “inner” adaptation is simultaneously a process of active </a:t>
            </a:r>
            <a:r>
              <a:rPr lang="cs-CZ" smtClean="0"/>
              <a:t>construction </a:t>
            </a:r>
            <a:r>
              <a:rPr lang="en-GB" smtClean="0"/>
              <a:t>of the “outer” (</a:t>
            </a:r>
            <a:r>
              <a:rPr lang="en-GB" i="1" smtClean="0"/>
              <a:t>assimilation</a:t>
            </a:r>
            <a:r>
              <a:rPr lang="en-GB" smtClean="0"/>
              <a:t>).</a:t>
            </a:r>
            <a:r>
              <a:rPr lang="cs-CZ" smtClean="0"/>
              <a:t> (Piaget 1961/1999, 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6688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reflection</a:t>
            </a:r>
            <a:r>
              <a:rPr lang="cs-CZ" dirty="0" smtClean="0"/>
              <a:t> as </a:t>
            </a:r>
            <a:r>
              <a:rPr lang="cs-CZ" dirty="0" err="1" smtClean="0"/>
              <a:t>continuum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 </a:t>
            </a:r>
          </a:p>
          <a:p>
            <a:endParaRPr lang="cs-CZ" smtClean="0"/>
          </a:p>
          <a:p>
            <a:r>
              <a:rPr lang="cs-CZ" smtClean="0"/>
              <a:t>Rather then trying to decide what is more important – emphasis on person or emphasis on society in (self)reflection – we need to concentrate on specific contexts related to reflection</a:t>
            </a:r>
          </a:p>
          <a:p>
            <a:r>
              <a:rPr lang="cs-CZ" smtClean="0"/>
              <a:t>It is useful to see this problem both: from specific „personal point of view“ as well as from specific „social point of view“</a:t>
            </a:r>
          </a:p>
          <a:p>
            <a:r>
              <a:rPr lang="cs-CZ" smtClean="0"/>
              <a:t>Example 1: Teacher reflection</a:t>
            </a:r>
          </a:p>
          <a:p>
            <a:endParaRPr lang="cs-CZ" smtClean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124075" y="2060575"/>
            <a:ext cx="38163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6" name="TextovéPole 6"/>
          <p:cNvSpPr txBox="1">
            <a:spLocks noChangeArrowheads="1"/>
          </p:cNvSpPr>
          <p:nvPr/>
        </p:nvSpPr>
        <p:spPr bwMode="auto">
          <a:xfrm>
            <a:off x="755650" y="1916113"/>
            <a:ext cx="1368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entury Schoolbook"/>
              </a:rPr>
              <a:t>Personal</a:t>
            </a:r>
          </a:p>
        </p:txBody>
      </p:sp>
      <p:sp>
        <p:nvSpPr>
          <p:cNvPr id="23557" name="TextovéPole 9"/>
          <p:cNvSpPr txBox="1">
            <a:spLocks noChangeArrowheads="1"/>
          </p:cNvSpPr>
          <p:nvPr/>
        </p:nvSpPr>
        <p:spPr bwMode="auto">
          <a:xfrm>
            <a:off x="6156325" y="1916113"/>
            <a:ext cx="1079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entury Schoolbook"/>
              </a:rPr>
              <a:t>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7467600" cy="6524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 smtClean="0"/>
              <a:t>This example is about communication between a teacher and a Roma pupil who lives in a socially excluded area and whose classmates are children from the majority population.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It is a pupil with specific learning needs which are a consequence of language disadvantage, cultural difference etc. The pupil displays a slower learning pace which excludes him or her from the classroom.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 smtClean="0"/>
              <a:t>A desirable goal of the teacher’s interaction with such pupil is to contribute to support a tolerant classroom climate through careful comments. 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GB" dirty="0" smtClean="0"/>
              <a:t>Reflection (focusing in this example attention “</a:t>
            </a:r>
            <a:r>
              <a:rPr lang="en-GB" b="1" dirty="0" smtClean="0"/>
              <a:t>outwardly</a:t>
            </a:r>
            <a:r>
              <a:rPr lang="en-GB" dirty="0" smtClean="0"/>
              <a:t>”) allows the teacher to e.g. support the ability to empathise with the disadvantaged pupil’s needs and to use appropriate communication devices which allow him or her to achieve a set goal.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Self-reflection (focusing in this example attention </a:t>
            </a:r>
            <a:r>
              <a:rPr lang="en-US" b="1" dirty="0" smtClean="0"/>
              <a:t>“inwardly”</a:t>
            </a:r>
            <a:r>
              <a:rPr lang="en-US" dirty="0" smtClean="0"/>
              <a:t>) can assist the teacher in e.g. constructively processing his or her own negative emotions which can for various reasons accompany the relationship with a Roma pupil.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Exaple</a:t>
            </a:r>
            <a:r>
              <a:rPr lang="cs-CZ" dirty="0" smtClean="0"/>
              <a:t> 2: </a:t>
            </a:r>
            <a:r>
              <a:rPr lang="cs-CZ" dirty="0" err="1" smtClean="0"/>
              <a:t>facilitation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student </a:t>
            </a:r>
            <a:r>
              <a:rPr lang="cs-CZ" dirty="0" err="1" smtClean="0"/>
              <a:t>teacher</a:t>
            </a:r>
            <a:r>
              <a:rPr lang="cs-CZ" dirty="0" smtClean="0"/>
              <a:t> </a:t>
            </a:r>
            <a:r>
              <a:rPr lang="cs-CZ" dirty="0" err="1" smtClean="0"/>
              <a:t>reflection</a:t>
            </a:r>
            <a:r>
              <a:rPr lang="cs-CZ" dirty="0" smtClean="0"/>
              <a:t> in </a:t>
            </a:r>
            <a:r>
              <a:rPr lang="cs-CZ" dirty="0" err="1" smtClean="0"/>
              <a:t>seminar</a:t>
            </a:r>
            <a:r>
              <a:rPr lang="cs-CZ" dirty="0" smtClean="0"/>
              <a:t> to </a:t>
            </a:r>
            <a:r>
              <a:rPr lang="cs-CZ" b="1" dirty="0" err="1" smtClean="0"/>
              <a:t>internal</a:t>
            </a:r>
            <a:r>
              <a:rPr lang="cs-CZ" b="1" dirty="0" smtClean="0"/>
              <a:t> </a:t>
            </a:r>
            <a:r>
              <a:rPr lang="cs-CZ" b="1" dirty="0" err="1" smtClean="0"/>
              <a:t>reflection</a:t>
            </a:r>
            <a:endParaRPr lang="cs-CZ" b="1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S1 (student1): in my last class pupils were very noisy and I was not able to calm them. So I identified </a:t>
            </a:r>
            <a:r>
              <a:rPr lang="cs-CZ" u="sng" smtClean="0"/>
              <a:t>the most noisy pupil</a:t>
            </a:r>
            <a:r>
              <a:rPr lang="cs-CZ" smtClean="0"/>
              <a:t> and I wrote him bad note for his parents – but I had </a:t>
            </a:r>
            <a:r>
              <a:rPr lang="cs-CZ" b="1" smtClean="0"/>
              <a:t>bad</a:t>
            </a:r>
            <a:r>
              <a:rPr lang="cs-CZ" smtClean="0"/>
              <a:t> </a:t>
            </a:r>
            <a:r>
              <a:rPr lang="cs-CZ" b="1" smtClean="0"/>
              <a:t>feeling</a:t>
            </a:r>
            <a:r>
              <a:rPr lang="cs-CZ" smtClean="0"/>
              <a:t> about it later</a:t>
            </a:r>
          </a:p>
          <a:p>
            <a:r>
              <a:rPr lang="cs-CZ" smtClean="0"/>
              <a:t>E (educator): well, where did this </a:t>
            </a:r>
            <a:r>
              <a:rPr lang="cs-CZ" b="1" smtClean="0"/>
              <a:t>bad</a:t>
            </a:r>
            <a:r>
              <a:rPr lang="cs-CZ" smtClean="0"/>
              <a:t> </a:t>
            </a:r>
            <a:r>
              <a:rPr lang="cs-CZ" b="1" smtClean="0"/>
              <a:t>feeling</a:t>
            </a:r>
            <a:r>
              <a:rPr lang="cs-CZ" smtClean="0"/>
              <a:t> come from? </a:t>
            </a:r>
          </a:p>
          <a:p>
            <a:r>
              <a:rPr lang="cs-CZ" smtClean="0"/>
              <a:t>S1: I was not sure If I was fair … but I needed somehow solve out that situation – that </a:t>
            </a:r>
            <a:r>
              <a:rPr lang="cs-CZ" b="1" smtClean="0"/>
              <a:t>seemed to me most important </a:t>
            </a:r>
          </a:p>
          <a:p>
            <a:r>
              <a:rPr lang="cs-CZ" smtClean="0"/>
              <a:t>E: And how do you know what is </a:t>
            </a:r>
            <a:r>
              <a:rPr lang="cs-CZ" b="1" smtClean="0"/>
              <a:t>most important for you </a:t>
            </a:r>
            <a:r>
              <a:rPr lang="cs-CZ" smtClean="0"/>
              <a:t>in such a situation?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080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600" dirty="0" err="1" smtClean="0"/>
              <a:t>facilitation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student </a:t>
            </a:r>
            <a:r>
              <a:rPr lang="cs-CZ" sz="2600" dirty="0" err="1" smtClean="0"/>
              <a:t>teacher</a:t>
            </a:r>
            <a:r>
              <a:rPr lang="cs-CZ" sz="2600" dirty="0" smtClean="0"/>
              <a:t> </a:t>
            </a:r>
            <a:r>
              <a:rPr lang="cs-CZ" sz="2600" dirty="0" err="1" smtClean="0"/>
              <a:t>reflection</a:t>
            </a:r>
            <a:r>
              <a:rPr lang="cs-CZ" sz="2600" dirty="0" smtClean="0"/>
              <a:t> in </a:t>
            </a:r>
            <a:r>
              <a:rPr lang="cs-CZ" sz="2600" dirty="0" err="1" smtClean="0"/>
              <a:t>seminar</a:t>
            </a:r>
            <a:r>
              <a:rPr lang="cs-CZ" sz="2600" dirty="0" smtClean="0"/>
              <a:t> to </a:t>
            </a:r>
            <a:r>
              <a:rPr lang="cs-CZ" sz="2600" b="1" dirty="0" err="1" smtClean="0"/>
              <a:t>external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reflection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1075"/>
            <a:ext cx="7467600" cy="549275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E: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most </a:t>
            </a:r>
            <a:r>
              <a:rPr lang="cs-CZ" u="sng" dirty="0" err="1" smtClean="0"/>
              <a:t>noisy</a:t>
            </a:r>
            <a:r>
              <a:rPr lang="cs-CZ" u="sng" dirty="0" smtClean="0"/>
              <a:t> pupil </a:t>
            </a:r>
            <a:r>
              <a:rPr lang="cs-CZ" dirty="0" smtClean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S1: Roma pupil, he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b="1" dirty="0" err="1" smtClean="0"/>
              <a:t>problematic</a:t>
            </a:r>
            <a:r>
              <a:rPr lang="cs-CZ" dirty="0" smtClean="0"/>
              <a:t> –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in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said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E: </a:t>
            </a:r>
            <a:r>
              <a:rPr lang="cs-CZ" b="1" dirty="0" err="1" smtClean="0"/>
              <a:t>how</a:t>
            </a:r>
            <a:r>
              <a:rPr lang="cs-CZ" b="1" dirty="0" smtClean="0"/>
              <a:t> do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understand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term „</a:t>
            </a:r>
            <a:r>
              <a:rPr lang="cs-CZ" b="1" dirty="0" err="1" smtClean="0"/>
              <a:t>problematic</a:t>
            </a:r>
            <a:r>
              <a:rPr lang="cs-CZ" dirty="0" smtClean="0"/>
              <a:t>“ in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? (</a:t>
            </a:r>
            <a:r>
              <a:rPr lang="cs-CZ" dirty="0" err="1" smtClean="0"/>
              <a:t>asked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S2: </a:t>
            </a:r>
            <a:r>
              <a:rPr lang="cs-CZ" dirty="0" err="1" smtClean="0"/>
              <a:t>when</a:t>
            </a:r>
            <a:r>
              <a:rPr lang="cs-CZ" dirty="0" smtClean="0"/>
              <a:t> pupil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b="1" dirty="0" err="1" smtClean="0"/>
              <a:t>contrary</a:t>
            </a:r>
            <a:r>
              <a:rPr lang="cs-CZ" b="1" dirty="0" smtClean="0"/>
              <a:t> to </a:t>
            </a:r>
            <a:r>
              <a:rPr lang="cs-CZ" b="1" dirty="0" err="1" smtClean="0"/>
              <a:t>teacher</a:t>
            </a:r>
            <a:r>
              <a:rPr lang="cs-CZ" b="1" dirty="0" smtClean="0"/>
              <a:t> </a:t>
            </a:r>
            <a:r>
              <a:rPr lang="cs-CZ" b="1" dirty="0" err="1" smtClean="0"/>
              <a:t>instruction</a:t>
            </a: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E: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happen</a:t>
            </a:r>
            <a:r>
              <a:rPr lang="cs-CZ" dirty="0" smtClean="0"/>
              <a:t>, </a:t>
            </a: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reason</a:t>
            </a:r>
            <a:r>
              <a:rPr lang="cs-CZ" dirty="0" smtClean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S3: </a:t>
            </a:r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…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S1: </a:t>
            </a:r>
            <a:r>
              <a:rPr lang="cs-CZ" dirty="0" err="1" smtClean="0"/>
              <a:t>yes</a:t>
            </a:r>
            <a:r>
              <a:rPr lang="cs-CZ" dirty="0" smtClean="0"/>
              <a:t>, in </a:t>
            </a:r>
            <a:r>
              <a:rPr lang="cs-CZ" dirty="0" err="1" smtClean="0"/>
              <a:t>this</a:t>
            </a:r>
            <a:r>
              <a:rPr lang="cs-CZ" dirty="0" smtClean="0"/>
              <a:t> case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noisy</a:t>
            </a:r>
            <a:r>
              <a:rPr lang="cs-CZ" dirty="0" smtClean="0"/>
              <a:t> pupil </a:t>
            </a:r>
            <a:r>
              <a:rPr lang="cs-CZ" dirty="0" err="1" smtClean="0"/>
              <a:t>was</a:t>
            </a:r>
            <a:r>
              <a:rPr lang="cs-CZ" dirty="0" smtClean="0"/>
              <a:t> Roma – </a:t>
            </a:r>
            <a:r>
              <a:rPr lang="cs-CZ" dirty="0" err="1" smtClean="0"/>
              <a:t>maybe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he </a:t>
            </a:r>
            <a:r>
              <a:rPr lang="cs-CZ" dirty="0" err="1" smtClean="0"/>
              <a:t>lives</a:t>
            </a:r>
            <a:r>
              <a:rPr lang="cs-CZ" dirty="0" smtClean="0"/>
              <a:t> – Roma are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behave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– I don´t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bad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b="1" dirty="0" smtClean="0"/>
              <a:t>just </a:t>
            </a:r>
            <a:r>
              <a:rPr lang="cs-CZ" b="1" dirty="0" err="1" smtClean="0"/>
              <a:t>that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fact</a:t>
            </a:r>
            <a:r>
              <a:rPr lang="cs-CZ" b="1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E: And </a:t>
            </a: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does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 </a:t>
            </a:r>
            <a:r>
              <a:rPr lang="cs-CZ" b="1" dirty="0" err="1" smtClean="0"/>
              <a:t>mean</a:t>
            </a:r>
            <a:r>
              <a:rPr lang="cs-CZ" b="1" dirty="0" smtClean="0"/>
              <a:t> „</a:t>
            </a:r>
            <a:r>
              <a:rPr lang="cs-CZ" b="1" dirty="0" err="1" smtClean="0"/>
              <a:t>that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fact</a:t>
            </a:r>
            <a:r>
              <a:rPr lang="cs-CZ" dirty="0" smtClean="0"/>
              <a:t>“ – </a:t>
            </a: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 (</a:t>
            </a:r>
            <a:r>
              <a:rPr lang="cs-CZ" dirty="0" err="1" smtClean="0"/>
              <a:t>asked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S4: </a:t>
            </a:r>
            <a:r>
              <a:rPr lang="cs-CZ" dirty="0" err="1" smtClean="0"/>
              <a:t>well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possible</a:t>
            </a:r>
            <a:r>
              <a:rPr lang="cs-CZ" dirty="0" smtClean="0"/>
              <a:t> to do </a:t>
            </a:r>
            <a:r>
              <a:rPr lang="cs-CZ" dirty="0" err="1" smtClean="0"/>
              <a:t>anything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E: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finally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as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do </a:t>
            </a:r>
            <a:r>
              <a:rPr lang="cs-CZ" dirty="0" err="1" smtClean="0"/>
              <a:t>something</a:t>
            </a:r>
            <a:r>
              <a:rPr lang="cs-CZ" dirty="0" smtClean="0"/>
              <a:t> -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said</a:t>
            </a:r>
            <a:r>
              <a:rPr lang="cs-CZ" dirty="0" smtClean="0"/>
              <a:t>. So </a:t>
            </a:r>
            <a:r>
              <a:rPr lang="cs-CZ" b="1" dirty="0" err="1" smtClean="0"/>
              <a:t>what</a:t>
            </a:r>
            <a:r>
              <a:rPr lang="cs-CZ" b="1" dirty="0" smtClean="0"/>
              <a:t> are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consequences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your</a:t>
            </a:r>
            <a:r>
              <a:rPr lang="cs-CZ" b="1" dirty="0" smtClean="0"/>
              <a:t> </a:t>
            </a:r>
            <a:r>
              <a:rPr lang="cs-CZ" b="1" dirty="0" err="1" smtClean="0"/>
              <a:t>choice</a:t>
            </a:r>
            <a:r>
              <a:rPr lang="cs-CZ" b="1" dirty="0" smtClean="0"/>
              <a:t> </a:t>
            </a:r>
            <a:r>
              <a:rPr lang="cs-CZ" dirty="0" smtClean="0"/>
              <a:t>to </a:t>
            </a:r>
            <a:r>
              <a:rPr lang="cs-CZ" dirty="0" err="1" smtClean="0"/>
              <a:t>act</a:t>
            </a:r>
            <a:r>
              <a:rPr lang="cs-CZ" dirty="0" smtClean="0"/>
              <a:t> in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Reflection</a:t>
            </a:r>
            <a:r>
              <a:rPr lang="cs-CZ" dirty="0" smtClean="0"/>
              <a:t> as </a:t>
            </a:r>
            <a:r>
              <a:rPr lang="cs-CZ" dirty="0" err="1" smtClean="0"/>
              <a:t>necessary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professional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Professional standards: OECD (1990), European commision (2007), Framowork for teacher qualities (Tomková et al. 2012)</a:t>
            </a:r>
          </a:p>
          <a:p>
            <a:r>
              <a:rPr lang="cs-CZ" smtClean="0"/>
              <a:t>OECD (2005) – reflection as a heart of key competencies</a:t>
            </a:r>
          </a:p>
          <a:p>
            <a:r>
              <a:rPr lang="en-GB" smtClean="0"/>
              <a:t>specific types of support of teacher professional development such as mentoring (Mullen 2012) and coaching (Fletcher 2012)</a:t>
            </a:r>
            <a:endParaRPr lang="cs-CZ" smtClean="0"/>
          </a:p>
          <a:p>
            <a:r>
              <a:rPr lang="cs-CZ" smtClean="0"/>
              <a:t>Theory and research in area of teacher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„</a:t>
            </a:r>
            <a:r>
              <a:rPr lang="en-GB" smtClean="0"/>
              <a:t>reflection is currently a key concept in teacher education” (Korthagen and Vasalos 2005, 47</a:t>
            </a:r>
            <a:r>
              <a:rPr lang="cs-CZ" smtClean="0"/>
              <a:t>)</a:t>
            </a:r>
            <a:br>
              <a:rPr lang="cs-CZ" smtClean="0"/>
            </a:br>
            <a:endParaRPr lang="cs-CZ" smtClean="0"/>
          </a:p>
          <a:p>
            <a:r>
              <a:rPr lang="cs-CZ" smtClean="0"/>
              <a:t>„</a:t>
            </a:r>
            <a:r>
              <a:rPr lang="en-GB" smtClean="0"/>
              <a:t>the concept of Reflective Practice has become one of the most influential professional development theories within teacher education over the last 30 years” (Canning 2011, 609). 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Conceptualization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reflection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Calderhead (1989, 44) – process, content, preconditions and product of reflection</a:t>
            </a:r>
          </a:p>
          <a:p>
            <a:r>
              <a:rPr lang="cs-CZ" smtClean="0"/>
              <a:t>But important are also goal, quality and definition of reflection</a:t>
            </a:r>
          </a:p>
          <a:p>
            <a:r>
              <a:rPr lang="cs-CZ" smtClean="0"/>
              <a:t>I will focus on content of reflection </a:t>
            </a:r>
          </a:p>
          <a:p>
            <a:r>
              <a:rPr lang="cs-CZ" smtClean="0"/>
              <a:t>In defining content of reflection various authors are influced by </a:t>
            </a:r>
            <a:r>
              <a:rPr lang="en-GB" b="1" smtClean="0"/>
              <a:t>educational</a:t>
            </a:r>
            <a:r>
              <a:rPr lang="cs-CZ" b="1" smtClean="0"/>
              <a:t> perspectives </a:t>
            </a:r>
            <a:r>
              <a:rPr lang="cs-CZ" smtClean="0"/>
              <a:t>(and goals), they represent</a:t>
            </a:r>
          </a:p>
          <a:p>
            <a:r>
              <a:rPr lang="cs-CZ" smtClean="0"/>
              <a:t>The goal of reflection follows the goal of education and these </a:t>
            </a:r>
            <a:r>
              <a:rPr lang="cs-CZ" b="1" smtClean="0"/>
              <a:t>goals are embedded in desirable content </a:t>
            </a:r>
            <a:r>
              <a:rPr lang="cs-CZ" smtClean="0"/>
              <a:t>of reflection </a:t>
            </a:r>
          </a:p>
          <a:p>
            <a:r>
              <a:rPr lang="cs-CZ" smtClean="0"/>
              <a:t>I will demonstrate it using reflective frameworks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 in </a:t>
            </a:r>
            <a:r>
              <a:rPr lang="cs-CZ" dirty="0" err="1" smtClean="0"/>
              <a:t>reflective</a:t>
            </a:r>
            <a:r>
              <a:rPr lang="cs-CZ" dirty="0" smtClean="0"/>
              <a:t> </a:t>
            </a:r>
            <a:r>
              <a:rPr lang="cs-CZ" dirty="0" err="1" smtClean="0"/>
              <a:t>frameworks</a:t>
            </a:r>
            <a:endParaRPr lang="cs-CZ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We can notice that in reflective frameworks two types of content can be identified:</a:t>
            </a:r>
          </a:p>
          <a:p>
            <a:r>
              <a:rPr lang="cs-CZ" b="1" smtClean="0"/>
              <a:t>internal</a:t>
            </a:r>
            <a:r>
              <a:rPr lang="cs-CZ" smtClean="0"/>
              <a:t> content dimension of reflective thinking – content which is oriented „inside“ of reflective practitioner (</a:t>
            </a:r>
            <a:r>
              <a:rPr lang="cs-CZ" b="1" smtClean="0"/>
              <a:t>self-reflection</a:t>
            </a:r>
            <a:r>
              <a:rPr lang="cs-CZ" smtClean="0"/>
              <a:t>) </a:t>
            </a:r>
          </a:p>
          <a:p>
            <a:r>
              <a:rPr lang="cs-CZ" b="1" smtClean="0"/>
              <a:t>external</a:t>
            </a:r>
            <a:r>
              <a:rPr lang="cs-CZ" smtClean="0"/>
              <a:t> content dimension of reflective thinking – content which is oriented „outside“ of reflective practitioner (</a:t>
            </a:r>
            <a:r>
              <a:rPr lang="cs-CZ" b="1" smtClean="0"/>
              <a:t>reflection</a:t>
            </a:r>
            <a:r>
              <a:rPr lang="cs-CZ" smtClean="0"/>
              <a:t>)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Frameworks</a:t>
            </a:r>
            <a:r>
              <a:rPr lang="cs-CZ" dirty="0" smtClean="0"/>
              <a:t> </a:t>
            </a:r>
            <a:r>
              <a:rPr lang="cs-CZ" dirty="0" err="1" smtClean="0"/>
              <a:t>focused</a:t>
            </a:r>
            <a:r>
              <a:rPr lang="cs-CZ" dirty="0" smtClean="0"/>
              <a:t> „</a:t>
            </a:r>
            <a:r>
              <a:rPr lang="cs-CZ" dirty="0" err="1" smtClean="0"/>
              <a:t>outside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Desirable levels of reflection are oriented primarly „outside“ </a:t>
            </a:r>
          </a:p>
          <a:p>
            <a:r>
              <a:rPr lang="cs-CZ" smtClean="0"/>
              <a:t>The „highest level“ of reflection demonstrates the practitioner´s ability to preblematize broader educational context (e.g. social justice)</a:t>
            </a:r>
          </a:p>
          <a:p>
            <a:r>
              <a:rPr lang="cs-CZ" smtClean="0"/>
              <a:t>Tradition of social theory in education: goal of education is society transformation (Bertrand 1998, 152)</a:t>
            </a:r>
          </a:p>
          <a:p>
            <a:r>
              <a:rPr lang="cs-CZ" smtClean="0"/>
              <a:t>Reflection as a tool for social change </a:t>
            </a:r>
          </a:p>
          <a:p>
            <a:r>
              <a:rPr lang="cs-CZ" smtClean="0"/>
              <a:t>E.g. Sparks-Langer, et al. 1990; Tsangaridou and O’Sullivan 1994; Zeichner and Liston 1987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err="1"/>
              <a:t>Tsangaridou</a:t>
            </a:r>
            <a:r>
              <a:rPr lang="cs-CZ" sz="3200" dirty="0"/>
              <a:t> </a:t>
            </a:r>
            <a:r>
              <a:rPr lang="cs-CZ" sz="3200" dirty="0" err="1"/>
              <a:t>and</a:t>
            </a:r>
            <a:r>
              <a:rPr lang="cs-CZ" sz="3200" dirty="0"/>
              <a:t> O‘</a:t>
            </a:r>
            <a:r>
              <a:rPr lang="cs-CZ" sz="3200" dirty="0" err="1"/>
              <a:t>Sullivan</a:t>
            </a:r>
            <a:r>
              <a:rPr lang="cs-CZ" sz="3200" dirty="0"/>
              <a:t> (1994</a:t>
            </a:r>
            <a:r>
              <a:rPr lang="cs-CZ" sz="3200" dirty="0" smtClean="0"/>
              <a:t>, </a:t>
            </a:r>
            <a:r>
              <a:rPr lang="cs-CZ" sz="3200" dirty="0"/>
              <a:t>20)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cs-CZ" smtClean="0"/>
          </a:p>
        </p:txBody>
      </p:sp>
      <p:pic>
        <p:nvPicPr>
          <p:cNvPr id="19459" name="Picture 4" descr="tsangaridou_framewo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908050"/>
            <a:ext cx="7202488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Frameworks</a:t>
            </a:r>
            <a:r>
              <a:rPr lang="cs-CZ" dirty="0" smtClean="0"/>
              <a:t> </a:t>
            </a:r>
            <a:r>
              <a:rPr lang="cs-CZ" dirty="0" err="1" smtClean="0"/>
              <a:t>focused</a:t>
            </a:r>
            <a:r>
              <a:rPr lang="cs-CZ" dirty="0" smtClean="0"/>
              <a:t> „</a:t>
            </a:r>
            <a:r>
              <a:rPr lang="cs-CZ" dirty="0" err="1" smtClean="0"/>
              <a:t>inside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Desirable levels of reflection are oriented primarly  „inside“ and are focused on practitioner´s autonomous self-realization</a:t>
            </a:r>
          </a:p>
          <a:p>
            <a:r>
              <a:rPr lang="cs-CZ" smtClean="0"/>
              <a:t>Humanistic (personalistic) tradition in education: goal of education is personal transformation (Bertrand 1998)</a:t>
            </a:r>
          </a:p>
          <a:p>
            <a:r>
              <a:rPr lang="cs-CZ" smtClean="0"/>
              <a:t>Reflection as a tool for personal development</a:t>
            </a:r>
          </a:p>
          <a:p>
            <a:r>
              <a:rPr lang="cs-CZ" smtClean="0"/>
              <a:t>E.g. Korthagen and Vasalos (2005) 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err="1"/>
              <a:t>Korthagen</a:t>
            </a:r>
            <a:r>
              <a:rPr lang="cs-CZ" sz="3600" dirty="0"/>
              <a:t> (2004</a:t>
            </a:r>
            <a:r>
              <a:rPr lang="cs-CZ" sz="3600" dirty="0" smtClean="0"/>
              <a:t>, </a:t>
            </a:r>
            <a:r>
              <a:rPr lang="cs-CZ" sz="3600" dirty="0"/>
              <a:t>80)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cs-CZ" smtClean="0"/>
          </a:p>
        </p:txBody>
      </p:sp>
      <p:pic>
        <p:nvPicPr>
          <p:cNvPr id="21507" name="Picture 5" descr="onion mod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268413"/>
            <a:ext cx="6078538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460</TotalTime>
  <Words>914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14</vt:i4>
      </vt:variant>
    </vt:vector>
  </HeadingPairs>
  <TitlesOfParts>
    <vt:vector size="26" baseType="lpstr">
      <vt:lpstr>Century Schoolbook</vt:lpstr>
      <vt:lpstr>Arial</vt:lpstr>
      <vt:lpstr>Wingdings</vt:lpstr>
      <vt:lpstr>Wingdings 2</vt:lpstr>
      <vt:lpstr>Calibri</vt:lpstr>
      <vt:lpstr>Arkýř</vt:lpstr>
      <vt:lpstr>Arkýř</vt:lpstr>
      <vt:lpstr>Arkýř</vt:lpstr>
      <vt:lpstr>Arkýř</vt:lpstr>
      <vt:lpstr>Arkýř</vt:lpstr>
      <vt:lpstr>Arkýř</vt:lpstr>
      <vt:lpstr>Arkýř</vt:lpstr>
      <vt:lpstr>WHAT IS THE GOAL OF REFLECTION IN TEACHER EDUCATION: PERSONAL DEVELOPMENT OR SOCIAL JUSTCICE?</vt:lpstr>
      <vt:lpstr>REFLECTION AS NECESSARY PART OF PROFESSIONAL TEACHING </vt:lpstr>
      <vt:lpstr>Snímek 3</vt:lpstr>
      <vt:lpstr>CONCEPTUALIZATION OF REFLECTION</vt:lpstr>
      <vt:lpstr>CONTENT DIMENSION IN REFLECTIVE FRAMEWORKS</vt:lpstr>
      <vt:lpstr>FRAMEWORKS FOCUSED „OUTSIDE“</vt:lpstr>
      <vt:lpstr>TSANGARIDOU AND O‘SULLIVAN (1994, 20)</vt:lpstr>
      <vt:lpstr>FRAMEWORKS FOCUSED „INSIDE“</vt:lpstr>
      <vt:lpstr>KORTHAGEN (2004, 80)</vt:lpstr>
      <vt:lpstr>HOWEVER IT IS NOT POSSIBLE TO COMPLETELY SEPARATE INTERNAL AND EXTERNAL DIMENSIONS </vt:lpstr>
      <vt:lpstr>CONTENT OF REFLECTION AS CONTINUUM</vt:lpstr>
      <vt:lpstr>Snímek 12</vt:lpstr>
      <vt:lpstr>EXAPLE 2: FACILITATION OF STUDENT TEACHER REFLECTION IN SEMINAR TO INTERNAL REFLECTION</vt:lpstr>
      <vt:lpstr>FACILITATION OF STUDENT TEACHER REFLECTION IN SEMINAR TO EXTERNAL REFLECTION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Peťa a Janča</dc:creator>
  <cp:lastModifiedBy>Katka Kunovská</cp:lastModifiedBy>
  <cp:revision>56</cp:revision>
  <dcterms:created xsi:type="dcterms:W3CDTF">2014-04-14T19:22:40Z</dcterms:created>
  <dcterms:modified xsi:type="dcterms:W3CDTF">2014-04-30T07:52:32Z</dcterms:modified>
</cp:coreProperties>
</file>