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6" r:id="rId4"/>
    <p:sldId id="263" r:id="rId5"/>
    <p:sldId id="260" r:id="rId6"/>
    <p:sldId id="271" r:id="rId7"/>
    <p:sldId id="272" r:id="rId8"/>
    <p:sldId id="268" r:id="rId9"/>
    <p:sldId id="269" r:id="rId10"/>
    <p:sldId id="270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1" r:id="rId29"/>
    <p:sldId id="26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3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37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44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24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46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0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24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93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50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54" y="-2726316"/>
            <a:ext cx="7751894" cy="109699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59612" y="5096462"/>
            <a:ext cx="496802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600" dirty="0" smtClean="0"/>
              <a:t>Celofakultní shromáždění</a:t>
            </a:r>
          </a:p>
          <a:p>
            <a:pPr algn="ctr"/>
            <a:r>
              <a:rPr lang="cs-CZ" sz="3600" dirty="0" smtClean="0"/>
              <a:t>3. června 2014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7539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5045"/>
            <a:ext cx="8229600" cy="44852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Příští semestr</a:t>
            </a:r>
          </a:p>
          <a:p>
            <a:r>
              <a:rPr lang="cs-CZ" dirty="0" smtClean="0"/>
              <a:t>alternativní způsoby přijímacího řízení</a:t>
            </a:r>
            <a:endParaRPr lang="cs-CZ" dirty="0"/>
          </a:p>
          <a:p>
            <a:r>
              <a:rPr lang="cs-CZ" dirty="0" smtClean="0"/>
              <a:t>rozvoj pedagogických </a:t>
            </a:r>
            <a:r>
              <a:rPr lang="cs-CZ" dirty="0"/>
              <a:t>kompetencí </a:t>
            </a:r>
            <a:r>
              <a:rPr lang="cs-CZ" dirty="0" smtClean="0"/>
              <a:t>akad. pracovníků a doktorských </a:t>
            </a:r>
            <a:r>
              <a:rPr lang="cs-CZ" dirty="0"/>
              <a:t>studentů</a:t>
            </a:r>
          </a:p>
          <a:p>
            <a:r>
              <a:rPr lang="cs-CZ" dirty="0" smtClean="0"/>
              <a:t>zvyšování </a:t>
            </a:r>
            <a:r>
              <a:rPr lang="cs-CZ" dirty="0"/>
              <a:t>informační </a:t>
            </a:r>
            <a:r>
              <a:rPr lang="cs-CZ" dirty="0" smtClean="0"/>
              <a:t>gramotnosti studentů</a:t>
            </a:r>
          </a:p>
          <a:p>
            <a:r>
              <a:rPr lang="cs-CZ" dirty="0" smtClean="0"/>
              <a:t>pilotní </a:t>
            </a:r>
            <a:r>
              <a:rPr lang="cs-CZ" dirty="0"/>
              <a:t>ověření </a:t>
            </a:r>
            <a:r>
              <a:rPr lang="cs-CZ" dirty="0" smtClean="0"/>
              <a:t>MOOC při </a:t>
            </a:r>
            <a:r>
              <a:rPr lang="sk-SK" dirty="0" smtClean="0"/>
              <a:t>výuce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/>
              <a:t>PhDr. Petr </a:t>
            </a:r>
            <a:r>
              <a:rPr lang="cs-CZ" sz="2400" dirty="0" err="1"/>
              <a:t>Škyřík</a:t>
            </a:r>
            <a:r>
              <a:rPr lang="cs-CZ" sz="2400" dirty="0"/>
              <a:t>, Ph.D.</a:t>
            </a:r>
            <a:br>
              <a:rPr lang="cs-CZ" sz="2400" dirty="0"/>
            </a:br>
            <a:r>
              <a:rPr lang="cs-CZ" sz="2000" dirty="0"/>
              <a:t>proděkan pro přijímací řízení </a:t>
            </a:r>
            <a:r>
              <a:rPr lang="cs-CZ" sz="2000" dirty="0" smtClean="0"/>
              <a:t>a </a:t>
            </a:r>
            <a:r>
              <a:rPr lang="cs-CZ" sz="2000" dirty="0"/>
              <a:t>rozvoj studijních programů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99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384" y="-353664"/>
            <a:ext cx="4111226" cy="58179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4871" y="3594464"/>
            <a:ext cx="6888946" cy="2303036"/>
          </a:xfrm>
        </p:spPr>
        <p:txBody>
          <a:bodyPr>
            <a:noAutofit/>
          </a:bodyPr>
          <a:lstStyle/>
          <a:p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cs-CZ" sz="3200" dirty="0" smtClean="0"/>
              <a:t>prof. PhDr. Petr </a:t>
            </a:r>
            <a:r>
              <a:rPr lang="cs-CZ" sz="3200" dirty="0" err="1" smtClean="0"/>
              <a:t>Kyloušek</a:t>
            </a:r>
            <a:r>
              <a:rPr lang="cs-CZ" sz="3200" dirty="0" smtClean="0"/>
              <a:t>, CSc.</a:t>
            </a:r>
            <a:br>
              <a:rPr lang="cs-CZ" sz="3200" dirty="0" smtClean="0"/>
            </a:br>
            <a:r>
              <a:rPr lang="cs-CZ" sz="2800" dirty="0" smtClean="0"/>
              <a:t>proděkan pro vědu </a:t>
            </a:r>
            <a:br>
              <a:rPr lang="cs-CZ" sz="2800" dirty="0" smtClean="0"/>
            </a:br>
            <a:r>
              <a:rPr lang="cs-CZ" sz="2800" dirty="0" smtClean="0"/>
              <a:t>a doktorské studium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174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Proběhlý semestr</a:t>
            </a:r>
          </a:p>
          <a:p>
            <a:r>
              <a:rPr lang="cs-CZ" dirty="0"/>
              <a:t>kontrola stavu doktorského studia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prof. PhDr. Petr </a:t>
            </a:r>
            <a:r>
              <a:rPr lang="cs-CZ" sz="2400" dirty="0" err="1" smtClean="0"/>
              <a:t>Kyloušek</a:t>
            </a:r>
            <a:r>
              <a:rPr lang="cs-CZ" sz="2400" dirty="0" smtClean="0"/>
              <a:t>, CSc.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000" dirty="0"/>
              <a:t>proděkan </a:t>
            </a:r>
            <a:r>
              <a:rPr lang="cs-CZ" sz="2000" dirty="0" smtClean="0"/>
              <a:t>pro vědu a doktorské studium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63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Realizujeme</a:t>
            </a:r>
          </a:p>
          <a:p>
            <a:r>
              <a:rPr lang="cs-CZ" dirty="0" smtClean="0"/>
              <a:t>vyhodnocení </a:t>
            </a:r>
            <a:r>
              <a:rPr lang="cs-CZ" dirty="0"/>
              <a:t>stipendijního programu na podporu publikační činnosti </a:t>
            </a:r>
            <a:r>
              <a:rPr lang="cs-CZ" dirty="0" smtClean="0"/>
              <a:t>studentů</a:t>
            </a:r>
            <a:endParaRPr lang="en-US" dirty="0"/>
          </a:p>
          <a:p>
            <a:r>
              <a:rPr lang="cs-CZ" dirty="0" smtClean="0"/>
              <a:t>úvodní </a:t>
            </a:r>
            <a:r>
              <a:rPr lang="cs-CZ" dirty="0"/>
              <a:t>fáze podpory internacionalizace a excelence publikační činnosti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prof. PhDr. Petr </a:t>
            </a:r>
            <a:r>
              <a:rPr lang="cs-CZ" sz="2400" dirty="0" err="1" smtClean="0"/>
              <a:t>Kyloušek</a:t>
            </a:r>
            <a:r>
              <a:rPr lang="cs-CZ" sz="2400" dirty="0" smtClean="0"/>
              <a:t>, CSc.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000" dirty="0"/>
              <a:t>proděkan </a:t>
            </a:r>
            <a:r>
              <a:rPr lang="cs-CZ" sz="2000" dirty="0" smtClean="0"/>
              <a:t>pro vědu a doktorské studium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91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Budoucnost</a:t>
            </a:r>
          </a:p>
          <a:p>
            <a:r>
              <a:rPr lang="cs-CZ" dirty="0"/>
              <a:t>rozvoj doktorského studia směrem ke </a:t>
            </a:r>
            <a:r>
              <a:rPr lang="cs-CZ" dirty="0" smtClean="0"/>
              <a:t>kvalitě</a:t>
            </a:r>
          </a:p>
          <a:p>
            <a:pPr lvl="1"/>
            <a:r>
              <a:rPr lang="cs-CZ" dirty="0" smtClean="0"/>
              <a:t>internacionalizace</a:t>
            </a:r>
          </a:p>
          <a:p>
            <a:pPr lvl="1"/>
            <a:r>
              <a:rPr lang="cs-CZ" dirty="0" smtClean="0"/>
              <a:t>mobilita</a:t>
            </a:r>
          </a:p>
          <a:p>
            <a:pPr lvl="1"/>
            <a:r>
              <a:rPr lang="cs-CZ" dirty="0" smtClean="0"/>
              <a:t>publikační výstupy</a:t>
            </a:r>
            <a:endParaRPr lang="en-US" dirty="0"/>
          </a:p>
          <a:p>
            <a:r>
              <a:rPr lang="cs-CZ" dirty="0" smtClean="0"/>
              <a:t>podpora </a:t>
            </a:r>
            <a:r>
              <a:rPr lang="cs-CZ" dirty="0"/>
              <a:t>internacionalizace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excelence publikační činnosti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prof. PhDr. Petr </a:t>
            </a:r>
            <a:r>
              <a:rPr lang="cs-CZ" sz="2400" dirty="0" err="1" smtClean="0"/>
              <a:t>Kyloušek</a:t>
            </a:r>
            <a:r>
              <a:rPr lang="cs-CZ" sz="2400" dirty="0" smtClean="0"/>
              <a:t>, CSc.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000" dirty="0"/>
              <a:t>proděkan </a:t>
            </a:r>
            <a:r>
              <a:rPr lang="cs-CZ" sz="2000" dirty="0" smtClean="0"/>
              <a:t>pro vědu a doktorské studium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01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384" y="-353664"/>
            <a:ext cx="4111226" cy="58179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4871" y="3594464"/>
            <a:ext cx="6888946" cy="2303036"/>
          </a:xfrm>
        </p:spPr>
        <p:txBody>
          <a:bodyPr>
            <a:noAutofit/>
          </a:bodyPr>
          <a:lstStyle/>
          <a:p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cs-CZ" sz="3200" dirty="0" smtClean="0"/>
              <a:t>doc. Mgr. Lukáš </a:t>
            </a:r>
            <a:r>
              <a:rPr lang="cs-CZ" sz="3200" dirty="0" err="1" smtClean="0"/>
              <a:t>Fasora</a:t>
            </a:r>
            <a:r>
              <a:rPr lang="cs-CZ" sz="3200" dirty="0" smtClean="0"/>
              <a:t>, Ph.D.</a:t>
            </a:r>
            <a:br>
              <a:rPr lang="cs-CZ" sz="3200" dirty="0" smtClean="0"/>
            </a:br>
            <a:r>
              <a:rPr lang="cs-CZ" sz="2800" dirty="0" smtClean="0"/>
              <a:t>proděkan pro </a:t>
            </a:r>
            <a:br>
              <a:rPr lang="cs-CZ" sz="2800" dirty="0" smtClean="0"/>
            </a:br>
            <a:r>
              <a:rPr lang="sk-SK" sz="2800" dirty="0" smtClean="0"/>
              <a:t>výzkum a rozvoj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54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Proběhlý semestr</a:t>
            </a:r>
          </a:p>
          <a:p>
            <a:r>
              <a:rPr lang="cs-CZ" dirty="0" smtClean="0"/>
              <a:t>příprava </a:t>
            </a:r>
            <a:r>
              <a:rPr lang="cs-CZ" dirty="0"/>
              <a:t>podkladů pro II. pilíř hodnocení </a:t>
            </a:r>
            <a:r>
              <a:rPr lang="cs-CZ" dirty="0" err="1" smtClean="0"/>
              <a:t>RIVu</a:t>
            </a:r>
            <a:endParaRPr lang="cs-CZ" dirty="0" smtClean="0"/>
          </a:p>
          <a:p>
            <a:r>
              <a:rPr lang="cs-CZ" dirty="0" smtClean="0"/>
              <a:t>návrhy </a:t>
            </a:r>
            <a:r>
              <a:rPr lang="cs-CZ" dirty="0"/>
              <a:t>synergických projektů pro tzv. projektový zásobník </a:t>
            </a:r>
            <a:r>
              <a:rPr lang="cs-CZ" dirty="0" smtClean="0"/>
              <a:t>MU</a:t>
            </a:r>
          </a:p>
          <a:p>
            <a:pPr lvl="1"/>
            <a:r>
              <a:rPr lang="cs-CZ" dirty="0" smtClean="0"/>
              <a:t>začlenění </a:t>
            </a:r>
            <a:r>
              <a:rPr lang="cs-CZ" dirty="0"/>
              <a:t>FF do rámce širokých transdisciplinárních </a:t>
            </a:r>
            <a:r>
              <a:rPr lang="cs-CZ" dirty="0" smtClean="0"/>
              <a:t>mezifakultních projektů </a:t>
            </a:r>
            <a:r>
              <a:rPr lang="cs-CZ" dirty="0"/>
              <a:t>s šancí na financování z programů OP VVV a snad perspektivně </a:t>
            </a:r>
            <a:r>
              <a:rPr lang="cs-CZ" dirty="0" smtClean="0"/>
              <a:t>i </a:t>
            </a:r>
            <a:r>
              <a:rPr lang="en-US" dirty="0" smtClean="0"/>
              <a:t>Horizon </a:t>
            </a:r>
            <a:r>
              <a:rPr lang="en-US" dirty="0"/>
              <a:t>2020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doc. Mgr. Lukáš </a:t>
            </a:r>
            <a:r>
              <a:rPr lang="cs-CZ" sz="2400" dirty="0" err="1" smtClean="0"/>
              <a:t>Fasora</a:t>
            </a:r>
            <a:r>
              <a:rPr lang="cs-CZ" sz="2400" dirty="0" smtClean="0"/>
              <a:t>, Ph.D.</a:t>
            </a:r>
            <a:br>
              <a:rPr lang="cs-CZ" sz="2400" dirty="0" smtClean="0"/>
            </a:br>
            <a:r>
              <a:rPr lang="cs-CZ" sz="2000" dirty="0" smtClean="0"/>
              <a:t>proděkan pro </a:t>
            </a:r>
            <a:r>
              <a:rPr lang="sk-SK" sz="2000" dirty="0" smtClean="0"/>
              <a:t>výzkum a rozvoj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23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Příští semestr</a:t>
            </a:r>
          </a:p>
          <a:p>
            <a:r>
              <a:rPr lang="en-US" dirty="0"/>
              <a:t>s</a:t>
            </a:r>
            <a:r>
              <a:rPr lang="cs-CZ" dirty="0" err="1" smtClean="0"/>
              <a:t>ynergické</a:t>
            </a:r>
            <a:r>
              <a:rPr lang="cs-CZ" dirty="0" smtClean="0"/>
              <a:t> projekty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ačlenění </a:t>
            </a:r>
            <a:r>
              <a:rPr lang="cs-CZ" dirty="0"/>
              <a:t>FF do projektů </a:t>
            </a:r>
            <a:r>
              <a:rPr lang="cs-CZ" dirty="0" smtClean="0"/>
              <a:t>s ohledem </a:t>
            </a:r>
            <a:r>
              <a:rPr lang="cs-CZ" dirty="0"/>
              <a:t>na finanční, oborové, badatelské aj. </a:t>
            </a:r>
            <a:r>
              <a:rPr lang="en-US" dirty="0" smtClean="0"/>
              <a:t>z</a:t>
            </a:r>
            <a:r>
              <a:rPr lang="cs-CZ" dirty="0" err="1" smtClean="0"/>
              <a:t>ájmy</a:t>
            </a:r>
            <a:endParaRPr lang="cs-CZ" dirty="0" smtClean="0"/>
          </a:p>
          <a:p>
            <a:r>
              <a:rPr lang="cs-CZ" dirty="0" smtClean="0"/>
              <a:t>podnícení </a:t>
            </a:r>
            <a:r>
              <a:rPr lang="cs-CZ" dirty="0"/>
              <a:t>větší </a:t>
            </a:r>
            <a:r>
              <a:rPr lang="cs-CZ" dirty="0" smtClean="0"/>
              <a:t>aktivity v </a:t>
            </a:r>
            <a:r>
              <a:rPr lang="cs-CZ" dirty="0"/>
              <a:t>oblasti výzev GAČR, TAČR</a:t>
            </a:r>
            <a:r>
              <a:rPr lang="cs-CZ" dirty="0" smtClean="0"/>
              <a:t>, </a:t>
            </a:r>
            <a:r>
              <a:rPr lang="sk-SK" dirty="0" smtClean="0"/>
              <a:t>Horizon </a:t>
            </a:r>
            <a:r>
              <a:rPr lang="sk-SK" dirty="0"/>
              <a:t>2020, NAKI aj.</a:t>
            </a:r>
          </a:p>
          <a:p>
            <a:r>
              <a:rPr lang="cs-CZ" dirty="0" err="1" smtClean="0"/>
              <a:t>efektivizace</a:t>
            </a:r>
            <a:r>
              <a:rPr lang="cs-CZ" dirty="0" smtClean="0"/>
              <a:t> </a:t>
            </a:r>
            <a:r>
              <a:rPr lang="cs-CZ" dirty="0"/>
              <a:t>činnosti oddělení </a:t>
            </a:r>
            <a:r>
              <a:rPr lang="cs-CZ" dirty="0" err="1" smtClean="0"/>
              <a:t>VaV</a:t>
            </a:r>
            <a:endParaRPr lang="cs-CZ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doc. Mgr. Lukáš </a:t>
            </a:r>
            <a:r>
              <a:rPr lang="cs-CZ" sz="2400" dirty="0" err="1" smtClean="0"/>
              <a:t>Fasora</a:t>
            </a:r>
            <a:r>
              <a:rPr lang="cs-CZ" sz="2400" dirty="0" smtClean="0"/>
              <a:t>, Ph.D.</a:t>
            </a:r>
            <a:br>
              <a:rPr lang="cs-CZ" sz="2400" dirty="0" smtClean="0"/>
            </a:br>
            <a:r>
              <a:rPr lang="cs-CZ" sz="2000" dirty="0" smtClean="0"/>
              <a:t>proděkan pro </a:t>
            </a:r>
            <a:r>
              <a:rPr lang="sk-SK" sz="2000" dirty="0" smtClean="0"/>
              <a:t>výzkum a rozvoj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08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384" y="-353664"/>
            <a:ext cx="4111226" cy="58179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4871" y="3594464"/>
            <a:ext cx="6888946" cy="2303036"/>
          </a:xfrm>
        </p:spPr>
        <p:txBody>
          <a:bodyPr>
            <a:noAutofit/>
          </a:bodyPr>
          <a:lstStyle/>
          <a:p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cs-CZ" sz="3200" dirty="0" smtClean="0"/>
              <a:t>doc. Mgr. Jana Horáková, Ph.D.</a:t>
            </a:r>
            <a:br>
              <a:rPr lang="cs-CZ" sz="3200" dirty="0" smtClean="0"/>
            </a:br>
            <a:r>
              <a:rPr lang="cs-CZ" sz="2800" dirty="0" smtClean="0"/>
              <a:t>proděkanka pro publikační činnost </a:t>
            </a:r>
            <a:br>
              <a:rPr lang="cs-CZ" sz="2800" dirty="0" smtClean="0"/>
            </a:br>
            <a:r>
              <a:rPr lang="cs-CZ" sz="2800" dirty="0" smtClean="0"/>
              <a:t>a vztahy s veřejností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3334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Publikační činnost</a:t>
            </a:r>
            <a:r>
              <a:rPr lang="cs-CZ" b="1" dirty="0"/>
              <a:t> </a:t>
            </a:r>
            <a:r>
              <a:rPr lang="cs-CZ" b="1" dirty="0" smtClean="0"/>
              <a:t>— </a:t>
            </a:r>
            <a:r>
              <a:rPr lang="cs-CZ" b="1" dirty="0"/>
              <a:t>p</a:t>
            </a:r>
            <a:r>
              <a:rPr lang="cs-CZ" b="1" dirty="0" smtClean="0"/>
              <a:t>roběhlý semestr</a:t>
            </a:r>
          </a:p>
          <a:p>
            <a:r>
              <a:rPr lang="cs-CZ" dirty="0" smtClean="0"/>
              <a:t>Setkání s redaktory odborných časopisů FF</a:t>
            </a:r>
          </a:p>
          <a:p>
            <a:r>
              <a:rPr lang="cs-CZ" dirty="0" smtClean="0"/>
              <a:t>Setkání nové ediční rady Spisů FF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doc. Mgr. Jana Horáková, Ph.D.</a:t>
            </a:r>
            <a:br>
              <a:rPr lang="cs-CZ" sz="2400" dirty="0" smtClean="0"/>
            </a:br>
            <a:r>
              <a:rPr lang="cs-CZ" sz="2000" dirty="0" smtClean="0"/>
              <a:t>proděkanka pro publikační činnost a vztahy s veřejností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3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385" y="-353664"/>
            <a:ext cx="4111226" cy="58179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8622" y="3895800"/>
            <a:ext cx="6630611" cy="1568442"/>
          </a:xfrm>
        </p:spPr>
        <p:txBody>
          <a:bodyPr>
            <a:noAutofit/>
          </a:bodyPr>
          <a:lstStyle/>
          <a:p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sv-SE" sz="3200" dirty="0" smtClean="0"/>
              <a:t>prof. PhDr. Milan Pol, CSc.</a:t>
            </a:r>
            <a:r>
              <a:rPr lang="sv-SE" sz="2400" dirty="0" smtClean="0"/>
              <a:t/>
            </a:r>
            <a:br>
              <a:rPr lang="sv-SE" sz="2400" dirty="0" smtClean="0"/>
            </a:br>
            <a:r>
              <a:rPr lang="cs-CZ" sz="2800" dirty="0" smtClean="0"/>
              <a:t>děkan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558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Publikační činnost</a:t>
            </a:r>
            <a:r>
              <a:rPr lang="cs-CZ" b="1" dirty="0"/>
              <a:t> </a:t>
            </a:r>
            <a:r>
              <a:rPr lang="cs-CZ" b="1" dirty="0" smtClean="0"/>
              <a:t>— </a:t>
            </a:r>
            <a:r>
              <a:rPr lang="cs-CZ" b="1" dirty="0"/>
              <a:t>p</a:t>
            </a:r>
            <a:r>
              <a:rPr lang="cs-CZ" b="1" dirty="0" smtClean="0"/>
              <a:t>říští semestr</a:t>
            </a:r>
          </a:p>
          <a:p>
            <a:r>
              <a:rPr lang="cs-CZ" dirty="0" smtClean="0"/>
              <a:t>Systém diferencované podpory časopisů</a:t>
            </a:r>
          </a:p>
          <a:p>
            <a:r>
              <a:rPr lang="cs-CZ" dirty="0" smtClean="0"/>
              <a:t>Edice </a:t>
            </a:r>
            <a:r>
              <a:rPr lang="cs-CZ" dirty="0"/>
              <a:t>Spisy FF: Nová směrnice děkana o ediční činnosti FF </a:t>
            </a:r>
            <a:r>
              <a:rPr lang="cs-CZ" dirty="0" smtClean="0"/>
              <a:t>(červen)</a:t>
            </a:r>
          </a:p>
          <a:p>
            <a:r>
              <a:rPr lang="cs-CZ" dirty="0"/>
              <a:t>Nakladatelství MU: Intenzivnější </a:t>
            </a:r>
            <a:r>
              <a:rPr lang="cs-CZ" dirty="0" smtClean="0"/>
              <a:t>spolupráce při distribuci a propagaci publikací FF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doc. Mgr. Jana Horáková, Ph.D.</a:t>
            </a:r>
            <a:br>
              <a:rPr lang="cs-CZ" sz="2400" dirty="0" smtClean="0"/>
            </a:br>
            <a:r>
              <a:rPr lang="cs-CZ" sz="2000" dirty="0" smtClean="0"/>
              <a:t>proděkanka pro publikační činnost a vztahy s veřejností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90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Vztahy s veřejností</a:t>
            </a:r>
            <a:r>
              <a:rPr lang="cs-CZ" b="1" dirty="0"/>
              <a:t> </a:t>
            </a:r>
            <a:r>
              <a:rPr lang="cs-CZ" b="1" dirty="0" smtClean="0"/>
              <a:t>— proběhlý semestr </a:t>
            </a:r>
            <a:endParaRPr lang="cs-CZ" b="1" dirty="0"/>
          </a:p>
          <a:p>
            <a:r>
              <a:rPr lang="cs-CZ" dirty="0" err="1" smtClean="0"/>
              <a:t>Facebook</a:t>
            </a:r>
            <a:endParaRPr lang="en-US" dirty="0"/>
          </a:p>
          <a:p>
            <a:pPr lvl="0"/>
            <a:r>
              <a:rPr lang="cs-CZ" dirty="0"/>
              <a:t>Personální zajištění agendy vztahy s </a:t>
            </a:r>
            <a:r>
              <a:rPr lang="cs-CZ" dirty="0" smtClean="0"/>
              <a:t>veřejností</a:t>
            </a:r>
            <a:endParaRPr lang="en-US" dirty="0"/>
          </a:p>
          <a:p>
            <a:pPr lvl="0"/>
            <a:r>
              <a:rPr lang="cs-CZ" dirty="0" smtClean="0"/>
              <a:t>Přípravy nového fakultního webu</a:t>
            </a:r>
            <a:endParaRPr lang="en-US" dirty="0"/>
          </a:p>
          <a:p>
            <a:pPr lvl="0"/>
            <a:r>
              <a:rPr lang="cs-CZ" dirty="0" smtClean="0"/>
              <a:t>Práce se studentskými spolky</a:t>
            </a:r>
            <a:endParaRPr lang="cs-CZ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doc. Mgr. Jana Horáková, Ph.D.</a:t>
            </a:r>
            <a:br>
              <a:rPr lang="cs-CZ" sz="2400" dirty="0" smtClean="0"/>
            </a:br>
            <a:r>
              <a:rPr lang="cs-CZ" sz="2000" dirty="0" smtClean="0"/>
              <a:t>proděkanka pro publikační činnost a vztahy s veřejností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26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Vztahy s veřejností</a:t>
            </a:r>
            <a:r>
              <a:rPr lang="cs-CZ" b="1" dirty="0"/>
              <a:t> </a:t>
            </a:r>
            <a:r>
              <a:rPr lang="cs-CZ" b="1" dirty="0" smtClean="0"/>
              <a:t>— </a:t>
            </a:r>
            <a:r>
              <a:rPr lang="cs-CZ" b="1" dirty="0"/>
              <a:t>p</a:t>
            </a:r>
            <a:r>
              <a:rPr lang="cs-CZ" b="1" dirty="0" smtClean="0"/>
              <a:t>říští semestr</a:t>
            </a:r>
          </a:p>
          <a:p>
            <a:pPr lvl="0"/>
            <a:r>
              <a:rPr lang="cs-CZ" dirty="0"/>
              <a:t>Nový web fakulty (leden 2015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dirty="0" err="1" smtClean="0"/>
              <a:t>Facebook</a:t>
            </a:r>
            <a:r>
              <a:rPr lang="cs-CZ" dirty="0" smtClean="0"/>
              <a:t> i </a:t>
            </a:r>
            <a:r>
              <a:rPr lang="cs-CZ" dirty="0" err="1" smtClean="0"/>
              <a:t>Twitter</a:t>
            </a:r>
            <a:endParaRPr lang="en-US" dirty="0"/>
          </a:p>
          <a:p>
            <a:pPr lvl="0"/>
            <a:r>
              <a:rPr lang="cs-CZ" dirty="0"/>
              <a:t>Jednotný vizuální styl na fakultní </a:t>
            </a:r>
            <a:r>
              <a:rPr lang="cs-CZ" dirty="0" smtClean="0"/>
              <a:t>úrovni</a:t>
            </a:r>
            <a:endParaRPr lang="en-US" dirty="0"/>
          </a:p>
          <a:p>
            <a:pPr lvl="0"/>
            <a:r>
              <a:rPr lang="cs-CZ" dirty="0"/>
              <a:t>Komunikace se SŠ a zájemci o </a:t>
            </a:r>
            <a:r>
              <a:rPr lang="cs-CZ" dirty="0" smtClean="0"/>
              <a:t>studium</a:t>
            </a:r>
            <a:endParaRPr lang="en-US" dirty="0"/>
          </a:p>
          <a:p>
            <a:pPr lvl="0"/>
            <a:r>
              <a:rPr lang="cs-CZ" dirty="0"/>
              <a:t>Prezentace FF v </a:t>
            </a:r>
            <a:r>
              <a:rPr lang="cs-CZ" dirty="0" smtClean="0"/>
              <a:t>médiích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doc. Mgr. Jana Horáková, Ph.D.</a:t>
            </a:r>
            <a:br>
              <a:rPr lang="cs-CZ" sz="2400" dirty="0" smtClean="0"/>
            </a:br>
            <a:r>
              <a:rPr lang="cs-CZ" sz="2000" dirty="0" smtClean="0"/>
              <a:t>proděkanka pro publikační činnost a vztahy s veřejností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79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384" y="-353664"/>
            <a:ext cx="4111226" cy="58179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4871" y="3594464"/>
            <a:ext cx="6888946" cy="2303036"/>
          </a:xfrm>
        </p:spPr>
        <p:txBody>
          <a:bodyPr>
            <a:noAutofit/>
          </a:bodyPr>
          <a:lstStyle/>
          <a:p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cs-CZ" sz="3200" dirty="0" smtClean="0"/>
              <a:t>doc. PhDr. Tomáš Pospíšil, Ph.D.</a:t>
            </a:r>
            <a:br>
              <a:rPr lang="cs-CZ" sz="3200" dirty="0" smtClean="0"/>
            </a:br>
            <a:r>
              <a:rPr lang="cs-CZ" sz="2800" dirty="0" smtClean="0"/>
              <a:t>proděkan pro zahraniční vztahy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074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Proběhlý semestr</a:t>
            </a:r>
          </a:p>
          <a:p>
            <a:r>
              <a:rPr lang="en-US" dirty="0" smtClean="0"/>
              <a:t>P</a:t>
            </a:r>
            <a:r>
              <a:rPr lang="cs-CZ" dirty="0" err="1" smtClean="0"/>
              <a:t>rojekt</a:t>
            </a:r>
            <a:r>
              <a:rPr lang="cs-CZ" dirty="0" smtClean="0"/>
              <a:t> </a:t>
            </a:r>
            <a:r>
              <a:rPr lang="cs-CZ" i="1" dirty="0" smtClean="0"/>
              <a:t>Hostující profesoři</a:t>
            </a:r>
          </a:p>
          <a:p>
            <a:r>
              <a:rPr lang="cs-CZ" dirty="0" smtClean="0"/>
              <a:t>Zahraniční agenda</a:t>
            </a:r>
          </a:p>
          <a:p>
            <a:pPr lvl="1"/>
            <a:r>
              <a:rPr lang="cs-CZ" dirty="0"/>
              <a:t>Erasmus </a:t>
            </a:r>
            <a:r>
              <a:rPr lang="cs-CZ" dirty="0" err="1"/>
              <a:t>Staff</a:t>
            </a:r>
            <a:r>
              <a:rPr lang="cs-CZ" dirty="0"/>
              <a:t> Mobility</a:t>
            </a:r>
            <a:r>
              <a:rPr lang="en-US" dirty="0" smtClean="0">
                <a:effectLst/>
              </a:rPr>
              <a:t> </a:t>
            </a:r>
          </a:p>
          <a:p>
            <a:pPr lvl="1"/>
            <a:r>
              <a:rPr lang="en-US" dirty="0" smtClean="0"/>
              <a:t>T</a:t>
            </a:r>
            <a:r>
              <a:rPr lang="cs-CZ" dirty="0" err="1" smtClean="0"/>
              <a:t>chajwanské</a:t>
            </a:r>
            <a:r>
              <a:rPr lang="cs-CZ" dirty="0" smtClean="0"/>
              <a:t> univerzity, Univerzita </a:t>
            </a:r>
            <a:r>
              <a:rPr lang="cs-CZ" dirty="0" err="1" smtClean="0"/>
              <a:t>Petrozavodsk</a:t>
            </a:r>
            <a:endParaRPr lang="cs-CZ" dirty="0" smtClean="0"/>
          </a:p>
          <a:p>
            <a:pPr lvl="1"/>
            <a:r>
              <a:rPr lang="cs-CZ" dirty="0" smtClean="0"/>
              <a:t>pozvání </a:t>
            </a:r>
            <a:r>
              <a:rPr lang="cs-CZ" dirty="0"/>
              <a:t>děkana </a:t>
            </a:r>
            <a:r>
              <a:rPr lang="cs-CZ" dirty="0" smtClean="0"/>
              <a:t>FHS </a:t>
            </a:r>
            <a:r>
              <a:rPr lang="cs-CZ" dirty="0" err="1" smtClean="0"/>
              <a:t>Hong</a:t>
            </a:r>
            <a:r>
              <a:rPr lang="cs-CZ" dirty="0" smtClean="0"/>
              <a:t> </a:t>
            </a:r>
            <a:r>
              <a:rPr lang="cs-CZ" dirty="0"/>
              <a:t>Kong </a:t>
            </a:r>
            <a:r>
              <a:rPr lang="cs-CZ" dirty="0" err="1"/>
              <a:t>Polytech</a:t>
            </a:r>
            <a:r>
              <a:rPr lang="cs-CZ" dirty="0"/>
              <a:t> University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cs-CZ" dirty="0" smtClean="0"/>
              <a:t>ECTS</a:t>
            </a:r>
            <a:r>
              <a:rPr lang="en-US" dirty="0" smtClean="0"/>
              <a:t>, </a:t>
            </a:r>
            <a:r>
              <a:rPr lang="en-US" dirty="0" err="1" smtClean="0"/>
              <a:t>spolky</a:t>
            </a:r>
            <a:r>
              <a:rPr lang="en-US" dirty="0" smtClean="0"/>
              <a:t> a </a:t>
            </a:r>
            <a:r>
              <a:rPr lang="en-US" dirty="0" err="1" smtClean="0"/>
              <a:t>cyklisté</a:t>
            </a:r>
            <a:endParaRPr lang="cs-CZ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doc. PhDr. Tomáš Pospíšil, Ph.D.</a:t>
            </a:r>
            <a:br>
              <a:rPr lang="cs-CZ" sz="2400" dirty="0" smtClean="0"/>
            </a:br>
            <a:r>
              <a:rPr lang="cs-CZ" sz="2000" dirty="0" smtClean="0"/>
              <a:t>proděkan pro zahraniční vztahy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05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Budoucnost</a:t>
            </a:r>
          </a:p>
          <a:p>
            <a:r>
              <a:rPr lang="cs-CZ" dirty="0" smtClean="0"/>
              <a:t>Zvyšování podílu </a:t>
            </a:r>
            <a:r>
              <a:rPr lang="cs-CZ" dirty="0"/>
              <a:t>zahraničních studentů </a:t>
            </a:r>
            <a:br>
              <a:rPr lang="cs-CZ" dirty="0"/>
            </a:br>
            <a:r>
              <a:rPr lang="cs-CZ" dirty="0" smtClean="0"/>
              <a:t>a vyučujících</a:t>
            </a:r>
          </a:p>
          <a:p>
            <a:r>
              <a:rPr lang="cs-CZ" dirty="0" smtClean="0"/>
              <a:t>Zvyšování „komfortu </a:t>
            </a:r>
            <a:r>
              <a:rPr lang="cs-CZ" dirty="0"/>
              <a:t>mobilit“ pro přijíždějící </a:t>
            </a:r>
            <a:r>
              <a:rPr lang="cs-CZ" dirty="0" smtClean="0"/>
              <a:t>i vyjíždějící </a:t>
            </a:r>
            <a:r>
              <a:rPr lang="cs-CZ" dirty="0"/>
              <a:t>studenty </a:t>
            </a:r>
            <a:endParaRPr lang="cs-CZ" dirty="0" smtClean="0"/>
          </a:p>
          <a:p>
            <a:pPr lvl="1"/>
            <a:r>
              <a:rPr lang="cs-CZ" dirty="0" smtClean="0"/>
              <a:t>byrokratická zátěž</a:t>
            </a:r>
          </a:p>
          <a:p>
            <a:pPr lvl="1"/>
            <a:r>
              <a:rPr lang="cs-CZ" dirty="0" smtClean="0"/>
              <a:t>uznávání předmětů</a:t>
            </a:r>
            <a:endParaRPr lang="cs-CZ" dirty="0"/>
          </a:p>
          <a:p>
            <a:pPr lvl="1"/>
            <a:r>
              <a:rPr lang="cs-CZ" dirty="0" smtClean="0"/>
              <a:t>okénka mobilit</a:t>
            </a:r>
          </a:p>
          <a:p>
            <a:r>
              <a:rPr lang="cs-CZ" dirty="0"/>
              <a:t>Erasmus</a:t>
            </a:r>
            <a:r>
              <a:rPr lang="cs-CZ" dirty="0" smtClean="0"/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doc. PhDr. Tomáš Pospíšil, Ph.D.</a:t>
            </a:r>
            <a:br>
              <a:rPr lang="cs-CZ" sz="2400" dirty="0" smtClean="0"/>
            </a:br>
            <a:r>
              <a:rPr lang="cs-CZ" sz="2000" dirty="0" smtClean="0"/>
              <a:t>proděkan pro zahraniční vztahy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92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384" y="-353664"/>
            <a:ext cx="4111226" cy="58179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4871" y="3594464"/>
            <a:ext cx="6888946" cy="2303036"/>
          </a:xfrm>
        </p:spPr>
        <p:txBody>
          <a:bodyPr>
            <a:noAutofit/>
          </a:bodyPr>
          <a:lstStyle/>
          <a:p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cs-CZ" sz="3200" dirty="0" smtClean="0"/>
              <a:t>Ing. Ivo </a:t>
            </a:r>
            <a:r>
              <a:rPr lang="cs-CZ" sz="3200" dirty="0" err="1" smtClean="0"/>
              <a:t>Jurtík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2800" dirty="0" smtClean="0"/>
              <a:t>tajemník fakulty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552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Proběhlý semestr </a:t>
            </a:r>
          </a:p>
          <a:p>
            <a:r>
              <a:rPr lang="cs-CZ" dirty="0" smtClean="0"/>
              <a:t>Věda a </a:t>
            </a:r>
            <a:r>
              <a:rPr lang="cs-CZ" dirty="0" err="1" smtClean="0"/>
              <a:t>výkum</a:t>
            </a:r>
            <a:r>
              <a:rPr lang="cs-CZ" dirty="0" smtClean="0"/>
              <a:t> (</a:t>
            </a:r>
            <a:r>
              <a:rPr lang="cs-CZ" dirty="0" err="1" smtClean="0"/>
              <a:t>VaV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Zvyšování standardu podpory a podmínek služeb, vyhlašování VZ projektům</a:t>
            </a:r>
          </a:p>
          <a:p>
            <a:r>
              <a:rPr lang="cs-CZ" dirty="0" smtClean="0"/>
              <a:t>Ústřední knihovna (ÚK)</a:t>
            </a:r>
          </a:p>
          <a:p>
            <a:pPr lvl="1"/>
            <a:r>
              <a:rPr lang="cs-CZ" dirty="0" smtClean="0"/>
              <a:t>Rozšiřování knižního fondu, </a:t>
            </a:r>
            <a:r>
              <a:rPr lang="cs-CZ" dirty="0"/>
              <a:t>n</a:t>
            </a:r>
            <a:r>
              <a:rPr lang="cs-CZ" dirty="0" smtClean="0"/>
              <a:t>ákup EIZ </a:t>
            </a:r>
          </a:p>
          <a:p>
            <a:r>
              <a:rPr lang="cs-CZ" dirty="0" smtClean="0"/>
              <a:t>Centrum informačních technologií (CIT)</a:t>
            </a:r>
          </a:p>
          <a:p>
            <a:pPr lvl="1"/>
            <a:r>
              <a:rPr lang="cs-CZ" dirty="0" smtClean="0"/>
              <a:t>Obnova</a:t>
            </a:r>
            <a:r>
              <a:rPr lang="cs-CZ" dirty="0"/>
              <a:t> </a:t>
            </a:r>
            <a:r>
              <a:rPr lang="cs-CZ" dirty="0" smtClean="0"/>
              <a:t>a aktualizace vybavení</a:t>
            </a:r>
          </a:p>
          <a:p>
            <a:r>
              <a:rPr lang="cs-CZ" dirty="0" smtClean="0"/>
              <a:t>Správa budov (SB)</a:t>
            </a:r>
          </a:p>
          <a:p>
            <a:pPr lvl="1"/>
            <a:r>
              <a:rPr lang="cs-CZ" dirty="0" smtClean="0"/>
              <a:t>Rekonstrukce, údržba, opravy budov a svěřeného majetku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Ing. Ivo </a:t>
            </a:r>
            <a:r>
              <a:rPr lang="cs-CZ" sz="2400" dirty="0" err="1" smtClean="0"/>
              <a:t>Jurtík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000" dirty="0" smtClean="0"/>
              <a:t>tajemník fakulty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06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Budoucnost</a:t>
            </a:r>
          </a:p>
          <a:p>
            <a:r>
              <a:rPr lang="cs-CZ" dirty="0" smtClean="0"/>
              <a:t>CARLA</a:t>
            </a:r>
          </a:p>
          <a:p>
            <a:pPr lvl="1"/>
            <a:r>
              <a:rPr lang="cs-CZ" dirty="0" smtClean="0"/>
              <a:t>dokončení v srpnu 2014</a:t>
            </a:r>
          </a:p>
          <a:p>
            <a:pPr lvl="1"/>
            <a:r>
              <a:rPr lang="en-US" dirty="0" smtClean="0"/>
              <a:t>v</a:t>
            </a:r>
            <a:r>
              <a:rPr lang="cs-CZ" dirty="0" err="1" smtClean="0"/>
              <a:t>ýuka</a:t>
            </a:r>
            <a:r>
              <a:rPr lang="cs-CZ" dirty="0" smtClean="0"/>
              <a:t> od jarního semestru 2015</a:t>
            </a:r>
          </a:p>
          <a:p>
            <a:r>
              <a:rPr lang="cs-CZ" dirty="0" smtClean="0"/>
              <a:t>II. </a:t>
            </a:r>
            <a:r>
              <a:rPr lang="en-US" dirty="0"/>
              <a:t>e</a:t>
            </a:r>
            <a:r>
              <a:rPr lang="cs-CZ" dirty="0" err="1" smtClean="0"/>
              <a:t>tapa</a:t>
            </a:r>
            <a:r>
              <a:rPr lang="cs-CZ" dirty="0" smtClean="0"/>
              <a:t> REKONSTRUKCE</a:t>
            </a:r>
          </a:p>
          <a:p>
            <a:pPr lvl="1"/>
            <a:r>
              <a:rPr lang="cs-CZ" dirty="0" smtClean="0"/>
              <a:t>finance zajištěny</a:t>
            </a:r>
          </a:p>
          <a:p>
            <a:pPr lvl="1"/>
            <a:r>
              <a:rPr lang="cs-CZ" dirty="0"/>
              <a:t>b</a:t>
            </a:r>
            <a:r>
              <a:rPr lang="cs-CZ" dirty="0" smtClean="0"/>
              <a:t>ěžící veřejná zakázka</a:t>
            </a:r>
          </a:p>
          <a:p>
            <a:r>
              <a:rPr lang="cs-CZ" dirty="0" smtClean="0"/>
              <a:t>Dlouhodobé </a:t>
            </a:r>
            <a:r>
              <a:rPr lang="cs-CZ" dirty="0"/>
              <a:t>ú</a:t>
            </a:r>
            <a:r>
              <a:rPr lang="cs-CZ" dirty="0" smtClean="0"/>
              <a:t>silí o nákup a převedení budov </a:t>
            </a:r>
            <a:br>
              <a:rPr lang="cs-CZ" dirty="0" smtClean="0"/>
            </a:br>
            <a:r>
              <a:rPr lang="cs-CZ" dirty="0" smtClean="0"/>
              <a:t>Veveří 28 a Veveří 26 do správy FF MU</a:t>
            </a:r>
            <a:endParaRPr lang="en-US" dirty="0" smtClean="0"/>
          </a:p>
          <a:p>
            <a:pPr lvl="1"/>
            <a:endParaRPr lang="en-US" dirty="0"/>
          </a:p>
          <a:p>
            <a:endParaRPr lang="cs-CZ" b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Ing. Ivo </a:t>
            </a:r>
            <a:r>
              <a:rPr lang="cs-CZ" sz="2400" dirty="0" err="1" smtClean="0"/>
              <a:t>Jurtík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000" dirty="0" smtClean="0"/>
              <a:t>tajemník fakulty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96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054" y="-2726316"/>
            <a:ext cx="7751894" cy="109699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59612" y="5096462"/>
            <a:ext cx="496802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600" dirty="0" smtClean="0"/>
              <a:t>Celofakultní shromáždění</a:t>
            </a:r>
          </a:p>
          <a:p>
            <a:pPr algn="ctr"/>
            <a:r>
              <a:rPr lang="cs-CZ" sz="3600" dirty="0" smtClean="0"/>
              <a:t>3. června 2014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9556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/>
          <a:lstStyle/>
          <a:p>
            <a:r>
              <a:rPr lang="cs-CZ" dirty="0" smtClean="0"/>
              <a:t>Nezačínáme na zelené louce</a:t>
            </a:r>
          </a:p>
          <a:p>
            <a:r>
              <a:rPr lang="cs-CZ" dirty="0" smtClean="0"/>
              <a:t>Výběrová řízení</a:t>
            </a:r>
          </a:p>
          <a:p>
            <a:r>
              <a:rPr lang="cs-CZ" dirty="0" smtClean="0"/>
              <a:t>Schůzky napříč fakultou</a:t>
            </a:r>
          </a:p>
          <a:p>
            <a:r>
              <a:rPr lang="cs-CZ" dirty="0" smtClean="0"/>
              <a:t>Operativa i stimulační nástroje </a:t>
            </a:r>
            <a:endParaRPr lang="cs-CZ" dirty="0"/>
          </a:p>
          <a:p>
            <a:pPr lvl="1"/>
            <a:r>
              <a:rPr lang="cs-CZ" dirty="0" smtClean="0"/>
              <a:t>výuka</a:t>
            </a:r>
          </a:p>
          <a:p>
            <a:pPr lvl="1"/>
            <a:r>
              <a:rPr lang="cs-CZ" dirty="0" smtClean="0"/>
              <a:t>věda-výzkum-rozvoj</a:t>
            </a:r>
          </a:p>
          <a:p>
            <a:pPr lvl="1"/>
            <a:r>
              <a:rPr lang="cs-CZ" dirty="0" smtClean="0"/>
              <a:t>vnitřní-vnější vztahy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16723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prof. PhDr. Milan </a:t>
            </a:r>
            <a:r>
              <a:rPr lang="cs-CZ" sz="2400" dirty="0" err="1" smtClean="0"/>
              <a:t>Pol</a:t>
            </a:r>
            <a:r>
              <a:rPr lang="cs-CZ" sz="2400" dirty="0" smtClean="0"/>
              <a:t>, CSc.</a:t>
            </a:r>
            <a:br>
              <a:rPr lang="cs-CZ" sz="2400" dirty="0" smtClean="0"/>
            </a:br>
            <a:r>
              <a:rPr lang="cs-CZ" sz="2000" dirty="0" smtClean="0"/>
              <a:t>děkan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80200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29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384" y="-353664"/>
            <a:ext cx="4111226" cy="58179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4871" y="3594464"/>
            <a:ext cx="6888946" cy="2303036"/>
          </a:xfrm>
        </p:spPr>
        <p:txBody>
          <a:bodyPr>
            <a:noAutofit/>
          </a:bodyPr>
          <a:lstStyle/>
          <a:p>
            <a:r>
              <a:rPr lang="cs-CZ" sz="3200" dirty="0" smtClean="0"/>
              <a:t>doc. Mgr. Rostislav </a:t>
            </a:r>
            <a:r>
              <a:rPr lang="cs-CZ" sz="3200" dirty="0" err="1" smtClean="0"/>
              <a:t>Niederle</a:t>
            </a:r>
            <a:r>
              <a:rPr lang="cs-CZ" sz="3200" dirty="0" smtClean="0"/>
              <a:t>, Ph.D.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proděkan pro bakalářské </a:t>
            </a:r>
            <a:br>
              <a:rPr lang="cs-CZ" sz="2800" dirty="0" smtClean="0"/>
            </a:br>
            <a:r>
              <a:rPr lang="cs-CZ" sz="2800" dirty="0" smtClean="0"/>
              <a:t>a magisterské studium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729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Proběhlý semestr</a:t>
            </a:r>
          </a:p>
          <a:p>
            <a:r>
              <a:rPr lang="en-US" dirty="0"/>
              <a:t>m</a:t>
            </a:r>
            <a:r>
              <a:rPr lang="cs-CZ" dirty="0" err="1" smtClean="0"/>
              <a:t>imořádná</a:t>
            </a:r>
            <a:r>
              <a:rPr lang="cs-CZ" dirty="0" smtClean="0"/>
              <a:t> stipendia</a:t>
            </a:r>
          </a:p>
          <a:p>
            <a:r>
              <a:rPr lang="cs-CZ" dirty="0"/>
              <a:t>p</a:t>
            </a:r>
            <a:r>
              <a:rPr lang="cs-CZ" dirty="0" smtClean="0"/>
              <a:t>rospěchová stipendia</a:t>
            </a:r>
          </a:p>
          <a:p>
            <a:r>
              <a:rPr lang="cs-CZ" dirty="0" smtClean="0"/>
              <a:t>každodenní operativa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doc. Mgr. Rostislav </a:t>
            </a:r>
            <a:r>
              <a:rPr lang="cs-CZ" sz="2400" dirty="0" err="1" smtClean="0"/>
              <a:t>Niederle</a:t>
            </a:r>
            <a:r>
              <a:rPr lang="cs-CZ" sz="2400" dirty="0" smtClean="0"/>
              <a:t>, Ph.D.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000" dirty="0" smtClean="0"/>
              <a:t>proděkan pro bakalářské a magisterské studium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07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Budoucnost (jednorázově) </a:t>
            </a:r>
          </a:p>
          <a:p>
            <a:r>
              <a:rPr lang="cs-CZ" dirty="0" smtClean="0"/>
              <a:t>nová aplikace v IS </a:t>
            </a:r>
            <a:br>
              <a:rPr lang="cs-CZ" dirty="0" smtClean="0"/>
            </a:br>
            <a:r>
              <a:rPr lang="cs-CZ" b="1" dirty="0" smtClean="0"/>
              <a:t>rozpisy témat závěrečných prací</a:t>
            </a:r>
          </a:p>
          <a:p>
            <a:pPr lvl="1"/>
            <a:r>
              <a:rPr lang="cs-CZ" dirty="0" smtClean="0"/>
              <a:t>statistika využitelná zejména pro </a:t>
            </a:r>
            <a:br>
              <a:rPr lang="cs-CZ" dirty="0" smtClean="0"/>
            </a:br>
            <a:r>
              <a:rPr lang="cs-CZ" dirty="0" smtClean="0"/>
              <a:t>sebehodnocení a </a:t>
            </a:r>
            <a:r>
              <a:rPr lang="cs-CZ" dirty="0" err="1" smtClean="0"/>
              <a:t>reakreditaci</a:t>
            </a:r>
            <a:r>
              <a:rPr lang="cs-CZ" dirty="0"/>
              <a:t> </a:t>
            </a:r>
            <a:r>
              <a:rPr lang="cs-CZ" dirty="0" smtClean="0"/>
              <a:t>oborů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doc. Mgr. Rostislav </a:t>
            </a:r>
            <a:r>
              <a:rPr lang="cs-CZ" sz="2400" dirty="0" err="1" smtClean="0"/>
              <a:t>Niederle</a:t>
            </a:r>
            <a:r>
              <a:rPr lang="cs-CZ" sz="2400" dirty="0" smtClean="0"/>
              <a:t>, Ph.D.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000" dirty="0" smtClean="0"/>
              <a:t>proděkan pro bakalářské a magisterské studium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27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5713"/>
            <a:ext cx="8229600" cy="44421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Budoucnost (průběžně) </a:t>
            </a:r>
          </a:p>
          <a:p>
            <a:r>
              <a:rPr lang="cs-CZ" dirty="0" smtClean="0"/>
              <a:t>zlepšovat komunikaci studijního oddělení s jednotlivými ústavy/katedrami</a:t>
            </a:r>
          </a:p>
          <a:p>
            <a:r>
              <a:rPr lang="cs-CZ" dirty="0" smtClean="0"/>
              <a:t>v součinnosti s ústavy/katedrami zvyšovat efektivitu vyřizování studijní agendy studijního oddělení</a:t>
            </a:r>
          </a:p>
          <a:p>
            <a:r>
              <a:rPr lang="cs-CZ" dirty="0" smtClean="0"/>
              <a:t>prostupnost dvou- a jednooborového studia i prezenční a kombinované formy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 smtClean="0"/>
              <a:t>doc. Mgr. Rostislav </a:t>
            </a:r>
            <a:r>
              <a:rPr lang="cs-CZ" sz="2400" dirty="0" err="1" smtClean="0"/>
              <a:t>Niederle</a:t>
            </a:r>
            <a:r>
              <a:rPr lang="cs-CZ" sz="2400" dirty="0" smtClean="0"/>
              <a:t>, Ph.D.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000" dirty="0" smtClean="0"/>
              <a:t>proděkan pro bakalářské a magisterské studium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23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384" y="-353664"/>
            <a:ext cx="4111226" cy="58179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4871" y="3594464"/>
            <a:ext cx="6888946" cy="2303036"/>
          </a:xfrm>
        </p:spPr>
        <p:txBody>
          <a:bodyPr>
            <a:noAutofit/>
          </a:bodyPr>
          <a:lstStyle/>
          <a:p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cs-CZ" sz="3200" dirty="0" smtClean="0"/>
              <a:t>PhDr. Petr </a:t>
            </a:r>
            <a:r>
              <a:rPr lang="cs-CZ" sz="3200" dirty="0" err="1" smtClean="0"/>
              <a:t>Škyřík</a:t>
            </a:r>
            <a:r>
              <a:rPr lang="cs-CZ" sz="3200" dirty="0" smtClean="0"/>
              <a:t>, Ph.D.</a:t>
            </a:r>
            <a:br>
              <a:rPr lang="cs-CZ" sz="3200" dirty="0" smtClean="0"/>
            </a:br>
            <a:r>
              <a:rPr lang="cs-CZ" sz="2800" dirty="0" smtClean="0"/>
              <a:t>proděkan pro přijímací řízení </a:t>
            </a:r>
            <a:br>
              <a:rPr lang="cs-CZ" sz="2800" dirty="0" smtClean="0"/>
            </a:br>
            <a:r>
              <a:rPr lang="cs-CZ" sz="2800" dirty="0" smtClean="0"/>
              <a:t>a rozvoj studijních programů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6721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677"/>
            <a:ext cx="8229600" cy="4157193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Proběhlý semestr</a:t>
            </a:r>
          </a:p>
          <a:p>
            <a:r>
              <a:rPr lang="cs-CZ" dirty="0" smtClean="0"/>
              <a:t>přijímací </a:t>
            </a:r>
            <a:r>
              <a:rPr lang="cs-CZ" dirty="0"/>
              <a:t>řízení do bakalářských programů</a:t>
            </a:r>
          </a:p>
          <a:p>
            <a:r>
              <a:rPr lang="cs-CZ" dirty="0" smtClean="0"/>
              <a:t>sebehodnocení </a:t>
            </a:r>
            <a:r>
              <a:rPr lang="cs-CZ" dirty="0"/>
              <a:t>oborů</a:t>
            </a:r>
          </a:p>
          <a:p>
            <a:r>
              <a:rPr lang="cs-CZ" dirty="0" smtClean="0"/>
              <a:t>nová </a:t>
            </a:r>
            <a:r>
              <a:rPr lang="cs-CZ" dirty="0"/>
              <a:t>struktura </a:t>
            </a:r>
            <a:r>
              <a:rPr lang="cs-CZ" dirty="0" smtClean="0"/>
              <a:t>učitelství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317" y="5031561"/>
            <a:ext cx="9052561" cy="11430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cs-CZ" sz="2400" dirty="0"/>
              <a:t>PhDr. Petr </a:t>
            </a:r>
            <a:r>
              <a:rPr lang="cs-CZ" sz="2400" dirty="0" err="1"/>
              <a:t>Škyřík</a:t>
            </a:r>
            <a:r>
              <a:rPr lang="cs-CZ" sz="2400" dirty="0"/>
              <a:t>, Ph.D.</a:t>
            </a:r>
            <a:br>
              <a:rPr lang="cs-CZ" sz="2400" dirty="0"/>
            </a:br>
            <a:r>
              <a:rPr lang="cs-CZ" sz="2000" dirty="0"/>
              <a:t>proděkan pro přijímací řízení </a:t>
            </a:r>
            <a:r>
              <a:rPr lang="cs-CZ" sz="2000" dirty="0" smtClean="0"/>
              <a:t>a </a:t>
            </a:r>
            <a:r>
              <a:rPr lang="cs-CZ" sz="2000" dirty="0"/>
              <a:t>rozvoj studijních programů</a:t>
            </a:r>
            <a:endParaRPr lang="en-US" sz="2000" dirty="0"/>
          </a:p>
        </p:txBody>
      </p:sp>
      <p:pic>
        <p:nvPicPr>
          <p:cNvPr id="5" name="Picture 4" descr="znak_FF_modry_podklad.pd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798" y="4666332"/>
            <a:ext cx="1595460" cy="2257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33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Words>429</Words>
  <Application>Microsoft Office PowerPoint</Application>
  <PresentationFormat>Předvádění na obrazovce (4:3)</PresentationFormat>
  <Paragraphs>127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Arial</vt:lpstr>
      <vt:lpstr>Calibri</vt:lpstr>
      <vt:lpstr>Office Theme</vt:lpstr>
      <vt:lpstr>Prezentace aplikace PowerPoint</vt:lpstr>
      <vt:lpstr> prof. PhDr. Milan Pol, CSc. děkan</vt:lpstr>
      <vt:lpstr> prof. PhDr. Milan Pol, CSc. děkan</vt:lpstr>
      <vt:lpstr>doc. Mgr. Rostislav Niederle, Ph.D. proděkan pro bakalářské  a magisterské studium</vt:lpstr>
      <vt:lpstr> doc. Mgr. Rostislav Niederle, Ph.D. proděkan pro bakalářské a magisterské studium</vt:lpstr>
      <vt:lpstr> doc. Mgr. Rostislav Niederle, Ph.D. proděkan pro bakalářské a magisterské studium</vt:lpstr>
      <vt:lpstr> doc. Mgr. Rostislav Niederle, Ph.D. proděkan pro bakalářské a magisterské studium</vt:lpstr>
      <vt:lpstr> PhDr. Petr Škyřík, Ph.D. proděkan pro přijímací řízení  a rozvoj studijních programů</vt:lpstr>
      <vt:lpstr> PhDr. Petr Škyřík, Ph.D. proděkan pro přijímací řízení a rozvoj studijních programů</vt:lpstr>
      <vt:lpstr> PhDr. Petr Škyřík, Ph.D. proděkan pro přijímací řízení a rozvoj studijních programů</vt:lpstr>
      <vt:lpstr> prof. PhDr. Petr Kyloušek, CSc. proděkan pro vědu  a doktorské studium</vt:lpstr>
      <vt:lpstr> prof. PhDr. Petr Kyloušek, CSc. proděkan pro vědu a doktorské studium</vt:lpstr>
      <vt:lpstr> prof. PhDr. Petr Kyloušek, CSc. proděkan pro vědu a doktorské studium</vt:lpstr>
      <vt:lpstr> prof. PhDr. Petr Kyloušek, CSc. proděkan pro vědu a doktorské studium</vt:lpstr>
      <vt:lpstr> doc. Mgr. Lukáš Fasora, Ph.D. proděkan pro  výzkum a rozvoj</vt:lpstr>
      <vt:lpstr> doc. Mgr. Lukáš Fasora, Ph.D. proděkan pro výzkum a rozvoj</vt:lpstr>
      <vt:lpstr> doc. Mgr. Lukáš Fasora, Ph.D. proděkan pro výzkum a rozvoj</vt:lpstr>
      <vt:lpstr> doc. Mgr. Jana Horáková, Ph.D. proděkanka pro publikační činnost  a vztahy s veřejností</vt:lpstr>
      <vt:lpstr> doc. Mgr. Jana Horáková, Ph.D. proděkanka pro publikační činnost a vztahy s veřejností</vt:lpstr>
      <vt:lpstr> doc. Mgr. Jana Horáková, Ph.D. proděkanka pro publikační činnost a vztahy s veřejností</vt:lpstr>
      <vt:lpstr> doc. Mgr. Jana Horáková, Ph.D. proděkanka pro publikační činnost a vztahy s veřejností</vt:lpstr>
      <vt:lpstr> doc. Mgr. Jana Horáková, Ph.D. proděkanka pro publikační činnost a vztahy s veřejností</vt:lpstr>
      <vt:lpstr> doc. PhDr. Tomáš Pospíšil, Ph.D. proděkan pro zahraniční vztahy</vt:lpstr>
      <vt:lpstr> doc. PhDr. Tomáš Pospíšil, Ph.D. proděkan pro zahraniční vztahy</vt:lpstr>
      <vt:lpstr> doc. PhDr. Tomáš Pospíšil, Ph.D. proděkan pro zahraniční vztahy</vt:lpstr>
      <vt:lpstr> Ing. Ivo Jurtík tajemník fakulty</vt:lpstr>
      <vt:lpstr> Ing. Ivo Jurtík tajemník fakulty</vt:lpstr>
      <vt:lpstr> Ing. Ivo Jurtík tajemník fakulty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Jarmila Hudečková</dc:creator>
  <cp:lastModifiedBy>Horakova</cp:lastModifiedBy>
  <cp:revision>16</cp:revision>
  <dcterms:created xsi:type="dcterms:W3CDTF">2014-06-02T22:03:59Z</dcterms:created>
  <dcterms:modified xsi:type="dcterms:W3CDTF">2014-06-05T07:51:51Z</dcterms:modified>
</cp:coreProperties>
</file>