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336" r:id="rId2"/>
    <p:sldId id="256" r:id="rId3"/>
    <p:sldId id="257" r:id="rId4"/>
    <p:sldId id="258" r:id="rId5"/>
    <p:sldId id="259" r:id="rId6"/>
    <p:sldId id="261" r:id="rId7"/>
    <p:sldId id="263" r:id="rId8"/>
    <p:sldId id="264" r:id="rId9"/>
    <p:sldId id="260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262" r:id="rId18"/>
    <p:sldId id="265" r:id="rId19"/>
    <p:sldId id="266" r:id="rId20"/>
    <p:sldId id="267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78" r:id="rId29"/>
    <p:sldId id="279" r:id="rId30"/>
    <p:sldId id="281" r:id="rId31"/>
    <p:sldId id="276" r:id="rId32"/>
    <p:sldId id="290" r:id="rId33"/>
    <p:sldId id="291" r:id="rId34"/>
    <p:sldId id="292" r:id="rId35"/>
    <p:sldId id="293" r:id="rId36"/>
    <p:sldId id="294" r:id="rId37"/>
    <p:sldId id="277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8" r:id="rId78"/>
    <p:sldId id="337" r:id="rId79"/>
    <p:sldId id="338" r:id="rId8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15F5A-F8DC-4114-A596-C3173EDE13CA}" type="datetimeFigureOut">
              <a:rPr lang="cs-CZ" smtClean="0"/>
              <a:t>26.4.2017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CF83E-923F-4B8A-98B4-E74A2B44B20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191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https://www.emaze.com/@ATZIZOIF/Phenylketonuria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CF83E-923F-4B8A-98B4-E74A2B44B208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2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https://www.youtube.com/watch?v=_yQD0U3ZtCs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2CF83E-923F-4B8A-98B4-E74A2B44B20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994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8E1B8-4E03-48E6-8D9C-1433DE937575}" type="datetimeFigureOut">
              <a:rPr lang="en-US" smtClean="0"/>
              <a:t>4/26/2017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FA8D5-ACB5-4AC8-9A3C-B0099A1873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elemedicina.med.muni.cz/pdm/genetika/index.php?pg=geneticke-poradenstvi--specializacni-cast--onemocneni-nervoveho-systemu--poruchy-mentalnich-funkc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P7KjyxN-_m4" TargetMode="External"/><Relationship Id="rId4" Type="http://schemas.openxmlformats.org/officeDocument/2006/relationships/hyperlink" Target="https://www.youtube.com/watch?v=_yQD0U3ZtCs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Dr44vLNnPY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guztY8aqpk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oHMmtqKgs50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cMYexDgH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XOBJEXxNEo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2PugQZFLR0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L2V4m-stss" TargetMode="Externa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6hn3sA0ip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KWxeMMFTE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eur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280" y="4704"/>
            <a:ext cx="9150280" cy="68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8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70213" y="152400"/>
            <a:ext cx="3203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DĚDIČNOST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838200"/>
            <a:ext cx="876300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cs-CZ" altLang="cs-CZ" sz="2700" b="1"/>
              <a:t>Schopnost organismů </a:t>
            </a:r>
            <a:r>
              <a:rPr lang="cs-CZ" altLang="cs-CZ" sz="2700" b="1">
                <a:solidFill>
                  <a:srgbClr val="000096"/>
                </a:solidFill>
              </a:rPr>
              <a:t>UCHOVÁVAT </a:t>
            </a:r>
            <a:r>
              <a:rPr lang="cs-CZ" altLang="cs-CZ" sz="2700" b="1"/>
              <a:t>a</a:t>
            </a:r>
            <a:r>
              <a:rPr lang="cs-CZ" altLang="cs-CZ" sz="2700" b="1">
                <a:solidFill>
                  <a:srgbClr val="000096"/>
                </a:solidFill>
              </a:rPr>
              <a:t> PŘEDÁVAT</a:t>
            </a:r>
            <a:r>
              <a:rPr lang="cs-CZ" altLang="cs-CZ" sz="2700" b="1"/>
              <a:t> </a:t>
            </a:r>
            <a:r>
              <a:rPr lang="cs-CZ" altLang="cs-CZ" sz="2700" b="1" i="1" u="sng"/>
              <a:t>soubor informací</a:t>
            </a:r>
            <a:r>
              <a:rPr lang="cs-CZ" altLang="cs-CZ" sz="2700" b="1"/>
              <a:t>  o fyziologických a morfologických (částečně i psychických) vlastnostech daného jedince 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667000" y="2286000"/>
            <a:ext cx="3627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VARIABILITA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19100" y="3200400"/>
            <a:ext cx="8267700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Clr>
                <a:srgbClr val="000096"/>
              </a:buClr>
              <a:buFont typeface="Wingdings" pitchFamily="2" charset="2"/>
              <a:buChar char="Ø"/>
            </a:pPr>
            <a:r>
              <a:rPr lang="cs-CZ" altLang="cs-CZ" sz="2800"/>
              <a:t> Tvarová a funkční rozmanitost živých soustav v 	průběhu jejich </a:t>
            </a:r>
            <a:r>
              <a:rPr lang="cs-CZ" altLang="cs-CZ" sz="2800" b="1" i="1">
                <a:solidFill>
                  <a:srgbClr val="000096"/>
                </a:solidFill>
              </a:rPr>
              <a:t>evolučního vývoje</a:t>
            </a:r>
          </a:p>
          <a:p>
            <a:pPr>
              <a:lnSpc>
                <a:spcPct val="80000"/>
              </a:lnSpc>
              <a:spcBef>
                <a:spcPct val="30000"/>
              </a:spcBef>
              <a:buClr>
                <a:srgbClr val="000096"/>
              </a:buClr>
              <a:buFont typeface="Wingdings" pitchFamily="2" charset="2"/>
              <a:buChar char="Ø"/>
            </a:pPr>
            <a:r>
              <a:rPr lang="cs-CZ" altLang="cs-CZ" sz="2800"/>
              <a:t> Různorodost stavby těla a fyziologických pochodů při 	</a:t>
            </a:r>
            <a:r>
              <a:rPr lang="cs-CZ" altLang="cs-CZ" sz="2800" b="1" i="1">
                <a:solidFill>
                  <a:srgbClr val="000096"/>
                </a:solidFill>
              </a:rPr>
              <a:t>individuálním vývoji</a:t>
            </a:r>
            <a:r>
              <a:rPr lang="cs-CZ" altLang="cs-CZ" sz="2800"/>
              <a:t> jedince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  <a:buClr>
                <a:srgbClr val="000096"/>
              </a:buClr>
              <a:buFont typeface="Wingdings" pitchFamily="2" charset="2"/>
              <a:buChar char="Ø"/>
            </a:pPr>
            <a:r>
              <a:rPr lang="cs-CZ" altLang="cs-CZ" sz="2800"/>
              <a:t> Morfologické a fyziologické  </a:t>
            </a:r>
            <a:r>
              <a:rPr lang="cs-CZ" altLang="cs-CZ" sz="2800" b="1" i="1">
                <a:solidFill>
                  <a:srgbClr val="000096"/>
                </a:solidFill>
              </a:rPr>
              <a:t>rozdíly  mezi blízkými 	příbuznými</a:t>
            </a:r>
            <a:r>
              <a:rPr lang="cs-CZ" altLang="cs-CZ" sz="2800"/>
              <a:t> organismy téhož druhu  (i mezi</a:t>
            </a:r>
          </a:p>
          <a:p>
            <a:pPr algn="just">
              <a:lnSpc>
                <a:spcPct val="80000"/>
              </a:lnSpc>
              <a:spcBef>
                <a:spcPct val="30000"/>
              </a:spcBef>
              <a:buClr>
                <a:srgbClr val="000096"/>
              </a:buClr>
              <a:buFont typeface="Wingdings" pitchFamily="2" charset="2"/>
              <a:buNone/>
            </a:pPr>
            <a:r>
              <a:rPr lang="cs-CZ" altLang="cs-CZ" sz="2800"/>
              <a:t>          jednovaječnými  dvojčaty)</a:t>
            </a:r>
          </a:p>
        </p:txBody>
      </p:sp>
    </p:spTree>
    <p:extLst>
      <p:ext uri="{BB962C8B-B14F-4D97-AF65-F5344CB8AC3E}">
        <p14:creationId xmlns:p14="http://schemas.microsoft.com/office/powerpoint/2010/main" val="328137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1828800"/>
            <a:ext cx="8321675" cy="57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73063">
              <a:defRPr sz="2400">
                <a:solidFill>
                  <a:schemeClr val="tx1"/>
                </a:solidFill>
                <a:latin typeface="Times New Roman" pitchFamily="18" charset="-18"/>
              </a:defRPr>
            </a:lvl1pPr>
            <a:lvl2pPr defTabSz="373063">
              <a:defRPr sz="2400">
                <a:solidFill>
                  <a:schemeClr val="tx1"/>
                </a:solidFill>
                <a:latin typeface="Times New Roman" pitchFamily="18" charset="-18"/>
              </a:defRPr>
            </a:lvl2pPr>
            <a:lvl3pPr defTabSz="373063">
              <a:defRPr sz="2400">
                <a:solidFill>
                  <a:schemeClr val="tx1"/>
                </a:solidFill>
                <a:latin typeface="Times New Roman" pitchFamily="18" charset="-18"/>
              </a:defRPr>
            </a:lvl3pPr>
            <a:lvl4pPr defTabSz="373063">
              <a:defRPr sz="2400">
                <a:solidFill>
                  <a:schemeClr val="tx1"/>
                </a:solidFill>
                <a:latin typeface="Times New Roman" pitchFamily="18" charset="-18"/>
              </a:defRPr>
            </a:lvl4pPr>
            <a:lvl5pPr defTabSz="373063">
              <a:defRPr sz="2400">
                <a:solidFill>
                  <a:schemeClr val="tx1"/>
                </a:solidFill>
                <a:latin typeface="Times New Roman" pitchFamily="18" charset="-18"/>
              </a:defRPr>
            </a:lvl5pPr>
            <a:lvl6pPr defTabSz="373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6pPr>
            <a:lvl7pPr defTabSz="373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7pPr>
            <a:lvl8pPr defTabSz="373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8pPr>
            <a:lvl9pPr defTabSz="3730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-18"/>
              </a:defRPr>
            </a:lvl9pPr>
          </a:lstStyle>
          <a:p>
            <a:pPr>
              <a:lnSpc>
                <a:spcPct val="80000"/>
              </a:lnSpc>
            </a:pPr>
            <a:r>
              <a:rPr lang="cs-CZ" altLang="cs-CZ" sz="2800" b="1">
                <a:solidFill>
                  <a:srgbClr val="000096"/>
                </a:solidFill>
              </a:rPr>
              <a:t>DOMINANCE  a  RECESIVITA</a:t>
            </a:r>
            <a:r>
              <a:rPr lang="cs-CZ" altLang="cs-CZ" sz="2800"/>
              <a:t> -  jedna z alel </a:t>
            </a:r>
            <a:r>
              <a:rPr lang="cs-CZ" altLang="cs-CZ" sz="2800" u="sng"/>
              <a:t>převládá</a:t>
            </a:r>
            <a:r>
              <a:rPr lang="cs-CZ" altLang="cs-CZ" sz="2800"/>
              <a:t> (</a:t>
            </a:r>
            <a:r>
              <a:rPr lang="cs-CZ" altLang="cs-CZ" sz="2800" b="1">
                <a:solidFill>
                  <a:srgbClr val="BE0000"/>
                </a:solidFill>
              </a:rPr>
              <a:t>dominuje</a:t>
            </a:r>
            <a:r>
              <a:rPr lang="cs-CZ" altLang="cs-CZ" sz="2800"/>
              <a:t>) a </a:t>
            </a:r>
            <a:r>
              <a:rPr lang="cs-CZ" altLang="cs-CZ" sz="2800" u="sng"/>
              <a:t>překrývá</a:t>
            </a:r>
            <a:r>
              <a:rPr lang="cs-CZ" altLang="cs-CZ" sz="2800"/>
              <a:t> ve fenotypu projev druhé (</a:t>
            </a:r>
            <a:r>
              <a:rPr lang="cs-CZ" altLang="cs-CZ" sz="2800" b="1">
                <a:solidFill>
                  <a:srgbClr val="BE0000"/>
                </a:solidFill>
              </a:rPr>
              <a:t>recesivní</a:t>
            </a:r>
            <a:r>
              <a:rPr lang="cs-CZ" altLang="cs-CZ" sz="2800"/>
              <a:t>) alely.</a:t>
            </a:r>
          </a:p>
          <a:p>
            <a:pPr>
              <a:lnSpc>
                <a:spcPct val="80000"/>
              </a:lnSpc>
            </a:pPr>
            <a:endParaRPr lang="cs-CZ" altLang="cs-CZ" sz="2800" b="1">
              <a:solidFill>
                <a:srgbClr val="BE0000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800" b="1">
                <a:solidFill>
                  <a:srgbClr val="BE0000"/>
                </a:solidFill>
              </a:rPr>
              <a:t>Alela </a:t>
            </a:r>
            <a:r>
              <a:rPr lang="cs-CZ" altLang="cs-CZ" sz="2800"/>
              <a:t>- různá forma jednoho a téhož genu (párové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            založení genů)</a:t>
            </a:r>
          </a:p>
          <a:p>
            <a:pPr>
              <a:lnSpc>
                <a:spcPct val="80000"/>
              </a:lnSpc>
            </a:pPr>
            <a:endParaRPr lang="cs-CZ" altLang="cs-CZ" sz="2800"/>
          </a:p>
          <a:p>
            <a:pPr>
              <a:lnSpc>
                <a:spcPct val="80000"/>
              </a:lnSpc>
            </a:pPr>
            <a:r>
              <a:rPr lang="cs-CZ" altLang="cs-CZ" sz="2800"/>
              <a:t>dvě alely </a:t>
            </a:r>
            <a:r>
              <a:rPr lang="cs-CZ" altLang="cs-CZ" sz="2800" b="1">
                <a:solidFill>
                  <a:srgbClr val="BE0000"/>
                </a:solidFill>
              </a:rPr>
              <a:t>dominantní </a:t>
            </a:r>
            <a:r>
              <a:rPr lang="cs-CZ" altLang="cs-CZ" sz="2800"/>
              <a:t>(AA) =</a:t>
            </a:r>
            <a:r>
              <a:rPr lang="cs-CZ" altLang="cs-CZ" sz="2800" b="1">
                <a:solidFill>
                  <a:srgbClr val="BE0000"/>
                </a:solidFill>
              </a:rPr>
              <a:t> </a:t>
            </a:r>
            <a:r>
              <a:rPr lang="cs-CZ" altLang="cs-CZ" sz="2800" b="1">
                <a:solidFill>
                  <a:srgbClr val="000099"/>
                </a:solidFill>
              </a:rPr>
              <a:t>dominantní homozygot</a:t>
            </a:r>
          </a:p>
          <a:p>
            <a:pPr>
              <a:lnSpc>
                <a:spcPct val="80000"/>
              </a:lnSpc>
            </a:pPr>
            <a:endParaRPr lang="cs-CZ" altLang="cs-CZ" sz="2800"/>
          </a:p>
          <a:p>
            <a:pPr>
              <a:lnSpc>
                <a:spcPct val="80000"/>
              </a:lnSpc>
            </a:pPr>
            <a:r>
              <a:rPr lang="cs-CZ" altLang="cs-CZ" sz="2800"/>
              <a:t>dvě alely </a:t>
            </a:r>
            <a:r>
              <a:rPr lang="cs-CZ" altLang="cs-CZ" sz="2800" b="1">
                <a:solidFill>
                  <a:srgbClr val="BE0000"/>
                </a:solidFill>
              </a:rPr>
              <a:t>recesivní </a:t>
            </a:r>
            <a:r>
              <a:rPr lang="cs-CZ" altLang="cs-CZ" sz="2800"/>
              <a:t>(aa) =</a:t>
            </a:r>
            <a:r>
              <a:rPr lang="cs-CZ" altLang="cs-CZ" sz="2800" b="1">
                <a:solidFill>
                  <a:srgbClr val="BE0000"/>
                </a:solidFill>
              </a:rPr>
              <a:t> </a:t>
            </a:r>
            <a:r>
              <a:rPr lang="cs-CZ" altLang="cs-CZ" sz="2800" b="1">
                <a:solidFill>
                  <a:srgbClr val="000099"/>
                </a:solidFill>
              </a:rPr>
              <a:t>recesivní homozygot</a:t>
            </a:r>
          </a:p>
          <a:p>
            <a:pPr>
              <a:lnSpc>
                <a:spcPct val="80000"/>
              </a:lnSpc>
            </a:pPr>
            <a:endParaRPr lang="cs-CZ" altLang="cs-CZ" sz="2800" b="1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2800"/>
              <a:t>jedna alela </a:t>
            </a:r>
            <a:r>
              <a:rPr lang="cs-CZ" altLang="cs-CZ" sz="2800" b="1">
                <a:solidFill>
                  <a:srgbClr val="BE0000"/>
                </a:solidFill>
              </a:rPr>
              <a:t>dominantní</a:t>
            </a:r>
            <a:r>
              <a:rPr lang="cs-CZ" altLang="cs-CZ" sz="2800"/>
              <a:t> a druhá </a:t>
            </a:r>
            <a:r>
              <a:rPr lang="cs-CZ" altLang="cs-CZ" sz="2800" b="1">
                <a:solidFill>
                  <a:srgbClr val="BE0000"/>
                </a:solidFill>
              </a:rPr>
              <a:t>recesivní </a:t>
            </a:r>
            <a:r>
              <a:rPr lang="cs-CZ" altLang="cs-CZ" sz="2800"/>
              <a:t>(Aa) </a:t>
            </a:r>
          </a:p>
          <a:p>
            <a:pPr>
              <a:lnSpc>
                <a:spcPct val="80000"/>
              </a:lnSpc>
            </a:pPr>
            <a:r>
              <a:rPr lang="cs-CZ" altLang="cs-CZ" sz="2800"/>
              <a:t>    = </a:t>
            </a:r>
            <a:r>
              <a:rPr lang="cs-CZ" altLang="cs-CZ" sz="2800" b="1">
                <a:solidFill>
                  <a:srgbClr val="000099"/>
                </a:solidFill>
              </a:rPr>
              <a:t>heterozygot</a:t>
            </a:r>
          </a:p>
          <a:p>
            <a:pPr>
              <a:lnSpc>
                <a:spcPct val="80000"/>
              </a:lnSpc>
            </a:pPr>
            <a:endParaRPr lang="cs-CZ" altLang="cs-CZ" sz="32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endParaRPr lang="cs-CZ" altLang="cs-CZ" sz="320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</a:pPr>
            <a:r>
              <a:rPr lang="cs-CZ" altLang="cs-CZ" sz="3200"/>
              <a:t>           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828800" y="152400"/>
            <a:ext cx="5445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GENETICKÉ   POJMY</a:t>
            </a:r>
          </a:p>
        </p:txBody>
      </p:sp>
    </p:spTree>
    <p:extLst>
      <p:ext uri="{BB962C8B-B14F-4D97-AF65-F5344CB8AC3E}">
        <p14:creationId xmlns:p14="http://schemas.microsoft.com/office/powerpoint/2010/main" val="2055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5759914" y="1484784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>
                <a:solidFill>
                  <a:srgbClr val="FF0000"/>
                </a:solidFill>
              </a:rPr>
              <a:t>X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339752" y="140675"/>
            <a:ext cx="39555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FENYLKETONURIE</a:t>
            </a:r>
            <a:endParaRPr lang="cs-CZ" altLang="cs-CZ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61543" y="980728"/>
            <a:ext cx="3511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autozomálně </a:t>
            </a:r>
            <a:r>
              <a:rPr lang="cs-CZ" dirty="0"/>
              <a:t>recesivní onemocnění</a:t>
            </a:r>
          </a:p>
        </p:txBody>
      </p:sp>
      <p:pic>
        <p:nvPicPr>
          <p:cNvPr id="1026" name="Picture 2" descr="Fenylketonurie je dědičná autozomálně recesivně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29210"/>
            <a:ext cx="2470909" cy="289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779912" y="2204864"/>
            <a:ext cx="3764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FENYLALANIN		TYROZIN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5292080" y="2389530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4788024" y="1616046"/>
            <a:ext cx="2362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smtClean="0"/>
              <a:t>fenylalanin hydroxyláza</a:t>
            </a:r>
            <a:endParaRPr lang="cs-CZ" i="1" dirty="0"/>
          </a:p>
        </p:txBody>
      </p:sp>
      <p:cxnSp>
        <p:nvCxnSpPr>
          <p:cNvPr id="9" name="Přímá spojnice se šipkou 8"/>
          <p:cNvCxnSpPr>
            <a:stCxn id="7" idx="2"/>
          </p:cNvCxnSpPr>
          <p:nvPr/>
        </p:nvCxnSpPr>
        <p:spPr>
          <a:xfrm flipH="1">
            <a:off x="5969469" y="1985378"/>
            <a:ext cx="1" cy="291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V="1">
            <a:off x="3635896" y="2204864"/>
            <a:ext cx="0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360477" y="2112531"/>
            <a:ext cx="3962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000" b="1" dirty="0" smtClean="0">
                <a:solidFill>
                  <a:srgbClr val="FF0000"/>
                </a:solidFill>
              </a:rPr>
              <a:t>X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915816" y="2852936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Dítě postiženo touto chorobou začne brzy zaostávat, rozvíjí se </a:t>
            </a:r>
            <a:r>
              <a:rPr lang="cs-CZ" b="1" dirty="0">
                <a:solidFill>
                  <a:srgbClr val="FF0000"/>
                </a:solidFill>
              </a:rPr>
              <a:t>mentální retardace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Během 6. až 12. měsíce dochází k prvním </a:t>
            </a:r>
            <a:r>
              <a:rPr lang="cs-CZ" b="1" dirty="0">
                <a:solidFill>
                  <a:srgbClr val="FF0000"/>
                </a:solidFill>
              </a:rPr>
              <a:t>epileptickým záchvatům</a:t>
            </a:r>
            <a:r>
              <a:rPr lang="cs-CZ" dirty="0"/>
              <a:t>, později až typu grand-</a:t>
            </a:r>
            <a:r>
              <a:rPr lang="cs-CZ" dirty="0" err="1"/>
              <a:t>mal</a:t>
            </a:r>
            <a:r>
              <a:rPr lang="cs-CZ" dirty="0"/>
              <a:t>, přičemž postižený nereaguje na léčbu antiepileptiky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Dítě je neklidné, agresivní, apatické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kůži se mohou vyskytovat ekzémy a vyrážky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Postižený má bledou pleť, světlé vlasy a modré oči, což odráží </a:t>
            </a:r>
            <a:r>
              <a:rPr lang="cs-CZ" b="1" dirty="0">
                <a:solidFill>
                  <a:srgbClr val="FF0000"/>
                </a:solidFill>
              </a:rPr>
              <a:t>nedostatek pigmentu melaninu</a:t>
            </a:r>
            <a:r>
              <a:rPr lang="cs-CZ" dirty="0"/>
              <a:t>, respektive jeho prekurzoru tyrosinu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2771800" y="5903694"/>
            <a:ext cx="5490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LÉČBA</a:t>
            </a:r>
            <a:r>
              <a:rPr lang="cs-CZ" dirty="0" smtClean="0"/>
              <a:t>: </a:t>
            </a:r>
            <a:r>
              <a:rPr lang="cs-CZ" dirty="0"/>
              <a:t>dodržování striktní diety chudé na fenylalanin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79511" y="6426914"/>
            <a:ext cx="10625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hlinkClick r:id="rId4"/>
              </a:rPr>
              <a:t>http://telemedicina.med.muni.cz/pdm/genetika/index.php?pg=geneticke-poradenstvi--specializacni-cast--onemocneni-nervoveho-systemu--</a:t>
            </a:r>
            <a:r>
              <a:rPr lang="cs-CZ" sz="1200" dirty="0" smtClean="0">
                <a:hlinkClick r:id="rId4"/>
              </a:rPr>
              <a:t>poruchy-mentalnich-funkci</a:t>
            </a:r>
            <a:endParaRPr lang="cs-CZ" sz="1200" dirty="0" smtClean="0"/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877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63688" y="135392"/>
            <a:ext cx="56794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MYOTONICKÁ  DYSTROFIE</a:t>
            </a:r>
            <a:endParaRPr lang="cs-CZ" altLang="cs-CZ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61543" y="980728"/>
            <a:ext cx="376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autozomálně dominantní onemocnění</a:t>
            </a:r>
            <a:endParaRPr lang="cs-CZ" dirty="0"/>
          </a:p>
        </p:txBody>
      </p:sp>
      <p:pic>
        <p:nvPicPr>
          <p:cNvPr id="4098" name="Picture 2" descr="Výsledek obrázku pro autosomal domin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28670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475152" y="2598510"/>
            <a:ext cx="540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Příznaky</a:t>
            </a:r>
            <a:r>
              <a:rPr lang="cs-CZ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postupná ztrátu </a:t>
            </a:r>
            <a:r>
              <a:rPr lang="cs-CZ" dirty="0"/>
              <a:t>svalů a </a:t>
            </a:r>
            <a:r>
              <a:rPr lang="cs-CZ" dirty="0" smtClean="0"/>
              <a:t>slabost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</a:t>
            </a:r>
            <a:r>
              <a:rPr lang="cs-CZ" dirty="0" smtClean="0"/>
              <a:t>valy se často kontrahují a </a:t>
            </a:r>
            <a:r>
              <a:rPr lang="cs-CZ" dirty="0"/>
              <a:t>nejsou </a:t>
            </a:r>
            <a:r>
              <a:rPr lang="cs-CZ" dirty="0" smtClean="0"/>
              <a:t>schopny </a:t>
            </a:r>
            <a:r>
              <a:rPr lang="cs-CZ" dirty="0"/>
              <a:t>se </a:t>
            </a:r>
            <a:r>
              <a:rPr lang="cs-CZ" dirty="0" smtClean="0"/>
              <a:t>uvolnit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šedý zákal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mentální postižení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poruchy srdeční vodivosti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u </a:t>
            </a:r>
            <a:r>
              <a:rPr lang="cs-CZ" dirty="0"/>
              <a:t>mužů může </a:t>
            </a:r>
            <a:r>
              <a:rPr lang="cs-CZ" dirty="0" smtClean="0"/>
              <a:t>být časné plešatění a </a:t>
            </a:r>
            <a:r>
              <a:rPr lang="cs-CZ" dirty="0"/>
              <a:t>neschopnost mít děti</a:t>
            </a:r>
          </a:p>
        </p:txBody>
      </p:sp>
    </p:spTree>
    <p:extLst>
      <p:ext uri="{BB962C8B-B14F-4D97-AF65-F5344CB8AC3E}">
        <p14:creationId xmlns:p14="http://schemas.microsoft.com/office/powerpoint/2010/main" val="33511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09600" y="0"/>
            <a:ext cx="7772400" cy="5334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KARYOTYP</a:t>
            </a:r>
            <a:endParaRPr lang="cs-CZ" altLang="cs-CZ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685800"/>
            <a:ext cx="7772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-18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-18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-18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-18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-1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9pPr>
          </a:lstStyle>
          <a:p>
            <a:r>
              <a:rPr lang="cs-CZ" altLang="cs-CZ" sz="3200"/>
              <a:t>Soubor chromozomuů daného organismu</a:t>
            </a:r>
            <a:endParaRPr lang="cs-CZ" altLang="cs-CZ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" name="Picture 7" descr="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7912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324600" y="5410200"/>
            <a:ext cx="2362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-18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-18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-18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-18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-1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-18"/>
              </a:defRPr>
            </a:lvl9pPr>
          </a:lstStyle>
          <a:p>
            <a:r>
              <a:rPr lang="cs-CZ" altLang="cs-CZ" sz="2000">
                <a:effectLst>
                  <a:outerShdw blurRad="38100" dist="38100" dir="2700000" algn="tl">
                    <a:srgbClr val="FFFFFF"/>
                  </a:outerShdw>
                </a:effectLst>
              </a:rPr>
              <a:t>Karyotyp člověka</a:t>
            </a:r>
            <a:endParaRPr lang="cs-CZ" altLang="cs-CZ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74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ýsledek obrázku pro turner syndrome 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512856" cy="257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63688" y="135392"/>
            <a:ext cx="50462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TURNERŮV  SYNDROM</a:t>
            </a:r>
            <a:endParaRPr lang="cs-CZ" altLang="cs-CZ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61543" y="980728"/>
            <a:ext cx="588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Aberantní počet chromozomů – chybí 1 pohlavní chromozóm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4448048" y="1727149"/>
            <a:ext cx="31961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Příznaky: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Poruchy růstu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Poruchy sluchu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Poruchy zraku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Poruchy pigmentace pokožky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Neplodnost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359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763688" y="135392"/>
            <a:ext cx="4759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DOWNŮV  SYNDROM</a:t>
            </a:r>
            <a:endParaRPr lang="cs-CZ" altLang="cs-CZ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172" name="Picture 4" descr="Výsledek obrázku pro down syndrome karyoty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454517" cy="204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195736" y="827420"/>
            <a:ext cx="5335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Aberantní počet chromozomů – nadbývá 1 chromozóm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2924944"/>
            <a:ext cx="496855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b="1" u="sng" dirty="0"/>
              <a:t>Tělesné </a:t>
            </a:r>
            <a:r>
              <a:rPr lang="cs-CZ" sz="1700" b="1" u="sng" dirty="0" smtClean="0"/>
              <a:t>příznaky</a:t>
            </a:r>
            <a:r>
              <a:rPr lang="cs-CZ" sz="1700" dirty="0" smtClean="0"/>
              <a:t>:</a:t>
            </a: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smtClean="0"/>
              <a:t>menší</a:t>
            </a:r>
            <a:r>
              <a:rPr lang="cs-CZ" sz="1700" dirty="0"/>
              <a:t>, zploštěná hlava, vyvolávající dojem neobvykle kulatého obličeje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zploštělá tvář, nevýrazné rysy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šikmý tvar oči způsobený úzkými očními víčky a kožní řasou ve vnitřním koutku </a:t>
            </a:r>
            <a:r>
              <a:rPr lang="cs-CZ" sz="1700" dirty="0" smtClean="0"/>
              <a:t>oka</a:t>
            </a: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krátký a široký </a:t>
            </a:r>
            <a:r>
              <a:rPr lang="cs-CZ" sz="1700" dirty="0" smtClean="0"/>
              <a:t>krk</a:t>
            </a:r>
            <a:endParaRPr lang="cs-CZ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malá </a:t>
            </a:r>
            <a:r>
              <a:rPr lang="cs-CZ" sz="1700" dirty="0" smtClean="0"/>
              <a:t>ústa a větší </a:t>
            </a:r>
            <a:r>
              <a:rPr lang="cs-CZ" sz="1700" dirty="0"/>
              <a:t>jazyk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krátké a široké </a:t>
            </a:r>
            <a:r>
              <a:rPr lang="cs-CZ" sz="1700" dirty="0" smtClean="0"/>
              <a:t>ruce, krátké </a:t>
            </a:r>
            <a:r>
              <a:rPr lang="cs-CZ" sz="1700" dirty="0"/>
              <a:t>prsty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velká mezera mezi palcem na nohou a ostatními prsty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/>
              <a:t>nepřerušená příčná rýha na dlani, tzv. opičí </a:t>
            </a:r>
            <a:r>
              <a:rPr lang="cs-CZ" sz="1700" dirty="0" smtClean="0"/>
              <a:t>rýha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 err="1" smtClean="0"/>
              <a:t>Brushfieldovy</a:t>
            </a:r>
            <a:r>
              <a:rPr lang="cs-CZ" sz="1700" dirty="0" smtClean="0"/>
              <a:t> </a:t>
            </a:r>
            <a:r>
              <a:rPr lang="cs-CZ" sz="1700" dirty="0"/>
              <a:t>skvrny - malé bílé až nažloutlé tečky na krajích duhovky, vyskytují se u 35-70 % novorozenců, s přibývajícím věkem často vymizí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04048" y="3502025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/>
              <a:t>Nemoci a skryté </a:t>
            </a:r>
            <a:r>
              <a:rPr lang="cs-CZ" b="1" u="sng" dirty="0" smtClean="0"/>
              <a:t>příznaky</a:t>
            </a:r>
            <a:r>
              <a:rPr lang="cs-CZ" dirty="0" smtClean="0"/>
              <a:t>: 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mentální retardace, IQ nejčastěji kolem 50-70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porucha </a:t>
            </a:r>
            <a:r>
              <a:rPr lang="cs-CZ" dirty="0" smtClean="0"/>
              <a:t>motoriky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snížená plodnost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vrozené srdeční vady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vývojové anomálie v trávicím traktu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možnost vzniku šedého </a:t>
            </a:r>
            <a:r>
              <a:rPr lang="cs-CZ" dirty="0" smtClean="0"/>
              <a:t>zákalu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vyšší </a:t>
            </a:r>
            <a:r>
              <a:rPr lang="cs-CZ" dirty="0"/>
              <a:t>pravděpodobnost vzniku leukémie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narušená funkce štítné žlázy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/>
              <a:t>snížená </a:t>
            </a:r>
            <a:r>
              <a:rPr lang="cs-CZ" dirty="0" smtClean="0"/>
              <a:t>imunita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9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62898" y="225425"/>
            <a:ext cx="18261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TKÁNĚ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11560" y="1268413"/>
            <a:ext cx="718760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cs-CZ" sz="3200" b="1" dirty="0"/>
              <a:t>- pojivové </a:t>
            </a:r>
            <a:r>
              <a:rPr lang="cs-CZ" sz="3200" b="1" dirty="0" smtClean="0"/>
              <a:t>tkáně (vazivo, chrupavka, kost)</a:t>
            </a:r>
            <a:endParaRPr lang="cs-CZ" sz="3200" b="1" dirty="0"/>
          </a:p>
          <a:p>
            <a:pPr>
              <a:lnSpc>
                <a:spcPct val="200000"/>
              </a:lnSpc>
            </a:pPr>
            <a:r>
              <a:rPr lang="cs-CZ" sz="3200" b="1" dirty="0"/>
              <a:t>- epitely </a:t>
            </a:r>
            <a:endParaRPr lang="cs-CZ" sz="3200" b="1" i="1" dirty="0"/>
          </a:p>
          <a:p>
            <a:pPr>
              <a:lnSpc>
                <a:spcPct val="200000"/>
              </a:lnSpc>
            </a:pPr>
            <a:r>
              <a:rPr lang="cs-CZ" sz="3200" b="1" dirty="0"/>
              <a:t>- svalová tkáň </a:t>
            </a:r>
            <a:r>
              <a:rPr lang="cs-CZ" sz="3200" b="1" dirty="0" smtClean="0"/>
              <a:t>(hladká, kosterní, srdeční)</a:t>
            </a:r>
            <a:endParaRPr lang="cs-CZ" sz="3200" b="1" i="1" dirty="0"/>
          </a:p>
          <a:p>
            <a:pPr>
              <a:lnSpc>
                <a:spcPct val="200000"/>
              </a:lnSpc>
            </a:pPr>
            <a:r>
              <a:rPr lang="cs-CZ" sz="3200" b="1" dirty="0"/>
              <a:t>- nervová </a:t>
            </a:r>
            <a:r>
              <a:rPr lang="cs-CZ" sz="3200" b="1" dirty="0" smtClean="0"/>
              <a:t>tkáň (nervové buňky, glie)</a:t>
            </a:r>
            <a:endParaRPr lang="cs-CZ" sz="3200" b="1" dirty="0"/>
          </a:p>
          <a:p>
            <a:pPr>
              <a:lnSpc>
                <a:spcPct val="200000"/>
              </a:lnSpc>
            </a:pPr>
            <a:r>
              <a:rPr lang="cs-CZ" sz="3200" b="1" dirty="0"/>
              <a:t>- krev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602038" y="161925"/>
            <a:ext cx="19446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KREV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763000" cy="575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r>
              <a:rPr lang="cs-CZ" sz="4400" b="1" u="sng" dirty="0"/>
              <a:t>Funkce krve</a:t>
            </a:r>
            <a:r>
              <a:rPr lang="cs-CZ" sz="4400" b="1" dirty="0"/>
              <a:t>:</a:t>
            </a:r>
            <a:endParaRPr lang="cs-CZ" sz="3600" b="1" dirty="0"/>
          </a:p>
          <a:p>
            <a:pPr lvl="1">
              <a:buFont typeface="Wingdings" pitchFamily="2" charset="2"/>
              <a:buChar char="ü"/>
            </a:pPr>
            <a:r>
              <a:rPr lang="cs-CZ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transportní</a:t>
            </a:r>
            <a:r>
              <a:rPr lang="cs-CZ" sz="3600" b="1" dirty="0"/>
              <a:t> - </a:t>
            </a:r>
            <a:r>
              <a:rPr lang="cs-CZ" sz="2800" b="1" i="1" dirty="0"/>
              <a:t>přenos dýchacích plynů, živin odpadových látek</a:t>
            </a:r>
            <a:endParaRPr lang="cs-CZ" sz="3600" b="1" dirty="0"/>
          </a:p>
          <a:p>
            <a:pPr lvl="1">
              <a:spcBef>
                <a:spcPct val="40000"/>
              </a:spcBef>
              <a:buFont typeface="Wingdings" pitchFamily="2" charset="2"/>
              <a:buChar char="ü"/>
            </a:pPr>
            <a:r>
              <a:rPr lang="cs-CZ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homeostatická</a:t>
            </a:r>
            <a:r>
              <a:rPr lang="cs-CZ" sz="3600" b="1" dirty="0"/>
              <a:t> - </a:t>
            </a:r>
            <a:r>
              <a:rPr lang="cs-CZ" sz="2800" b="1" i="1" dirty="0"/>
              <a:t>udržení stálosti vnitřního prostředí (teploty, pH, koncentrace iontů, objemu;  </a:t>
            </a:r>
            <a:r>
              <a:rPr lang="cs-CZ" sz="2800" b="1" i="1" dirty="0" err="1"/>
              <a:t>hemostáza</a:t>
            </a:r>
            <a:r>
              <a:rPr lang="cs-CZ" sz="2800" b="1" i="1" dirty="0"/>
              <a:t>)</a:t>
            </a:r>
            <a:endParaRPr lang="cs-CZ" sz="3600" b="1" dirty="0"/>
          </a:p>
          <a:p>
            <a:pPr lvl="1">
              <a:spcBef>
                <a:spcPct val="40000"/>
              </a:spcBef>
              <a:buFont typeface="Wingdings" pitchFamily="2" charset="2"/>
              <a:buChar char="ü"/>
            </a:pPr>
            <a:r>
              <a:rPr lang="cs-CZ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obranná</a:t>
            </a:r>
            <a:r>
              <a:rPr lang="cs-CZ" sz="3600" b="1" dirty="0"/>
              <a:t> - </a:t>
            </a:r>
            <a:r>
              <a:rPr lang="cs-CZ" sz="2800" b="1" i="1" dirty="0"/>
              <a:t>obrana proti infekci, odstranění vlastních nefunkčních buněk, nebo nádorových buněk</a:t>
            </a:r>
          </a:p>
          <a:p>
            <a:pPr lvl="1">
              <a:spcBef>
                <a:spcPct val="40000"/>
              </a:spcBef>
              <a:buFont typeface="Wingdings" pitchFamily="2" charset="2"/>
              <a:buChar char="ü"/>
            </a:pPr>
            <a:r>
              <a:rPr lang="cs-CZ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přenos informací</a:t>
            </a:r>
            <a:r>
              <a:rPr lang="cs-CZ" sz="3600" b="1" dirty="0"/>
              <a:t> - </a:t>
            </a:r>
            <a:r>
              <a:rPr lang="cs-CZ" sz="2800" b="1" i="1" dirty="0"/>
              <a:t>transport hormonů od endokrinních k cílovým buňkám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3602038" y="161925"/>
            <a:ext cx="19446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KREV</a:t>
            </a:r>
            <a:endParaRPr lang="cs-CZ" sz="3600" b="1"/>
          </a:p>
        </p:txBody>
      </p:sp>
      <p:sp>
        <p:nvSpPr>
          <p:cNvPr id="3" name="Text Box 1027"/>
          <p:cNvSpPr txBox="1">
            <a:spLocks noChangeArrowheads="1"/>
          </p:cNvSpPr>
          <p:nvPr/>
        </p:nvSpPr>
        <p:spPr bwMode="auto">
          <a:xfrm>
            <a:off x="3810000" y="1219200"/>
            <a:ext cx="5715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r>
              <a:rPr lang="cs-CZ" sz="4000" b="1" i="1">
                <a:solidFill>
                  <a:srgbClr val="FF0000"/>
                </a:solidFill>
              </a:rPr>
              <a:t>krevní plazma</a:t>
            </a:r>
            <a:endParaRPr lang="cs-CZ" sz="4000" b="1" i="1"/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cs-CZ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Anorganické látky</a:t>
            </a:r>
            <a:r>
              <a:rPr lang="cs-CZ" sz="4000"/>
              <a:t> </a:t>
            </a:r>
          </a:p>
          <a:p>
            <a:pPr lvl="1">
              <a:lnSpc>
                <a:spcPct val="135000"/>
              </a:lnSpc>
              <a:buFontTx/>
              <a:buChar char="•"/>
            </a:pPr>
            <a:r>
              <a:rPr lang="cs-CZ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Organické látky</a:t>
            </a:r>
            <a:endParaRPr lang="cs-CZ" sz="4000"/>
          </a:p>
        </p:txBody>
      </p:sp>
      <p:sp>
        <p:nvSpPr>
          <p:cNvPr id="5" name="Text Box 1031"/>
          <p:cNvSpPr txBox="1">
            <a:spLocks noChangeArrowheads="1"/>
          </p:cNvSpPr>
          <p:nvPr/>
        </p:nvSpPr>
        <p:spPr bwMode="auto">
          <a:xfrm>
            <a:off x="3581400" y="4949825"/>
            <a:ext cx="4275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4000" b="1" i="1">
                <a:solidFill>
                  <a:srgbClr val="FF0000"/>
                </a:solidFill>
              </a:rPr>
              <a:t>formované krevní elementy</a:t>
            </a:r>
            <a:endParaRPr lang="en-US" sz="40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1143000"/>
            <a:ext cx="914400" cy="32004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3400" y="1143000"/>
            <a:ext cx="914400" cy="518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4572000"/>
            <a:ext cx="914400" cy="17526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9800" y="3657600"/>
            <a:ext cx="990600" cy="2667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09800" y="1905000"/>
            <a:ext cx="990600" cy="17526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209800" y="152400"/>
            <a:ext cx="990600" cy="1752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cs-CZ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6200000">
            <a:off x="1470819" y="804069"/>
            <a:ext cx="18478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700"/>
              <a:t>KLADNÉ  IONTY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 rot="16200000">
            <a:off x="1453356" y="2640807"/>
            <a:ext cx="18494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/>
              <a:t>ZÁPORNÉ  IONTY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576513" y="276225"/>
            <a:ext cx="62388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Na</a:t>
            </a:r>
          </a:p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Ca</a:t>
            </a:r>
          </a:p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</a:p>
          <a:p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Mg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38400" y="2182813"/>
            <a:ext cx="8445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Cl</a:t>
            </a:r>
          </a:p>
          <a:p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HCO</a:t>
            </a:r>
            <a:r>
              <a:rPr lang="cs-CZ" altLang="cs-CZ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cs-CZ" altLang="cs-CZ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</a:p>
          <a:p>
            <a:r>
              <a:rPr lang="cs-CZ" altLang="cs-CZ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SO</a:t>
            </a:r>
            <a:r>
              <a:rPr lang="cs-CZ" altLang="cs-CZ" sz="20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endParaRPr lang="cs-CZ" altLang="cs-CZ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 rot="16200000">
            <a:off x="1289844" y="4579144"/>
            <a:ext cx="2681287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cs-CZ" altLang="cs-CZ" sz="1800"/>
              <a:t>Albuminy, globuliny, fibrinogen, lipidy,glukóza, aminokyseliny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 rot="16200000">
            <a:off x="-609600" y="2282825"/>
            <a:ext cx="324485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cs-CZ" altLang="cs-CZ" b="1">
                <a:effectLst>
                  <a:outerShdw blurRad="38100" dist="38100" dir="2700000" algn="tl">
                    <a:srgbClr val="C0C0C0"/>
                  </a:outerShdw>
                </a:effectLst>
              </a:rPr>
              <a:t>PLAZMA</a:t>
            </a:r>
          </a:p>
          <a:p>
            <a:pPr algn="ctr">
              <a:lnSpc>
                <a:spcPct val="85000"/>
              </a:lnSpc>
            </a:pPr>
            <a:r>
              <a:rPr lang="cs-CZ" altLang="cs-CZ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93%vody</a:t>
            </a:r>
          </a:p>
          <a:p>
            <a:pPr algn="ctr">
              <a:lnSpc>
                <a:spcPct val="85000"/>
              </a:lnSpc>
            </a:pPr>
            <a:r>
              <a:rPr lang="cs-CZ" altLang="cs-CZ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7%rozpuštěných pevných látek</a:t>
            </a:r>
            <a:endParaRPr lang="cs-CZ" altLang="cs-CZ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 Box 17"/>
          <p:cNvSpPr txBox="1">
            <a:spLocks noChangeArrowheads="1"/>
          </p:cNvSpPr>
          <p:nvPr/>
        </p:nvSpPr>
        <p:spPr bwMode="auto">
          <a:xfrm>
            <a:off x="457200" y="4305300"/>
            <a:ext cx="1077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/>
              <a:t>Bílé krvinky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 rot="16200000">
            <a:off x="200819" y="5128419"/>
            <a:ext cx="163036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cs-CZ" altLang="cs-CZ" sz="2800" b="1">
                <a:solidFill>
                  <a:schemeClr val="bg1"/>
                </a:solidFill>
              </a:rPr>
              <a:t>Červené krvinky</a:t>
            </a: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1447800" y="152400"/>
            <a:ext cx="762000" cy="1981200"/>
          </a:xfrm>
          <a:custGeom>
            <a:avLst/>
            <a:gdLst>
              <a:gd name="T0" fmla="*/ 0 w 480"/>
              <a:gd name="T1" fmla="*/ 624 h 1248"/>
              <a:gd name="T2" fmla="*/ 480 w 480"/>
              <a:gd name="T3" fmla="*/ 0 h 1248"/>
              <a:gd name="T4" fmla="*/ 480 w 480"/>
              <a:gd name="T5" fmla="*/ 1104 h 1248"/>
              <a:gd name="T6" fmla="*/ 0 w 480"/>
              <a:gd name="T7" fmla="*/ 1248 h 1248"/>
              <a:gd name="T8" fmla="*/ 0 w 480"/>
              <a:gd name="T9" fmla="*/ 624 h 1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248">
                <a:moveTo>
                  <a:pt x="0" y="624"/>
                </a:moveTo>
                <a:lnTo>
                  <a:pt x="480" y="0"/>
                </a:lnTo>
                <a:lnTo>
                  <a:pt x="480" y="1104"/>
                </a:lnTo>
                <a:lnTo>
                  <a:pt x="0" y="1248"/>
                </a:lnTo>
                <a:lnTo>
                  <a:pt x="0" y="624"/>
                </a:lnTo>
                <a:close/>
              </a:path>
            </a:pathLst>
          </a:cu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1447800" y="1905000"/>
            <a:ext cx="762000" cy="1752600"/>
          </a:xfrm>
          <a:custGeom>
            <a:avLst/>
            <a:gdLst>
              <a:gd name="T0" fmla="*/ 0 w 480"/>
              <a:gd name="T1" fmla="*/ 144 h 1104"/>
              <a:gd name="T2" fmla="*/ 480 w 480"/>
              <a:gd name="T3" fmla="*/ 0 h 1104"/>
              <a:gd name="T4" fmla="*/ 480 w 480"/>
              <a:gd name="T5" fmla="*/ 1104 h 1104"/>
              <a:gd name="T6" fmla="*/ 0 w 480"/>
              <a:gd name="T7" fmla="*/ 816 h 1104"/>
              <a:gd name="T8" fmla="*/ 0 w 480"/>
              <a:gd name="T9" fmla="*/ 144 h 1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104">
                <a:moveTo>
                  <a:pt x="0" y="144"/>
                </a:moveTo>
                <a:lnTo>
                  <a:pt x="480" y="0"/>
                </a:lnTo>
                <a:lnTo>
                  <a:pt x="480" y="1104"/>
                </a:lnTo>
                <a:lnTo>
                  <a:pt x="0" y="816"/>
                </a:lnTo>
                <a:lnTo>
                  <a:pt x="0" y="144"/>
                </a:lnTo>
                <a:close/>
              </a:path>
            </a:pathLst>
          </a:cu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1447800" y="3200400"/>
            <a:ext cx="762000" cy="3124200"/>
          </a:xfrm>
          <a:custGeom>
            <a:avLst/>
            <a:gdLst>
              <a:gd name="T0" fmla="*/ 0 w 480"/>
              <a:gd name="T1" fmla="*/ 0 h 1968"/>
              <a:gd name="T2" fmla="*/ 480 w 480"/>
              <a:gd name="T3" fmla="*/ 288 h 1968"/>
              <a:gd name="T4" fmla="*/ 480 w 480"/>
              <a:gd name="T5" fmla="*/ 1968 h 1968"/>
              <a:gd name="T6" fmla="*/ 0 w 480"/>
              <a:gd name="T7" fmla="*/ 720 h 1968"/>
              <a:gd name="T8" fmla="*/ 0 w 480"/>
              <a:gd name="T9" fmla="*/ 0 h 1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968">
                <a:moveTo>
                  <a:pt x="0" y="0"/>
                </a:moveTo>
                <a:lnTo>
                  <a:pt x="480" y="288"/>
                </a:lnTo>
                <a:lnTo>
                  <a:pt x="480" y="1968"/>
                </a:lnTo>
                <a:lnTo>
                  <a:pt x="0" y="720"/>
                </a:lnTo>
                <a:lnTo>
                  <a:pt x="0" y="0"/>
                </a:lnTo>
                <a:close/>
              </a:path>
            </a:pathLst>
          </a:custGeom>
          <a:solidFill>
            <a:srgbClr val="FFFF99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461471" y="1052736"/>
            <a:ext cx="2221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BIOLOGIE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09960" y="2721114"/>
            <a:ext cx="4124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PŘÍPRAVNÝ   KURZ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84168" y="5085184"/>
            <a:ext cx="2605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MUDr. Eva Závodná, Ph.D.</a:t>
            </a:r>
          </a:p>
          <a:p>
            <a:r>
              <a:rPr lang="cs-CZ" dirty="0" smtClean="0"/>
              <a:t>19752@mail.muni.cz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971600" y="5229200"/>
            <a:ext cx="2282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Psychologický ústav </a:t>
            </a:r>
          </a:p>
          <a:p>
            <a:r>
              <a:rPr lang="cs-CZ" dirty="0" smtClean="0"/>
              <a:t>Filozofická fakulta</a:t>
            </a:r>
          </a:p>
          <a:p>
            <a:r>
              <a:rPr lang="cs-CZ" dirty="0" smtClean="0"/>
              <a:t>Masarykova univerzita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/>
        </p:nvSpPr>
        <p:spPr bwMode="auto">
          <a:xfrm>
            <a:off x="265113" y="125413"/>
            <a:ext cx="8615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000" b="1" i="1" dirty="0">
                <a:solidFill>
                  <a:srgbClr val="FF0000"/>
                </a:solidFill>
              </a:rPr>
              <a:t>FORMOVANÉ  KREVNÍ  ELEMENTY</a:t>
            </a:r>
            <a:endParaRPr lang="en-US" sz="4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1029"/>
          <p:cNvSpPr txBox="1">
            <a:spLocks noChangeArrowheads="1"/>
          </p:cNvSpPr>
          <p:nvPr/>
        </p:nvSpPr>
        <p:spPr bwMode="auto">
          <a:xfrm>
            <a:off x="503238" y="1219200"/>
            <a:ext cx="2741612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/>
              <a:t>Červené krvinky</a:t>
            </a:r>
            <a:endParaRPr lang="en-US" sz="2800"/>
          </a:p>
          <a:p>
            <a:pPr algn="ctr">
              <a:lnSpc>
                <a:spcPct val="85000"/>
              </a:lnSpc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erytrocyty</a:t>
            </a:r>
          </a:p>
          <a:p>
            <a:pPr algn="ctr">
              <a:lnSpc>
                <a:spcPct val="85000"/>
              </a:lnSpc>
            </a:pPr>
            <a:r>
              <a:rPr lang="cs-CZ" sz="2800"/>
              <a:t>5.10</a:t>
            </a:r>
            <a:r>
              <a:rPr lang="cs-CZ" sz="2800" baseline="30000"/>
              <a:t>12</a:t>
            </a:r>
            <a:r>
              <a:rPr lang="cs-CZ" sz="2800"/>
              <a:t>/l</a:t>
            </a:r>
            <a:r>
              <a:rPr lang="cs-CZ" sz="2800" i="1"/>
              <a:t>l</a:t>
            </a:r>
            <a:endParaRPr lang="en-US" sz="2800"/>
          </a:p>
        </p:txBody>
      </p:sp>
      <p:sp>
        <p:nvSpPr>
          <p:cNvPr id="4" name="Text Box 1030"/>
          <p:cNvSpPr txBox="1">
            <a:spLocks noChangeArrowheads="1"/>
          </p:cNvSpPr>
          <p:nvPr/>
        </p:nvSpPr>
        <p:spPr bwMode="auto">
          <a:xfrm>
            <a:off x="3481388" y="1219200"/>
            <a:ext cx="20701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/>
              <a:t>Bílé krvinky</a:t>
            </a:r>
            <a:endParaRPr lang="en-US" sz="2800"/>
          </a:p>
          <a:p>
            <a:pPr algn="ctr">
              <a:lnSpc>
                <a:spcPct val="85000"/>
              </a:lnSpc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leukocyty</a:t>
            </a:r>
            <a:endParaRPr lang="en-US" sz="2800"/>
          </a:p>
          <a:p>
            <a:pPr algn="ctr">
              <a:lnSpc>
                <a:spcPct val="85000"/>
              </a:lnSpc>
            </a:pPr>
            <a:r>
              <a:rPr lang="cs-CZ" sz="2800"/>
              <a:t>4-10.10</a:t>
            </a:r>
            <a:r>
              <a:rPr lang="cs-CZ" sz="2800" baseline="30000"/>
              <a:t>9</a:t>
            </a:r>
            <a:r>
              <a:rPr lang="cs-CZ" sz="2800"/>
              <a:t>/l</a:t>
            </a:r>
            <a:endParaRPr lang="en-US" sz="2800"/>
          </a:p>
        </p:txBody>
      </p:sp>
      <p:sp>
        <p:nvSpPr>
          <p:cNvPr id="5" name="Text Box 1031"/>
          <p:cNvSpPr txBox="1">
            <a:spLocks noChangeArrowheads="1"/>
          </p:cNvSpPr>
          <p:nvPr/>
        </p:nvSpPr>
        <p:spPr bwMode="auto">
          <a:xfrm>
            <a:off x="6413500" y="1219200"/>
            <a:ext cx="2132013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b="1"/>
              <a:t>Destičky</a:t>
            </a:r>
            <a:endParaRPr lang="en-US" sz="2800"/>
          </a:p>
          <a:p>
            <a:pPr algn="ctr">
              <a:lnSpc>
                <a:spcPct val="85000"/>
              </a:lnSpc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trombocyty</a:t>
            </a:r>
            <a:endParaRPr lang="en-US" sz="2800"/>
          </a:p>
          <a:p>
            <a:pPr algn="ctr">
              <a:lnSpc>
                <a:spcPct val="85000"/>
              </a:lnSpc>
            </a:pPr>
            <a:r>
              <a:rPr lang="cs-CZ" sz="2800"/>
              <a:t>150-400.10</a:t>
            </a:r>
            <a:r>
              <a:rPr lang="cs-CZ" sz="2800" baseline="30000"/>
              <a:t>9</a:t>
            </a:r>
            <a:r>
              <a:rPr lang="cs-CZ" sz="2800"/>
              <a:t>/l</a:t>
            </a:r>
            <a:endParaRPr lang="en-US" sz="2800"/>
          </a:p>
        </p:txBody>
      </p:sp>
      <p:sp>
        <p:nvSpPr>
          <p:cNvPr id="13" name="Text Box 1042"/>
          <p:cNvSpPr txBox="1">
            <a:spLocks noChangeArrowheads="1"/>
          </p:cNvSpPr>
          <p:nvPr/>
        </p:nvSpPr>
        <p:spPr bwMode="auto">
          <a:xfrm>
            <a:off x="1905000" y="3430588"/>
            <a:ext cx="18811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/>
              <a:t>granulocyty</a:t>
            </a:r>
          </a:p>
        </p:txBody>
      </p:sp>
      <p:sp>
        <p:nvSpPr>
          <p:cNvPr id="14" name="Text Box 1043"/>
          <p:cNvSpPr txBox="1">
            <a:spLocks noChangeArrowheads="1"/>
          </p:cNvSpPr>
          <p:nvPr/>
        </p:nvSpPr>
        <p:spPr bwMode="auto">
          <a:xfrm>
            <a:off x="5810250" y="3429000"/>
            <a:ext cx="20383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/>
              <a:t>agranulocyty</a:t>
            </a:r>
          </a:p>
        </p:txBody>
      </p:sp>
      <p:sp>
        <p:nvSpPr>
          <p:cNvPr id="15" name="Text Box 1044"/>
          <p:cNvSpPr txBox="1">
            <a:spLocks noChangeArrowheads="1"/>
          </p:cNvSpPr>
          <p:nvPr/>
        </p:nvSpPr>
        <p:spPr bwMode="auto">
          <a:xfrm>
            <a:off x="457200" y="4419600"/>
            <a:ext cx="14081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neutrofil</a:t>
            </a:r>
            <a:endParaRPr lang="en-US" sz="2800"/>
          </a:p>
        </p:txBody>
      </p:sp>
      <p:sp>
        <p:nvSpPr>
          <p:cNvPr id="16" name="Text Box 1045"/>
          <p:cNvSpPr txBox="1">
            <a:spLocks noChangeArrowheads="1"/>
          </p:cNvSpPr>
          <p:nvPr/>
        </p:nvSpPr>
        <p:spPr bwMode="auto">
          <a:xfrm>
            <a:off x="2286000" y="4419600"/>
            <a:ext cx="116998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bazofil</a:t>
            </a:r>
          </a:p>
        </p:txBody>
      </p:sp>
      <p:sp>
        <p:nvSpPr>
          <p:cNvPr id="17" name="Text Box 1046"/>
          <p:cNvSpPr txBox="1">
            <a:spLocks noChangeArrowheads="1"/>
          </p:cNvSpPr>
          <p:nvPr/>
        </p:nvSpPr>
        <p:spPr bwMode="auto">
          <a:xfrm>
            <a:off x="3962400" y="4419600"/>
            <a:ext cx="1446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eozinofil</a:t>
            </a:r>
          </a:p>
        </p:txBody>
      </p:sp>
      <p:sp>
        <p:nvSpPr>
          <p:cNvPr id="18" name="Text Box 1047"/>
          <p:cNvSpPr txBox="1">
            <a:spLocks noChangeArrowheads="1"/>
          </p:cNvSpPr>
          <p:nvPr/>
        </p:nvSpPr>
        <p:spPr bwMode="auto">
          <a:xfrm>
            <a:off x="5943600" y="4419600"/>
            <a:ext cx="14271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monocyt</a:t>
            </a:r>
          </a:p>
        </p:txBody>
      </p:sp>
      <p:sp>
        <p:nvSpPr>
          <p:cNvPr id="19" name="Text Box 1048"/>
          <p:cNvSpPr txBox="1">
            <a:spLocks noChangeArrowheads="1"/>
          </p:cNvSpPr>
          <p:nvPr/>
        </p:nvSpPr>
        <p:spPr bwMode="auto">
          <a:xfrm>
            <a:off x="7677150" y="4419600"/>
            <a:ext cx="14668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lymfocyt</a:t>
            </a:r>
          </a:p>
        </p:txBody>
      </p:sp>
      <p:sp>
        <p:nvSpPr>
          <p:cNvPr id="20" name="Line 1050"/>
          <p:cNvSpPr>
            <a:spLocks noChangeShapeType="1"/>
          </p:cNvSpPr>
          <p:nvPr/>
        </p:nvSpPr>
        <p:spPr bwMode="auto">
          <a:xfrm flipH="1">
            <a:off x="2819400" y="2514600"/>
            <a:ext cx="1752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1051"/>
          <p:cNvSpPr>
            <a:spLocks noChangeShapeType="1"/>
          </p:cNvSpPr>
          <p:nvPr/>
        </p:nvSpPr>
        <p:spPr bwMode="auto">
          <a:xfrm>
            <a:off x="4572000" y="2514600"/>
            <a:ext cx="22098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1052"/>
          <p:cNvSpPr>
            <a:spLocks noChangeShapeType="1"/>
          </p:cNvSpPr>
          <p:nvPr/>
        </p:nvSpPr>
        <p:spPr bwMode="auto">
          <a:xfrm flipH="1">
            <a:off x="1219200" y="38862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1053"/>
          <p:cNvSpPr>
            <a:spLocks noChangeShapeType="1"/>
          </p:cNvSpPr>
          <p:nvPr/>
        </p:nvSpPr>
        <p:spPr bwMode="auto">
          <a:xfrm>
            <a:off x="2743200" y="38862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1055"/>
          <p:cNvSpPr>
            <a:spLocks noChangeShapeType="1"/>
          </p:cNvSpPr>
          <p:nvPr/>
        </p:nvSpPr>
        <p:spPr bwMode="auto">
          <a:xfrm>
            <a:off x="2819400" y="3886200"/>
            <a:ext cx="1752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056"/>
          <p:cNvSpPr>
            <a:spLocks noChangeShapeType="1"/>
          </p:cNvSpPr>
          <p:nvPr/>
        </p:nvSpPr>
        <p:spPr bwMode="auto">
          <a:xfrm flipH="1">
            <a:off x="6400800" y="38862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057"/>
          <p:cNvSpPr>
            <a:spLocks noChangeShapeType="1"/>
          </p:cNvSpPr>
          <p:nvPr/>
        </p:nvSpPr>
        <p:spPr bwMode="auto">
          <a:xfrm>
            <a:off x="6934200" y="3886200"/>
            <a:ext cx="15240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7" name="Picture 1037" descr="monocy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5029200"/>
            <a:ext cx="1752600" cy="1681163"/>
          </a:xfrm>
          <a:prstGeom prst="rect">
            <a:avLst/>
          </a:prstGeom>
          <a:noFill/>
        </p:spPr>
      </p:pic>
      <p:pic>
        <p:nvPicPr>
          <p:cNvPr id="28" name="Picture 1038" descr="bazof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5105400"/>
            <a:ext cx="1236663" cy="1149350"/>
          </a:xfrm>
          <a:prstGeom prst="rect">
            <a:avLst/>
          </a:prstGeom>
          <a:noFill/>
        </p:spPr>
      </p:pic>
      <p:pic>
        <p:nvPicPr>
          <p:cNvPr id="29" name="Picture 1039" descr="eozinof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5105400"/>
            <a:ext cx="1236663" cy="1201738"/>
          </a:xfrm>
          <a:prstGeom prst="rect">
            <a:avLst/>
          </a:prstGeom>
          <a:noFill/>
        </p:spPr>
      </p:pic>
      <p:pic>
        <p:nvPicPr>
          <p:cNvPr id="30" name="Picture 1040" descr="neutrof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5105400"/>
            <a:ext cx="1333500" cy="1236663"/>
          </a:xfrm>
          <a:prstGeom prst="rect">
            <a:avLst/>
          </a:prstGeom>
          <a:noFill/>
        </p:spPr>
      </p:pic>
      <p:pic>
        <p:nvPicPr>
          <p:cNvPr id="31" name="Picture 1041" descr="lymfocy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20025" y="5105400"/>
            <a:ext cx="1323975" cy="1236663"/>
          </a:xfrm>
          <a:prstGeom prst="rect">
            <a:avLst/>
          </a:prstGeom>
          <a:noFill/>
        </p:spPr>
      </p:pic>
      <p:pic>
        <p:nvPicPr>
          <p:cNvPr id="32" name="Obrázek 31" descr="image001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187" b="2616"/>
          <a:stretch>
            <a:fillRect/>
          </a:stretch>
        </p:blipFill>
        <p:spPr>
          <a:xfrm>
            <a:off x="755576" y="2348880"/>
            <a:ext cx="1619476" cy="1152128"/>
          </a:xfrm>
          <a:prstGeom prst="rect">
            <a:avLst/>
          </a:prstGeom>
        </p:spPr>
      </p:pic>
      <p:pic>
        <p:nvPicPr>
          <p:cNvPr id="33" name="Obrázek 32" descr="thrombolyte.jpgb787c558-0a8f-4805-99e8-e43c9736e2a5Original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18973" r="13504" b="15597"/>
          <a:stretch>
            <a:fillRect/>
          </a:stretch>
        </p:blipFill>
        <p:spPr>
          <a:xfrm>
            <a:off x="7164288" y="2204864"/>
            <a:ext cx="806490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74900" y="76200"/>
            <a:ext cx="4413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600" b="1"/>
              <a:t>KREVNÍ   SKUPINY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46125" y="879475"/>
            <a:ext cx="76692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 i="1"/>
              <a:t>Aglutinogen</a:t>
            </a:r>
            <a:r>
              <a:rPr lang="cs-CZ"/>
              <a:t> 	- glykoprotein v membráně červených krvinek</a:t>
            </a:r>
          </a:p>
          <a:p>
            <a:r>
              <a:rPr lang="cs-CZ" b="1" i="1"/>
              <a:t>Aglutinin</a:t>
            </a:r>
            <a:r>
              <a:rPr lang="cs-CZ"/>
              <a:t> 	- protilátka proti aglutinogenu</a:t>
            </a:r>
          </a:p>
          <a:p>
            <a:r>
              <a:rPr lang="cs-CZ" b="1" i="1"/>
              <a:t>Aglutinace</a:t>
            </a:r>
            <a:r>
              <a:rPr lang="cs-CZ"/>
              <a:t> 	- shlukování červených krvinek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7950" y="2590800"/>
            <a:ext cx="4730750" cy="387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285750"/>
            <a:r>
              <a:rPr lang="cs-CZ" b="1" u="sng"/>
              <a:t>Systém  ABO</a:t>
            </a:r>
            <a:r>
              <a:rPr lang="cs-CZ"/>
              <a:t>:</a:t>
            </a:r>
          </a:p>
          <a:p>
            <a:pPr defTabSz="285750"/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cs-CZ"/>
              <a:t> </a:t>
            </a:r>
            <a:r>
              <a:rPr lang="cs-CZ" b="1"/>
              <a:t>žádný</a:t>
            </a:r>
            <a:r>
              <a:rPr lang="cs-CZ"/>
              <a:t> aglutinogen </a:t>
            </a:r>
            <a:r>
              <a:rPr lang="cs-CZ" b="1" i="1"/>
              <a:t>v membráně</a:t>
            </a:r>
            <a:r>
              <a:rPr lang="cs-CZ"/>
              <a:t> </a:t>
            </a:r>
          </a:p>
          <a:p>
            <a:pPr defTabSz="285750"/>
            <a:r>
              <a:rPr lang="cs-CZ"/>
              <a:t>	</a:t>
            </a:r>
            <a:r>
              <a:rPr lang="cs-CZ" b="1" i="1"/>
              <a:t>v plazmě</a:t>
            </a:r>
            <a:r>
              <a:rPr lang="cs-CZ"/>
              <a:t> protilátky anti-</a:t>
            </a:r>
            <a:r>
              <a:rPr lang="cs-CZ" b="1"/>
              <a:t>A</a:t>
            </a:r>
            <a:r>
              <a:rPr lang="cs-CZ"/>
              <a:t> a anti-</a:t>
            </a:r>
            <a:r>
              <a:rPr lang="cs-CZ" b="1"/>
              <a:t>B</a:t>
            </a:r>
          </a:p>
          <a:p>
            <a:pPr defTabSz="285750"/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cs-CZ"/>
              <a:t> </a:t>
            </a:r>
            <a:r>
              <a:rPr lang="cs-CZ" b="1" i="1"/>
              <a:t>v membráně</a:t>
            </a:r>
            <a:r>
              <a:rPr lang="cs-CZ"/>
              <a:t> aglutinogen </a:t>
            </a:r>
            <a:r>
              <a:rPr lang="cs-CZ" b="1"/>
              <a:t>A</a:t>
            </a:r>
          </a:p>
          <a:p>
            <a:pPr defTabSz="285750"/>
            <a:r>
              <a:rPr lang="cs-CZ"/>
              <a:t>	 </a:t>
            </a:r>
            <a:r>
              <a:rPr lang="cs-CZ" b="1" i="1"/>
              <a:t>v plazmě</a:t>
            </a:r>
            <a:r>
              <a:rPr lang="cs-CZ"/>
              <a:t> protilátka anti-</a:t>
            </a:r>
            <a:r>
              <a:rPr lang="cs-CZ" b="1"/>
              <a:t>B</a:t>
            </a:r>
          </a:p>
          <a:p>
            <a:pPr defTabSz="285750"/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cs-CZ"/>
              <a:t> </a:t>
            </a:r>
            <a:r>
              <a:rPr lang="cs-CZ" b="1" i="1"/>
              <a:t>v membráně</a:t>
            </a:r>
            <a:r>
              <a:rPr lang="cs-CZ"/>
              <a:t> aglutinogen </a:t>
            </a:r>
            <a:r>
              <a:rPr lang="cs-CZ" b="1"/>
              <a:t>B</a:t>
            </a:r>
          </a:p>
          <a:p>
            <a:pPr defTabSz="285750"/>
            <a:r>
              <a:rPr lang="cs-CZ"/>
              <a:t>	 </a:t>
            </a:r>
            <a:r>
              <a:rPr lang="cs-CZ" b="1" i="1"/>
              <a:t>v plazmě</a:t>
            </a:r>
            <a:r>
              <a:rPr lang="cs-CZ"/>
              <a:t> protilátka anti-</a:t>
            </a:r>
            <a:r>
              <a:rPr lang="cs-CZ" b="1"/>
              <a:t>A</a:t>
            </a:r>
          </a:p>
          <a:p>
            <a:pPr defTabSz="285750"/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</a:t>
            </a:r>
            <a:r>
              <a:rPr lang="cs-CZ"/>
              <a:t> </a:t>
            </a:r>
            <a:r>
              <a:rPr lang="cs-CZ" b="1" i="1"/>
              <a:t>v membráně</a:t>
            </a:r>
            <a:r>
              <a:rPr lang="cs-CZ"/>
              <a:t> aglutinogen </a:t>
            </a:r>
            <a:r>
              <a:rPr lang="cs-CZ" b="1"/>
              <a:t>A</a:t>
            </a:r>
            <a:r>
              <a:rPr lang="cs-CZ"/>
              <a:t> i </a:t>
            </a:r>
            <a:r>
              <a:rPr lang="cs-CZ" b="1"/>
              <a:t>B</a:t>
            </a:r>
          </a:p>
          <a:p>
            <a:pPr defTabSz="285750"/>
            <a:r>
              <a:rPr lang="cs-CZ"/>
              <a:t>	 </a:t>
            </a:r>
            <a:r>
              <a:rPr lang="cs-CZ" b="1" i="1"/>
              <a:t>v plazmě</a:t>
            </a:r>
            <a:r>
              <a:rPr lang="cs-CZ"/>
              <a:t> </a:t>
            </a:r>
            <a:r>
              <a:rPr lang="cs-CZ" b="1"/>
              <a:t>žádná</a:t>
            </a:r>
            <a:r>
              <a:rPr lang="cs-CZ"/>
              <a:t> protilátka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875213" y="2590800"/>
            <a:ext cx="4191000" cy="3876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b="1" u="sng"/>
              <a:t>Rh – systém</a:t>
            </a:r>
            <a:r>
              <a:rPr lang="cs-CZ"/>
              <a:t>:</a:t>
            </a:r>
          </a:p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Rh+</a:t>
            </a:r>
            <a:r>
              <a:rPr lang="cs-CZ"/>
              <a:t> - v membráně </a:t>
            </a:r>
            <a:r>
              <a:rPr lang="cs-CZ" b="1"/>
              <a:t>přítomen</a:t>
            </a:r>
            <a:r>
              <a:rPr lang="cs-CZ"/>
              <a:t> 	aglutinogen D</a:t>
            </a:r>
          </a:p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Rh-</a:t>
            </a:r>
            <a:r>
              <a:rPr lang="cs-CZ"/>
              <a:t>  - v membráně </a:t>
            </a:r>
            <a:r>
              <a:rPr lang="cs-CZ" b="1"/>
              <a:t>není</a:t>
            </a:r>
            <a:r>
              <a:rPr lang="cs-CZ"/>
              <a:t> 	aglutinogen D</a:t>
            </a:r>
          </a:p>
          <a:p>
            <a:endParaRPr lang="cs-CZ"/>
          </a:p>
          <a:p>
            <a:pPr algn="ctr"/>
            <a:r>
              <a:rPr lang="cs-CZ" sz="2800" b="1"/>
              <a:t> </a:t>
            </a:r>
            <a:r>
              <a:rPr lang="cs-CZ"/>
              <a:t> Za normálních okolností nejsou přítomny v plazmě protilátky proti aglutinogenu D</a:t>
            </a:r>
          </a:p>
          <a:p>
            <a:pPr algn="ctr"/>
            <a:endParaRPr lang="cs-CZ" sz="120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00600" y="4997450"/>
            <a:ext cx="46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600" b="1">
                <a:solidFill>
                  <a:srgbClr val="0000FF"/>
                </a:solidFill>
              </a:rPr>
              <a:t>!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8528050" y="5029200"/>
            <a:ext cx="46355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6600" b="1">
                <a:solidFill>
                  <a:srgbClr val="0000FF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ypy sráže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7138"/>
            <a:ext cx="9144000" cy="4017962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240088" y="23813"/>
            <a:ext cx="2668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SRÁŽENÍ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86200" y="1273175"/>
            <a:ext cx="952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cévy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22325" y="1295400"/>
            <a:ext cx="20796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cs-CZ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koagulační</a:t>
            </a:r>
          </a:p>
          <a:p>
            <a:pPr algn="ctr">
              <a:lnSpc>
                <a:spcPct val="85000"/>
              </a:lnSpc>
            </a:pPr>
            <a:r>
              <a:rPr lang="cs-CZ" sz="32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faktory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781800" y="1273175"/>
            <a:ext cx="1606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destičky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Srážení lidské tě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70188"/>
            <a:ext cx="8305800" cy="4087812"/>
          </a:xfrm>
          <a:prstGeom prst="rect">
            <a:avLst/>
          </a:prstGeom>
          <a:noFill/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665413" y="23813"/>
            <a:ext cx="38179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HEMOSTÁZA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1000" y="854075"/>
            <a:ext cx="43481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/>
              <a:t>1. vazokonstrikce</a:t>
            </a:r>
          </a:p>
          <a:p>
            <a:r>
              <a:rPr lang="cs-CZ" sz="4000" b="1"/>
              <a:t>2. bílý trombus</a:t>
            </a:r>
          </a:p>
          <a:p>
            <a:r>
              <a:rPr lang="cs-CZ" sz="4000" b="1"/>
              <a:t>3. červený trombus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715000" y="1098550"/>
            <a:ext cx="3429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4000" b="1">
                <a:solidFill>
                  <a:schemeClr val="bg2"/>
                </a:solidFill>
              </a:rPr>
              <a:t>fibrinolytický systém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48200" y="838200"/>
            <a:ext cx="8540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9600" b="1">
                <a:sym typeface="Symbol" pitchFamily="18" charset="2"/>
              </a:rPr>
              <a:t></a:t>
            </a:r>
            <a:endParaRPr lang="cs-CZ" sz="9600" b="1"/>
          </a:p>
        </p:txBody>
      </p:sp>
      <p:sp>
        <p:nvSpPr>
          <p:cNvPr id="7" name="TextovéPole 6"/>
          <p:cNvSpPr txBox="1"/>
          <p:nvPr/>
        </p:nvSpPr>
        <p:spPr>
          <a:xfrm>
            <a:off x="251520" y="6021288"/>
            <a:ext cx="49582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4"/>
              </a:rPr>
              <a:t>https://www.youtube.com/watch?v=_</a:t>
            </a:r>
            <a:r>
              <a:rPr lang="cs-CZ" dirty="0" smtClean="0">
                <a:hlinkClick r:id="rId4"/>
              </a:rPr>
              <a:t>yQD0U3ZtCs</a:t>
            </a:r>
            <a:endParaRPr lang="cs-CZ" dirty="0" smtClean="0"/>
          </a:p>
          <a:p>
            <a:endParaRPr lang="cs-CZ" dirty="0"/>
          </a:p>
          <a:p>
            <a:r>
              <a:rPr lang="en-US" dirty="0" smtClean="0">
                <a:hlinkClick r:id="rId5"/>
              </a:rPr>
              <a:t>https://www.youtube.com/watch?v=P7KjyxN-_m4</a:t>
            </a: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208338" y="0"/>
            <a:ext cx="2728912" cy="762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IMUNITA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762000"/>
            <a:ext cx="8493125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cs-CZ" sz="3600" b="1"/>
              <a:t> obrana organismu proti napadení škodlivých činitelů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cs-CZ" sz="3600" b="1"/>
              <a:t> odstraňování nefunkčních nebo 			poškozených buněk organismu</a:t>
            </a:r>
          </a:p>
          <a:p>
            <a:pPr>
              <a:lnSpc>
                <a:spcPct val="90000"/>
              </a:lnSpc>
              <a:spcBef>
                <a:spcPct val="35000"/>
              </a:spcBef>
              <a:buFontTx/>
              <a:buChar char="•"/>
            </a:pPr>
            <a:r>
              <a:rPr lang="cs-CZ" sz="3600" b="1"/>
              <a:t> dozor nad odstraňováním heterologních 		(např. nádorových) buněk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4521200"/>
            <a:ext cx="3525838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</a:pPr>
            <a:r>
              <a:rPr lang="cs-CZ" sz="4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VROZENÁ </a:t>
            </a:r>
            <a:r>
              <a:rPr lang="cs-CZ" sz="4400"/>
              <a:t>(nespecifická)</a:t>
            </a:r>
            <a:endParaRPr lang="cs-CZ" sz="4400" b="1"/>
          </a:p>
          <a:p>
            <a:pPr algn="r">
              <a:spcBef>
                <a:spcPct val="50000"/>
              </a:spcBef>
            </a:pPr>
            <a:r>
              <a:rPr lang="cs-CZ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BUNĚČNÁ</a:t>
            </a:r>
            <a:endParaRPr lang="cs-CZ" sz="4400" b="1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076700" y="3870325"/>
            <a:ext cx="9525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1000" b="1">
                <a:sym typeface="Symbol" pitchFamily="18" charset="2"/>
              </a:rPr>
              <a:t>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97463" y="4419600"/>
            <a:ext cx="389413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118800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cs-CZ" sz="4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ZÍSKANÁ </a:t>
            </a:r>
            <a:r>
              <a:rPr lang="cs-CZ" sz="4400"/>
              <a:t>(specifická)</a:t>
            </a:r>
            <a:endParaRPr lang="cs-CZ" sz="4400" b="1"/>
          </a:p>
          <a:p>
            <a:pPr>
              <a:spcBef>
                <a:spcPct val="50000"/>
              </a:spcBef>
            </a:pPr>
            <a:r>
              <a:rPr lang="cs-CZ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HUMORÁLNÍ</a:t>
            </a:r>
            <a:endParaRPr lang="cs-CZ" sz="4400" b="1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076700" y="5029200"/>
            <a:ext cx="9525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1000" b="1">
                <a:sym typeface="Symbol" pitchFamily="18" charset="2"/>
              </a:rPr>
              <a:t>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6038" y="92075"/>
            <a:ext cx="9053512" cy="671513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8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VROZENÁ  (NESPECIFICKÁ)   IMUNITA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3825" y="762000"/>
            <a:ext cx="90201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cs-CZ" sz="3200"/>
              <a:t>- schopnost normálního živočicha přebývat v prostředí bez poškození vyplývajícího z infekce určitými mikroorganismy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cs-CZ" sz="3200"/>
              <a:t>- není vázaná na předchozí individuální zkušenost s patogenními mikroorganismy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93725" y="3179763"/>
            <a:ext cx="294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400" b="1" u="sng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BUNĚČNÁ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32363" y="3214688"/>
            <a:ext cx="378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HUMORÁLNÍ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4114800"/>
            <a:ext cx="50228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374650"/>
            <a:r>
              <a:rPr lang="cs-CZ" sz="2800" b="1"/>
              <a:t>MONOCYTY </a:t>
            </a:r>
            <a:r>
              <a:rPr lang="en-US" sz="2800" b="1"/>
              <a:t>/ </a:t>
            </a:r>
            <a:r>
              <a:rPr lang="cs-CZ" sz="2800" b="1"/>
              <a:t>MAKROFÁGY</a:t>
            </a:r>
          </a:p>
          <a:p>
            <a:pPr defTabSz="374650"/>
            <a:r>
              <a:rPr lang="cs-CZ" sz="2800" b="1"/>
              <a:t>GRANULOCYTY</a:t>
            </a:r>
            <a:endParaRPr lang="cs-CZ" sz="2800"/>
          </a:p>
          <a:p>
            <a:pPr defTabSz="374650"/>
            <a:r>
              <a:rPr lang="cs-CZ" sz="2800"/>
              <a:t>	-fagocytóza</a:t>
            </a:r>
          </a:p>
          <a:p>
            <a:pPr defTabSz="374650"/>
            <a:r>
              <a:rPr lang="cs-CZ" sz="2800" b="1"/>
              <a:t>NK  BUŇKY</a:t>
            </a:r>
            <a:endParaRPr lang="cs-CZ" sz="2800"/>
          </a:p>
          <a:p>
            <a:pPr defTabSz="374650"/>
            <a:r>
              <a:rPr lang="cs-CZ" sz="2800"/>
              <a:t>	- přirozená toxicita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62575" y="4114800"/>
            <a:ext cx="34766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490538"/>
            <a:r>
              <a:rPr lang="cs-CZ" sz="2800" b="1"/>
              <a:t>KOMPLEMENT</a:t>
            </a:r>
            <a:endParaRPr lang="cs-CZ" sz="2800"/>
          </a:p>
          <a:p>
            <a:pPr defTabSz="490538"/>
            <a:r>
              <a:rPr lang="cs-CZ" sz="2800"/>
              <a:t>	-alternativní cesta</a:t>
            </a:r>
          </a:p>
          <a:p>
            <a:pPr defTabSz="490538"/>
            <a:r>
              <a:rPr lang="cs-CZ" sz="2800" b="1"/>
              <a:t>LEKTINY</a:t>
            </a:r>
            <a:endParaRPr lang="cs-CZ" sz="2800"/>
          </a:p>
          <a:p>
            <a:pPr defTabSz="490538"/>
            <a:r>
              <a:rPr lang="cs-CZ" sz="2800"/>
              <a:t>	-C reaktivní protein</a:t>
            </a:r>
          </a:p>
          <a:p>
            <a:pPr defTabSz="490538"/>
            <a:r>
              <a:rPr lang="cs-CZ" sz="2800" b="1"/>
              <a:t>INTERLEUKINY</a:t>
            </a:r>
          </a:p>
          <a:p>
            <a:pPr defTabSz="490538"/>
            <a:r>
              <a:rPr lang="cs-CZ" sz="2800" b="1"/>
              <a:t>INTERFERONY</a:t>
            </a:r>
            <a:endParaRPr lang="cs-CZ" sz="2800"/>
          </a:p>
        </p:txBody>
      </p:sp>
      <p:sp>
        <p:nvSpPr>
          <p:cNvPr id="8" name="TextovéPole 7"/>
          <p:cNvSpPr txBox="1"/>
          <p:nvPr/>
        </p:nvSpPr>
        <p:spPr>
          <a:xfrm>
            <a:off x="0" y="6211669"/>
            <a:ext cx="4945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https://www.youtube.com/watch?v=BDr44vLNnPY</a:t>
            </a: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58825" y="66675"/>
            <a:ext cx="7626350" cy="677863"/>
          </a:xfrm>
          <a:prstGeom prst="rect">
            <a:avLst/>
          </a:prstGeom>
          <a:noFill/>
          <a:ln w="57150" cmpd="thinThick" algn="ctr">
            <a:noFill/>
            <a:miter lim="800000"/>
            <a:headEnd/>
            <a:tailEnd/>
          </a:ln>
          <a:effectLst/>
        </p:spPr>
        <p:txBody>
          <a:bodyPr wrap="none" tIns="82800">
            <a:spAutoFit/>
          </a:bodyPr>
          <a:lstStyle/>
          <a:p>
            <a:pPr algn="ctr"/>
            <a:r>
              <a:rPr lang="cs-CZ" sz="36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ZÍSKANÁ  (SPECIFICKÁ)  IMUNITA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09600" y="787400"/>
            <a:ext cx="6978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/>
              <a:t>HUMORÁLNÍ</a:t>
            </a:r>
            <a:r>
              <a:rPr lang="cs-CZ"/>
              <a:t> </a:t>
            </a:r>
            <a:r>
              <a:rPr lang="cs-CZ" sz="2800"/>
              <a:t>– zprostředkována </a:t>
            </a:r>
            <a:r>
              <a:rPr lang="cs-CZ" sz="2800" b="1" i="1"/>
              <a:t>B lymfocyty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57400" y="2133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57400" y="1736725"/>
            <a:ext cx="1085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/>
              <a:t>aktivace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257800" y="2133600"/>
            <a:ext cx="1295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334000" y="1736725"/>
            <a:ext cx="1114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000" b="1"/>
              <a:t>uvolnění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7385850">
            <a:off x="8766969" y="1810544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/>
              <a:t>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14549454">
            <a:off x="8516144" y="1962944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/>
              <a:t>Y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8588375" y="155575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/>
              <a:t>Y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52400" y="1752600"/>
            <a:ext cx="1828800" cy="7620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75000"/>
              </a:lnSpc>
            </a:pPr>
            <a:r>
              <a:rPr lang="cs-CZ" b="1"/>
              <a:t>Lymfocyt</a:t>
            </a:r>
          </a:p>
          <a:p>
            <a:pPr algn="ctr">
              <a:lnSpc>
                <a:spcPct val="75000"/>
              </a:lnSpc>
            </a:pPr>
            <a:r>
              <a:rPr lang="cs-CZ" b="1"/>
              <a:t>B</a:t>
            </a: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276600" y="1638300"/>
            <a:ext cx="1981200" cy="9525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cs-CZ" b="1"/>
              <a:t>Plazmatická</a:t>
            </a:r>
          </a:p>
          <a:p>
            <a:pPr algn="ctr" eaLnBrk="0" hangingPunct="0">
              <a:lnSpc>
                <a:spcPct val="75000"/>
              </a:lnSpc>
            </a:pPr>
            <a:r>
              <a:rPr lang="cs-CZ" b="1"/>
              <a:t>buňka</a:t>
            </a: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629400" y="1714500"/>
            <a:ext cx="1905000" cy="838200"/>
          </a:xfrm>
          <a:prstGeom prst="ellipse">
            <a:avLst/>
          </a:prstGeom>
          <a:solidFill>
            <a:srgbClr val="969696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75000"/>
              </a:lnSpc>
            </a:pPr>
            <a:r>
              <a:rPr lang="cs-CZ" b="1"/>
              <a:t>Specifické</a:t>
            </a:r>
          </a:p>
          <a:p>
            <a:pPr algn="ctr" eaLnBrk="0" hangingPunct="0">
              <a:lnSpc>
                <a:spcPct val="75000"/>
              </a:lnSpc>
            </a:pPr>
            <a:r>
              <a:rPr lang="cs-CZ" b="1"/>
              <a:t>protilátky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8382000" y="2514600"/>
            <a:ext cx="62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/>
              <a:t>IgE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7772400" y="28194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/>
              <a:t>IgD</a:t>
            </a: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7086600" y="2895600"/>
            <a:ext cx="65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/>
              <a:t>IgA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6308725" y="27432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/>
              <a:t>IgM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851525" y="2362200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b="1"/>
              <a:t>IgG</a:t>
            </a: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6477000" y="2362200"/>
            <a:ext cx="2286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6705600" y="2514600"/>
            <a:ext cx="30480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7391400" y="2590800"/>
            <a:ext cx="1524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7924800" y="2514600"/>
            <a:ext cx="7620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305800" y="2438400"/>
            <a:ext cx="38100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33400" y="3225800"/>
            <a:ext cx="6511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CC0000"/>
                </a:solidFill>
              </a:rPr>
              <a:t>BUNĚČNÁ</a:t>
            </a:r>
            <a:r>
              <a:rPr lang="cs-CZ"/>
              <a:t> – </a:t>
            </a:r>
            <a:r>
              <a:rPr lang="cs-CZ" sz="2800"/>
              <a:t>zprostředkována </a:t>
            </a:r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 lymfocyty</a:t>
            </a: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187325" y="3810000"/>
            <a:ext cx="87693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cs-CZ" sz="2800" b="1"/>
              <a:t>T lymfocyty</a:t>
            </a:r>
            <a:r>
              <a:rPr lang="cs-CZ" sz="2800"/>
              <a:t> vyzrávají v </a:t>
            </a:r>
            <a:r>
              <a:rPr lang="cs-CZ" sz="2800" i="1"/>
              <a:t>brzlíku (thymu)</a:t>
            </a:r>
            <a:r>
              <a:rPr lang="cs-CZ" sz="2800"/>
              <a:t>, kde se školí k </a:t>
            </a:r>
            <a:r>
              <a:rPr lang="cs-CZ" sz="2800" u="sng"/>
              <a:t>rozeznávaní</a:t>
            </a:r>
            <a:r>
              <a:rPr lang="cs-CZ" sz="2800"/>
              <a:t> </a:t>
            </a:r>
            <a:r>
              <a:rPr lang="cs-CZ" sz="2800" b="1" i="1"/>
              <a:t>vlastních</a:t>
            </a:r>
            <a:r>
              <a:rPr lang="cs-CZ" sz="2800"/>
              <a:t> antigenů a k </a:t>
            </a:r>
            <a:r>
              <a:rPr lang="cs-CZ" sz="2800" u="sng"/>
              <a:t>ničení</a:t>
            </a:r>
            <a:r>
              <a:rPr lang="cs-CZ" sz="2800"/>
              <a:t> antigenů </a:t>
            </a:r>
            <a:r>
              <a:rPr lang="cs-CZ" sz="2800" b="1" i="1"/>
              <a:t>cizích</a:t>
            </a:r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381000" y="5105400"/>
            <a:ext cx="1600200" cy="1524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pomocné</a:t>
            </a:r>
          </a:p>
          <a:p>
            <a:pPr algn="ctr"/>
            <a:r>
              <a:rPr lang="cs-CZ" b="1"/>
              <a:t>buňky</a:t>
            </a:r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4800600" y="5105400"/>
            <a:ext cx="1600200" cy="1524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tlumivé</a:t>
            </a:r>
          </a:p>
          <a:p>
            <a:pPr algn="ctr"/>
            <a:r>
              <a:rPr lang="cs-CZ" b="1"/>
              <a:t>buňky</a:t>
            </a:r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2514600" y="5105400"/>
            <a:ext cx="1600200" cy="1524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paměťové</a:t>
            </a:r>
          </a:p>
          <a:p>
            <a:pPr algn="ctr"/>
            <a:r>
              <a:rPr lang="cs-CZ" b="1"/>
              <a:t>buňky</a:t>
            </a:r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7239000" y="5105400"/>
            <a:ext cx="1600200" cy="1524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b="1"/>
              <a:t>cytotoxické</a:t>
            </a:r>
          </a:p>
          <a:p>
            <a:pPr algn="ctr"/>
            <a:r>
              <a:rPr lang="cs-CZ" b="1"/>
              <a:t>buňky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ložení srd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8077200" cy="4849813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87463" y="149225"/>
            <a:ext cx="6897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OBECNÁ   STAVBA   SRDCE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124200" y="1066800"/>
            <a:ext cx="1568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myokard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924175" y="5500688"/>
            <a:ext cx="1647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endokard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48200" y="5805488"/>
            <a:ext cx="13700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epikard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5257800" y="5105400"/>
            <a:ext cx="4572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921125" y="1600200"/>
            <a:ext cx="193675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763963" y="4495800"/>
            <a:ext cx="579437" cy="1143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083425" y="5729288"/>
            <a:ext cx="15271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perikard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5867400" y="4572000"/>
            <a:ext cx="1905000" cy="1066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410200" y="616267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 i="1">
                <a:latin typeface="Times New Roman" pitchFamily="18" charset="0"/>
              </a:rPr>
              <a:t>dutina perikardu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 flipV="1">
            <a:off x="6019800" y="5334000"/>
            <a:ext cx="609600" cy="8382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nimBg="1"/>
      <p:bldP spid="8" grpId="0" animBg="1"/>
      <p:bldP spid="9" grpId="0" animBg="1"/>
      <p:bldP spid="10" grpId="0" autoUpdateAnimBg="0"/>
      <p:bldP spid="11" grpId="0" animBg="1"/>
      <p:bldP spid="12" grpId="0" autoUpdateAnimBg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h srdce Exercise Physiol"/>
          <p:cNvPicPr>
            <a:picLocks noChangeAspect="1" noChangeArrowheads="1"/>
          </p:cNvPicPr>
          <p:nvPr/>
        </p:nvPicPr>
        <p:blipFill>
          <a:blip r:embed="rId2" cstate="print"/>
          <a:srcRect r="56631"/>
          <a:stretch>
            <a:fillRect/>
          </a:stretch>
        </p:blipFill>
        <p:spPr bwMode="auto">
          <a:xfrm>
            <a:off x="2486025" y="669925"/>
            <a:ext cx="3670300" cy="52070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479925" y="5559425"/>
            <a:ext cx="2663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latin typeface="Times New Roman" pitchFamily="18" charset="0"/>
              </a:rPr>
              <a:t>trojcípá chlopeň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66738" y="4940300"/>
            <a:ext cx="27098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sz="2800" b="1">
                <a:latin typeface="Times New Roman" pitchFamily="18" charset="0"/>
              </a:rPr>
              <a:t>poloměsíčitá chlopeň plícnice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011863" y="1341438"/>
            <a:ext cx="1347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plícnice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132138" y="260350"/>
            <a:ext cx="27606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Srdečnice </a:t>
            </a:r>
            <a:r>
              <a:rPr lang="cs-CZ" sz="2800" b="1" i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(aorta)</a:t>
            </a:r>
            <a:endParaRPr lang="cs-CZ" sz="28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0825" y="1309688"/>
            <a:ext cx="2417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horní dutá žíla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7450" y="5805488"/>
            <a:ext cx="2359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dolní dutá žíla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71550" y="2909888"/>
            <a:ext cx="1597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pravá síň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011863" y="2292350"/>
            <a:ext cx="1319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levá síň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79388" y="3716338"/>
            <a:ext cx="23479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pravá komora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084888" y="3168650"/>
            <a:ext cx="2070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solidFill>
                  <a:srgbClr val="FF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levá komora</a:t>
            </a: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3419475" y="5373688"/>
            <a:ext cx="215900" cy="5762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2627313" y="1597025"/>
            <a:ext cx="504825" cy="714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708400" y="620713"/>
            <a:ext cx="287338" cy="720725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4787900" y="1700213"/>
            <a:ext cx="1223963" cy="14446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2555875" y="3213100"/>
            <a:ext cx="1079500" cy="360363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484438" y="4076700"/>
            <a:ext cx="2087562" cy="360363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5435600" y="3429000"/>
            <a:ext cx="649288" cy="647700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4932363" y="2565400"/>
            <a:ext cx="1079500" cy="215900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ffectLst>
            <a:outerShdw dist="28398" dir="3806097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 rot="21117272">
            <a:off x="3657600" y="56388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 rot="21162745" flipV="1">
            <a:off x="2819400" y="4572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 rot="20423663" flipV="1">
            <a:off x="3363913" y="3133725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3581400" y="4191000"/>
            <a:ext cx="14478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 rot="19625630" flipV="1">
            <a:off x="3810000" y="38862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4191000" y="34290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152400" y="2209800"/>
            <a:ext cx="2895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sz="2800" b="1">
                <a:latin typeface="Times New Roman" pitchFamily="18" charset="0"/>
              </a:rPr>
              <a:t>poloměsíčitá chlopeň srdečnice</a:t>
            </a: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2438400" y="3581400"/>
            <a:ext cx="182880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>
            <a:off x="2209800" y="2438400"/>
            <a:ext cx="13716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5870575" y="4953000"/>
            <a:ext cx="27638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>
                <a:latin typeface="Times New Roman" pitchFamily="18" charset="0"/>
              </a:rPr>
              <a:t>dvojcípá chlopeň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H="1" flipV="1">
            <a:off x="5486400" y="3505200"/>
            <a:ext cx="914400" cy="1524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2"/>
          <p:cNvSpPr>
            <a:spLocks noChangeArrowheads="1"/>
          </p:cNvSpPr>
          <p:nvPr/>
        </p:nvSpPr>
        <p:spPr bwMode="auto">
          <a:xfrm rot="19454652" flipV="1">
            <a:off x="4724400" y="2438400"/>
            <a:ext cx="304800" cy="381000"/>
          </a:xfrm>
          <a:prstGeom prst="upArrow">
            <a:avLst>
              <a:gd name="adj1" fmla="val 50000"/>
              <a:gd name="adj2" fmla="val 3125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AutoShape 33"/>
          <p:cNvSpPr>
            <a:spLocks noChangeArrowheads="1"/>
          </p:cNvSpPr>
          <p:nvPr/>
        </p:nvSpPr>
        <p:spPr bwMode="auto">
          <a:xfrm rot="20207592" flipV="1">
            <a:off x="5105400" y="3048000"/>
            <a:ext cx="304800" cy="914400"/>
          </a:xfrm>
          <a:prstGeom prst="upArrow">
            <a:avLst>
              <a:gd name="adj1" fmla="val 50000"/>
              <a:gd name="adj2" fmla="val 7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4"/>
          <p:cNvGrpSpPr>
            <a:grpSpLocks/>
          </p:cNvGrpSpPr>
          <p:nvPr/>
        </p:nvGrpSpPr>
        <p:grpSpPr bwMode="auto">
          <a:xfrm>
            <a:off x="3581400" y="2133600"/>
            <a:ext cx="1828800" cy="1828800"/>
            <a:chOff x="2256" y="1344"/>
            <a:chExt cx="1152" cy="1152"/>
          </a:xfrm>
        </p:grpSpPr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 rot="9530047" flipV="1">
              <a:off x="2256" y="1344"/>
              <a:ext cx="192" cy="57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 rot="8002786" flipV="1">
              <a:off x="3024" y="2112"/>
              <a:ext cx="192" cy="576"/>
            </a:xfrm>
            <a:prstGeom prst="upArrow">
              <a:avLst>
                <a:gd name="adj1" fmla="val 50000"/>
                <a:gd name="adj2" fmla="val 75000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utoUpdateAnimBg="0"/>
      <p:bldP spid="28" grpId="0" animBg="1"/>
      <p:bldP spid="29" grpId="0" animBg="1"/>
      <p:bldP spid="30" grpId="0" autoUpdateAnimBg="0"/>
      <p:bldP spid="31" grpId="0" animBg="1"/>
      <p:bldP spid="32" grpId="0" animBg="1"/>
      <p:bldP spid="3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řevodní systé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333375"/>
            <a:ext cx="5765800" cy="6365875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71825" y="211138"/>
            <a:ext cx="2798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>
                <a:latin typeface="Times New Roman" pitchFamily="18" charset="0"/>
              </a:rPr>
              <a:t>internodální dráhy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4925" y="1214438"/>
            <a:ext cx="180022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sz="2800">
                <a:latin typeface="Times New Roman" pitchFamily="18" charset="0"/>
              </a:rPr>
              <a:t>sinoatriální uzel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72225" y="2349500"/>
            <a:ext cx="2771775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sz="2800">
                <a:latin typeface="Times New Roman" pitchFamily="18" charset="0"/>
              </a:rPr>
              <a:t>atrioventrikulární uzel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67500" y="3068638"/>
            <a:ext cx="222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>
                <a:latin typeface="Times New Roman" pitchFamily="18" charset="0"/>
              </a:rPr>
              <a:t>Hissův svazek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24613" y="4478338"/>
            <a:ext cx="1819275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sz="2800">
                <a:latin typeface="Times New Roman" pitchFamily="18" charset="0"/>
              </a:rPr>
              <a:t>levé raménko Tawarovo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8650" y="4365625"/>
            <a:ext cx="149542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cs-CZ" sz="2800">
                <a:latin typeface="Times New Roman" pitchFamily="18" charset="0"/>
              </a:rPr>
              <a:t>pravé raménko Tawarovo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1042988" y="1628775"/>
            <a:ext cx="1368425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1547813" y="4508500"/>
            <a:ext cx="2519362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4427538" y="4510088"/>
            <a:ext cx="2016125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4067175" y="3284538"/>
            <a:ext cx="2592388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H="1">
            <a:off x="3924300" y="2593975"/>
            <a:ext cx="2519363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3340100" y="692150"/>
            <a:ext cx="468313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73250" y="228600"/>
            <a:ext cx="526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cs-CZ" sz="36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CHEMICKÉ    SLOŽENÍ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484784"/>
            <a:ext cx="8892481" cy="521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76250" eaLnBrk="0" hangingPunct="0"/>
            <a:r>
              <a:rPr lang="cs-CZ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Biogenní prvky </a:t>
            </a:r>
            <a:r>
              <a:rPr lang="cs-CZ" sz="2600" dirty="0" smtClean="0">
                <a:latin typeface="Times New Roman" pitchFamily="18" charset="0"/>
              </a:rPr>
              <a:t>- C, H, O, N, S, P, K, Na, Cl, Ca, Mg, </a:t>
            </a:r>
            <a:r>
              <a:rPr lang="cs-CZ" sz="2600" dirty="0" err="1" smtClean="0">
                <a:latin typeface="Times New Roman" pitchFamily="18" charset="0"/>
              </a:rPr>
              <a:t>Fe</a:t>
            </a:r>
            <a:r>
              <a:rPr lang="cs-CZ" sz="2600" dirty="0" smtClean="0">
                <a:latin typeface="Times New Roman" pitchFamily="18" charset="0"/>
              </a:rPr>
              <a:t>, P, </a:t>
            </a:r>
            <a:r>
              <a:rPr lang="cs-CZ" sz="2600" dirty="0" err="1" smtClean="0">
                <a:latin typeface="Times New Roman" pitchFamily="18" charset="0"/>
              </a:rPr>
              <a:t>Cu</a:t>
            </a:r>
            <a:r>
              <a:rPr lang="cs-CZ" sz="2600" dirty="0" smtClean="0">
                <a:latin typeface="Times New Roman" pitchFamily="18" charset="0"/>
              </a:rPr>
              <a:t>, </a:t>
            </a:r>
            <a:r>
              <a:rPr lang="cs-CZ" sz="2600" dirty="0" err="1" smtClean="0">
                <a:latin typeface="Times New Roman" pitchFamily="18" charset="0"/>
              </a:rPr>
              <a:t>Zn</a:t>
            </a:r>
            <a:r>
              <a:rPr lang="cs-CZ" sz="2600" dirty="0" smtClean="0">
                <a:latin typeface="Times New Roman" pitchFamily="18" charset="0"/>
              </a:rPr>
              <a:t>, Co, Se...</a:t>
            </a:r>
          </a:p>
          <a:p>
            <a:pPr defTabSz="476250" eaLnBrk="0" hangingPunct="0"/>
            <a:endParaRPr lang="cs-CZ" sz="2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476250" eaLnBrk="0" hangingPunct="0"/>
            <a:r>
              <a:rPr lang="cs-CZ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Nízkomolekulární organické látky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sacharidy, organické kyseliny,</a:t>
            </a:r>
          </a:p>
          <a:p>
            <a:pPr defTabSz="476250" eaLnBrk="0" hangingPunct="0"/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aminokyseliny, nukleotidy, uhlovodíky (karoten, steroidy), vyšší mastné kyseliny, fosfolipidy</a:t>
            </a:r>
          </a:p>
          <a:p>
            <a:pPr defTabSz="476250" eaLnBrk="0" hangingPunct="0"/>
            <a:endParaRPr lang="cs-CZ" sz="26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defTabSz="476250" eaLnBrk="0" hangingPunct="0"/>
            <a:r>
              <a:rPr lang="cs-CZ" sz="2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Vysokomolekulární organické látky</a:t>
            </a:r>
            <a:r>
              <a:rPr lang="cs-CZ" sz="2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– </a:t>
            </a:r>
            <a:r>
              <a:rPr lang="cs-CZ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polysacharidy, nukleové kyseliny, bílkoviny</a:t>
            </a:r>
            <a:endParaRPr lang="cs-CZ" sz="2600" dirty="0" smtClean="0">
              <a:latin typeface="Times New Roman" pitchFamily="18" charset="0"/>
            </a:endParaRPr>
          </a:p>
          <a:p>
            <a:pPr defTabSz="476250" eaLnBrk="0" hangingPunct="0">
              <a:spcBef>
                <a:spcPct val="40000"/>
              </a:spcBef>
            </a:pPr>
            <a:endParaRPr lang="cs-CZ" sz="2600" b="1" i="1" dirty="0" smtClean="0">
              <a:latin typeface="Times New Roman" pitchFamily="18" charset="0"/>
            </a:endParaRPr>
          </a:p>
          <a:p>
            <a:pPr defTabSz="476250" eaLnBrk="0" hangingPunct="0">
              <a:spcBef>
                <a:spcPct val="40000"/>
              </a:spcBef>
            </a:pPr>
            <a:r>
              <a:rPr lang="cs-CZ" sz="2600" b="1" i="1" dirty="0" smtClean="0">
                <a:latin typeface="Times New Roman" pitchFamily="18" charset="0"/>
              </a:rPr>
              <a:t>-význam v těle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tah srdce Exercise Physi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0350"/>
            <a:ext cx="6767513" cy="41656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95288" y="4797425"/>
            <a:ext cx="399415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46088" algn="l"/>
              </a:tabLst>
            </a:pPr>
            <a:r>
              <a:rPr lang="cs-CZ" sz="2800" b="1">
                <a:latin typeface="Times New Roman" pitchFamily="18" charset="0"/>
              </a:rPr>
              <a:t>DIASTOLA</a:t>
            </a:r>
          </a:p>
          <a:p>
            <a:pPr>
              <a:buFontTx/>
              <a:buChar char="•"/>
              <a:tabLst>
                <a:tab pos="446088" algn="l"/>
              </a:tabLst>
            </a:pPr>
            <a:r>
              <a:rPr lang="cs-CZ" sz="2800" b="1">
                <a:latin typeface="Times New Roman" pitchFamily="18" charset="0"/>
              </a:rPr>
              <a:t>	izovolumická relaxace</a:t>
            </a:r>
          </a:p>
          <a:p>
            <a:pPr>
              <a:buFontTx/>
              <a:buChar char="•"/>
              <a:tabLst>
                <a:tab pos="446088" algn="l"/>
              </a:tabLst>
            </a:pPr>
            <a:r>
              <a:rPr lang="cs-CZ" sz="2800" b="1">
                <a:latin typeface="Times New Roman" pitchFamily="18" charset="0"/>
              </a:rPr>
              <a:t>	plnění komor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716463" y="4868863"/>
            <a:ext cx="427513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tabLst>
                <a:tab pos="446088" algn="l"/>
              </a:tabLst>
            </a:pPr>
            <a:r>
              <a:rPr lang="cs-CZ" sz="2800" b="1">
                <a:latin typeface="Times New Roman" pitchFamily="18" charset="0"/>
              </a:rPr>
              <a:t>SYSTOLA</a:t>
            </a:r>
          </a:p>
          <a:p>
            <a:pPr>
              <a:buFontTx/>
              <a:buChar char="•"/>
              <a:tabLst>
                <a:tab pos="446088" algn="l"/>
              </a:tabLst>
            </a:pPr>
            <a:r>
              <a:rPr lang="cs-CZ" sz="2800" b="1">
                <a:latin typeface="Times New Roman" pitchFamily="18" charset="0"/>
              </a:rPr>
              <a:t>	izovolumická kontrakce</a:t>
            </a:r>
          </a:p>
          <a:p>
            <a:pPr>
              <a:buFontTx/>
              <a:buChar char="•"/>
              <a:tabLst>
                <a:tab pos="446088" algn="l"/>
              </a:tabLst>
            </a:pPr>
            <a:r>
              <a:rPr lang="cs-CZ" sz="2800" b="1">
                <a:latin typeface="Times New Roman" pitchFamily="18" charset="0"/>
              </a:rPr>
              <a:t>	ejekce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51520" y="6170613"/>
            <a:ext cx="5056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www.youtube.com/watch?v=rguztY8aqpk</a:t>
            </a:r>
            <a:endParaRPr lang="cs-CZ" dirty="0" smtClean="0"/>
          </a:p>
          <a:p>
            <a:r>
              <a:rPr lang="cs-CZ" dirty="0">
                <a:hlinkClick r:id="rId4"/>
              </a:rPr>
              <a:t>https://</a:t>
            </a:r>
            <a:r>
              <a:rPr lang="cs-CZ" dirty="0" smtClean="0">
                <a:hlinkClick r:id="rId4"/>
              </a:rPr>
              <a:t>www.youtube.com/watch?v=oHMmtqKgs50</a:t>
            </a:r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95288" y="765175"/>
            <a:ext cx="7943850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  <a:buFontTx/>
              <a:buChar char="•"/>
            </a:pPr>
            <a:r>
              <a:rPr lang="cs-CZ" sz="3600" b="1">
                <a:latin typeface="Times New Roman" pitchFamily="18" charset="0"/>
              </a:rPr>
              <a:t> SRDEČNÍ FREKVENCE  	</a:t>
            </a:r>
            <a:r>
              <a:rPr lang="cs-CZ" sz="3600" b="1">
                <a:solidFill>
                  <a:srgbClr val="FF0000"/>
                </a:solidFill>
                <a:latin typeface="Times New Roman" pitchFamily="18" charset="0"/>
              </a:rPr>
              <a:t>70/min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cs-CZ" sz="3600" b="1">
                <a:latin typeface="Times New Roman" pitchFamily="18" charset="0"/>
              </a:rPr>
              <a:t> SYSTOLICKÝ OBJEM		</a:t>
            </a:r>
            <a:r>
              <a:rPr lang="cs-CZ" sz="3600" b="1">
                <a:solidFill>
                  <a:srgbClr val="FF0000"/>
                </a:solidFill>
                <a:latin typeface="Times New Roman" pitchFamily="18" charset="0"/>
              </a:rPr>
              <a:t>70 ml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cs-CZ" sz="3600" b="1">
                <a:latin typeface="Times New Roman" pitchFamily="18" charset="0"/>
              </a:rPr>
              <a:t> SRDEČNÍ VÝDEJ			</a:t>
            </a:r>
            <a:r>
              <a:rPr lang="cs-CZ" sz="3600" b="1">
                <a:solidFill>
                  <a:srgbClr val="FF0000"/>
                </a:solidFill>
                <a:latin typeface="Times New Roman" pitchFamily="18" charset="0"/>
              </a:rPr>
              <a:t>5 l/min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cs-CZ" sz="3600" b="1">
                <a:latin typeface="Times New Roman" pitchFamily="18" charset="0"/>
              </a:rPr>
              <a:t> KONTRAKTILITA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cs-CZ" sz="3600" b="1">
                <a:latin typeface="Times New Roman" pitchFamily="18" charset="0"/>
              </a:rPr>
              <a:t> END DIASTOLICÝ  OBJEM 	</a:t>
            </a:r>
            <a:r>
              <a:rPr lang="cs-CZ" sz="3600" b="1">
                <a:solidFill>
                  <a:srgbClr val="FF0000"/>
                </a:solidFill>
                <a:latin typeface="Times New Roman" pitchFamily="18" charset="0"/>
              </a:rPr>
              <a:t>120 ml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cs-CZ" sz="3600" b="1">
                <a:latin typeface="Times New Roman" pitchFamily="18" charset="0"/>
              </a:rPr>
              <a:t> END SYSTOLICKÝ  OBJEM 	</a:t>
            </a:r>
            <a:r>
              <a:rPr lang="cs-CZ" sz="3600" b="1">
                <a:solidFill>
                  <a:srgbClr val="FF0000"/>
                </a:solidFill>
                <a:latin typeface="Times New Roman" pitchFamily="18" charset="0"/>
              </a:rPr>
              <a:t>50 ml</a:t>
            </a:r>
          </a:p>
          <a:p>
            <a:pPr>
              <a:lnSpc>
                <a:spcPct val="125000"/>
              </a:lnSpc>
              <a:buFontTx/>
              <a:buChar char="•"/>
            </a:pPr>
            <a:r>
              <a:rPr lang="cs-CZ" sz="3600" b="1">
                <a:latin typeface="Times New Roman" pitchFamily="18" charset="0"/>
              </a:rPr>
              <a:t> EJEKČNÍ FRAKCE			</a:t>
            </a:r>
            <a:r>
              <a:rPr lang="cs-CZ" sz="3600" b="1">
                <a:solidFill>
                  <a:srgbClr val="FF0000"/>
                </a:solidFill>
                <a:latin typeface="Times New Roman" pitchFamily="18" charset="0"/>
              </a:rPr>
              <a:t>60%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_1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DFDFA"/>
              </a:clrFrom>
              <a:clrTo>
                <a:srgbClr val="EDFD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0"/>
            <a:ext cx="6505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évy ve svalu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" y="1371600"/>
            <a:ext cx="3924300" cy="5486400"/>
          </a:xfrm>
          <a:prstGeom prst="rect">
            <a:avLst/>
          </a:prstGeom>
          <a:noFill/>
        </p:spPr>
      </p:pic>
      <p:pic>
        <p:nvPicPr>
          <p:cNvPr id="3" name="Picture 3" descr="tepna a žíla schem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1878013"/>
            <a:ext cx="4876800" cy="4584700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570163" y="149225"/>
            <a:ext cx="4019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TEPNY</a:t>
            </a:r>
            <a:r>
              <a:rPr lang="cs-CZ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A  </a:t>
            </a:r>
            <a:r>
              <a:rPr lang="cs-CZ" sz="40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ŽÍLY</a:t>
            </a:r>
            <a:endParaRPr lang="cs-CZ" sz="4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br_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6F8FA"/>
              </a:clrFrom>
              <a:clrTo>
                <a:srgbClr val="D6F8FA">
                  <a:alpha val="0"/>
                </a:srgbClr>
              </a:clrTo>
            </a:clrChange>
            <a:lum bright="12000" contrast="24000"/>
          </a:blip>
          <a:srcRect l="19492" t="19695" r="61687" b="42076"/>
          <a:stretch>
            <a:fillRect/>
          </a:stretch>
        </p:blipFill>
        <p:spPr bwMode="auto">
          <a:xfrm>
            <a:off x="1828800" y="609600"/>
            <a:ext cx="5300663" cy="5638800"/>
          </a:xfrm>
          <a:prstGeom prst="rect">
            <a:avLst/>
          </a:prstGeom>
          <a:noFill/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3886200" y="557213"/>
            <a:ext cx="1143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572000" y="609600"/>
            <a:ext cx="1143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4572000" y="685800"/>
            <a:ext cx="1143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752975" y="809625"/>
            <a:ext cx="1143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4876800" y="838200"/>
            <a:ext cx="23622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518150" y="552450"/>
            <a:ext cx="2711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/>
              <a:t>SYSTOLICKÝ</a:t>
            </a:r>
          </a:p>
          <a:p>
            <a:r>
              <a:rPr lang="cs-CZ" sz="3200"/>
              <a:t>TLAK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181600" y="5708650"/>
            <a:ext cx="29146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/>
              <a:t>DIASTOLICKÝ</a:t>
            </a:r>
          </a:p>
          <a:p>
            <a:r>
              <a:rPr lang="cs-CZ" sz="3200"/>
              <a:t>TLAK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 rot="16200000">
            <a:off x="2447132" y="3209131"/>
            <a:ext cx="3365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/>
              <a:t>PULZOVÝ  TLAK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47638" y="2892425"/>
            <a:ext cx="32051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/>
              <a:t>STŘEDNÍ  TLAK</a:t>
            </a:r>
          </a:p>
          <a:p>
            <a:pPr>
              <a:lnSpc>
                <a:spcPct val="90000"/>
              </a:lnSpc>
            </a:pPr>
            <a:r>
              <a:rPr lang="cs-CZ" sz="2800"/>
              <a:t>= 1/3pulzového tlaku</a:t>
            </a:r>
          </a:p>
          <a:p>
            <a:pPr>
              <a:lnSpc>
                <a:spcPct val="90000"/>
              </a:lnSpc>
            </a:pPr>
            <a:r>
              <a:rPr lang="cs-CZ" sz="2800"/>
              <a:t>+ diastolický tlak</a:t>
            </a: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4419600" y="838200"/>
            <a:ext cx="0" cy="480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rot="10800000">
            <a:off x="2895600" y="3962400"/>
            <a:ext cx="38100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 flipV="1">
            <a:off x="3124200" y="5562600"/>
            <a:ext cx="19050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5943600" y="5562600"/>
            <a:ext cx="838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 flipV="1">
            <a:off x="4495800" y="762000"/>
            <a:ext cx="914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7" descr="obr_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560888" cy="5491163"/>
          </a:xfrm>
          <a:prstGeom prst="rect">
            <a:avLst/>
          </a:prstGeom>
          <a:noFill/>
        </p:spPr>
      </p:pic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1363663" y="149225"/>
            <a:ext cx="6434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KAPILÁRY – výměnné cévy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ymf syst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9225" y="366713"/>
            <a:ext cx="3533775" cy="6122987"/>
          </a:xfrm>
          <a:prstGeom prst="rect">
            <a:avLst/>
          </a:prstGeom>
          <a:noFill/>
        </p:spPr>
      </p:pic>
      <p:pic>
        <p:nvPicPr>
          <p:cNvPr id="3" name="Picture 3" descr="lymf cé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" y="1306513"/>
            <a:ext cx="3397250" cy="5094287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9925" y="149225"/>
            <a:ext cx="5373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4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LYMFATICKÉ  CÉVY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at dých sys K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3" y="779463"/>
            <a:ext cx="6129337" cy="6011862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55613" y="-79375"/>
            <a:ext cx="8183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ANATOMIE  DÝCHACÍCH   CEST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1295400"/>
            <a:ext cx="240665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>
                <a:latin typeface="Times New Roman" pitchFamily="18" charset="0"/>
              </a:rPr>
              <a:t>Dutina nosní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66800" y="2133600"/>
            <a:ext cx="233838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>
                <a:latin typeface="Times New Roman" pitchFamily="18" charset="0"/>
              </a:rPr>
              <a:t>Dutina ústní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867400" y="2163763"/>
            <a:ext cx="1176338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>
                <a:latin typeface="Times New Roman" pitchFamily="18" charset="0"/>
              </a:rPr>
              <a:t>Hltan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524000" y="2797175"/>
            <a:ext cx="12446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>
                <a:latin typeface="Times New Roman" pitchFamily="18" charset="0"/>
              </a:rPr>
              <a:t>Hrtan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010400" y="4602163"/>
            <a:ext cx="101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>
                <a:latin typeface="Times New Roman" pitchFamily="18" charset="0"/>
              </a:rPr>
              <a:t>Plíce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7138" y="3581400"/>
            <a:ext cx="1922462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>
                <a:latin typeface="Times New Roman" pitchFamily="18" charset="0"/>
              </a:rPr>
              <a:t>Průdšnice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791200" y="1409700"/>
            <a:ext cx="2813050" cy="727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65000"/>
              </a:lnSpc>
            </a:pPr>
            <a:r>
              <a:rPr lang="cs-CZ" sz="3200" b="1">
                <a:latin typeface="Times New Roman" pitchFamily="18" charset="0"/>
              </a:rPr>
              <a:t>Vedlejší dutiny</a:t>
            </a:r>
          </a:p>
          <a:p>
            <a:pPr>
              <a:lnSpc>
                <a:spcPct val="65000"/>
              </a:lnSpc>
            </a:pPr>
            <a:r>
              <a:rPr lang="cs-CZ" sz="3200" b="1">
                <a:latin typeface="Times New Roman" pitchFamily="18" charset="0"/>
              </a:rPr>
              <a:t>nosní</a:t>
            </a: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3962400" y="1447800"/>
            <a:ext cx="228600" cy="762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886200" y="1905000"/>
            <a:ext cx="457200" cy="1524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038600" y="1447800"/>
            <a:ext cx="1752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4191000" y="1676400"/>
            <a:ext cx="1600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3352800" y="16002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3352800" y="2362200"/>
            <a:ext cx="7620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4572000" y="25146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2667000" y="3124200"/>
            <a:ext cx="1905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4572000" y="3733800"/>
            <a:ext cx="1676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029200" y="4343400"/>
            <a:ext cx="1905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>
            <a:off x="3962400" y="4648200"/>
            <a:ext cx="2971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ovéPole 21"/>
          <p:cNvSpPr txBox="1"/>
          <p:nvPr/>
        </p:nvSpPr>
        <p:spPr>
          <a:xfrm>
            <a:off x="323528" y="6597352"/>
            <a:ext cx="4979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www.youtube.com/watch?v=kacMYexDgHg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ychani Hrudní košSilbernag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4062"/>
            <a:ext cx="5191125" cy="5349875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24536" y="1387475"/>
            <a:ext cx="4572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cs-CZ" sz="2400" b="1" u="sng" dirty="0">
                <a:latin typeface="Times New Roman" pitchFamily="18" charset="0"/>
              </a:rPr>
              <a:t>Hlavní nádechové svaly</a:t>
            </a:r>
            <a:r>
              <a:rPr lang="cs-CZ" sz="2400" dirty="0">
                <a:latin typeface="Times New Roman" pitchFamily="18" charset="0"/>
              </a:rPr>
              <a:t>: bránice, zevní mezižeberní svaly</a:t>
            </a:r>
          </a:p>
          <a:p>
            <a:pPr eaLnBrk="0" hangingPunct="0"/>
            <a:endParaRPr lang="cs-CZ" sz="2400" b="1" u="sng" dirty="0">
              <a:latin typeface="Times New Roman" pitchFamily="18" charset="0"/>
            </a:endParaRPr>
          </a:p>
          <a:p>
            <a:pPr eaLnBrk="0" hangingPunct="0"/>
            <a:r>
              <a:rPr lang="cs-CZ" sz="2400" b="1" u="sng" dirty="0">
                <a:latin typeface="Times New Roman" pitchFamily="18" charset="0"/>
              </a:rPr>
              <a:t>Pomocné dýchací svaly</a:t>
            </a:r>
            <a:r>
              <a:rPr lang="cs-CZ" sz="2400" dirty="0">
                <a:latin typeface="Times New Roman" pitchFamily="18" charset="0"/>
              </a:rPr>
              <a:t>: m. </a:t>
            </a:r>
            <a:r>
              <a:rPr lang="cs-CZ" sz="2400" dirty="0" err="1">
                <a:latin typeface="Times New Roman" pitchFamily="18" charset="0"/>
              </a:rPr>
              <a:t>sternocleidomastoideus</a:t>
            </a:r>
            <a:r>
              <a:rPr lang="cs-CZ" sz="2400" dirty="0">
                <a:latin typeface="Times New Roman" pitchFamily="18" charset="0"/>
              </a:rPr>
              <a:t>, skupina </a:t>
            </a:r>
            <a:r>
              <a:rPr lang="cs-CZ" sz="2400" dirty="0" err="1">
                <a:latin typeface="Times New Roman" pitchFamily="18" charset="0"/>
              </a:rPr>
              <a:t>skalenových</a:t>
            </a:r>
            <a:r>
              <a:rPr lang="cs-CZ" sz="2400" dirty="0">
                <a:latin typeface="Times New Roman" pitchFamily="18" charset="0"/>
              </a:rPr>
              <a:t> svalů</a:t>
            </a:r>
          </a:p>
          <a:p>
            <a:pPr eaLnBrk="0" hangingPunct="0"/>
            <a:endParaRPr lang="cs-CZ" sz="2400" b="1" u="sng" dirty="0">
              <a:latin typeface="Times New Roman" pitchFamily="18" charset="0"/>
            </a:endParaRPr>
          </a:p>
          <a:p>
            <a:pPr eaLnBrk="0" hangingPunct="0"/>
            <a:r>
              <a:rPr lang="cs-CZ" sz="2400" b="1" u="sng" dirty="0">
                <a:latin typeface="Times New Roman" pitchFamily="18" charset="0"/>
              </a:rPr>
              <a:t>Výdechové svaly</a:t>
            </a:r>
            <a:r>
              <a:rPr lang="cs-CZ" sz="2400" dirty="0">
                <a:latin typeface="Times New Roman" pitchFamily="18" charset="0"/>
              </a:rPr>
              <a:t>: vnitřní mezižeberní svaly,</a:t>
            </a:r>
          </a:p>
          <a:p>
            <a:pPr eaLnBrk="0" hangingPunct="0"/>
            <a:r>
              <a:rPr lang="cs-CZ" sz="2400" dirty="0">
                <a:latin typeface="Times New Roman" pitchFamily="18" charset="0"/>
              </a:rPr>
              <a:t>svaly přední stěny břišní</a:t>
            </a:r>
            <a:endParaRPr lang="en-US" sz="2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spiromte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50" y="800100"/>
            <a:ext cx="79883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30926" y="228600"/>
            <a:ext cx="33488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/>
            <a:r>
              <a:rPr lang="cs-CZ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TRANSPORTY</a:t>
            </a:r>
            <a:endParaRPr lang="cs-CZ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51520" y="836712"/>
            <a:ext cx="17208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chemeClr val="accent2"/>
                </a:solidFill>
                <a:latin typeface="Times New Roman" pitchFamily="18" charset="0"/>
              </a:rPr>
              <a:t>DIFÚZE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71800" y="1333277"/>
            <a:ext cx="6048350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90500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	</a:t>
            </a:r>
            <a:r>
              <a:rPr lang="cs-CZ" sz="2400" b="1" dirty="0">
                <a:latin typeface="Times New Roman" pitchFamily="18" charset="0"/>
              </a:rPr>
              <a:t>Proces</a:t>
            </a:r>
            <a:r>
              <a:rPr lang="cs-CZ" sz="2400" dirty="0">
                <a:latin typeface="Times New Roman" pitchFamily="18" charset="0"/>
              </a:rPr>
              <a:t>, při kterém se částice v důsledku  	svého stálého neuspořádaného pohybu 	</a:t>
            </a:r>
            <a:r>
              <a:rPr lang="cs-CZ" sz="2400" i="1" dirty="0">
                <a:latin typeface="Times New Roman" pitchFamily="18" charset="0"/>
              </a:rPr>
              <a:t>snaží vyplnit celý dostupný prostor</a:t>
            </a:r>
            <a:r>
              <a:rPr lang="cs-CZ" sz="2400" dirty="0">
                <a:latin typeface="Times New Roman" pitchFamily="18" charset="0"/>
              </a:rPr>
              <a:t>.</a:t>
            </a:r>
          </a:p>
          <a:p>
            <a:pPr defTabSz="190500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	</a:t>
            </a:r>
            <a:r>
              <a:rPr lang="cs-CZ" sz="2400" b="1" dirty="0">
                <a:latin typeface="Times New Roman" pitchFamily="18" charset="0"/>
              </a:rPr>
              <a:t>Pohybují se</a:t>
            </a:r>
            <a:r>
              <a:rPr lang="cs-CZ" sz="2400" dirty="0">
                <a:latin typeface="Times New Roman" pitchFamily="18" charset="0"/>
              </a:rPr>
              <a:t> z oblasti o </a:t>
            </a:r>
            <a:r>
              <a:rPr lang="cs-CZ" sz="2400" b="1" i="1" dirty="0">
                <a:latin typeface="Times New Roman" pitchFamily="18" charset="0"/>
              </a:rPr>
              <a:t>vysoké</a:t>
            </a:r>
            <a:r>
              <a:rPr lang="cs-CZ" sz="2400" dirty="0">
                <a:latin typeface="Times New Roman" pitchFamily="18" charset="0"/>
              </a:rPr>
              <a:t> koncentraci 	do míst s </a:t>
            </a:r>
            <a:r>
              <a:rPr lang="cs-CZ" sz="2400" b="1" i="1" dirty="0">
                <a:latin typeface="Times New Roman" pitchFamily="18" charset="0"/>
              </a:rPr>
              <a:t>nízkou</a:t>
            </a:r>
            <a:r>
              <a:rPr lang="cs-CZ" sz="2400" dirty="0">
                <a:latin typeface="Times New Roman" pitchFamily="18" charset="0"/>
              </a:rPr>
              <a:t> koncentraci částic.</a:t>
            </a:r>
          </a:p>
          <a:p>
            <a:pPr defTabSz="190500">
              <a:lnSpc>
                <a:spcPct val="80000"/>
              </a:lnSpc>
              <a:spcBef>
                <a:spcPct val="25000"/>
              </a:spcBef>
              <a:buFontTx/>
              <a:buChar char="•"/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b="1" dirty="0">
                <a:latin typeface="Times New Roman" pitchFamily="18" charset="0"/>
              </a:rPr>
              <a:t>	Rychlost difúze</a:t>
            </a:r>
            <a:r>
              <a:rPr lang="cs-CZ" sz="2400" dirty="0">
                <a:latin typeface="Times New Roman" pitchFamily="18" charset="0"/>
              </a:rPr>
              <a:t> závisí na transportní </a:t>
            </a:r>
            <a:r>
              <a:rPr lang="cs-CZ" sz="2400" i="1" dirty="0">
                <a:latin typeface="Times New Roman" pitchFamily="18" charset="0"/>
              </a:rPr>
              <a:t>vzdálenosti</a:t>
            </a:r>
            <a:r>
              <a:rPr lang="cs-CZ" sz="2400" dirty="0">
                <a:latin typeface="Times New Roman" pitchFamily="18" charset="0"/>
              </a:rPr>
              <a:t>, na výměnné </a:t>
            </a:r>
            <a:r>
              <a:rPr lang="cs-CZ" sz="2400" i="1" dirty="0">
                <a:latin typeface="Times New Roman" pitchFamily="18" charset="0"/>
              </a:rPr>
              <a:t>ploše</a:t>
            </a:r>
            <a:r>
              <a:rPr lang="cs-CZ" sz="2400" dirty="0">
                <a:latin typeface="Times New Roman" pitchFamily="18" charset="0"/>
              </a:rPr>
              <a:t>, na </a:t>
            </a:r>
            <a:r>
              <a:rPr lang="cs-CZ" sz="2400" i="1" dirty="0">
                <a:latin typeface="Times New Roman" pitchFamily="18" charset="0"/>
              </a:rPr>
              <a:t>povaze</a:t>
            </a:r>
            <a:r>
              <a:rPr lang="cs-CZ" sz="2400" dirty="0">
                <a:latin typeface="Times New Roman" pitchFamily="18" charset="0"/>
              </a:rPr>
              <a:t> difúzní látky a prostředí</a:t>
            </a:r>
          </a:p>
        </p:txBody>
      </p: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6215" y="1412776"/>
            <a:ext cx="2231529" cy="2520280"/>
            <a:chOff x="113" y="2251"/>
            <a:chExt cx="1814" cy="194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13" y="2251"/>
              <a:ext cx="1814" cy="1940"/>
            </a:xfrm>
            <a:prstGeom prst="rect">
              <a:avLst/>
            </a:prstGeom>
            <a:solidFill>
              <a:srgbClr val="E1FFE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61" y="2623"/>
              <a:ext cx="76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613" y="2779"/>
              <a:ext cx="75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64" y="3787"/>
              <a:ext cx="75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86" y="2934"/>
              <a:ext cx="75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764" y="3244"/>
              <a:ext cx="75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42" y="2934"/>
              <a:ext cx="75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764" y="2468"/>
              <a:ext cx="75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537" y="2391"/>
              <a:ext cx="76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35" y="2468"/>
              <a:ext cx="75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86" y="3322"/>
              <a:ext cx="75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20" y="2934"/>
              <a:ext cx="75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93" y="3710"/>
              <a:ext cx="75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44" y="2623"/>
              <a:ext cx="76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10" y="2779"/>
              <a:ext cx="76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671" y="3322"/>
              <a:ext cx="75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688" y="3943"/>
              <a:ext cx="76" cy="7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10" y="2694"/>
              <a:ext cx="9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612" y="2694"/>
              <a:ext cx="680" cy="6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 flipV="1">
              <a:off x="386" y="2458"/>
              <a:ext cx="227" cy="9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386" y="2458"/>
              <a:ext cx="378" cy="3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flipV="1">
              <a:off x="764" y="2458"/>
              <a:ext cx="604" cy="3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1368" y="2458"/>
              <a:ext cx="378" cy="31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 flipV="1">
              <a:off x="764" y="3545"/>
              <a:ext cx="347" cy="1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>
              <a:off x="386" y="3545"/>
              <a:ext cx="378" cy="4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386" y="3001"/>
              <a:ext cx="378" cy="1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764" y="3011"/>
              <a:ext cx="907" cy="100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rot="7388462">
              <a:off x="1335" y="2724"/>
              <a:ext cx="388" cy="3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H="1">
              <a:off x="1141" y="2949"/>
              <a:ext cx="151" cy="6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179388" y="3847926"/>
            <a:ext cx="1990725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>
                <a:solidFill>
                  <a:schemeClr val="accent2"/>
                </a:solidFill>
                <a:latin typeface="Times New Roman" pitchFamily="18" charset="0"/>
              </a:rPr>
              <a:t>OSMÓZA</a:t>
            </a:r>
          </a:p>
        </p:txBody>
      </p:sp>
      <p:grpSp>
        <p:nvGrpSpPr>
          <p:cNvPr id="36" name="Group 30"/>
          <p:cNvGrpSpPr>
            <a:grpSpLocks/>
          </p:cNvGrpSpPr>
          <p:nvPr/>
        </p:nvGrpSpPr>
        <p:grpSpPr bwMode="auto">
          <a:xfrm>
            <a:off x="179388" y="4495626"/>
            <a:ext cx="2179637" cy="2155825"/>
            <a:chOff x="144" y="3984"/>
            <a:chExt cx="1124" cy="1104"/>
          </a:xfrm>
        </p:grpSpPr>
        <p:sp>
          <p:nvSpPr>
            <p:cNvPr id="37" name="Rectangle 31"/>
            <p:cNvSpPr>
              <a:spLocks noChangeArrowheads="1"/>
            </p:cNvSpPr>
            <p:nvPr/>
          </p:nvSpPr>
          <p:spPr bwMode="auto">
            <a:xfrm>
              <a:off x="192" y="4128"/>
              <a:ext cx="1056" cy="960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672" y="4128"/>
              <a:ext cx="96" cy="96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3"/>
            <p:cNvSpPr>
              <a:spLocks noChangeArrowheads="1"/>
            </p:cNvSpPr>
            <p:nvPr/>
          </p:nvSpPr>
          <p:spPr bwMode="auto">
            <a:xfrm>
              <a:off x="672" y="4272"/>
              <a:ext cx="96" cy="96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4"/>
            <p:cNvSpPr>
              <a:spLocks noChangeArrowheads="1"/>
            </p:cNvSpPr>
            <p:nvPr/>
          </p:nvSpPr>
          <p:spPr bwMode="auto">
            <a:xfrm>
              <a:off x="672" y="4416"/>
              <a:ext cx="96" cy="96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5"/>
            <p:cNvSpPr>
              <a:spLocks noChangeArrowheads="1"/>
            </p:cNvSpPr>
            <p:nvPr/>
          </p:nvSpPr>
          <p:spPr bwMode="auto">
            <a:xfrm>
              <a:off x="672" y="4560"/>
              <a:ext cx="96" cy="96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672" y="4704"/>
              <a:ext cx="96" cy="96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672" y="4848"/>
              <a:ext cx="96" cy="96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672" y="4992"/>
              <a:ext cx="96" cy="96"/>
            </a:xfrm>
            <a:prstGeom prst="rect">
              <a:avLst/>
            </a:prstGeom>
            <a:solidFill>
              <a:srgbClr val="333333"/>
            </a:solidFill>
            <a:ln w="9525">
              <a:solidFill>
                <a:srgbClr val="3333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39"/>
            <p:cNvSpPr>
              <a:spLocks noChangeArrowheads="1"/>
            </p:cNvSpPr>
            <p:nvPr/>
          </p:nvSpPr>
          <p:spPr bwMode="auto">
            <a:xfrm>
              <a:off x="864" y="4224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0"/>
            <p:cNvSpPr>
              <a:spLocks noChangeArrowheads="1"/>
            </p:cNvSpPr>
            <p:nvPr/>
          </p:nvSpPr>
          <p:spPr bwMode="auto">
            <a:xfrm>
              <a:off x="1056" y="4320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1"/>
            <p:cNvSpPr>
              <a:spLocks noChangeArrowheads="1"/>
            </p:cNvSpPr>
            <p:nvPr/>
          </p:nvSpPr>
          <p:spPr bwMode="auto">
            <a:xfrm>
              <a:off x="960" y="4416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2"/>
            <p:cNvSpPr>
              <a:spLocks noChangeArrowheads="1"/>
            </p:cNvSpPr>
            <p:nvPr/>
          </p:nvSpPr>
          <p:spPr bwMode="auto">
            <a:xfrm>
              <a:off x="1104" y="4560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3"/>
            <p:cNvSpPr>
              <a:spLocks noChangeArrowheads="1"/>
            </p:cNvSpPr>
            <p:nvPr/>
          </p:nvSpPr>
          <p:spPr bwMode="auto">
            <a:xfrm>
              <a:off x="864" y="4608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4"/>
            <p:cNvSpPr>
              <a:spLocks noChangeArrowheads="1"/>
            </p:cNvSpPr>
            <p:nvPr/>
          </p:nvSpPr>
          <p:spPr bwMode="auto">
            <a:xfrm>
              <a:off x="1104" y="4800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5"/>
            <p:cNvSpPr>
              <a:spLocks noChangeArrowheads="1"/>
            </p:cNvSpPr>
            <p:nvPr/>
          </p:nvSpPr>
          <p:spPr bwMode="auto">
            <a:xfrm>
              <a:off x="960" y="4752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6"/>
            <p:cNvSpPr>
              <a:spLocks noChangeArrowheads="1"/>
            </p:cNvSpPr>
            <p:nvPr/>
          </p:nvSpPr>
          <p:spPr bwMode="auto">
            <a:xfrm>
              <a:off x="864" y="4896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7"/>
            <p:cNvSpPr>
              <a:spLocks noChangeArrowheads="1"/>
            </p:cNvSpPr>
            <p:nvPr/>
          </p:nvSpPr>
          <p:spPr bwMode="auto">
            <a:xfrm>
              <a:off x="1008" y="4176"/>
              <a:ext cx="96" cy="96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 Box 48"/>
            <p:cNvSpPr txBox="1">
              <a:spLocks noChangeArrowheads="1"/>
            </p:cNvSpPr>
            <p:nvPr/>
          </p:nvSpPr>
          <p:spPr bwMode="auto">
            <a:xfrm>
              <a:off x="574" y="418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55" name="Text Box 49"/>
            <p:cNvSpPr txBox="1">
              <a:spLocks noChangeArrowheads="1"/>
            </p:cNvSpPr>
            <p:nvPr/>
          </p:nvSpPr>
          <p:spPr bwMode="auto">
            <a:xfrm>
              <a:off x="672" y="476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56" name="Text Box 50"/>
            <p:cNvSpPr txBox="1">
              <a:spLocks noChangeArrowheads="1"/>
            </p:cNvSpPr>
            <p:nvPr/>
          </p:nvSpPr>
          <p:spPr bwMode="auto">
            <a:xfrm>
              <a:off x="624" y="4480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57" name="Text Box 51"/>
            <p:cNvSpPr txBox="1">
              <a:spLocks noChangeArrowheads="1"/>
            </p:cNvSpPr>
            <p:nvPr/>
          </p:nvSpPr>
          <p:spPr bwMode="auto">
            <a:xfrm>
              <a:off x="708" y="418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58" name="Text Box 52"/>
            <p:cNvSpPr txBox="1">
              <a:spLocks noChangeArrowheads="1"/>
            </p:cNvSpPr>
            <p:nvPr/>
          </p:nvSpPr>
          <p:spPr bwMode="auto">
            <a:xfrm>
              <a:off x="634" y="404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59" name="Text Box 53"/>
            <p:cNvSpPr txBox="1">
              <a:spLocks noChangeArrowheads="1"/>
            </p:cNvSpPr>
            <p:nvPr/>
          </p:nvSpPr>
          <p:spPr bwMode="auto">
            <a:xfrm>
              <a:off x="748" y="4576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0" name="Text Box 54"/>
            <p:cNvSpPr txBox="1">
              <a:spLocks noChangeArrowheads="1"/>
            </p:cNvSpPr>
            <p:nvPr/>
          </p:nvSpPr>
          <p:spPr bwMode="auto">
            <a:xfrm>
              <a:off x="796" y="422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1" name="Text Box 55"/>
            <p:cNvSpPr txBox="1">
              <a:spLocks noChangeArrowheads="1"/>
            </p:cNvSpPr>
            <p:nvPr/>
          </p:nvSpPr>
          <p:spPr bwMode="auto">
            <a:xfrm>
              <a:off x="1036" y="4512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2" name="Text Box 56"/>
            <p:cNvSpPr txBox="1">
              <a:spLocks noChangeArrowheads="1"/>
            </p:cNvSpPr>
            <p:nvPr/>
          </p:nvSpPr>
          <p:spPr bwMode="auto">
            <a:xfrm>
              <a:off x="912" y="412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3" name="Text Box 57"/>
            <p:cNvSpPr txBox="1">
              <a:spLocks noChangeArrowheads="1"/>
            </p:cNvSpPr>
            <p:nvPr/>
          </p:nvSpPr>
          <p:spPr bwMode="auto">
            <a:xfrm>
              <a:off x="1104" y="4320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4" name="Text Box 58"/>
            <p:cNvSpPr txBox="1">
              <a:spLocks noChangeArrowheads="1"/>
            </p:cNvSpPr>
            <p:nvPr/>
          </p:nvSpPr>
          <p:spPr bwMode="auto">
            <a:xfrm>
              <a:off x="1104" y="4032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5" name="Text Box 59"/>
            <p:cNvSpPr txBox="1">
              <a:spLocks noChangeArrowheads="1"/>
            </p:cNvSpPr>
            <p:nvPr/>
          </p:nvSpPr>
          <p:spPr bwMode="auto">
            <a:xfrm>
              <a:off x="1036" y="4800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6" name="Text Box 60"/>
            <p:cNvSpPr txBox="1">
              <a:spLocks noChangeArrowheads="1"/>
            </p:cNvSpPr>
            <p:nvPr/>
          </p:nvSpPr>
          <p:spPr bwMode="auto">
            <a:xfrm>
              <a:off x="892" y="436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7" name="Text Box 61"/>
            <p:cNvSpPr txBox="1">
              <a:spLocks noChangeArrowheads="1"/>
            </p:cNvSpPr>
            <p:nvPr/>
          </p:nvSpPr>
          <p:spPr bwMode="auto">
            <a:xfrm>
              <a:off x="384" y="4576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8" name="Text Box 62"/>
            <p:cNvSpPr txBox="1">
              <a:spLocks noChangeArrowheads="1"/>
            </p:cNvSpPr>
            <p:nvPr/>
          </p:nvSpPr>
          <p:spPr bwMode="auto">
            <a:xfrm>
              <a:off x="480" y="4672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69" name="Text Box 63"/>
            <p:cNvSpPr txBox="1">
              <a:spLocks noChangeArrowheads="1"/>
            </p:cNvSpPr>
            <p:nvPr/>
          </p:nvSpPr>
          <p:spPr bwMode="auto">
            <a:xfrm>
              <a:off x="528" y="476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0" name="Text Box 64"/>
            <p:cNvSpPr txBox="1">
              <a:spLocks noChangeArrowheads="1"/>
            </p:cNvSpPr>
            <p:nvPr/>
          </p:nvSpPr>
          <p:spPr bwMode="auto">
            <a:xfrm>
              <a:off x="192" y="4080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1" name="Text Box 65"/>
            <p:cNvSpPr txBox="1">
              <a:spLocks noChangeArrowheads="1"/>
            </p:cNvSpPr>
            <p:nvPr/>
          </p:nvSpPr>
          <p:spPr bwMode="auto">
            <a:xfrm>
              <a:off x="288" y="4176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2" name="Text Box 66"/>
            <p:cNvSpPr txBox="1">
              <a:spLocks noChangeArrowheads="1"/>
            </p:cNvSpPr>
            <p:nvPr/>
          </p:nvSpPr>
          <p:spPr bwMode="auto">
            <a:xfrm>
              <a:off x="384" y="4272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3" name="Text Box 67"/>
            <p:cNvSpPr txBox="1">
              <a:spLocks noChangeArrowheads="1"/>
            </p:cNvSpPr>
            <p:nvPr/>
          </p:nvSpPr>
          <p:spPr bwMode="auto">
            <a:xfrm>
              <a:off x="172" y="422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4" name="Text Box 68"/>
            <p:cNvSpPr txBox="1">
              <a:spLocks noChangeArrowheads="1"/>
            </p:cNvSpPr>
            <p:nvPr/>
          </p:nvSpPr>
          <p:spPr bwMode="auto">
            <a:xfrm>
              <a:off x="268" y="4320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5" name="Text Box 69"/>
            <p:cNvSpPr txBox="1">
              <a:spLocks noChangeArrowheads="1"/>
            </p:cNvSpPr>
            <p:nvPr/>
          </p:nvSpPr>
          <p:spPr bwMode="auto">
            <a:xfrm>
              <a:off x="364" y="4416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6" name="Text Box 70"/>
            <p:cNvSpPr txBox="1">
              <a:spLocks noChangeArrowheads="1"/>
            </p:cNvSpPr>
            <p:nvPr/>
          </p:nvSpPr>
          <p:spPr bwMode="auto">
            <a:xfrm>
              <a:off x="192" y="436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7" name="Text Box 71"/>
            <p:cNvSpPr txBox="1">
              <a:spLocks noChangeArrowheads="1"/>
            </p:cNvSpPr>
            <p:nvPr/>
          </p:nvSpPr>
          <p:spPr bwMode="auto">
            <a:xfrm>
              <a:off x="288" y="446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8" name="Text Box 72"/>
            <p:cNvSpPr txBox="1">
              <a:spLocks noChangeArrowheads="1"/>
            </p:cNvSpPr>
            <p:nvPr/>
          </p:nvSpPr>
          <p:spPr bwMode="auto">
            <a:xfrm>
              <a:off x="192" y="4512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79" name="Text Box 73"/>
            <p:cNvSpPr txBox="1">
              <a:spLocks noChangeArrowheads="1"/>
            </p:cNvSpPr>
            <p:nvPr/>
          </p:nvSpPr>
          <p:spPr bwMode="auto">
            <a:xfrm>
              <a:off x="480" y="4512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0" name="Text Box 74"/>
            <p:cNvSpPr txBox="1">
              <a:spLocks noChangeArrowheads="1"/>
            </p:cNvSpPr>
            <p:nvPr/>
          </p:nvSpPr>
          <p:spPr bwMode="auto">
            <a:xfrm>
              <a:off x="288" y="460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1" name="Text Box 75"/>
            <p:cNvSpPr txBox="1">
              <a:spLocks noChangeArrowheads="1"/>
            </p:cNvSpPr>
            <p:nvPr/>
          </p:nvSpPr>
          <p:spPr bwMode="auto">
            <a:xfrm>
              <a:off x="384" y="470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2" name="Text Box 76"/>
            <p:cNvSpPr txBox="1">
              <a:spLocks noChangeArrowheads="1"/>
            </p:cNvSpPr>
            <p:nvPr/>
          </p:nvSpPr>
          <p:spPr bwMode="auto">
            <a:xfrm>
              <a:off x="172" y="460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3" name="Text Box 77"/>
            <p:cNvSpPr txBox="1">
              <a:spLocks noChangeArrowheads="1"/>
            </p:cNvSpPr>
            <p:nvPr/>
          </p:nvSpPr>
          <p:spPr bwMode="auto">
            <a:xfrm>
              <a:off x="268" y="470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4" name="Text Box 78"/>
            <p:cNvSpPr txBox="1">
              <a:spLocks noChangeArrowheads="1"/>
            </p:cNvSpPr>
            <p:nvPr/>
          </p:nvSpPr>
          <p:spPr bwMode="auto">
            <a:xfrm>
              <a:off x="364" y="4800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5" name="Text Box 79"/>
            <p:cNvSpPr txBox="1">
              <a:spLocks noChangeArrowheads="1"/>
            </p:cNvSpPr>
            <p:nvPr/>
          </p:nvSpPr>
          <p:spPr bwMode="auto">
            <a:xfrm>
              <a:off x="460" y="4800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6" name="Text Box 80"/>
            <p:cNvSpPr txBox="1">
              <a:spLocks noChangeArrowheads="1"/>
            </p:cNvSpPr>
            <p:nvPr/>
          </p:nvSpPr>
          <p:spPr bwMode="auto">
            <a:xfrm>
              <a:off x="192" y="470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7" name="Text Box 81"/>
            <p:cNvSpPr txBox="1">
              <a:spLocks noChangeArrowheads="1"/>
            </p:cNvSpPr>
            <p:nvPr/>
          </p:nvSpPr>
          <p:spPr bwMode="auto">
            <a:xfrm>
              <a:off x="288" y="484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8" name="Text Box 82"/>
            <p:cNvSpPr txBox="1">
              <a:spLocks noChangeArrowheads="1"/>
            </p:cNvSpPr>
            <p:nvPr/>
          </p:nvSpPr>
          <p:spPr bwMode="auto">
            <a:xfrm>
              <a:off x="192" y="4800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89" name="Text Box 83"/>
            <p:cNvSpPr txBox="1">
              <a:spLocks noChangeArrowheads="1"/>
            </p:cNvSpPr>
            <p:nvPr/>
          </p:nvSpPr>
          <p:spPr bwMode="auto">
            <a:xfrm>
              <a:off x="460" y="436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0" name="Text Box 84"/>
            <p:cNvSpPr txBox="1">
              <a:spLocks noChangeArrowheads="1"/>
            </p:cNvSpPr>
            <p:nvPr/>
          </p:nvSpPr>
          <p:spPr bwMode="auto">
            <a:xfrm>
              <a:off x="144" y="398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1" name="Text Box 85"/>
            <p:cNvSpPr txBox="1">
              <a:spLocks noChangeArrowheads="1"/>
            </p:cNvSpPr>
            <p:nvPr/>
          </p:nvSpPr>
          <p:spPr bwMode="auto">
            <a:xfrm>
              <a:off x="268" y="398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2" name="Text Box 86"/>
            <p:cNvSpPr txBox="1">
              <a:spLocks noChangeArrowheads="1"/>
            </p:cNvSpPr>
            <p:nvPr/>
          </p:nvSpPr>
          <p:spPr bwMode="auto">
            <a:xfrm>
              <a:off x="364" y="4080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3" name="Text Box 87"/>
            <p:cNvSpPr txBox="1">
              <a:spLocks noChangeArrowheads="1"/>
            </p:cNvSpPr>
            <p:nvPr/>
          </p:nvSpPr>
          <p:spPr bwMode="auto">
            <a:xfrm>
              <a:off x="460" y="4176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4" name="Text Box 88"/>
            <p:cNvSpPr txBox="1">
              <a:spLocks noChangeArrowheads="1"/>
            </p:cNvSpPr>
            <p:nvPr/>
          </p:nvSpPr>
          <p:spPr bwMode="auto">
            <a:xfrm>
              <a:off x="556" y="4272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5" name="Text Box 89"/>
            <p:cNvSpPr txBox="1">
              <a:spLocks noChangeArrowheads="1"/>
            </p:cNvSpPr>
            <p:nvPr/>
          </p:nvSpPr>
          <p:spPr bwMode="auto">
            <a:xfrm>
              <a:off x="384" y="398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6" name="Text Box 90"/>
            <p:cNvSpPr txBox="1">
              <a:spLocks noChangeArrowheads="1"/>
            </p:cNvSpPr>
            <p:nvPr/>
          </p:nvSpPr>
          <p:spPr bwMode="auto">
            <a:xfrm>
              <a:off x="480" y="4080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7" name="Text Box 91"/>
            <p:cNvSpPr txBox="1">
              <a:spLocks noChangeArrowheads="1"/>
            </p:cNvSpPr>
            <p:nvPr/>
          </p:nvSpPr>
          <p:spPr bwMode="auto">
            <a:xfrm>
              <a:off x="528" y="3984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8" name="Text Box 92"/>
            <p:cNvSpPr txBox="1">
              <a:spLocks noChangeArrowheads="1"/>
            </p:cNvSpPr>
            <p:nvPr/>
          </p:nvSpPr>
          <p:spPr bwMode="auto">
            <a:xfrm>
              <a:off x="364" y="4176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99" name="Text Box 93"/>
            <p:cNvSpPr txBox="1">
              <a:spLocks noChangeArrowheads="1"/>
            </p:cNvSpPr>
            <p:nvPr/>
          </p:nvSpPr>
          <p:spPr bwMode="auto">
            <a:xfrm>
              <a:off x="384" y="4512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0" name="Text Box 94"/>
            <p:cNvSpPr txBox="1">
              <a:spLocks noChangeArrowheads="1"/>
            </p:cNvSpPr>
            <p:nvPr/>
          </p:nvSpPr>
          <p:spPr bwMode="auto">
            <a:xfrm>
              <a:off x="528" y="4416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1" name="Text Box 95"/>
            <p:cNvSpPr txBox="1">
              <a:spLocks noChangeArrowheads="1"/>
            </p:cNvSpPr>
            <p:nvPr/>
          </p:nvSpPr>
          <p:spPr bwMode="auto">
            <a:xfrm>
              <a:off x="268" y="4416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2" name="Text Box 96"/>
            <p:cNvSpPr txBox="1">
              <a:spLocks noChangeArrowheads="1"/>
            </p:cNvSpPr>
            <p:nvPr/>
          </p:nvSpPr>
          <p:spPr bwMode="auto">
            <a:xfrm>
              <a:off x="192" y="4176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3" name="Text Box 97"/>
            <p:cNvSpPr txBox="1">
              <a:spLocks noChangeArrowheads="1"/>
            </p:cNvSpPr>
            <p:nvPr/>
          </p:nvSpPr>
          <p:spPr bwMode="auto">
            <a:xfrm>
              <a:off x="508" y="460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4" name="Text Box 98"/>
            <p:cNvSpPr txBox="1">
              <a:spLocks noChangeArrowheads="1"/>
            </p:cNvSpPr>
            <p:nvPr/>
          </p:nvSpPr>
          <p:spPr bwMode="auto">
            <a:xfrm>
              <a:off x="288" y="4766"/>
              <a:ext cx="164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  <p:sp>
          <p:nvSpPr>
            <p:cNvPr id="105" name="Text Box 99"/>
            <p:cNvSpPr txBox="1">
              <a:spLocks noChangeArrowheads="1"/>
            </p:cNvSpPr>
            <p:nvPr/>
          </p:nvSpPr>
          <p:spPr bwMode="auto">
            <a:xfrm>
              <a:off x="508" y="4848"/>
              <a:ext cx="16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2400" b="1">
                  <a:latin typeface="Times New Roman" pitchFamily="18" charset="0"/>
                </a:rPr>
                <a:t>.</a:t>
              </a:r>
            </a:p>
          </p:txBody>
        </p:sp>
      </p:grpSp>
      <p:sp>
        <p:nvSpPr>
          <p:cNvPr id="106" name="Oval 100"/>
          <p:cNvSpPr>
            <a:spLocks noChangeArrowheads="1"/>
          </p:cNvSpPr>
          <p:nvPr/>
        </p:nvSpPr>
        <p:spPr bwMode="auto">
          <a:xfrm>
            <a:off x="1611313" y="4495626"/>
            <a:ext cx="152400" cy="1524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Text Box 101"/>
          <p:cNvSpPr txBox="1">
            <a:spLocks noChangeArrowheads="1"/>
          </p:cNvSpPr>
          <p:nvPr/>
        </p:nvSpPr>
        <p:spPr bwMode="auto">
          <a:xfrm>
            <a:off x="323850" y="4279726"/>
            <a:ext cx="723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. </a:t>
            </a:r>
            <a:r>
              <a:rPr lang="cs-CZ" sz="1600" b="1">
                <a:latin typeface="Times New Roman" pitchFamily="18" charset="0"/>
              </a:rPr>
              <a:t>H</a:t>
            </a:r>
            <a:r>
              <a:rPr lang="cs-CZ" sz="1600" b="1" baseline="-25000">
                <a:latin typeface="Times New Roman" pitchFamily="18" charset="0"/>
              </a:rPr>
              <a:t>2</a:t>
            </a:r>
            <a:r>
              <a:rPr lang="cs-CZ" sz="1600" b="1">
                <a:latin typeface="Times New Roman" pitchFamily="18" charset="0"/>
              </a:rPr>
              <a:t>O</a:t>
            </a:r>
          </a:p>
        </p:txBody>
      </p:sp>
      <p:sp>
        <p:nvSpPr>
          <p:cNvPr id="108" name="Text Box 102"/>
          <p:cNvSpPr txBox="1">
            <a:spLocks noChangeArrowheads="1"/>
          </p:cNvSpPr>
          <p:nvPr/>
        </p:nvSpPr>
        <p:spPr bwMode="auto">
          <a:xfrm>
            <a:off x="1746250" y="4351164"/>
            <a:ext cx="612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>
                <a:latin typeface="Times New Roman" pitchFamily="18" charset="0"/>
              </a:rPr>
              <a:t>NaCl</a:t>
            </a:r>
          </a:p>
        </p:txBody>
      </p:sp>
      <p:sp>
        <p:nvSpPr>
          <p:cNvPr id="109" name="Line 104"/>
          <p:cNvSpPr>
            <a:spLocks noChangeShapeType="1"/>
          </p:cNvSpPr>
          <p:nvPr/>
        </p:nvSpPr>
        <p:spPr bwMode="auto">
          <a:xfrm flipV="1">
            <a:off x="911225" y="6813376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" name="Text Box 105"/>
          <p:cNvSpPr txBox="1">
            <a:spLocks noChangeArrowheads="1"/>
          </p:cNvSpPr>
          <p:nvPr/>
        </p:nvSpPr>
        <p:spPr bwMode="auto">
          <a:xfrm>
            <a:off x="2592388" y="5013176"/>
            <a:ext cx="6551612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90500">
              <a:lnSpc>
                <a:spcPct val="80000"/>
              </a:lnSpc>
              <a:spcBef>
                <a:spcPct val="20000"/>
              </a:spcBef>
              <a:buSzPct val="90000"/>
              <a:buFont typeface="Wingdings" pitchFamily="2" charset="2"/>
              <a:buChar char="§"/>
              <a:tabLst>
                <a:tab pos="0" algn="l"/>
              </a:tabLst>
            </a:pPr>
            <a:r>
              <a:rPr lang="cs-CZ" sz="2400" dirty="0">
                <a:latin typeface="Times New Roman" pitchFamily="18" charset="0"/>
              </a:rPr>
              <a:t> </a:t>
            </a:r>
            <a:r>
              <a:rPr lang="cs-CZ" sz="2400" u="sng" dirty="0">
                <a:latin typeface="Times New Roman" pitchFamily="18" charset="0"/>
              </a:rPr>
              <a:t>Difúze</a:t>
            </a:r>
            <a:r>
              <a:rPr lang="cs-CZ" sz="2400" dirty="0">
                <a:latin typeface="Times New Roman" pitchFamily="18" charset="0"/>
              </a:rPr>
              <a:t> molekul </a:t>
            </a:r>
            <a:r>
              <a:rPr lang="cs-CZ" sz="2400" b="1" dirty="0">
                <a:latin typeface="Times New Roman" pitchFamily="18" charset="0"/>
              </a:rPr>
              <a:t>rozpouštědla</a:t>
            </a:r>
            <a:r>
              <a:rPr lang="cs-CZ" sz="2400" dirty="0">
                <a:latin typeface="Times New Roman" pitchFamily="18" charset="0"/>
              </a:rPr>
              <a:t> přes </a:t>
            </a:r>
            <a:r>
              <a:rPr lang="cs-CZ" sz="2400" b="1" i="1" dirty="0">
                <a:latin typeface="Times New Roman" pitchFamily="18" charset="0"/>
              </a:rPr>
              <a:t>semipermeabilní membránu</a:t>
            </a:r>
            <a:r>
              <a:rPr lang="cs-CZ" sz="2400" dirty="0">
                <a:latin typeface="Times New Roman" pitchFamily="18" charset="0"/>
              </a:rPr>
              <a:t> z oblasti o 	</a:t>
            </a:r>
            <a:r>
              <a:rPr lang="cs-CZ" sz="2400" i="1" dirty="0">
                <a:latin typeface="Times New Roman" pitchFamily="18" charset="0"/>
              </a:rPr>
              <a:t>nízké</a:t>
            </a:r>
            <a:r>
              <a:rPr lang="cs-CZ" sz="2400" dirty="0">
                <a:latin typeface="Times New Roman" pitchFamily="18" charset="0"/>
              </a:rPr>
              <a:t> koncentraci </a:t>
            </a:r>
            <a:r>
              <a:rPr lang="cs-CZ" sz="2400" b="1" dirty="0">
                <a:latin typeface="Times New Roman" pitchFamily="18" charset="0"/>
              </a:rPr>
              <a:t>rozpuštěné látky</a:t>
            </a:r>
            <a:r>
              <a:rPr lang="cs-CZ" sz="2400" dirty="0">
                <a:latin typeface="Times New Roman" pitchFamily="18" charset="0"/>
              </a:rPr>
              <a:t> do 	oblasti s </a:t>
            </a:r>
            <a:r>
              <a:rPr lang="cs-CZ" sz="2400" i="1" dirty="0">
                <a:latin typeface="Times New Roman" pitchFamily="18" charset="0"/>
              </a:rPr>
              <a:t>vyšší</a:t>
            </a:r>
            <a:r>
              <a:rPr lang="cs-CZ" sz="2400" dirty="0">
                <a:latin typeface="Times New Roman" pitchFamily="18" charset="0"/>
              </a:rPr>
              <a:t> koncentraci </a:t>
            </a:r>
            <a:r>
              <a:rPr lang="cs-CZ" sz="2400" b="1" dirty="0">
                <a:latin typeface="Times New Roman" pitchFamily="18" charset="0"/>
              </a:rPr>
              <a:t>rozpuštěné 	látky</a:t>
            </a:r>
            <a:r>
              <a:rPr lang="cs-CZ" sz="2400" dirty="0">
                <a:latin typeface="Times New Roman" pitchFamily="18" charset="0"/>
              </a:rPr>
              <a:t>.</a:t>
            </a:r>
            <a:endParaRPr lang="cs-CZ" sz="2400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796925"/>
            <a:ext cx="889476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cs-CZ" sz="3600" b="1" u="sng">
                <a:latin typeface="Times New Roman" pitchFamily="18" charset="0"/>
              </a:rPr>
              <a:t>Statické plicní objemy:</a:t>
            </a:r>
            <a:endParaRPr lang="cs-CZ" sz="3000">
              <a:latin typeface="Times New Roman" pitchFamily="18" charset="0"/>
            </a:endParaRPr>
          </a:p>
          <a:p>
            <a:pPr marL="577850" lvl="2" indent="-196850" eaLnBrk="0" hangingPunct="0">
              <a:buFontTx/>
              <a:buChar char="-"/>
            </a:pPr>
            <a:r>
              <a:rPr lang="cs-CZ" sz="3000">
                <a:latin typeface="Times New Roman" pitchFamily="18" charset="0"/>
              </a:rPr>
              <a:t>dechový objem </a:t>
            </a:r>
            <a:r>
              <a:rPr lang="cs-CZ" sz="3000" b="1">
                <a:latin typeface="Times New Roman" pitchFamily="18" charset="0"/>
              </a:rPr>
              <a:t>DO </a:t>
            </a:r>
            <a:r>
              <a:rPr lang="cs-CZ" sz="3000">
                <a:latin typeface="Times New Roman" pitchFamily="18" charset="0"/>
              </a:rPr>
              <a:t>(0,5 l)</a:t>
            </a:r>
          </a:p>
          <a:p>
            <a:pPr marL="577850" lvl="2" indent="-196850" eaLnBrk="0" hangingPunct="0">
              <a:buFontTx/>
              <a:buChar char="-"/>
            </a:pPr>
            <a:r>
              <a:rPr lang="cs-CZ" sz="3000">
                <a:latin typeface="Times New Roman" pitchFamily="18" charset="0"/>
              </a:rPr>
              <a:t>inspirační rezervní objem </a:t>
            </a:r>
            <a:r>
              <a:rPr lang="cs-CZ" sz="3000" b="1">
                <a:latin typeface="Times New Roman" pitchFamily="18" charset="0"/>
              </a:rPr>
              <a:t>IRO </a:t>
            </a:r>
            <a:r>
              <a:rPr lang="cs-CZ" sz="3000">
                <a:latin typeface="Times New Roman" pitchFamily="18" charset="0"/>
              </a:rPr>
              <a:t>(2,5 l)</a:t>
            </a:r>
          </a:p>
          <a:p>
            <a:pPr marL="577850" lvl="2" indent="-196850" eaLnBrk="0" hangingPunct="0">
              <a:buFontTx/>
              <a:buChar char="-"/>
            </a:pPr>
            <a:r>
              <a:rPr lang="cs-CZ" sz="3000">
                <a:latin typeface="Times New Roman" pitchFamily="18" charset="0"/>
              </a:rPr>
              <a:t>exspirační rezervní objem </a:t>
            </a:r>
            <a:r>
              <a:rPr lang="cs-CZ" sz="3000" b="1">
                <a:latin typeface="Times New Roman" pitchFamily="18" charset="0"/>
              </a:rPr>
              <a:t>ERO </a:t>
            </a:r>
            <a:r>
              <a:rPr lang="cs-CZ" sz="3000">
                <a:latin typeface="Times New Roman" pitchFamily="18" charset="0"/>
              </a:rPr>
              <a:t>(1,5 l)</a:t>
            </a:r>
          </a:p>
          <a:p>
            <a:pPr marL="577850" lvl="2" indent="-196850" eaLnBrk="0" hangingPunct="0">
              <a:buFontTx/>
              <a:buChar char="-"/>
            </a:pPr>
            <a:r>
              <a:rPr lang="cs-CZ" sz="3000">
                <a:latin typeface="Times New Roman" pitchFamily="18" charset="0"/>
              </a:rPr>
              <a:t>reziduální objem </a:t>
            </a:r>
            <a:r>
              <a:rPr lang="cs-CZ" sz="3000" b="1">
                <a:latin typeface="Times New Roman" pitchFamily="18" charset="0"/>
              </a:rPr>
              <a:t>RO </a:t>
            </a:r>
            <a:r>
              <a:rPr lang="cs-CZ" sz="3000">
                <a:latin typeface="Times New Roman" pitchFamily="18" charset="0"/>
              </a:rPr>
              <a:t>(1,5 l)</a:t>
            </a:r>
          </a:p>
          <a:p>
            <a:pPr eaLnBrk="0" hangingPunct="0">
              <a:spcBef>
                <a:spcPts val="600"/>
              </a:spcBef>
            </a:pPr>
            <a:r>
              <a:rPr lang="cs-CZ" sz="3600" b="1" u="sng">
                <a:latin typeface="Times New Roman" pitchFamily="18" charset="0"/>
              </a:rPr>
              <a:t>Statické plicní kapacity</a:t>
            </a:r>
            <a:r>
              <a:rPr lang="cs-CZ" sz="3600">
                <a:latin typeface="Times New Roman" pitchFamily="18" charset="0"/>
              </a:rPr>
              <a:t>:</a:t>
            </a:r>
            <a:endParaRPr lang="cs-CZ" sz="3000">
              <a:latin typeface="Times New Roman" pitchFamily="18" charset="0"/>
            </a:endParaRPr>
          </a:p>
          <a:p>
            <a:pPr marL="577850" lvl="2" indent="-196850" eaLnBrk="0" hangingPunct="0">
              <a:buFontTx/>
              <a:buChar char="-"/>
            </a:pPr>
            <a:r>
              <a:rPr lang="cs-CZ" sz="3000">
                <a:latin typeface="Times New Roman" pitchFamily="18" charset="0"/>
              </a:rPr>
              <a:t>vitální kapacita plic </a:t>
            </a:r>
            <a:r>
              <a:rPr lang="cs-CZ" sz="3000" b="1">
                <a:latin typeface="Times New Roman" pitchFamily="18" charset="0"/>
              </a:rPr>
              <a:t>VC </a:t>
            </a:r>
            <a:r>
              <a:rPr lang="cs-CZ" sz="3000">
                <a:latin typeface="Times New Roman" pitchFamily="18" charset="0"/>
              </a:rPr>
              <a:t>(4,5 l) = IRO+DO+ERO</a:t>
            </a:r>
          </a:p>
          <a:p>
            <a:pPr marL="577850" lvl="2" indent="-196850" eaLnBrk="0" hangingPunct="0">
              <a:buFontTx/>
              <a:buChar char="-"/>
            </a:pPr>
            <a:r>
              <a:rPr lang="cs-CZ" sz="3000">
                <a:latin typeface="Times New Roman" pitchFamily="18" charset="0"/>
              </a:rPr>
              <a:t>celková kapacita plic </a:t>
            </a:r>
            <a:r>
              <a:rPr lang="cs-CZ" sz="3000" b="1">
                <a:latin typeface="Times New Roman" pitchFamily="18" charset="0"/>
              </a:rPr>
              <a:t>TC </a:t>
            </a:r>
            <a:r>
              <a:rPr lang="cs-CZ" sz="3000">
                <a:latin typeface="Times New Roman" pitchFamily="18" charset="0"/>
              </a:rPr>
              <a:t>(6 l) = IRO+DO+ERO+RO</a:t>
            </a:r>
          </a:p>
          <a:p>
            <a:pPr marL="577850" lvl="2" indent="-196850" eaLnBrk="0" hangingPunct="0">
              <a:buFontTx/>
              <a:buChar char="-"/>
            </a:pPr>
            <a:r>
              <a:rPr lang="cs-CZ" sz="3000">
                <a:latin typeface="Times New Roman" pitchFamily="18" charset="0"/>
              </a:rPr>
              <a:t>inspirační kapacita </a:t>
            </a:r>
            <a:r>
              <a:rPr lang="cs-CZ" sz="3000" b="1">
                <a:latin typeface="Times New Roman" pitchFamily="18" charset="0"/>
              </a:rPr>
              <a:t>IC </a:t>
            </a:r>
            <a:r>
              <a:rPr lang="cs-CZ" sz="3000">
                <a:latin typeface="Times New Roman" pitchFamily="18" charset="0"/>
              </a:rPr>
              <a:t>(3 l) = IRO+DO</a:t>
            </a:r>
          </a:p>
          <a:p>
            <a:pPr marL="577850" lvl="2" indent="-196850" eaLnBrk="0" hangingPunct="0">
              <a:buFontTx/>
              <a:buChar char="-"/>
            </a:pPr>
            <a:r>
              <a:rPr lang="cs-CZ" sz="3000">
                <a:latin typeface="Times New Roman" pitchFamily="18" charset="0"/>
              </a:rPr>
              <a:t>funkční reziduální kapacita </a:t>
            </a:r>
            <a:r>
              <a:rPr lang="cs-CZ" sz="3000" b="1">
                <a:latin typeface="Times New Roman" pitchFamily="18" charset="0"/>
              </a:rPr>
              <a:t>FRC </a:t>
            </a:r>
            <a:r>
              <a:rPr lang="cs-CZ" sz="3000">
                <a:latin typeface="Times New Roman" pitchFamily="18" charset="0"/>
              </a:rPr>
              <a:t>(3 l) = ERO+RO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981075"/>
            <a:ext cx="8720138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cs-CZ" sz="3200">
                <a:latin typeface="Times New Roman" pitchFamily="18" charset="0"/>
              </a:rPr>
              <a:t>rozpuštěný v plazmě</a:t>
            </a:r>
          </a:p>
          <a:p>
            <a:pPr eaLnBrk="0" hangingPunct="0">
              <a:lnSpc>
                <a:spcPct val="85000"/>
              </a:lnSpc>
            </a:pPr>
            <a:r>
              <a:rPr lang="cs-CZ" sz="3200">
                <a:latin typeface="Times New Roman" pitchFamily="18" charset="0"/>
              </a:rPr>
              <a:t>vazba na hemoglobin (Fe</a:t>
            </a:r>
            <a:r>
              <a:rPr lang="cs-CZ" sz="3200" baseline="30000">
                <a:latin typeface="Times New Roman" pitchFamily="18" charset="0"/>
              </a:rPr>
              <a:t>2+</a:t>
            </a:r>
            <a:r>
              <a:rPr lang="cs-CZ" sz="3200">
                <a:latin typeface="Times New Roman" pitchFamily="18" charset="0"/>
              </a:rPr>
              <a:t>)</a:t>
            </a:r>
          </a:p>
          <a:p>
            <a:pPr marL="1154113" lvl="3" eaLnBrk="0" hangingPunct="0">
              <a:lnSpc>
                <a:spcPct val="85000"/>
              </a:lnSpc>
            </a:pPr>
            <a:r>
              <a:rPr lang="cs-CZ" sz="3200">
                <a:latin typeface="Times New Roman" pitchFamily="18" charset="0"/>
              </a:rPr>
              <a:t>1 molekula hemoglobinu váže 4 molekuly O</a:t>
            </a:r>
            <a:r>
              <a:rPr lang="cs-CZ" sz="3200" baseline="-25000">
                <a:latin typeface="Times New Roman" pitchFamily="18" charset="0"/>
              </a:rPr>
              <a:t>2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82825" y="139700"/>
            <a:ext cx="45291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TRANSPORT  O</a:t>
            </a:r>
            <a:r>
              <a:rPr lang="en-US" sz="4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3568" y="5589240"/>
            <a:ext cx="50407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www.youtube.com/watch?v=WXOBJEXxNEo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ez názvu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6050" y="0"/>
            <a:ext cx="4857750" cy="68580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673225" y="2849563"/>
            <a:ext cx="2060575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/>
              <a:t>LEDVINA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65275" y="3829050"/>
            <a:ext cx="23971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/>
              <a:t>MOČOVOD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728788" y="5105400"/>
            <a:ext cx="2081212" cy="968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cs-CZ" sz="3200" b="1"/>
              <a:t>MOČOVÝ</a:t>
            </a:r>
          </a:p>
          <a:p>
            <a:pPr>
              <a:lnSpc>
                <a:spcPct val="90000"/>
              </a:lnSpc>
            </a:pPr>
            <a:r>
              <a:rPr lang="cs-CZ" sz="3200" b="1"/>
              <a:t>MĚCHÝŘ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6126163"/>
            <a:ext cx="4037013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b="1"/>
              <a:t>MOČOVÁ TRUBICE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31"/>
          <p:cNvSpPr>
            <a:spLocks noChangeArrowheads="1"/>
          </p:cNvSpPr>
          <p:nvPr/>
        </p:nvSpPr>
        <p:spPr bwMode="auto">
          <a:xfrm>
            <a:off x="3886200" y="76200"/>
            <a:ext cx="1295400" cy="2514600"/>
          </a:xfrm>
          <a:prstGeom prst="downArrow">
            <a:avLst>
              <a:gd name="adj1" fmla="val 50000"/>
              <a:gd name="adj2" fmla="val 485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" name="AutoShape 1034"/>
          <p:cNvSpPr>
            <a:spLocks noChangeArrowheads="1"/>
          </p:cNvSpPr>
          <p:nvPr/>
        </p:nvSpPr>
        <p:spPr bwMode="auto">
          <a:xfrm>
            <a:off x="3886200" y="2971800"/>
            <a:ext cx="1295400" cy="2514600"/>
          </a:xfrm>
          <a:prstGeom prst="downArrow">
            <a:avLst>
              <a:gd name="adj1" fmla="val 50000"/>
              <a:gd name="adj2" fmla="val 48529"/>
            </a:avLst>
          </a:prstGeom>
          <a:solidFill>
            <a:srgbClr val="CD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" name="Text Box 1035"/>
          <p:cNvSpPr txBox="1">
            <a:spLocks noChangeArrowheads="1"/>
          </p:cNvSpPr>
          <p:nvPr/>
        </p:nvSpPr>
        <p:spPr bwMode="auto">
          <a:xfrm>
            <a:off x="1066800" y="2686050"/>
            <a:ext cx="7100888" cy="1809750"/>
          </a:xfrm>
          <a:prstGeom prst="rect">
            <a:avLst/>
          </a:prstGeom>
          <a:solidFill>
            <a:srgbClr val="CD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cs-CZ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řízení osmolality a objemu tekutin</a:t>
            </a:r>
          </a:p>
          <a:p>
            <a:pPr>
              <a:buFontTx/>
              <a:buChar char="•"/>
            </a:pPr>
            <a:r>
              <a:rPr lang="cs-CZ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řízení elektrolytvé rovnováhy</a:t>
            </a:r>
          </a:p>
          <a:p>
            <a:pPr>
              <a:buFontTx/>
              <a:buChar char="•"/>
            </a:pPr>
            <a:r>
              <a:rPr lang="cs-CZ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řízení acidobazické rovnováhy</a:t>
            </a:r>
          </a:p>
          <a:p>
            <a:pPr>
              <a:buFontTx/>
              <a:buChar char="•"/>
            </a:pPr>
            <a:r>
              <a:rPr lang="cs-CZ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produkce a sekrece hormonálně aktivních látek</a:t>
            </a:r>
          </a:p>
        </p:txBody>
      </p:sp>
      <p:sp>
        <p:nvSpPr>
          <p:cNvPr id="5" name="Rectangle 1037"/>
          <p:cNvSpPr>
            <a:spLocks noChangeArrowheads="1"/>
          </p:cNvSpPr>
          <p:nvPr/>
        </p:nvSpPr>
        <p:spPr bwMode="auto">
          <a:xfrm>
            <a:off x="1447800" y="76200"/>
            <a:ext cx="61722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" name="Rectangle 1038"/>
          <p:cNvSpPr>
            <a:spLocks noChangeArrowheads="1"/>
          </p:cNvSpPr>
          <p:nvPr/>
        </p:nvSpPr>
        <p:spPr bwMode="auto">
          <a:xfrm>
            <a:off x="2057400" y="457200"/>
            <a:ext cx="2209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/>
              <a:t>Funkce</a:t>
            </a:r>
          </a:p>
          <a:p>
            <a:pPr algn="ctr"/>
            <a:r>
              <a:rPr lang="cs-CZ" sz="2800" b="1"/>
              <a:t>vylučovací</a:t>
            </a:r>
          </a:p>
        </p:txBody>
      </p:sp>
      <p:sp>
        <p:nvSpPr>
          <p:cNvPr id="7" name="Rectangle 1039"/>
          <p:cNvSpPr>
            <a:spLocks noChangeArrowheads="1"/>
          </p:cNvSpPr>
          <p:nvPr/>
        </p:nvSpPr>
        <p:spPr bwMode="auto">
          <a:xfrm>
            <a:off x="4876800" y="457200"/>
            <a:ext cx="22098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cs-CZ" sz="2800" b="1"/>
              <a:t>Funkce</a:t>
            </a:r>
          </a:p>
          <a:p>
            <a:pPr algn="ctr"/>
            <a:r>
              <a:rPr lang="cs-CZ" sz="2800" b="1"/>
              <a:t>regulační</a:t>
            </a:r>
          </a:p>
        </p:txBody>
      </p:sp>
      <p:sp>
        <p:nvSpPr>
          <p:cNvPr id="8" name="Text Box 1040"/>
          <p:cNvSpPr txBox="1">
            <a:spLocks noChangeArrowheads="1"/>
          </p:cNvSpPr>
          <p:nvPr/>
        </p:nvSpPr>
        <p:spPr bwMode="auto">
          <a:xfrm>
            <a:off x="3032125" y="5680075"/>
            <a:ext cx="4283075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Konstantní objem a složení tělesných tekutin</a:t>
            </a:r>
          </a:p>
        </p:txBody>
      </p:sp>
      <p:sp>
        <p:nvSpPr>
          <p:cNvPr id="9" name="AutoShape 1041"/>
          <p:cNvSpPr>
            <a:spLocks noChangeArrowheads="1"/>
          </p:cNvSpPr>
          <p:nvPr/>
        </p:nvSpPr>
        <p:spPr bwMode="auto">
          <a:xfrm>
            <a:off x="0" y="5638800"/>
            <a:ext cx="3276600" cy="1219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Kolísání příjmu</a:t>
            </a:r>
          </a:p>
          <a:p>
            <a:pPr algn="ctr">
              <a:lnSpc>
                <a:spcPct val="80000"/>
              </a:lnSpc>
            </a:pPr>
            <a:r>
              <a:rPr lang="cs-CZ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potravy a tekutin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26" descr="Glomerulus Guytt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1600"/>
            <a:ext cx="6934200" cy="644207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6543675"/>
            <a:ext cx="4943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www.youtube.com/watch?v=Z2PugQZFLR0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rávicí systém Sinelnikov"/>
          <p:cNvPicPr>
            <a:picLocks noChangeAspect="1" noChangeArrowheads="1"/>
          </p:cNvPicPr>
          <p:nvPr/>
        </p:nvPicPr>
        <p:blipFill>
          <a:blip r:embed="rId2" cstate="print"/>
          <a:srcRect t="2879" b="2881"/>
          <a:stretch>
            <a:fillRect/>
          </a:stretch>
        </p:blipFill>
        <p:spPr bwMode="auto">
          <a:xfrm>
            <a:off x="2982913" y="0"/>
            <a:ext cx="3214687" cy="67818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43000" y="304800"/>
            <a:ext cx="27432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>
                <a:latin typeface="Times New Roman" pitchFamily="18" charset="0"/>
              </a:rPr>
              <a:t>dutina ústní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90600" y="1371600"/>
            <a:ext cx="2286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>
                <a:latin typeface="Times New Roman" pitchFamily="18" charset="0"/>
              </a:rPr>
              <a:t>jícen (10 s)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95825" y="487363"/>
            <a:ext cx="1781175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3200">
                <a:latin typeface="Times New Roman" pitchFamily="18" charset="0"/>
              </a:rPr>
              <a:t>hltan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71600" y="2438400"/>
            <a:ext cx="1905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>
                <a:latin typeface="Times New Roman" pitchFamily="18" charset="0"/>
              </a:rPr>
              <a:t>játra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95400" y="3230563"/>
            <a:ext cx="19050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>
                <a:latin typeface="Times New Roman" pitchFamily="18" charset="0"/>
              </a:rPr>
              <a:t>žlučník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10200" y="2286000"/>
            <a:ext cx="3733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3200">
                <a:latin typeface="Times New Roman" pitchFamily="18" charset="0"/>
              </a:rPr>
              <a:t>žaludek (1 - 3 hod)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562600" y="3124200"/>
            <a:ext cx="3048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3200">
                <a:latin typeface="Times New Roman" pitchFamily="18" charset="0"/>
              </a:rPr>
              <a:t>slinivka břišní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295400" y="3352800"/>
            <a:ext cx="19050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>
                <a:latin typeface="Times New Roman" pitchFamily="18" charset="0"/>
              </a:rPr>
              <a:t>žlučník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638800" y="3886200"/>
            <a:ext cx="3429000" cy="2041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3200">
                <a:latin typeface="Times New Roman" pitchFamily="18" charset="0"/>
              </a:rPr>
              <a:t>tenké střevo(7-9h):</a:t>
            </a:r>
          </a:p>
          <a:p>
            <a:pPr algn="r"/>
            <a:r>
              <a:rPr lang="cs-CZ" sz="3200" i="1">
                <a:latin typeface="Times New Roman" pitchFamily="18" charset="0"/>
              </a:rPr>
              <a:t>dvanáctník</a:t>
            </a:r>
          </a:p>
          <a:p>
            <a:pPr algn="r"/>
            <a:r>
              <a:rPr lang="cs-CZ" sz="3200" i="1">
                <a:latin typeface="Times New Roman" pitchFamily="18" charset="0"/>
              </a:rPr>
              <a:t>lačník</a:t>
            </a:r>
          </a:p>
          <a:p>
            <a:pPr algn="r"/>
            <a:r>
              <a:rPr lang="cs-CZ" sz="3200" i="1">
                <a:latin typeface="Times New Roman" pitchFamily="18" charset="0"/>
              </a:rPr>
              <a:t>kyčelník</a:t>
            </a:r>
            <a:endParaRPr lang="cs-CZ" sz="3200">
              <a:latin typeface="Times New Roman" pitchFamily="18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14350" y="4267200"/>
            <a:ext cx="2971800" cy="1717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tIns="370800" bIns="370800">
            <a:spAutoFit/>
          </a:bodyPr>
          <a:lstStyle/>
          <a:p>
            <a:r>
              <a:rPr lang="cs-CZ" sz="3200">
                <a:latin typeface="Times New Roman" pitchFamily="18" charset="0"/>
              </a:rPr>
              <a:t>tlusté střevo</a:t>
            </a:r>
          </a:p>
          <a:p>
            <a:r>
              <a:rPr lang="cs-CZ" sz="3200">
                <a:latin typeface="Times New Roman" pitchFamily="18" charset="0"/>
              </a:rPr>
              <a:t>(25-30h)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953000" y="6278563"/>
            <a:ext cx="41910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cs-CZ" sz="3200">
                <a:latin typeface="Times New Roman" pitchFamily="18" charset="0"/>
              </a:rPr>
              <a:t>konečník (30-120h)</a:t>
            </a: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3200400" y="6096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 flipV="1">
            <a:off x="4572000" y="762000"/>
            <a:ext cx="9144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2971800" y="914400"/>
            <a:ext cx="1600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2971800" y="1676400"/>
            <a:ext cx="1600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5105400" y="25908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>
            <a:off x="2286000" y="2743200"/>
            <a:ext cx="1524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 flipV="1">
            <a:off x="2667000" y="3429000"/>
            <a:ext cx="990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 flipH="1">
            <a:off x="5257800" y="3429000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2590800" y="4953000"/>
            <a:ext cx="1143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2590800" y="4953000"/>
            <a:ext cx="19812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 flipH="1" flipV="1">
            <a:off x="4114800" y="3810000"/>
            <a:ext cx="243840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 flipH="1" flipV="1">
            <a:off x="4572000" y="4572000"/>
            <a:ext cx="2895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 flipH="1" flipV="1">
            <a:off x="4572000" y="5410200"/>
            <a:ext cx="25146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29"/>
          <p:cNvSpPr>
            <a:spLocks noChangeShapeType="1"/>
          </p:cNvSpPr>
          <p:nvPr/>
        </p:nvSpPr>
        <p:spPr bwMode="auto">
          <a:xfrm flipH="1" flipV="1">
            <a:off x="4572000" y="6477000"/>
            <a:ext cx="990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ub1 Si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6588"/>
            <a:ext cx="2767013" cy="3122612"/>
          </a:xfrm>
          <a:prstGeom prst="rect">
            <a:avLst/>
          </a:prstGeom>
          <a:noFill/>
        </p:spPr>
      </p:pic>
      <p:pic>
        <p:nvPicPr>
          <p:cNvPr id="3" name="Picture 5" descr="zub2 Si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63" y="1733550"/>
            <a:ext cx="4038600" cy="352425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76600" y="2971800"/>
            <a:ext cx="261143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200">
                <a:latin typeface="Times New Roman" pitchFamily="18" charset="0"/>
              </a:rPr>
              <a:t>dřeňová dutina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848100" y="1630363"/>
            <a:ext cx="15621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200">
                <a:latin typeface="Times New Roman" pitchFamily="18" charset="0"/>
              </a:rPr>
              <a:t>sklovina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581400" y="2286000"/>
            <a:ext cx="203517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3200">
                <a:latin typeface="Times New Roman" pitchFamily="18" charset="0"/>
              </a:rPr>
              <a:t>zubovina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200400" y="4210050"/>
            <a:ext cx="27019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200">
                <a:latin typeface="Times New Roman" pitchFamily="18" charset="0"/>
              </a:rPr>
              <a:t>kořenový kanál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427413" y="3559175"/>
            <a:ext cx="2363787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3200">
                <a:latin typeface="Times New Roman" pitchFamily="18" charset="0"/>
              </a:rPr>
              <a:t>zubní cement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457200" y="2163763"/>
            <a:ext cx="1752600" cy="579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 i="1">
                <a:latin typeface="Times New Roman" pitchFamily="18" charset="0"/>
              </a:rPr>
              <a:t>korunka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33400" y="2743200"/>
            <a:ext cx="144780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 i="1">
                <a:latin typeface="Times New Roman" pitchFamily="18" charset="0"/>
              </a:rPr>
              <a:t>krček</a:t>
            </a: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869950" y="3581400"/>
            <a:ext cx="1416050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3200" i="1">
                <a:latin typeface="Times New Roman" pitchFamily="18" charset="0"/>
              </a:rPr>
              <a:t>kořen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228600" y="4495800"/>
            <a:ext cx="2093913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200" i="1">
                <a:latin typeface="Times New Roman" pitchFamily="18" charset="0"/>
              </a:rPr>
              <a:t>hrot kořenu</a:t>
            </a:r>
          </a:p>
        </p:txBody>
      </p:sp>
      <p:sp>
        <p:nvSpPr>
          <p:cNvPr id="13" name="AutoShape 16"/>
          <p:cNvSpPr>
            <a:spLocks/>
          </p:cNvSpPr>
          <p:nvPr/>
        </p:nvSpPr>
        <p:spPr bwMode="auto">
          <a:xfrm>
            <a:off x="2133600" y="1905000"/>
            <a:ext cx="228600" cy="1066800"/>
          </a:xfrm>
          <a:prstGeom prst="leftBrace">
            <a:avLst>
              <a:gd name="adj1" fmla="val 3888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1600200" y="3048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8"/>
          <p:cNvSpPr>
            <a:spLocks/>
          </p:cNvSpPr>
          <p:nvPr/>
        </p:nvSpPr>
        <p:spPr bwMode="auto">
          <a:xfrm>
            <a:off x="2133600" y="3200400"/>
            <a:ext cx="228600" cy="1447800"/>
          </a:xfrm>
          <a:prstGeom prst="leftBrace">
            <a:avLst>
              <a:gd name="adj1" fmla="val 52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 flipV="1">
            <a:off x="2209800" y="4724400"/>
            <a:ext cx="457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>
            <a:off x="2819400" y="1905000"/>
            <a:ext cx="106680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5410200" y="1905000"/>
            <a:ext cx="914400" cy="30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2895600" y="2590800"/>
            <a:ext cx="83820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3"/>
          <p:cNvSpPr>
            <a:spLocks noChangeShapeType="1"/>
          </p:cNvSpPr>
          <p:nvPr/>
        </p:nvSpPr>
        <p:spPr bwMode="auto">
          <a:xfrm>
            <a:off x="5486400" y="2590800"/>
            <a:ext cx="9144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 flipH="1" flipV="1">
            <a:off x="2743200" y="3200400"/>
            <a:ext cx="533400" cy="76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 flipV="1">
            <a:off x="5867400" y="2971800"/>
            <a:ext cx="990600" cy="3048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6"/>
          <p:cNvSpPr>
            <a:spLocks noChangeShapeType="1"/>
          </p:cNvSpPr>
          <p:nvPr/>
        </p:nvSpPr>
        <p:spPr bwMode="auto">
          <a:xfrm flipH="1">
            <a:off x="3048000" y="3886200"/>
            <a:ext cx="381000" cy="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V="1">
            <a:off x="5791200" y="3810000"/>
            <a:ext cx="381000" cy="762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 flipH="1" flipV="1">
            <a:off x="2743200" y="4419600"/>
            <a:ext cx="45720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29"/>
          <p:cNvSpPr>
            <a:spLocks noChangeShapeType="1"/>
          </p:cNvSpPr>
          <p:nvPr/>
        </p:nvSpPr>
        <p:spPr bwMode="auto">
          <a:xfrm flipV="1">
            <a:off x="5791200" y="4343400"/>
            <a:ext cx="533400" cy="1524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zuby Sinel"/>
          <p:cNvPicPr>
            <a:picLocks noChangeAspect="1" noChangeArrowheads="1"/>
          </p:cNvPicPr>
          <p:nvPr/>
        </p:nvPicPr>
        <p:blipFill>
          <a:blip r:embed="rId2" cstate="print"/>
          <a:srcRect l="2322" t="3386" r="33073" b="5490"/>
          <a:stretch>
            <a:fillRect/>
          </a:stretch>
        </p:blipFill>
        <p:spPr bwMode="auto">
          <a:xfrm>
            <a:off x="1066800" y="1033463"/>
            <a:ext cx="4343400" cy="5778500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60525" y="447675"/>
            <a:ext cx="130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>
                <a:latin typeface="Times New Roman" pitchFamily="18" charset="0"/>
              </a:rPr>
              <a:t>stoličky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008438" y="422275"/>
            <a:ext cx="12493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2800">
                <a:latin typeface="Times New Roman" pitchFamily="18" charset="0"/>
              </a:rPr>
              <a:t>třenové</a:t>
            </a:r>
          </a:p>
          <a:p>
            <a:pPr algn="ctr"/>
            <a:r>
              <a:rPr lang="cs-CZ" sz="2800">
                <a:latin typeface="Times New Roman" pitchFamily="18" charset="0"/>
              </a:rPr>
              <a:t>zuby</a:t>
            </a: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3962400" y="381000"/>
            <a:ext cx="0" cy="647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5356225" y="376238"/>
            <a:ext cx="0" cy="647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12" descr="zuby Sinel"/>
          <p:cNvPicPr>
            <a:picLocks noChangeAspect="1" noChangeArrowheads="1"/>
          </p:cNvPicPr>
          <p:nvPr/>
        </p:nvPicPr>
        <p:blipFill>
          <a:blip r:embed="rId2" cstate="print"/>
          <a:srcRect l="66927" t="3386" r="3606" b="5490"/>
          <a:stretch>
            <a:fillRect/>
          </a:stretch>
        </p:blipFill>
        <p:spPr bwMode="auto">
          <a:xfrm>
            <a:off x="5867400" y="990600"/>
            <a:ext cx="1981200" cy="5778500"/>
          </a:xfrm>
          <a:prstGeom prst="rect">
            <a:avLst/>
          </a:prstGeom>
          <a:noFill/>
        </p:spPr>
      </p:pic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410200" y="406400"/>
            <a:ext cx="1090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>
                <a:latin typeface="Times New Roman" pitchFamily="18" charset="0"/>
              </a:rPr>
              <a:t>špičák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6565900" y="381000"/>
            <a:ext cx="1130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>
                <a:latin typeface="Times New Roman" pitchFamily="18" charset="0"/>
              </a:rPr>
              <a:t>řezáky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6553200" y="381000"/>
            <a:ext cx="0" cy="647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-107950" y="476250"/>
            <a:ext cx="9244013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8775" lvl="2">
              <a:buFontTx/>
              <a:buChar char="•"/>
            </a:pPr>
            <a:r>
              <a:rPr lang="cs-CZ" sz="3000" dirty="0">
                <a:latin typeface="Times New Roman" pitchFamily="18" charset="0"/>
              </a:rPr>
              <a:t> mechanické zpracování – trávenina (chymus)</a:t>
            </a:r>
          </a:p>
          <a:p>
            <a:pPr marL="358775" lvl="2">
              <a:spcBef>
                <a:spcPct val="10000"/>
              </a:spcBef>
            </a:pPr>
            <a:r>
              <a:rPr lang="cs-CZ" sz="3000" dirty="0">
                <a:latin typeface="Times New Roman" pitchFamily="18" charset="0"/>
              </a:rPr>
              <a:t>	- peristaltika</a:t>
            </a:r>
          </a:p>
          <a:p>
            <a:pPr marL="358775" lvl="2">
              <a:spcBef>
                <a:spcPct val="10000"/>
              </a:spcBef>
            </a:pPr>
            <a:r>
              <a:rPr lang="cs-CZ" sz="3000" dirty="0">
                <a:latin typeface="Times New Roman" pitchFamily="18" charset="0"/>
              </a:rPr>
              <a:t>	- </a:t>
            </a:r>
            <a:r>
              <a:rPr lang="cs-CZ" sz="3000" dirty="0" err="1">
                <a:latin typeface="Times New Roman" pitchFamily="18" charset="0"/>
              </a:rPr>
              <a:t>retropulze</a:t>
            </a:r>
            <a:endParaRPr lang="cs-CZ" sz="3000" dirty="0">
              <a:latin typeface="Times New Roman" pitchFamily="18" charset="0"/>
            </a:endParaRPr>
          </a:p>
          <a:p>
            <a:pPr marL="358775" lvl="2">
              <a:spcBef>
                <a:spcPct val="10000"/>
              </a:spcBef>
            </a:pPr>
            <a:r>
              <a:rPr lang="cs-CZ" sz="3000" dirty="0">
                <a:latin typeface="Times New Roman" pitchFamily="18" charset="0"/>
              </a:rPr>
              <a:t>	- hladové kontrakce (12-14h – hladové bolesti, max. 			3.-4.den bez potravy)</a:t>
            </a:r>
          </a:p>
          <a:p>
            <a:pPr marL="358775" lvl="2">
              <a:spcBef>
                <a:spcPct val="35000"/>
              </a:spcBef>
              <a:buFontTx/>
              <a:buChar char="•"/>
            </a:pPr>
            <a:r>
              <a:rPr lang="cs-CZ" sz="3000" u="sng" dirty="0" smtClean="0">
                <a:latin typeface="Times New Roman" pitchFamily="18" charset="0"/>
              </a:rPr>
              <a:t>sekrece</a:t>
            </a:r>
            <a:r>
              <a:rPr lang="cs-CZ" sz="3000" u="sng" dirty="0">
                <a:latin typeface="Times New Roman" pitchFamily="18" charset="0"/>
              </a:rPr>
              <a:t>:</a:t>
            </a:r>
            <a:r>
              <a:rPr lang="cs-CZ" sz="3000" dirty="0">
                <a:latin typeface="Times New Roman" pitchFamily="18" charset="0"/>
              </a:rPr>
              <a:t> žaludeční šťáva – 2-3 litry/den, hlen (mucin), vnitřní faktor, pepsinogen, </a:t>
            </a:r>
            <a:r>
              <a:rPr lang="cs-CZ" sz="3000" dirty="0" err="1">
                <a:latin typeface="Times New Roman" pitchFamily="18" charset="0"/>
              </a:rPr>
              <a:t>HCl</a:t>
            </a:r>
            <a:endParaRPr lang="cs-CZ" sz="3000" dirty="0">
              <a:latin typeface="Times New Roman" pitchFamily="18" charset="0"/>
            </a:endParaRPr>
          </a:p>
          <a:p>
            <a:pPr marL="358775" lvl="2">
              <a:spcBef>
                <a:spcPct val="35000"/>
              </a:spcBef>
              <a:buFontTx/>
              <a:buChar char="•"/>
            </a:pPr>
            <a:r>
              <a:rPr lang="cs-CZ" sz="3000" u="sng" dirty="0">
                <a:latin typeface="Times New Roman" pitchFamily="18" charset="0"/>
              </a:rPr>
              <a:t> trávení:</a:t>
            </a:r>
            <a:r>
              <a:rPr lang="cs-CZ" sz="3000" dirty="0">
                <a:latin typeface="Times New Roman" pitchFamily="18" charset="0"/>
              </a:rPr>
              <a:t> bílkoviny (denaturace </a:t>
            </a:r>
            <a:r>
              <a:rPr lang="cs-CZ" sz="3000" dirty="0" err="1">
                <a:latin typeface="Times New Roman" pitchFamily="18" charset="0"/>
              </a:rPr>
              <a:t>HCl</a:t>
            </a:r>
            <a:r>
              <a:rPr lang="cs-CZ" sz="3000" dirty="0">
                <a:latin typeface="Times New Roman" pitchFamily="18" charset="0"/>
              </a:rPr>
              <a:t>, štěpení pepsinem), lipidy (žaludeční lipáza) </a:t>
            </a:r>
          </a:p>
          <a:p>
            <a:pPr marL="358775" lvl="2">
              <a:spcBef>
                <a:spcPct val="35000"/>
              </a:spcBef>
              <a:buFontTx/>
              <a:buChar char="•"/>
            </a:pPr>
            <a:r>
              <a:rPr lang="cs-CZ" sz="3000" u="sng" dirty="0">
                <a:latin typeface="Times New Roman" pitchFamily="18" charset="0"/>
              </a:rPr>
              <a:t> vstřebávání</a:t>
            </a:r>
            <a:r>
              <a:rPr lang="cs-CZ" sz="3000" dirty="0">
                <a:latin typeface="Times New Roman" pitchFamily="18" charset="0"/>
              </a:rPr>
              <a:t>: omezeně alkohol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6"/>
          <p:cNvSpPr txBox="1">
            <a:spLocks noChangeArrowheads="1"/>
          </p:cNvSpPr>
          <p:nvPr/>
        </p:nvSpPr>
        <p:spPr bwMode="auto">
          <a:xfrm>
            <a:off x="76200" y="836613"/>
            <a:ext cx="9067800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lvl="2" defTabSz="288925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cs-CZ" sz="2800" dirty="0">
                <a:latin typeface="Times New Roman" pitchFamily="18" charset="0"/>
              </a:rPr>
              <a:t>řasy, klky, mikroklky (kartáčový lem)</a:t>
            </a:r>
          </a:p>
          <a:p>
            <a:pPr defTabSz="288925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cs-CZ" sz="2800" dirty="0">
                <a:latin typeface="Times New Roman" pitchFamily="18" charset="0"/>
              </a:rPr>
              <a:t>dvanáctník – </a:t>
            </a:r>
            <a:r>
              <a:rPr lang="cs-CZ" sz="2800" dirty="0" err="1">
                <a:latin typeface="Times New Roman" pitchFamily="18" charset="0"/>
              </a:rPr>
              <a:t>papilla</a:t>
            </a:r>
            <a:r>
              <a:rPr lang="cs-CZ" sz="2800" dirty="0">
                <a:latin typeface="Times New Roman" pitchFamily="18" charset="0"/>
              </a:rPr>
              <a:t> </a:t>
            </a:r>
            <a:r>
              <a:rPr lang="cs-CZ" sz="2800" dirty="0" err="1">
                <a:latin typeface="Times New Roman" pitchFamily="18" charset="0"/>
              </a:rPr>
              <a:t>Vateri</a:t>
            </a:r>
            <a:endParaRPr lang="cs-CZ" sz="2800" dirty="0">
              <a:latin typeface="Times New Roman" pitchFamily="18" charset="0"/>
            </a:endParaRPr>
          </a:p>
          <a:p>
            <a:pPr defTabSz="288925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cs-CZ" sz="2800" dirty="0">
                <a:latin typeface="Times New Roman" pitchFamily="18" charset="0"/>
              </a:rPr>
              <a:t>motilita střevní (</a:t>
            </a:r>
            <a:r>
              <a:rPr lang="cs-CZ" sz="2800" i="1" dirty="0">
                <a:latin typeface="Times New Roman" pitchFamily="18" charset="0"/>
              </a:rPr>
              <a:t>kývavé, segmentační, </a:t>
            </a:r>
            <a:r>
              <a:rPr lang="cs-CZ" sz="2800" i="1" dirty="0" err="1">
                <a:latin typeface="Times New Roman" pitchFamily="18" charset="0"/>
              </a:rPr>
              <a:t>peristatltika</a:t>
            </a:r>
            <a:r>
              <a:rPr lang="cs-CZ" sz="2800" dirty="0">
                <a:latin typeface="Times New Roman" pitchFamily="18" charset="0"/>
              </a:rPr>
              <a:t>)</a:t>
            </a:r>
          </a:p>
          <a:p>
            <a:pPr defTabSz="288925"/>
            <a:r>
              <a:rPr lang="cs-CZ" sz="2800" dirty="0">
                <a:latin typeface="Times New Roman" pitchFamily="18" charset="0"/>
              </a:rPr>
              <a:t>				* </a:t>
            </a:r>
            <a:r>
              <a:rPr lang="cs-CZ" sz="2800" dirty="0" err="1">
                <a:latin typeface="Times New Roman" pitchFamily="18" charset="0"/>
              </a:rPr>
              <a:t>gastroileální</a:t>
            </a:r>
            <a:r>
              <a:rPr lang="cs-CZ" sz="2800" dirty="0">
                <a:latin typeface="Times New Roman" pitchFamily="18" charset="0"/>
              </a:rPr>
              <a:t> reflex</a:t>
            </a:r>
          </a:p>
          <a:p>
            <a:pPr defTabSz="288925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cs-CZ" sz="2800" u="sng" dirty="0">
                <a:latin typeface="Times New Roman" pitchFamily="18" charset="0"/>
              </a:rPr>
              <a:t>sekrece:</a:t>
            </a:r>
            <a:r>
              <a:rPr lang="cs-CZ" sz="2800" dirty="0">
                <a:latin typeface="Times New Roman" pitchFamily="18" charset="0"/>
              </a:rPr>
              <a:t> střevní šťáva – 1.8 litru/den, voda, mírně 							alkalické pH,  hlen, enzymy: </a:t>
            </a:r>
            <a:r>
              <a:rPr lang="cs-CZ" sz="2800" dirty="0" err="1">
                <a:latin typeface="Times New Roman" pitchFamily="18" charset="0"/>
              </a:rPr>
              <a:t>disacharidázy</a:t>
            </a:r>
            <a:r>
              <a:rPr lang="cs-CZ" sz="2800" dirty="0">
                <a:latin typeface="Times New Roman" pitchFamily="18" charset="0"/>
              </a:rPr>
              <a:t>, peptidázy, 			lipázy, nukleázy</a:t>
            </a:r>
          </a:p>
          <a:p>
            <a:pPr defTabSz="288925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cs-CZ" sz="2800" u="sng" dirty="0">
                <a:latin typeface="Times New Roman" pitchFamily="18" charset="0"/>
              </a:rPr>
              <a:t>trávení:</a:t>
            </a:r>
            <a:r>
              <a:rPr lang="cs-CZ" sz="2800" dirty="0">
                <a:latin typeface="Times New Roman" pitchFamily="18" charset="0"/>
              </a:rPr>
              <a:t> sacharidy, lipidy (emulgace), bílkoviny</a:t>
            </a:r>
          </a:p>
          <a:p>
            <a:pPr defTabSz="288925"/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cs-CZ" sz="2800" u="sng" dirty="0">
                <a:latin typeface="Times New Roman" pitchFamily="18" charset="0"/>
              </a:rPr>
              <a:t>vstřebávání:</a:t>
            </a:r>
            <a:r>
              <a:rPr lang="cs-CZ" sz="2800" dirty="0">
                <a:latin typeface="Times New Roman" pitchFamily="18" charset="0"/>
              </a:rPr>
              <a:t> </a:t>
            </a:r>
          </a:p>
          <a:p>
            <a:pPr marL="750888" lvl="3" defTabSz="288925">
              <a:buFontTx/>
              <a:buChar char="•"/>
            </a:pPr>
            <a:r>
              <a:rPr lang="cs-CZ" sz="2800" dirty="0">
                <a:latin typeface="Times New Roman" pitchFamily="18" charset="0"/>
              </a:rPr>
              <a:t> voda, ionty, vitamíny	</a:t>
            </a:r>
          </a:p>
          <a:p>
            <a:pPr marL="750888" lvl="3" defTabSz="288925">
              <a:buFontTx/>
              <a:buChar char="•"/>
            </a:pPr>
            <a:r>
              <a:rPr lang="cs-CZ" sz="2800" dirty="0">
                <a:latin typeface="Times New Roman" pitchFamily="18" charset="0"/>
              </a:rPr>
              <a:t> cukry - monosacharidy, </a:t>
            </a:r>
          </a:p>
          <a:p>
            <a:pPr marL="750888" lvl="3" defTabSz="288925">
              <a:buFontTx/>
              <a:buChar char="•"/>
            </a:pPr>
            <a:r>
              <a:rPr lang="cs-CZ" sz="2800" dirty="0">
                <a:latin typeface="Times New Roman" pitchFamily="18" charset="0"/>
              </a:rPr>
              <a:t> tuky - mastné kyseliny, cholesterol, fosfolipidy (pozn. </a:t>
            </a:r>
            <a:r>
              <a:rPr lang="cs-CZ" sz="2800" dirty="0" err="1">
                <a:latin typeface="Times New Roman" pitchFamily="18" charset="0"/>
              </a:rPr>
              <a:t>chylomikra</a:t>
            </a:r>
            <a:r>
              <a:rPr lang="cs-CZ" sz="2800" dirty="0">
                <a:latin typeface="Times New Roman" pitchFamily="18" charset="0"/>
              </a:rPr>
              <a:t>)</a:t>
            </a:r>
          </a:p>
          <a:p>
            <a:pPr marL="750888" lvl="3" defTabSz="288925">
              <a:buFontTx/>
              <a:buChar char="•"/>
            </a:pPr>
            <a:r>
              <a:rPr lang="cs-CZ" sz="2800" dirty="0">
                <a:latin typeface="Times New Roman" pitchFamily="18" charset="0"/>
              </a:rPr>
              <a:t> bílkoviny – aminokyseliny, </a:t>
            </a:r>
            <a:r>
              <a:rPr lang="cs-CZ" sz="2800" dirty="0" err="1">
                <a:latin typeface="Times New Roman" pitchFamily="18" charset="0"/>
              </a:rPr>
              <a:t>dipeptidy</a:t>
            </a:r>
            <a:endParaRPr lang="cs-CZ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79388" y="116632"/>
            <a:ext cx="631294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Přestup </a:t>
            </a:r>
            <a:r>
              <a:rPr lang="cs-CZ" sz="26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iontovými kanály</a:t>
            </a:r>
            <a:r>
              <a:rPr lang="cs-CZ" sz="2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(usnadněná difúze)</a:t>
            </a:r>
            <a:endParaRPr lang="cs-CZ" sz="2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79512" y="836712"/>
            <a:ext cx="6499225" cy="732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 defTabSz="190500">
              <a:lnSpc>
                <a:spcPct val="80000"/>
              </a:lnSpc>
              <a:spcBef>
                <a:spcPct val="20000"/>
              </a:spcBef>
            </a:pPr>
            <a:r>
              <a:rPr lang="cs-CZ" sz="2600" dirty="0">
                <a:latin typeface="Times New Roman" pitchFamily="18" charset="0"/>
              </a:rPr>
              <a:t>V lipidové </a:t>
            </a:r>
            <a:r>
              <a:rPr lang="cs-CZ" sz="2600" dirty="0" err="1">
                <a:latin typeface="Times New Roman" pitchFamily="18" charset="0"/>
              </a:rPr>
              <a:t>dvojvrstvě</a:t>
            </a:r>
            <a:r>
              <a:rPr lang="cs-CZ" sz="2600" dirty="0">
                <a:latin typeface="Times New Roman" pitchFamily="18" charset="0"/>
              </a:rPr>
              <a:t> plazmatické </a:t>
            </a:r>
            <a:r>
              <a:rPr lang="cs-CZ" sz="2600" dirty="0" smtClean="0">
                <a:latin typeface="Times New Roman" pitchFamily="18" charset="0"/>
              </a:rPr>
              <a:t>membrány </a:t>
            </a:r>
            <a:r>
              <a:rPr lang="cs-CZ" sz="2600" dirty="0">
                <a:latin typeface="Times New Roman" pitchFamily="18" charset="0"/>
              </a:rPr>
              <a:t>plavou </a:t>
            </a:r>
            <a:r>
              <a:rPr lang="cs-CZ" sz="2600" b="1" dirty="0">
                <a:latin typeface="Times New Roman" pitchFamily="18" charset="0"/>
              </a:rPr>
              <a:t>transportní proteiny</a:t>
            </a:r>
            <a:r>
              <a:rPr lang="cs-CZ" sz="2600" dirty="0">
                <a:latin typeface="Times New Roman" pitchFamily="18" charset="0"/>
              </a:rPr>
              <a:t> – </a:t>
            </a:r>
            <a:r>
              <a:rPr lang="cs-CZ" sz="2600" b="1" i="1" dirty="0">
                <a:latin typeface="Times New Roman" pitchFamily="18" charset="0"/>
              </a:rPr>
              <a:t>iontové </a:t>
            </a:r>
            <a:r>
              <a:rPr lang="cs-CZ" sz="2600" b="1" i="1" dirty="0" smtClean="0">
                <a:latin typeface="Times New Roman" pitchFamily="18" charset="0"/>
              </a:rPr>
              <a:t>kanály</a:t>
            </a:r>
            <a:endParaRPr lang="cs-CZ" sz="2600" b="1" i="1" dirty="0">
              <a:latin typeface="Times New Roman" pitchFamily="18" charset="0"/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660232" y="44624"/>
            <a:ext cx="2344738" cy="1731963"/>
            <a:chOff x="-48" y="2232"/>
            <a:chExt cx="812" cy="600"/>
          </a:xfrm>
        </p:grpSpPr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498" y="2304"/>
              <a:ext cx="144" cy="426"/>
              <a:chOff x="498" y="2304"/>
              <a:chExt cx="144" cy="426"/>
            </a:xfrm>
          </p:grpSpPr>
          <p:sp>
            <p:nvSpPr>
              <p:cNvPr id="78" name="Rectangle 9"/>
              <p:cNvSpPr>
                <a:spLocks noChangeArrowheads="1"/>
              </p:cNvSpPr>
              <p:nvPr/>
            </p:nvSpPr>
            <p:spPr bwMode="auto">
              <a:xfrm flipH="1">
                <a:off x="498" y="2352"/>
                <a:ext cx="96" cy="33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Oval 10"/>
              <p:cNvSpPr>
                <a:spLocks noChangeArrowheads="1"/>
              </p:cNvSpPr>
              <p:nvPr/>
            </p:nvSpPr>
            <p:spPr bwMode="auto">
              <a:xfrm flipH="1">
                <a:off x="498" y="2304"/>
                <a:ext cx="144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Oval 11"/>
              <p:cNvSpPr>
                <a:spLocks noChangeArrowheads="1"/>
              </p:cNvSpPr>
              <p:nvPr/>
            </p:nvSpPr>
            <p:spPr bwMode="auto">
              <a:xfrm flipH="1">
                <a:off x="498" y="2634"/>
                <a:ext cx="144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598" y="2400"/>
              <a:ext cx="48" cy="124"/>
              <a:chOff x="768" y="2410"/>
              <a:chExt cx="48" cy="124"/>
            </a:xfrm>
          </p:grpSpPr>
          <p:sp>
            <p:nvSpPr>
              <p:cNvPr id="75" name="Oval 13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14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5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656" y="2400"/>
              <a:ext cx="48" cy="124"/>
              <a:chOff x="768" y="2410"/>
              <a:chExt cx="48" cy="124"/>
            </a:xfrm>
          </p:grpSpPr>
          <p:sp>
            <p:nvSpPr>
              <p:cNvPr id="72" name="Oval 17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18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716" y="2400"/>
              <a:ext cx="48" cy="124"/>
              <a:chOff x="768" y="2410"/>
              <a:chExt cx="48" cy="124"/>
            </a:xfrm>
          </p:grpSpPr>
          <p:sp>
            <p:nvSpPr>
              <p:cNvPr id="69" name="Oval 21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22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3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284" y="2400"/>
              <a:ext cx="48" cy="124"/>
              <a:chOff x="768" y="2410"/>
              <a:chExt cx="48" cy="124"/>
            </a:xfrm>
          </p:grpSpPr>
          <p:sp>
            <p:nvSpPr>
              <p:cNvPr id="66" name="Oval 25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26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27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226" y="2400"/>
              <a:ext cx="48" cy="124"/>
              <a:chOff x="768" y="2410"/>
              <a:chExt cx="48" cy="124"/>
            </a:xfrm>
          </p:grpSpPr>
          <p:sp>
            <p:nvSpPr>
              <p:cNvPr id="63" name="Oval 29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30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2"/>
            <p:cNvGrpSpPr>
              <a:grpSpLocks/>
            </p:cNvGrpSpPr>
            <p:nvPr/>
          </p:nvGrpSpPr>
          <p:grpSpPr bwMode="auto">
            <a:xfrm>
              <a:off x="168" y="2400"/>
              <a:ext cx="48" cy="124"/>
              <a:chOff x="768" y="2410"/>
              <a:chExt cx="48" cy="124"/>
            </a:xfrm>
          </p:grpSpPr>
          <p:sp>
            <p:nvSpPr>
              <p:cNvPr id="60" name="Oval 33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34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35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36"/>
            <p:cNvGrpSpPr>
              <a:grpSpLocks/>
            </p:cNvGrpSpPr>
            <p:nvPr/>
          </p:nvGrpSpPr>
          <p:grpSpPr bwMode="auto">
            <a:xfrm flipH="1" flipV="1">
              <a:off x="598" y="2516"/>
              <a:ext cx="48" cy="124"/>
              <a:chOff x="768" y="2410"/>
              <a:chExt cx="48" cy="124"/>
            </a:xfrm>
          </p:grpSpPr>
          <p:sp>
            <p:nvSpPr>
              <p:cNvPr id="57" name="Oval 37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39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40"/>
            <p:cNvGrpSpPr>
              <a:grpSpLocks/>
            </p:cNvGrpSpPr>
            <p:nvPr/>
          </p:nvGrpSpPr>
          <p:grpSpPr bwMode="auto">
            <a:xfrm flipH="1" flipV="1">
              <a:off x="656" y="2516"/>
              <a:ext cx="48" cy="124"/>
              <a:chOff x="768" y="2410"/>
              <a:chExt cx="48" cy="124"/>
            </a:xfrm>
          </p:grpSpPr>
          <p:sp>
            <p:nvSpPr>
              <p:cNvPr id="54" name="Oval 41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42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43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44"/>
            <p:cNvGrpSpPr>
              <a:grpSpLocks/>
            </p:cNvGrpSpPr>
            <p:nvPr/>
          </p:nvGrpSpPr>
          <p:grpSpPr bwMode="auto">
            <a:xfrm flipH="1" flipV="1">
              <a:off x="716" y="2516"/>
              <a:ext cx="48" cy="124"/>
              <a:chOff x="768" y="2410"/>
              <a:chExt cx="48" cy="124"/>
            </a:xfrm>
          </p:grpSpPr>
          <p:sp>
            <p:nvSpPr>
              <p:cNvPr id="51" name="Oval 45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46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7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48"/>
            <p:cNvGrpSpPr>
              <a:grpSpLocks/>
            </p:cNvGrpSpPr>
            <p:nvPr/>
          </p:nvGrpSpPr>
          <p:grpSpPr bwMode="auto">
            <a:xfrm flipH="1" flipV="1">
              <a:off x="164" y="2516"/>
              <a:ext cx="48" cy="124"/>
              <a:chOff x="768" y="2410"/>
              <a:chExt cx="48" cy="124"/>
            </a:xfrm>
          </p:grpSpPr>
          <p:sp>
            <p:nvSpPr>
              <p:cNvPr id="48" name="Oval 49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50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51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52"/>
            <p:cNvGrpSpPr>
              <a:grpSpLocks/>
            </p:cNvGrpSpPr>
            <p:nvPr/>
          </p:nvGrpSpPr>
          <p:grpSpPr bwMode="auto">
            <a:xfrm flipH="1" flipV="1">
              <a:off x="224" y="2516"/>
              <a:ext cx="48" cy="124"/>
              <a:chOff x="768" y="2410"/>
              <a:chExt cx="48" cy="124"/>
            </a:xfrm>
          </p:grpSpPr>
          <p:sp>
            <p:nvSpPr>
              <p:cNvPr id="45" name="Oval 53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54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5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56"/>
            <p:cNvGrpSpPr>
              <a:grpSpLocks/>
            </p:cNvGrpSpPr>
            <p:nvPr/>
          </p:nvGrpSpPr>
          <p:grpSpPr bwMode="auto">
            <a:xfrm flipH="1" flipV="1">
              <a:off x="282" y="2516"/>
              <a:ext cx="48" cy="124"/>
              <a:chOff x="768" y="2410"/>
              <a:chExt cx="48" cy="124"/>
            </a:xfrm>
          </p:grpSpPr>
          <p:sp>
            <p:nvSpPr>
              <p:cNvPr id="42" name="Oval 57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58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9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60"/>
            <p:cNvGrpSpPr>
              <a:grpSpLocks/>
            </p:cNvGrpSpPr>
            <p:nvPr/>
          </p:nvGrpSpPr>
          <p:grpSpPr bwMode="auto">
            <a:xfrm flipH="1">
              <a:off x="288" y="2304"/>
              <a:ext cx="144" cy="426"/>
              <a:chOff x="498" y="2304"/>
              <a:chExt cx="144" cy="426"/>
            </a:xfrm>
          </p:grpSpPr>
          <p:sp>
            <p:nvSpPr>
              <p:cNvPr id="39" name="Rectangle 61"/>
              <p:cNvSpPr>
                <a:spLocks noChangeArrowheads="1"/>
              </p:cNvSpPr>
              <p:nvPr/>
            </p:nvSpPr>
            <p:spPr bwMode="auto">
              <a:xfrm flipH="1">
                <a:off x="498" y="2352"/>
                <a:ext cx="96" cy="336"/>
              </a:xfrm>
              <a:prstGeom prst="rect">
                <a:avLst/>
              </a:prstGeom>
              <a:solidFill>
                <a:srgbClr val="96969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62"/>
              <p:cNvSpPr>
                <a:spLocks noChangeArrowheads="1"/>
              </p:cNvSpPr>
              <p:nvPr/>
            </p:nvSpPr>
            <p:spPr bwMode="auto">
              <a:xfrm flipH="1">
                <a:off x="498" y="2304"/>
                <a:ext cx="144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63"/>
              <p:cNvSpPr>
                <a:spLocks noChangeArrowheads="1"/>
              </p:cNvSpPr>
              <p:nvPr/>
            </p:nvSpPr>
            <p:spPr bwMode="auto">
              <a:xfrm flipH="1">
                <a:off x="498" y="2634"/>
                <a:ext cx="144" cy="96"/>
              </a:xfrm>
              <a:prstGeom prst="ellipse">
                <a:avLst/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9" name="Line 64"/>
            <p:cNvSpPr>
              <a:spLocks noChangeShapeType="1"/>
            </p:cNvSpPr>
            <p:nvPr/>
          </p:nvSpPr>
          <p:spPr bwMode="auto">
            <a:xfrm flipH="1" flipV="1">
              <a:off x="462" y="223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 Box 65"/>
            <p:cNvSpPr txBox="1">
              <a:spLocks noChangeArrowheads="1"/>
            </p:cNvSpPr>
            <p:nvPr/>
          </p:nvSpPr>
          <p:spPr bwMode="auto">
            <a:xfrm>
              <a:off x="444" y="2715"/>
              <a:ext cx="142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>
                  <a:latin typeface="Times New Roman" pitchFamily="18" charset="0"/>
                </a:rPr>
                <a:t>K</a:t>
              </a:r>
              <a:r>
                <a:rPr lang="cs-CZ" sz="1600" baseline="30000">
                  <a:latin typeface="Times New Roman" pitchFamily="18" charset="0"/>
                </a:rPr>
                <a:t>+</a:t>
              </a:r>
              <a:endParaRPr lang="cs-CZ" sz="1600">
                <a:latin typeface="Times New Roman" pitchFamily="18" charset="0"/>
              </a:endParaRPr>
            </a:p>
          </p:txBody>
        </p:sp>
        <p:sp>
          <p:nvSpPr>
            <p:cNvPr id="21" name="Text Box 66"/>
            <p:cNvSpPr txBox="1">
              <a:spLocks noChangeArrowheads="1"/>
            </p:cNvSpPr>
            <p:nvPr/>
          </p:nvSpPr>
          <p:spPr bwMode="auto">
            <a:xfrm>
              <a:off x="0" y="2232"/>
              <a:ext cx="153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18" charset="0"/>
                </a:rPr>
                <a:t>vně</a:t>
              </a:r>
            </a:p>
          </p:txBody>
        </p:sp>
        <p:sp>
          <p:nvSpPr>
            <p:cNvPr id="22" name="Text Box 67"/>
            <p:cNvSpPr txBox="1">
              <a:spLocks noChangeArrowheads="1"/>
            </p:cNvSpPr>
            <p:nvPr/>
          </p:nvSpPr>
          <p:spPr bwMode="auto">
            <a:xfrm>
              <a:off x="-48" y="2640"/>
              <a:ext cx="211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18" charset="0"/>
                </a:rPr>
                <a:t>uvnitř</a:t>
              </a:r>
            </a:p>
          </p:txBody>
        </p:sp>
        <p:grpSp>
          <p:nvGrpSpPr>
            <p:cNvPr id="23" name="Group 68"/>
            <p:cNvGrpSpPr>
              <a:grpSpLocks/>
            </p:cNvGrpSpPr>
            <p:nvPr/>
          </p:nvGrpSpPr>
          <p:grpSpPr bwMode="auto">
            <a:xfrm>
              <a:off x="52" y="2400"/>
              <a:ext cx="48" cy="124"/>
              <a:chOff x="768" y="2410"/>
              <a:chExt cx="48" cy="124"/>
            </a:xfrm>
          </p:grpSpPr>
          <p:sp>
            <p:nvSpPr>
              <p:cNvPr id="36" name="Oval 69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70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71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72"/>
            <p:cNvGrpSpPr>
              <a:grpSpLocks/>
            </p:cNvGrpSpPr>
            <p:nvPr/>
          </p:nvGrpSpPr>
          <p:grpSpPr bwMode="auto">
            <a:xfrm flipH="1" flipV="1">
              <a:off x="48" y="2516"/>
              <a:ext cx="48" cy="124"/>
              <a:chOff x="768" y="2410"/>
              <a:chExt cx="48" cy="124"/>
            </a:xfrm>
          </p:grpSpPr>
          <p:sp>
            <p:nvSpPr>
              <p:cNvPr id="33" name="Oval 73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74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75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76"/>
            <p:cNvGrpSpPr>
              <a:grpSpLocks/>
            </p:cNvGrpSpPr>
            <p:nvPr/>
          </p:nvGrpSpPr>
          <p:grpSpPr bwMode="auto">
            <a:xfrm>
              <a:off x="109" y="2400"/>
              <a:ext cx="48" cy="124"/>
              <a:chOff x="768" y="2410"/>
              <a:chExt cx="48" cy="124"/>
            </a:xfrm>
          </p:grpSpPr>
          <p:sp>
            <p:nvSpPr>
              <p:cNvPr id="30" name="Oval 77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78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79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80"/>
            <p:cNvGrpSpPr>
              <a:grpSpLocks/>
            </p:cNvGrpSpPr>
            <p:nvPr/>
          </p:nvGrpSpPr>
          <p:grpSpPr bwMode="auto">
            <a:xfrm flipH="1" flipV="1">
              <a:off x="105" y="2516"/>
              <a:ext cx="48" cy="124"/>
              <a:chOff x="768" y="2410"/>
              <a:chExt cx="48" cy="124"/>
            </a:xfrm>
          </p:grpSpPr>
          <p:sp>
            <p:nvSpPr>
              <p:cNvPr id="27" name="Oval 81"/>
              <p:cNvSpPr>
                <a:spLocks noChangeArrowheads="1"/>
              </p:cNvSpPr>
              <p:nvPr/>
            </p:nvSpPr>
            <p:spPr bwMode="auto">
              <a:xfrm>
                <a:off x="768" y="2410"/>
                <a:ext cx="48" cy="48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82"/>
              <p:cNvSpPr>
                <a:spLocks/>
              </p:cNvSpPr>
              <p:nvPr/>
            </p:nvSpPr>
            <p:spPr bwMode="auto">
              <a:xfrm>
                <a:off x="777" y="2462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3"/>
              <p:cNvSpPr>
                <a:spLocks/>
              </p:cNvSpPr>
              <p:nvPr/>
            </p:nvSpPr>
            <p:spPr bwMode="auto">
              <a:xfrm>
                <a:off x="792" y="2460"/>
                <a:ext cx="15" cy="7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" y="13"/>
                  </a:cxn>
                  <a:cxn ang="0">
                    <a:pos x="12" y="30"/>
                  </a:cxn>
                  <a:cxn ang="0">
                    <a:pos x="0" y="72"/>
                  </a:cxn>
                </a:cxnLst>
                <a:rect l="0" t="0" r="r" b="b"/>
                <a:pathLst>
                  <a:path w="15" h="72">
                    <a:moveTo>
                      <a:pt x="7" y="0"/>
                    </a:moveTo>
                    <a:cubicBezTo>
                      <a:pt x="4" y="4"/>
                      <a:pt x="3" y="8"/>
                      <a:pt x="1" y="13"/>
                    </a:cubicBezTo>
                    <a:cubicBezTo>
                      <a:pt x="3" y="25"/>
                      <a:pt x="3" y="24"/>
                      <a:pt x="12" y="30"/>
                    </a:cubicBezTo>
                    <a:cubicBezTo>
                      <a:pt x="15" y="46"/>
                      <a:pt x="15" y="62"/>
                      <a:pt x="0" y="72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1" name="Text Box 3"/>
          <p:cNvSpPr txBox="1">
            <a:spLocks noChangeArrowheads="1"/>
          </p:cNvSpPr>
          <p:nvPr/>
        </p:nvSpPr>
        <p:spPr bwMode="auto">
          <a:xfrm>
            <a:off x="98425" y="1772816"/>
            <a:ext cx="70807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600" b="1" i="1" u="sng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Spřažený</a:t>
            </a:r>
            <a:r>
              <a:rPr lang="cs-CZ" sz="2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cs-CZ" sz="26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transport (sekundárně aktivní transport)</a:t>
            </a:r>
          </a:p>
        </p:txBody>
      </p:sp>
      <p:sp>
        <p:nvSpPr>
          <p:cNvPr id="82" name="Text Box 4"/>
          <p:cNvSpPr txBox="1">
            <a:spLocks noChangeArrowheads="1"/>
          </p:cNvSpPr>
          <p:nvPr/>
        </p:nvSpPr>
        <p:spPr bwMode="auto">
          <a:xfrm>
            <a:off x="486693" y="2317708"/>
            <a:ext cx="617693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cs-CZ" sz="2400" dirty="0" err="1">
                <a:latin typeface="Times New Roman" pitchFamily="18" charset="0"/>
              </a:rPr>
              <a:t>Přenášečový</a:t>
            </a:r>
            <a:r>
              <a:rPr lang="cs-CZ" sz="2400" dirty="0">
                <a:latin typeface="Times New Roman" pitchFamily="18" charset="0"/>
              </a:rPr>
              <a:t> transport dvou dějů, z nichž </a:t>
            </a:r>
            <a:r>
              <a:rPr lang="cs-CZ" sz="2400" b="1" i="1" dirty="0">
                <a:latin typeface="Times New Roman" pitchFamily="18" charset="0"/>
              </a:rPr>
              <a:t>jeden je pasivní</a:t>
            </a:r>
            <a:r>
              <a:rPr lang="cs-CZ" sz="2400" dirty="0">
                <a:latin typeface="Times New Roman" pitchFamily="18" charset="0"/>
              </a:rPr>
              <a:t>, ale je </a:t>
            </a:r>
            <a:r>
              <a:rPr lang="cs-CZ" sz="2400" u="sng" dirty="0" err="1">
                <a:latin typeface="Times New Roman" pitchFamily="18" charset="0"/>
              </a:rPr>
              <a:t>spřažen</a:t>
            </a:r>
            <a:r>
              <a:rPr lang="cs-CZ" sz="2400" dirty="0">
                <a:latin typeface="Times New Roman" pitchFamily="18" charset="0"/>
              </a:rPr>
              <a:t> s jiným, aktivním systémem, který </a:t>
            </a:r>
            <a:r>
              <a:rPr lang="cs-CZ" sz="2400" b="1" i="1" dirty="0">
                <a:latin typeface="Times New Roman" pitchFamily="18" charset="0"/>
              </a:rPr>
              <a:t>energii spotřebovává</a:t>
            </a:r>
          </a:p>
        </p:txBody>
      </p:sp>
      <p:grpSp>
        <p:nvGrpSpPr>
          <p:cNvPr id="83" name="Group 6"/>
          <p:cNvGrpSpPr>
            <a:grpSpLocks/>
          </p:cNvGrpSpPr>
          <p:nvPr/>
        </p:nvGrpSpPr>
        <p:grpSpPr bwMode="auto">
          <a:xfrm>
            <a:off x="7020272" y="1484784"/>
            <a:ext cx="1960563" cy="1800225"/>
            <a:chOff x="783" y="1606"/>
            <a:chExt cx="912" cy="816"/>
          </a:xfrm>
        </p:grpSpPr>
        <p:grpSp>
          <p:nvGrpSpPr>
            <p:cNvPr id="84" name="Group 7"/>
            <p:cNvGrpSpPr>
              <a:grpSpLocks/>
            </p:cNvGrpSpPr>
            <p:nvPr/>
          </p:nvGrpSpPr>
          <p:grpSpPr bwMode="auto">
            <a:xfrm>
              <a:off x="979" y="1898"/>
              <a:ext cx="716" cy="428"/>
              <a:chOff x="144" y="3984"/>
              <a:chExt cx="716" cy="428"/>
            </a:xfrm>
          </p:grpSpPr>
          <p:grpSp>
            <p:nvGrpSpPr>
              <p:cNvPr id="93" name="Group 8"/>
              <p:cNvGrpSpPr>
                <a:grpSpLocks/>
              </p:cNvGrpSpPr>
              <p:nvPr/>
            </p:nvGrpSpPr>
            <p:grpSpPr bwMode="auto">
              <a:xfrm>
                <a:off x="594" y="3984"/>
                <a:ext cx="144" cy="426"/>
                <a:chOff x="498" y="2304"/>
                <a:chExt cx="144" cy="426"/>
              </a:xfrm>
            </p:grpSpPr>
            <p:sp>
              <p:nvSpPr>
                <p:cNvPr id="163" name="Rectangle 9"/>
                <p:cNvSpPr>
                  <a:spLocks noChangeArrowheads="1"/>
                </p:cNvSpPr>
                <p:nvPr/>
              </p:nvSpPr>
              <p:spPr bwMode="auto">
                <a:xfrm flipH="1">
                  <a:off x="498" y="2352"/>
                  <a:ext cx="96" cy="33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Oval 10"/>
                <p:cNvSpPr>
                  <a:spLocks noChangeArrowheads="1"/>
                </p:cNvSpPr>
                <p:nvPr/>
              </p:nvSpPr>
              <p:spPr bwMode="auto">
                <a:xfrm flipH="1">
                  <a:off x="498" y="2304"/>
                  <a:ext cx="144" cy="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5" name="Oval 11"/>
                <p:cNvSpPr>
                  <a:spLocks noChangeArrowheads="1"/>
                </p:cNvSpPr>
                <p:nvPr/>
              </p:nvSpPr>
              <p:spPr bwMode="auto">
                <a:xfrm flipH="1">
                  <a:off x="498" y="2634"/>
                  <a:ext cx="144" cy="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4" name="Group 12"/>
              <p:cNvGrpSpPr>
                <a:grpSpLocks/>
              </p:cNvGrpSpPr>
              <p:nvPr/>
            </p:nvGrpSpPr>
            <p:grpSpPr bwMode="auto">
              <a:xfrm>
                <a:off x="694" y="4080"/>
                <a:ext cx="48" cy="124"/>
                <a:chOff x="768" y="2410"/>
                <a:chExt cx="48" cy="124"/>
              </a:xfrm>
            </p:grpSpPr>
            <p:sp>
              <p:nvSpPr>
                <p:cNvPr id="160" name="Oval 13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1" name="Freeform 14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15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16"/>
              <p:cNvGrpSpPr>
                <a:grpSpLocks/>
              </p:cNvGrpSpPr>
              <p:nvPr/>
            </p:nvGrpSpPr>
            <p:grpSpPr bwMode="auto">
              <a:xfrm>
                <a:off x="752" y="4080"/>
                <a:ext cx="48" cy="124"/>
                <a:chOff x="768" y="2410"/>
                <a:chExt cx="48" cy="124"/>
              </a:xfrm>
            </p:grpSpPr>
            <p:sp>
              <p:nvSpPr>
                <p:cNvPr id="157" name="Oval 17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8" name="Freeform 18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19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6" name="Group 20"/>
              <p:cNvGrpSpPr>
                <a:grpSpLocks/>
              </p:cNvGrpSpPr>
              <p:nvPr/>
            </p:nvGrpSpPr>
            <p:grpSpPr bwMode="auto">
              <a:xfrm>
                <a:off x="812" y="4080"/>
                <a:ext cx="48" cy="124"/>
                <a:chOff x="768" y="2410"/>
                <a:chExt cx="48" cy="124"/>
              </a:xfrm>
            </p:grpSpPr>
            <p:sp>
              <p:nvSpPr>
                <p:cNvPr id="154" name="Oval 21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Freeform 22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23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7" name="Group 24"/>
              <p:cNvGrpSpPr>
                <a:grpSpLocks/>
              </p:cNvGrpSpPr>
              <p:nvPr/>
            </p:nvGrpSpPr>
            <p:grpSpPr bwMode="auto">
              <a:xfrm>
                <a:off x="380" y="4080"/>
                <a:ext cx="48" cy="124"/>
                <a:chOff x="768" y="2410"/>
                <a:chExt cx="48" cy="124"/>
              </a:xfrm>
            </p:grpSpPr>
            <p:sp>
              <p:nvSpPr>
                <p:cNvPr id="151" name="Oval 25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Freeform 26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27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8" name="Group 28"/>
              <p:cNvGrpSpPr>
                <a:grpSpLocks/>
              </p:cNvGrpSpPr>
              <p:nvPr/>
            </p:nvGrpSpPr>
            <p:grpSpPr bwMode="auto">
              <a:xfrm>
                <a:off x="322" y="4080"/>
                <a:ext cx="48" cy="124"/>
                <a:chOff x="768" y="2410"/>
                <a:chExt cx="48" cy="124"/>
              </a:xfrm>
            </p:grpSpPr>
            <p:sp>
              <p:nvSpPr>
                <p:cNvPr id="148" name="Oval 29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Freeform 30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31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9" name="Group 32"/>
              <p:cNvGrpSpPr>
                <a:grpSpLocks/>
              </p:cNvGrpSpPr>
              <p:nvPr/>
            </p:nvGrpSpPr>
            <p:grpSpPr bwMode="auto">
              <a:xfrm>
                <a:off x="264" y="4080"/>
                <a:ext cx="48" cy="124"/>
                <a:chOff x="768" y="2410"/>
                <a:chExt cx="48" cy="124"/>
              </a:xfrm>
            </p:grpSpPr>
            <p:sp>
              <p:nvSpPr>
                <p:cNvPr id="145" name="Oval 33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Freeform 34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35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36"/>
              <p:cNvGrpSpPr>
                <a:grpSpLocks/>
              </p:cNvGrpSpPr>
              <p:nvPr/>
            </p:nvGrpSpPr>
            <p:grpSpPr bwMode="auto">
              <a:xfrm flipH="1" flipV="1">
                <a:off x="694" y="4196"/>
                <a:ext cx="48" cy="124"/>
                <a:chOff x="768" y="2410"/>
                <a:chExt cx="48" cy="124"/>
              </a:xfrm>
            </p:grpSpPr>
            <p:sp>
              <p:nvSpPr>
                <p:cNvPr id="142" name="Oval 37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Freeform 38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39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40"/>
              <p:cNvGrpSpPr>
                <a:grpSpLocks/>
              </p:cNvGrpSpPr>
              <p:nvPr/>
            </p:nvGrpSpPr>
            <p:grpSpPr bwMode="auto">
              <a:xfrm flipH="1" flipV="1">
                <a:off x="752" y="4196"/>
                <a:ext cx="48" cy="124"/>
                <a:chOff x="768" y="2410"/>
                <a:chExt cx="48" cy="124"/>
              </a:xfrm>
            </p:grpSpPr>
            <p:sp>
              <p:nvSpPr>
                <p:cNvPr id="139" name="Oval 41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Freeform 42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43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2" name="Group 44"/>
              <p:cNvGrpSpPr>
                <a:grpSpLocks/>
              </p:cNvGrpSpPr>
              <p:nvPr/>
            </p:nvGrpSpPr>
            <p:grpSpPr bwMode="auto">
              <a:xfrm flipH="1" flipV="1">
                <a:off x="812" y="4196"/>
                <a:ext cx="48" cy="124"/>
                <a:chOff x="768" y="2410"/>
                <a:chExt cx="48" cy="124"/>
              </a:xfrm>
            </p:grpSpPr>
            <p:sp>
              <p:nvSpPr>
                <p:cNvPr id="136" name="Oval 45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Freeform 46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47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3" name="Group 48"/>
              <p:cNvGrpSpPr>
                <a:grpSpLocks/>
              </p:cNvGrpSpPr>
              <p:nvPr/>
            </p:nvGrpSpPr>
            <p:grpSpPr bwMode="auto">
              <a:xfrm flipH="1" flipV="1">
                <a:off x="260" y="4196"/>
                <a:ext cx="48" cy="124"/>
                <a:chOff x="768" y="2410"/>
                <a:chExt cx="48" cy="124"/>
              </a:xfrm>
            </p:grpSpPr>
            <p:sp>
              <p:nvSpPr>
                <p:cNvPr id="133" name="Oval 49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Freeform 50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51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4" name="Group 52"/>
              <p:cNvGrpSpPr>
                <a:grpSpLocks/>
              </p:cNvGrpSpPr>
              <p:nvPr/>
            </p:nvGrpSpPr>
            <p:grpSpPr bwMode="auto">
              <a:xfrm flipH="1" flipV="1">
                <a:off x="320" y="4196"/>
                <a:ext cx="48" cy="124"/>
                <a:chOff x="768" y="2410"/>
                <a:chExt cx="48" cy="124"/>
              </a:xfrm>
            </p:grpSpPr>
            <p:sp>
              <p:nvSpPr>
                <p:cNvPr id="130" name="Oval 53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Freeform 54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55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" name="Group 56"/>
              <p:cNvGrpSpPr>
                <a:grpSpLocks/>
              </p:cNvGrpSpPr>
              <p:nvPr/>
            </p:nvGrpSpPr>
            <p:grpSpPr bwMode="auto">
              <a:xfrm flipH="1" flipV="1">
                <a:off x="378" y="4196"/>
                <a:ext cx="48" cy="124"/>
                <a:chOff x="768" y="2410"/>
                <a:chExt cx="48" cy="124"/>
              </a:xfrm>
            </p:grpSpPr>
            <p:sp>
              <p:nvSpPr>
                <p:cNvPr id="127" name="Oval 57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Freeform 58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59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6" name="Group 60"/>
              <p:cNvGrpSpPr>
                <a:grpSpLocks/>
              </p:cNvGrpSpPr>
              <p:nvPr/>
            </p:nvGrpSpPr>
            <p:grpSpPr bwMode="auto">
              <a:xfrm flipH="1">
                <a:off x="384" y="3984"/>
                <a:ext cx="144" cy="426"/>
                <a:chOff x="498" y="2304"/>
                <a:chExt cx="144" cy="426"/>
              </a:xfrm>
            </p:grpSpPr>
            <p:sp>
              <p:nvSpPr>
                <p:cNvPr id="124" name="Rectangle 61"/>
                <p:cNvSpPr>
                  <a:spLocks noChangeArrowheads="1"/>
                </p:cNvSpPr>
                <p:nvPr/>
              </p:nvSpPr>
              <p:spPr bwMode="auto">
                <a:xfrm flipH="1">
                  <a:off x="498" y="2352"/>
                  <a:ext cx="96" cy="33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Oval 62"/>
                <p:cNvSpPr>
                  <a:spLocks noChangeArrowheads="1"/>
                </p:cNvSpPr>
                <p:nvPr/>
              </p:nvSpPr>
              <p:spPr bwMode="auto">
                <a:xfrm flipH="1">
                  <a:off x="498" y="2304"/>
                  <a:ext cx="144" cy="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Oval 63"/>
                <p:cNvSpPr>
                  <a:spLocks noChangeArrowheads="1"/>
                </p:cNvSpPr>
                <p:nvPr/>
              </p:nvSpPr>
              <p:spPr bwMode="auto">
                <a:xfrm flipH="1">
                  <a:off x="498" y="2634"/>
                  <a:ext cx="144" cy="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7" name="Group 64"/>
              <p:cNvGrpSpPr>
                <a:grpSpLocks/>
              </p:cNvGrpSpPr>
              <p:nvPr/>
            </p:nvGrpSpPr>
            <p:grpSpPr bwMode="auto">
              <a:xfrm>
                <a:off x="148" y="4080"/>
                <a:ext cx="48" cy="124"/>
                <a:chOff x="768" y="2410"/>
                <a:chExt cx="48" cy="124"/>
              </a:xfrm>
            </p:grpSpPr>
            <p:sp>
              <p:nvSpPr>
                <p:cNvPr id="121" name="Oval 65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2" name="Freeform 66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67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8" name="Group 68"/>
              <p:cNvGrpSpPr>
                <a:grpSpLocks/>
              </p:cNvGrpSpPr>
              <p:nvPr/>
            </p:nvGrpSpPr>
            <p:grpSpPr bwMode="auto">
              <a:xfrm flipH="1" flipV="1">
                <a:off x="144" y="4196"/>
                <a:ext cx="48" cy="124"/>
                <a:chOff x="768" y="2410"/>
                <a:chExt cx="48" cy="124"/>
              </a:xfrm>
            </p:grpSpPr>
            <p:sp>
              <p:nvSpPr>
                <p:cNvPr id="118" name="Oval 69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Freeform 70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71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9" name="Group 72"/>
              <p:cNvGrpSpPr>
                <a:grpSpLocks/>
              </p:cNvGrpSpPr>
              <p:nvPr/>
            </p:nvGrpSpPr>
            <p:grpSpPr bwMode="auto">
              <a:xfrm>
                <a:off x="205" y="4080"/>
                <a:ext cx="48" cy="124"/>
                <a:chOff x="768" y="2410"/>
                <a:chExt cx="48" cy="124"/>
              </a:xfrm>
            </p:grpSpPr>
            <p:sp>
              <p:nvSpPr>
                <p:cNvPr id="115" name="Oval 73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6" name="Freeform 74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75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0" name="Group 76"/>
              <p:cNvGrpSpPr>
                <a:grpSpLocks/>
              </p:cNvGrpSpPr>
              <p:nvPr/>
            </p:nvGrpSpPr>
            <p:grpSpPr bwMode="auto">
              <a:xfrm flipH="1" flipV="1">
                <a:off x="201" y="4196"/>
                <a:ext cx="48" cy="124"/>
                <a:chOff x="768" y="2410"/>
                <a:chExt cx="48" cy="124"/>
              </a:xfrm>
            </p:grpSpPr>
            <p:sp>
              <p:nvSpPr>
                <p:cNvPr id="112" name="Oval 77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3" name="Freeform 78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79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1" name="Rectangle 80"/>
              <p:cNvSpPr>
                <a:spLocks noChangeArrowheads="1"/>
              </p:cNvSpPr>
              <p:nvPr/>
            </p:nvSpPr>
            <p:spPr bwMode="auto">
              <a:xfrm>
                <a:off x="474" y="3986"/>
                <a:ext cx="192" cy="42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5" name="Oval 81"/>
            <p:cNvSpPr>
              <a:spLocks noChangeArrowheads="1"/>
            </p:cNvSpPr>
            <p:nvPr/>
          </p:nvSpPr>
          <p:spPr bwMode="auto">
            <a:xfrm>
              <a:off x="1167" y="1798"/>
              <a:ext cx="192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82"/>
            <p:cNvSpPr>
              <a:spLocks noChangeArrowheads="1"/>
            </p:cNvSpPr>
            <p:nvPr/>
          </p:nvSpPr>
          <p:spPr bwMode="auto">
            <a:xfrm>
              <a:off x="1503" y="1798"/>
              <a:ext cx="48" cy="48"/>
            </a:xfrm>
            <a:prstGeom prst="ellipse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1263" y="1846"/>
              <a:ext cx="84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  <a:cxn ang="0">
                  <a:pos x="96" y="528"/>
                </a:cxn>
                <a:cxn ang="0">
                  <a:pos x="0" y="624"/>
                </a:cxn>
              </a:cxnLst>
              <a:rect l="0" t="0" r="r" b="b"/>
              <a:pathLst>
                <a:path w="112" h="624">
                  <a:moveTo>
                    <a:pt x="0" y="0"/>
                  </a:moveTo>
                  <a:cubicBezTo>
                    <a:pt x="40" y="28"/>
                    <a:pt x="80" y="56"/>
                    <a:pt x="96" y="144"/>
                  </a:cubicBezTo>
                  <a:cubicBezTo>
                    <a:pt x="112" y="232"/>
                    <a:pt x="112" y="448"/>
                    <a:pt x="96" y="528"/>
                  </a:cubicBezTo>
                  <a:cubicBezTo>
                    <a:pt x="80" y="608"/>
                    <a:pt x="16" y="584"/>
                    <a:pt x="0" y="624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 flipH="1">
              <a:off x="1407" y="1846"/>
              <a:ext cx="96" cy="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  <a:cxn ang="0">
                  <a:pos x="96" y="528"/>
                </a:cxn>
                <a:cxn ang="0">
                  <a:pos x="0" y="624"/>
                </a:cxn>
              </a:cxnLst>
              <a:rect l="0" t="0" r="r" b="b"/>
              <a:pathLst>
                <a:path w="112" h="624">
                  <a:moveTo>
                    <a:pt x="0" y="0"/>
                  </a:moveTo>
                  <a:cubicBezTo>
                    <a:pt x="40" y="28"/>
                    <a:pt x="80" y="56"/>
                    <a:pt x="96" y="144"/>
                  </a:cubicBezTo>
                  <a:cubicBezTo>
                    <a:pt x="112" y="232"/>
                    <a:pt x="112" y="448"/>
                    <a:pt x="96" y="528"/>
                  </a:cubicBezTo>
                  <a:cubicBezTo>
                    <a:pt x="80" y="608"/>
                    <a:pt x="16" y="584"/>
                    <a:pt x="0" y="624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Text Box 85"/>
            <p:cNvSpPr txBox="1">
              <a:spLocks noChangeArrowheads="1"/>
            </p:cNvSpPr>
            <p:nvPr/>
          </p:nvSpPr>
          <p:spPr bwMode="auto">
            <a:xfrm>
              <a:off x="831" y="1822"/>
              <a:ext cx="278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cs-CZ" sz="1400">
                  <a:latin typeface="Times New Roman" pitchFamily="18" charset="0"/>
                </a:rPr>
                <a:t>vně</a:t>
              </a:r>
            </a:p>
          </p:txBody>
        </p:sp>
        <p:sp>
          <p:nvSpPr>
            <p:cNvPr id="90" name="Text Box 86"/>
            <p:cNvSpPr txBox="1">
              <a:spLocks noChangeArrowheads="1"/>
            </p:cNvSpPr>
            <p:nvPr/>
          </p:nvSpPr>
          <p:spPr bwMode="auto">
            <a:xfrm>
              <a:off x="783" y="2230"/>
              <a:ext cx="283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18" charset="0"/>
                </a:rPr>
                <a:t>uvnitř</a:t>
              </a:r>
            </a:p>
          </p:txBody>
        </p:sp>
        <p:sp>
          <p:nvSpPr>
            <p:cNvPr id="91" name="Text Box 87"/>
            <p:cNvSpPr txBox="1">
              <a:spLocks noChangeArrowheads="1"/>
            </p:cNvSpPr>
            <p:nvPr/>
          </p:nvSpPr>
          <p:spPr bwMode="auto">
            <a:xfrm>
              <a:off x="975" y="1630"/>
              <a:ext cx="371" cy="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400" b="1" i="1">
                  <a:latin typeface="Times New Roman" pitchFamily="18" charset="0"/>
                </a:rPr>
                <a:t>Glukóza</a:t>
              </a:r>
            </a:p>
          </p:txBody>
        </p:sp>
        <p:sp>
          <p:nvSpPr>
            <p:cNvPr id="92" name="Text Box 88"/>
            <p:cNvSpPr txBox="1">
              <a:spLocks noChangeArrowheads="1"/>
            </p:cNvSpPr>
            <p:nvPr/>
          </p:nvSpPr>
          <p:spPr bwMode="auto">
            <a:xfrm>
              <a:off x="1455" y="1606"/>
              <a:ext cx="238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b="1">
                  <a:latin typeface="Times New Roman" pitchFamily="18" charset="0"/>
                </a:rPr>
                <a:t>Na</a:t>
              </a:r>
              <a:r>
                <a:rPr lang="cs-CZ" sz="1600" b="1" baseline="30000">
                  <a:latin typeface="Times New Roman" pitchFamily="18" charset="0"/>
                </a:rPr>
                <a:t>+</a:t>
              </a:r>
              <a:endParaRPr lang="cs-CZ" sz="1600" b="1">
                <a:latin typeface="Times New Roman" pitchFamily="18" charset="0"/>
              </a:endParaRPr>
            </a:p>
          </p:txBody>
        </p:sp>
      </p:grpSp>
      <p:sp>
        <p:nvSpPr>
          <p:cNvPr id="166" name="Text Box 3"/>
          <p:cNvSpPr txBox="1">
            <a:spLocks noChangeArrowheads="1"/>
          </p:cNvSpPr>
          <p:nvPr/>
        </p:nvSpPr>
        <p:spPr bwMode="auto">
          <a:xfrm>
            <a:off x="0" y="3284984"/>
            <a:ext cx="327168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Aktivní </a:t>
            </a:r>
            <a:r>
              <a:rPr lang="cs-CZ" sz="26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transport</a:t>
            </a:r>
          </a:p>
        </p:txBody>
      </p:sp>
      <p:sp>
        <p:nvSpPr>
          <p:cNvPr id="167" name="Text Box 4"/>
          <p:cNvSpPr txBox="1">
            <a:spLocks noChangeArrowheads="1"/>
          </p:cNvSpPr>
          <p:nvPr/>
        </p:nvSpPr>
        <p:spPr bwMode="auto">
          <a:xfrm>
            <a:off x="270092" y="3953044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2400" dirty="0">
                <a:latin typeface="Times New Roman" pitchFamily="18" charset="0"/>
              </a:rPr>
              <a:t>Transport látek </a:t>
            </a:r>
            <a:r>
              <a:rPr lang="cs-CZ" sz="2400" b="1" dirty="0">
                <a:latin typeface="Times New Roman" pitchFamily="18" charset="0"/>
              </a:rPr>
              <a:t>proti</a:t>
            </a:r>
            <a:r>
              <a:rPr lang="cs-CZ" sz="2400" dirty="0">
                <a:latin typeface="Times New Roman" pitchFamily="18" charset="0"/>
              </a:rPr>
              <a:t> jejich </a:t>
            </a:r>
            <a:r>
              <a:rPr lang="cs-CZ" sz="2400" u="sng" dirty="0">
                <a:latin typeface="Times New Roman" pitchFamily="18" charset="0"/>
              </a:rPr>
              <a:t>elektrickému</a:t>
            </a:r>
            <a:r>
              <a:rPr lang="cs-CZ" sz="2400" dirty="0">
                <a:latin typeface="Times New Roman" pitchFamily="18" charset="0"/>
              </a:rPr>
              <a:t> nebo </a:t>
            </a:r>
            <a:r>
              <a:rPr lang="cs-CZ" sz="2400" u="sng" dirty="0">
                <a:latin typeface="Times New Roman" pitchFamily="18" charset="0"/>
              </a:rPr>
              <a:t>chemickému gradientu</a:t>
            </a:r>
            <a:r>
              <a:rPr lang="cs-CZ" sz="2400" dirty="0">
                <a:latin typeface="Times New Roman" pitchFamily="18" charset="0"/>
              </a:rPr>
              <a:t>, což vyžaduje </a:t>
            </a:r>
            <a:r>
              <a:rPr lang="cs-CZ" sz="2400" b="1" i="1" dirty="0">
                <a:latin typeface="Times New Roman" pitchFamily="18" charset="0"/>
              </a:rPr>
              <a:t>přísun energie</a:t>
            </a:r>
            <a:r>
              <a:rPr lang="cs-CZ" sz="2400" dirty="0">
                <a:latin typeface="Times New Roman" pitchFamily="18" charset="0"/>
              </a:rPr>
              <a:t> </a:t>
            </a:r>
          </a:p>
          <a:p>
            <a:r>
              <a:rPr lang="cs-CZ" sz="2400" dirty="0">
                <a:latin typeface="Times New Roman" pitchFamily="18" charset="0"/>
              </a:rPr>
              <a:t>(ATP </a:t>
            </a:r>
            <a:r>
              <a:rPr lang="cs-CZ" sz="2400" dirty="0">
                <a:latin typeface="Times New Roman" pitchFamily="18" charset="0"/>
                <a:sym typeface="Wingdings" pitchFamily="2" charset="2"/>
              </a:rPr>
              <a:t>	    ADP + P)</a:t>
            </a:r>
            <a:endParaRPr lang="cs-CZ" sz="2400" b="1" i="1" dirty="0">
              <a:latin typeface="Times New Roman" pitchFamily="18" charset="0"/>
            </a:endParaRPr>
          </a:p>
        </p:txBody>
      </p:sp>
      <p:grpSp>
        <p:nvGrpSpPr>
          <p:cNvPr id="168" name="Group 5"/>
          <p:cNvGrpSpPr>
            <a:grpSpLocks/>
          </p:cNvGrpSpPr>
          <p:nvPr/>
        </p:nvGrpSpPr>
        <p:grpSpPr bwMode="auto">
          <a:xfrm>
            <a:off x="6588224" y="3212976"/>
            <a:ext cx="2347912" cy="2116138"/>
            <a:chOff x="1" y="988"/>
            <a:chExt cx="918" cy="879"/>
          </a:xfrm>
        </p:grpSpPr>
        <p:grpSp>
          <p:nvGrpSpPr>
            <p:cNvPr id="169" name="Group 6"/>
            <p:cNvGrpSpPr>
              <a:grpSpLocks/>
            </p:cNvGrpSpPr>
            <p:nvPr/>
          </p:nvGrpSpPr>
          <p:grpSpPr bwMode="auto">
            <a:xfrm>
              <a:off x="144" y="1230"/>
              <a:ext cx="716" cy="450"/>
              <a:chOff x="244" y="1392"/>
              <a:chExt cx="716" cy="450"/>
            </a:xfrm>
          </p:grpSpPr>
          <p:grpSp>
            <p:nvGrpSpPr>
              <p:cNvPr id="181" name="Group 7"/>
              <p:cNvGrpSpPr>
                <a:grpSpLocks/>
              </p:cNvGrpSpPr>
              <p:nvPr/>
            </p:nvGrpSpPr>
            <p:grpSpPr bwMode="auto">
              <a:xfrm>
                <a:off x="694" y="1392"/>
                <a:ext cx="144" cy="426"/>
                <a:chOff x="498" y="2304"/>
                <a:chExt cx="144" cy="426"/>
              </a:xfrm>
            </p:grpSpPr>
            <p:sp>
              <p:nvSpPr>
                <p:cNvPr id="246" name="Rectangle 8"/>
                <p:cNvSpPr>
                  <a:spLocks noChangeArrowheads="1"/>
                </p:cNvSpPr>
                <p:nvPr/>
              </p:nvSpPr>
              <p:spPr bwMode="auto">
                <a:xfrm flipH="1">
                  <a:off x="498" y="2352"/>
                  <a:ext cx="96" cy="33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7" name="Oval 9"/>
                <p:cNvSpPr>
                  <a:spLocks noChangeArrowheads="1"/>
                </p:cNvSpPr>
                <p:nvPr/>
              </p:nvSpPr>
              <p:spPr bwMode="auto">
                <a:xfrm flipH="1">
                  <a:off x="498" y="2304"/>
                  <a:ext cx="144" cy="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Oval 10"/>
                <p:cNvSpPr>
                  <a:spLocks noChangeArrowheads="1"/>
                </p:cNvSpPr>
                <p:nvPr/>
              </p:nvSpPr>
              <p:spPr bwMode="auto">
                <a:xfrm flipH="1">
                  <a:off x="498" y="2634"/>
                  <a:ext cx="144" cy="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2" name="Group 11"/>
              <p:cNvGrpSpPr>
                <a:grpSpLocks/>
              </p:cNvGrpSpPr>
              <p:nvPr/>
            </p:nvGrpSpPr>
            <p:grpSpPr bwMode="auto">
              <a:xfrm>
                <a:off x="794" y="1488"/>
                <a:ext cx="48" cy="124"/>
                <a:chOff x="768" y="2410"/>
                <a:chExt cx="48" cy="124"/>
              </a:xfrm>
            </p:grpSpPr>
            <p:sp>
              <p:nvSpPr>
                <p:cNvPr id="243" name="Oval 12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4" name="Freeform 13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4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3" name="Group 15"/>
              <p:cNvGrpSpPr>
                <a:grpSpLocks/>
              </p:cNvGrpSpPr>
              <p:nvPr/>
            </p:nvGrpSpPr>
            <p:grpSpPr bwMode="auto">
              <a:xfrm>
                <a:off x="852" y="1488"/>
                <a:ext cx="48" cy="124"/>
                <a:chOff x="768" y="2410"/>
                <a:chExt cx="48" cy="124"/>
              </a:xfrm>
            </p:grpSpPr>
            <p:sp>
              <p:nvSpPr>
                <p:cNvPr id="240" name="Oval 16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1" name="Freeform 17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18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" name="Group 19"/>
              <p:cNvGrpSpPr>
                <a:grpSpLocks/>
              </p:cNvGrpSpPr>
              <p:nvPr/>
            </p:nvGrpSpPr>
            <p:grpSpPr bwMode="auto">
              <a:xfrm>
                <a:off x="912" y="1488"/>
                <a:ext cx="48" cy="124"/>
                <a:chOff x="768" y="2410"/>
                <a:chExt cx="48" cy="124"/>
              </a:xfrm>
            </p:grpSpPr>
            <p:sp>
              <p:nvSpPr>
                <p:cNvPr id="237" name="Oval 20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8" name="Freeform 21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2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" name="Group 23"/>
              <p:cNvGrpSpPr>
                <a:grpSpLocks/>
              </p:cNvGrpSpPr>
              <p:nvPr/>
            </p:nvGrpSpPr>
            <p:grpSpPr bwMode="auto">
              <a:xfrm>
                <a:off x="422" y="1488"/>
                <a:ext cx="48" cy="124"/>
                <a:chOff x="768" y="2410"/>
                <a:chExt cx="48" cy="124"/>
              </a:xfrm>
            </p:grpSpPr>
            <p:sp>
              <p:nvSpPr>
                <p:cNvPr id="234" name="Oval 24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5" name="Freeform 25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26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6" name="Group 27"/>
              <p:cNvGrpSpPr>
                <a:grpSpLocks/>
              </p:cNvGrpSpPr>
              <p:nvPr/>
            </p:nvGrpSpPr>
            <p:grpSpPr bwMode="auto">
              <a:xfrm>
                <a:off x="364" y="1488"/>
                <a:ext cx="48" cy="124"/>
                <a:chOff x="768" y="2410"/>
                <a:chExt cx="48" cy="124"/>
              </a:xfrm>
            </p:grpSpPr>
            <p:sp>
              <p:nvSpPr>
                <p:cNvPr id="231" name="Oval 28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2" name="Freeform 29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30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31"/>
              <p:cNvGrpSpPr>
                <a:grpSpLocks/>
              </p:cNvGrpSpPr>
              <p:nvPr/>
            </p:nvGrpSpPr>
            <p:grpSpPr bwMode="auto">
              <a:xfrm flipH="1" flipV="1">
                <a:off x="794" y="1604"/>
                <a:ext cx="48" cy="124"/>
                <a:chOff x="768" y="2410"/>
                <a:chExt cx="48" cy="124"/>
              </a:xfrm>
            </p:grpSpPr>
            <p:sp>
              <p:nvSpPr>
                <p:cNvPr id="228" name="Oval 32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9" name="Freeform 33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34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8" name="Group 35"/>
              <p:cNvGrpSpPr>
                <a:grpSpLocks/>
              </p:cNvGrpSpPr>
              <p:nvPr/>
            </p:nvGrpSpPr>
            <p:grpSpPr bwMode="auto">
              <a:xfrm flipH="1" flipV="1">
                <a:off x="852" y="1604"/>
                <a:ext cx="48" cy="124"/>
                <a:chOff x="768" y="2410"/>
                <a:chExt cx="48" cy="124"/>
              </a:xfrm>
            </p:grpSpPr>
            <p:sp>
              <p:nvSpPr>
                <p:cNvPr id="225" name="Oval 36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6" name="Freeform 37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38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9" name="Group 39"/>
              <p:cNvGrpSpPr>
                <a:grpSpLocks/>
              </p:cNvGrpSpPr>
              <p:nvPr/>
            </p:nvGrpSpPr>
            <p:grpSpPr bwMode="auto">
              <a:xfrm flipH="1" flipV="1">
                <a:off x="912" y="1604"/>
                <a:ext cx="48" cy="124"/>
                <a:chOff x="768" y="2410"/>
                <a:chExt cx="48" cy="124"/>
              </a:xfrm>
            </p:grpSpPr>
            <p:sp>
              <p:nvSpPr>
                <p:cNvPr id="222" name="Oval 40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3" name="Freeform 41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42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0" name="Group 43"/>
              <p:cNvGrpSpPr>
                <a:grpSpLocks/>
              </p:cNvGrpSpPr>
              <p:nvPr/>
            </p:nvGrpSpPr>
            <p:grpSpPr bwMode="auto">
              <a:xfrm flipH="1" flipV="1">
                <a:off x="360" y="1604"/>
                <a:ext cx="48" cy="124"/>
                <a:chOff x="768" y="2410"/>
                <a:chExt cx="48" cy="124"/>
              </a:xfrm>
            </p:grpSpPr>
            <p:sp>
              <p:nvSpPr>
                <p:cNvPr id="219" name="Oval 44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0" name="Freeform 45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46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1" name="Group 47"/>
              <p:cNvGrpSpPr>
                <a:grpSpLocks/>
              </p:cNvGrpSpPr>
              <p:nvPr/>
            </p:nvGrpSpPr>
            <p:grpSpPr bwMode="auto">
              <a:xfrm flipH="1" flipV="1">
                <a:off x="420" y="1604"/>
                <a:ext cx="48" cy="124"/>
                <a:chOff x="768" y="2410"/>
                <a:chExt cx="48" cy="124"/>
              </a:xfrm>
            </p:grpSpPr>
            <p:sp>
              <p:nvSpPr>
                <p:cNvPr id="216" name="Oval 48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7" name="Freeform 49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50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2" name="Group 51"/>
              <p:cNvGrpSpPr>
                <a:grpSpLocks/>
              </p:cNvGrpSpPr>
              <p:nvPr/>
            </p:nvGrpSpPr>
            <p:grpSpPr bwMode="auto">
              <a:xfrm flipH="1">
                <a:off x="576" y="1392"/>
                <a:ext cx="144" cy="426"/>
                <a:chOff x="498" y="2304"/>
                <a:chExt cx="144" cy="426"/>
              </a:xfrm>
            </p:grpSpPr>
            <p:sp>
              <p:nvSpPr>
                <p:cNvPr id="213" name="Rectangle 52"/>
                <p:cNvSpPr>
                  <a:spLocks noChangeArrowheads="1"/>
                </p:cNvSpPr>
                <p:nvPr/>
              </p:nvSpPr>
              <p:spPr bwMode="auto">
                <a:xfrm flipH="1">
                  <a:off x="498" y="2352"/>
                  <a:ext cx="96" cy="33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4" name="Oval 53"/>
                <p:cNvSpPr>
                  <a:spLocks noChangeArrowheads="1"/>
                </p:cNvSpPr>
                <p:nvPr/>
              </p:nvSpPr>
              <p:spPr bwMode="auto">
                <a:xfrm flipH="1">
                  <a:off x="498" y="2304"/>
                  <a:ext cx="144" cy="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5" name="Oval 54"/>
                <p:cNvSpPr>
                  <a:spLocks noChangeArrowheads="1"/>
                </p:cNvSpPr>
                <p:nvPr/>
              </p:nvSpPr>
              <p:spPr bwMode="auto">
                <a:xfrm flipH="1">
                  <a:off x="498" y="2634"/>
                  <a:ext cx="144" cy="96"/>
                </a:xfrm>
                <a:prstGeom prst="ellipse">
                  <a:avLst/>
                </a:prstGeom>
                <a:solidFill>
                  <a:srgbClr val="C0C0C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3" name="Group 55"/>
              <p:cNvGrpSpPr>
                <a:grpSpLocks/>
              </p:cNvGrpSpPr>
              <p:nvPr/>
            </p:nvGrpSpPr>
            <p:grpSpPr bwMode="auto">
              <a:xfrm>
                <a:off x="248" y="1488"/>
                <a:ext cx="48" cy="124"/>
                <a:chOff x="768" y="2410"/>
                <a:chExt cx="48" cy="124"/>
              </a:xfrm>
            </p:grpSpPr>
            <p:sp>
              <p:nvSpPr>
                <p:cNvPr id="210" name="Oval 56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1" name="Freeform 57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58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4" name="Group 59"/>
              <p:cNvGrpSpPr>
                <a:grpSpLocks/>
              </p:cNvGrpSpPr>
              <p:nvPr/>
            </p:nvGrpSpPr>
            <p:grpSpPr bwMode="auto">
              <a:xfrm flipH="1" flipV="1">
                <a:off x="244" y="1604"/>
                <a:ext cx="48" cy="124"/>
                <a:chOff x="768" y="2410"/>
                <a:chExt cx="48" cy="124"/>
              </a:xfrm>
            </p:grpSpPr>
            <p:sp>
              <p:nvSpPr>
                <p:cNvPr id="207" name="Oval 60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8" name="Freeform 61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62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5" name="Group 63"/>
              <p:cNvGrpSpPr>
                <a:grpSpLocks/>
              </p:cNvGrpSpPr>
              <p:nvPr/>
            </p:nvGrpSpPr>
            <p:grpSpPr bwMode="auto">
              <a:xfrm>
                <a:off x="305" y="1488"/>
                <a:ext cx="48" cy="124"/>
                <a:chOff x="768" y="2410"/>
                <a:chExt cx="48" cy="124"/>
              </a:xfrm>
            </p:grpSpPr>
            <p:sp>
              <p:nvSpPr>
                <p:cNvPr id="204" name="Oval 64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5" name="Freeform 65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66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6" name="Group 67"/>
              <p:cNvGrpSpPr>
                <a:grpSpLocks/>
              </p:cNvGrpSpPr>
              <p:nvPr/>
            </p:nvGrpSpPr>
            <p:grpSpPr bwMode="auto">
              <a:xfrm flipH="1" flipV="1">
                <a:off x="301" y="1604"/>
                <a:ext cx="48" cy="124"/>
                <a:chOff x="768" y="2410"/>
                <a:chExt cx="48" cy="124"/>
              </a:xfrm>
            </p:grpSpPr>
            <p:sp>
              <p:nvSpPr>
                <p:cNvPr id="201" name="Oval 68"/>
                <p:cNvSpPr>
                  <a:spLocks noChangeArrowheads="1"/>
                </p:cNvSpPr>
                <p:nvPr/>
              </p:nvSpPr>
              <p:spPr bwMode="auto">
                <a:xfrm>
                  <a:off x="768" y="2410"/>
                  <a:ext cx="48" cy="48"/>
                </a:xfrm>
                <a:prstGeom prst="ellipse">
                  <a:avLst/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Freeform 69"/>
                <p:cNvSpPr>
                  <a:spLocks/>
                </p:cNvSpPr>
                <p:nvPr/>
              </p:nvSpPr>
              <p:spPr bwMode="auto">
                <a:xfrm>
                  <a:off x="777" y="2462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70"/>
                <p:cNvSpPr>
                  <a:spLocks/>
                </p:cNvSpPr>
                <p:nvPr/>
              </p:nvSpPr>
              <p:spPr bwMode="auto">
                <a:xfrm>
                  <a:off x="792" y="2460"/>
                  <a:ext cx="15" cy="72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" y="13"/>
                    </a:cxn>
                    <a:cxn ang="0">
                      <a:pos x="12" y="30"/>
                    </a:cxn>
                    <a:cxn ang="0">
                      <a:pos x="0" y="72"/>
                    </a:cxn>
                  </a:cxnLst>
                  <a:rect l="0" t="0" r="r" b="b"/>
                  <a:pathLst>
                    <a:path w="15" h="72">
                      <a:moveTo>
                        <a:pt x="7" y="0"/>
                      </a:moveTo>
                      <a:cubicBezTo>
                        <a:pt x="4" y="4"/>
                        <a:pt x="3" y="8"/>
                        <a:pt x="1" y="13"/>
                      </a:cubicBezTo>
                      <a:cubicBezTo>
                        <a:pt x="3" y="25"/>
                        <a:pt x="3" y="24"/>
                        <a:pt x="12" y="30"/>
                      </a:cubicBezTo>
                      <a:cubicBezTo>
                        <a:pt x="15" y="46"/>
                        <a:pt x="15" y="62"/>
                        <a:pt x="0" y="72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7" name="Rectangle 71"/>
              <p:cNvSpPr>
                <a:spLocks noChangeArrowheads="1"/>
              </p:cNvSpPr>
              <p:nvPr/>
            </p:nvSpPr>
            <p:spPr bwMode="auto">
              <a:xfrm>
                <a:off x="624" y="1394"/>
                <a:ext cx="142" cy="426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8" name="Oval 72"/>
              <p:cNvSpPr>
                <a:spLocks noChangeArrowheads="1"/>
              </p:cNvSpPr>
              <p:nvPr/>
            </p:nvSpPr>
            <p:spPr bwMode="auto">
              <a:xfrm>
                <a:off x="480" y="1440"/>
                <a:ext cx="96" cy="336"/>
              </a:xfrm>
              <a:prstGeom prst="ellipse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9" name="Oval 73"/>
              <p:cNvSpPr>
                <a:spLocks noChangeArrowheads="1"/>
              </p:cNvSpPr>
              <p:nvPr/>
            </p:nvSpPr>
            <p:spPr bwMode="auto">
              <a:xfrm rot="-2269966">
                <a:off x="738" y="1392"/>
                <a:ext cx="96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0" name="Oval 74"/>
              <p:cNvSpPr>
                <a:spLocks noChangeArrowheads="1"/>
              </p:cNvSpPr>
              <p:nvPr/>
            </p:nvSpPr>
            <p:spPr bwMode="auto">
              <a:xfrm rot="-4127791">
                <a:off x="624" y="1770"/>
                <a:ext cx="96" cy="4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0" name="Text Box 75"/>
            <p:cNvSpPr txBox="1">
              <a:spLocks noChangeArrowheads="1"/>
            </p:cNvSpPr>
            <p:nvPr/>
          </p:nvSpPr>
          <p:spPr bwMode="auto">
            <a:xfrm>
              <a:off x="49" y="1152"/>
              <a:ext cx="172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18" charset="0"/>
                </a:rPr>
                <a:t>vně</a:t>
              </a:r>
            </a:p>
          </p:txBody>
        </p:sp>
        <p:sp>
          <p:nvSpPr>
            <p:cNvPr id="171" name="Text Box 76"/>
            <p:cNvSpPr txBox="1">
              <a:spLocks noChangeArrowheads="1"/>
            </p:cNvSpPr>
            <p:nvPr/>
          </p:nvSpPr>
          <p:spPr bwMode="auto">
            <a:xfrm>
              <a:off x="1" y="1560"/>
              <a:ext cx="238" cy="1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400">
                  <a:latin typeface="Times New Roman" pitchFamily="18" charset="0"/>
                </a:rPr>
                <a:t>uvnitř</a:t>
              </a:r>
            </a:p>
          </p:txBody>
        </p:sp>
        <p:sp>
          <p:nvSpPr>
            <p:cNvPr id="172" name="Oval 77"/>
            <p:cNvSpPr>
              <a:spLocks noChangeArrowheads="1"/>
            </p:cNvSpPr>
            <p:nvPr/>
          </p:nvSpPr>
          <p:spPr bwMode="auto">
            <a:xfrm>
              <a:off x="480" y="1728"/>
              <a:ext cx="48" cy="48"/>
            </a:xfrm>
            <a:prstGeom prst="ellipse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Text Box 78"/>
            <p:cNvSpPr txBox="1">
              <a:spLocks noChangeArrowheads="1"/>
            </p:cNvSpPr>
            <p:nvPr/>
          </p:nvSpPr>
          <p:spPr bwMode="auto">
            <a:xfrm>
              <a:off x="240" y="1728"/>
              <a:ext cx="259" cy="1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b="1">
                  <a:latin typeface="Times New Roman" pitchFamily="18" charset="0"/>
                </a:rPr>
                <a:t>3 Na</a:t>
              </a:r>
              <a:r>
                <a:rPr lang="cs-CZ" sz="1600" b="1" baseline="30000">
                  <a:latin typeface="Times New Roman" pitchFamily="18" charset="0"/>
                </a:rPr>
                <a:t>+</a:t>
              </a:r>
              <a:endParaRPr lang="cs-CZ" sz="1600" b="1">
                <a:latin typeface="Times New Roman" pitchFamily="18" charset="0"/>
              </a:endParaRPr>
            </a:p>
          </p:txBody>
        </p:sp>
        <p:sp>
          <p:nvSpPr>
            <p:cNvPr id="174" name="Oval 79"/>
            <p:cNvSpPr>
              <a:spLocks noChangeArrowheads="1"/>
            </p:cNvSpPr>
            <p:nvPr/>
          </p:nvSpPr>
          <p:spPr bwMode="auto">
            <a:xfrm>
              <a:off x="540" y="1686"/>
              <a:ext cx="48" cy="48"/>
            </a:xfrm>
            <a:prstGeom prst="ellipse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80"/>
            <p:cNvSpPr>
              <a:spLocks noChangeArrowheads="1"/>
            </p:cNvSpPr>
            <p:nvPr/>
          </p:nvSpPr>
          <p:spPr bwMode="auto">
            <a:xfrm>
              <a:off x="462" y="1662"/>
              <a:ext cx="48" cy="48"/>
            </a:xfrm>
            <a:prstGeom prst="ellipse">
              <a:avLst/>
            </a:prstGeom>
            <a:solidFill>
              <a:srgbClr val="77777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Freeform 81"/>
            <p:cNvSpPr>
              <a:spLocks/>
            </p:cNvSpPr>
            <p:nvPr/>
          </p:nvSpPr>
          <p:spPr bwMode="auto">
            <a:xfrm flipH="1">
              <a:off x="630" y="1218"/>
              <a:ext cx="90" cy="5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144"/>
                </a:cxn>
                <a:cxn ang="0">
                  <a:pos x="96" y="528"/>
                </a:cxn>
                <a:cxn ang="0">
                  <a:pos x="0" y="624"/>
                </a:cxn>
              </a:cxnLst>
              <a:rect l="0" t="0" r="r" b="b"/>
              <a:pathLst>
                <a:path w="112" h="624">
                  <a:moveTo>
                    <a:pt x="0" y="0"/>
                  </a:moveTo>
                  <a:cubicBezTo>
                    <a:pt x="40" y="28"/>
                    <a:pt x="80" y="56"/>
                    <a:pt x="96" y="144"/>
                  </a:cubicBezTo>
                  <a:cubicBezTo>
                    <a:pt x="112" y="232"/>
                    <a:pt x="112" y="448"/>
                    <a:pt x="96" y="528"/>
                  </a:cubicBezTo>
                  <a:cubicBezTo>
                    <a:pt x="80" y="608"/>
                    <a:pt x="16" y="584"/>
                    <a:pt x="0" y="624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82"/>
            <p:cNvSpPr>
              <a:spLocks/>
            </p:cNvSpPr>
            <p:nvPr/>
          </p:nvSpPr>
          <p:spPr bwMode="auto">
            <a:xfrm>
              <a:off x="528" y="1152"/>
              <a:ext cx="56" cy="57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48" y="432"/>
                </a:cxn>
                <a:cxn ang="0">
                  <a:pos x="48" y="144"/>
                </a:cxn>
                <a:cxn ang="0">
                  <a:pos x="0" y="0"/>
                </a:cxn>
              </a:cxnLst>
              <a:rect l="0" t="0" r="r" b="b"/>
              <a:pathLst>
                <a:path w="56" h="576">
                  <a:moveTo>
                    <a:pt x="0" y="576"/>
                  </a:moveTo>
                  <a:cubicBezTo>
                    <a:pt x="20" y="540"/>
                    <a:pt x="40" y="504"/>
                    <a:pt x="48" y="432"/>
                  </a:cubicBezTo>
                  <a:cubicBezTo>
                    <a:pt x="56" y="360"/>
                    <a:pt x="56" y="216"/>
                    <a:pt x="48" y="144"/>
                  </a:cubicBezTo>
                  <a:cubicBezTo>
                    <a:pt x="40" y="72"/>
                    <a:pt x="8" y="24"/>
                    <a:pt x="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Oval 83"/>
            <p:cNvSpPr>
              <a:spLocks noChangeArrowheads="1"/>
            </p:cNvSpPr>
            <p:nvPr/>
          </p:nvSpPr>
          <p:spPr bwMode="auto">
            <a:xfrm>
              <a:off x="726" y="115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84"/>
            <p:cNvSpPr>
              <a:spLocks noChangeArrowheads="1"/>
            </p:cNvSpPr>
            <p:nvPr/>
          </p:nvSpPr>
          <p:spPr bwMode="auto">
            <a:xfrm>
              <a:off x="672" y="1104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Text Box 85"/>
            <p:cNvSpPr txBox="1">
              <a:spLocks noChangeArrowheads="1"/>
            </p:cNvSpPr>
            <p:nvPr/>
          </p:nvSpPr>
          <p:spPr bwMode="auto">
            <a:xfrm>
              <a:off x="694" y="988"/>
              <a:ext cx="225" cy="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cs-CZ" sz="1600" b="1">
                  <a:latin typeface="Times New Roman" pitchFamily="18" charset="0"/>
                </a:rPr>
                <a:t>2 K</a:t>
              </a:r>
              <a:r>
                <a:rPr lang="cs-CZ" sz="1600" b="1" baseline="30000">
                  <a:latin typeface="Times New Roman" pitchFamily="18" charset="0"/>
                </a:rPr>
                <a:t>+</a:t>
              </a:r>
              <a:endParaRPr lang="cs-CZ" sz="1600" b="1">
                <a:latin typeface="Times New Roman" pitchFamily="18" charset="0"/>
              </a:endParaRPr>
            </a:p>
          </p:txBody>
        </p:sp>
      </p:grpSp>
      <p:sp>
        <p:nvSpPr>
          <p:cNvPr id="249" name="Line 87"/>
          <p:cNvSpPr>
            <a:spLocks noChangeShapeType="1"/>
          </p:cNvSpPr>
          <p:nvPr/>
        </p:nvSpPr>
        <p:spPr bwMode="auto">
          <a:xfrm>
            <a:off x="971600" y="4941168"/>
            <a:ext cx="650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" name="Text Box 3"/>
          <p:cNvSpPr txBox="1">
            <a:spLocks noChangeArrowheads="1"/>
          </p:cNvSpPr>
          <p:nvPr/>
        </p:nvSpPr>
        <p:spPr bwMode="auto">
          <a:xfrm>
            <a:off x="323529" y="5476701"/>
            <a:ext cx="6336703" cy="134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cs-CZ" sz="2400" dirty="0">
                <a:latin typeface="Times New Roman" pitchFamily="18" charset="0"/>
              </a:rPr>
              <a:t>Mnoho látek </a:t>
            </a:r>
            <a:r>
              <a:rPr lang="cs-CZ" sz="2400" u="sng" dirty="0" smtClean="0">
                <a:latin typeface="Times New Roman" pitchFamily="18" charset="0"/>
              </a:rPr>
              <a:t>nemůže </a:t>
            </a:r>
            <a:r>
              <a:rPr lang="cs-CZ" sz="2400" u="sng" dirty="0">
                <a:latin typeface="Times New Roman" pitchFamily="18" charset="0"/>
              </a:rPr>
              <a:t>pronikat</a:t>
            </a:r>
            <a:r>
              <a:rPr lang="cs-CZ" sz="2400" dirty="0">
                <a:latin typeface="Times New Roman" pitchFamily="18" charset="0"/>
              </a:rPr>
              <a:t> ani lipidovou dvojvrstvou, ani procházet transportními kanály. Mohou však prostupovat plazmatickou membránou uzavřeny do </a:t>
            </a:r>
            <a:r>
              <a:rPr lang="cs-CZ" sz="2400" b="1" dirty="0">
                <a:latin typeface="Times New Roman" pitchFamily="18" charset="0"/>
              </a:rPr>
              <a:t>transportních váčků:</a:t>
            </a:r>
          </a:p>
        </p:txBody>
      </p:sp>
      <p:sp>
        <p:nvSpPr>
          <p:cNvPr id="251" name="Text Box 2"/>
          <p:cNvSpPr txBox="1">
            <a:spLocks noChangeArrowheads="1"/>
          </p:cNvSpPr>
          <p:nvPr/>
        </p:nvSpPr>
        <p:spPr bwMode="auto">
          <a:xfrm>
            <a:off x="0" y="5013176"/>
            <a:ext cx="344357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600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Endocytóza </a:t>
            </a:r>
            <a:r>
              <a:rPr lang="cs-CZ" sz="2600" b="1" i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 </a:t>
            </a:r>
            <a:r>
              <a:rPr lang="cs-CZ" sz="2600" b="1" i="1" u="sng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exocytóza</a:t>
            </a:r>
            <a:endParaRPr lang="cs-CZ" sz="2600" b="1" i="1" u="sng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52" name="Picture 7" descr="msoFAC2A"/>
          <p:cNvPicPr>
            <a:picLocks noChangeAspect="1" noChangeArrowheads="1"/>
          </p:cNvPicPr>
          <p:nvPr/>
        </p:nvPicPr>
        <p:blipFill>
          <a:blip r:embed="rId2" cstate="print"/>
          <a:srcRect l="2588" r="5849" b="6432"/>
          <a:stretch>
            <a:fillRect/>
          </a:stretch>
        </p:blipFill>
        <p:spPr bwMode="auto">
          <a:xfrm>
            <a:off x="6588224" y="5180012"/>
            <a:ext cx="3851275" cy="1677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7"/>
          <p:cNvSpPr txBox="1">
            <a:spLocks noChangeArrowheads="1"/>
          </p:cNvSpPr>
          <p:nvPr/>
        </p:nvSpPr>
        <p:spPr bwMode="auto">
          <a:xfrm>
            <a:off x="76200" y="1619250"/>
            <a:ext cx="90678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lvl="2" defTabSz="374650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-	</a:t>
            </a:r>
            <a:r>
              <a:rPr lang="cs-CZ" sz="3200" dirty="0" err="1">
                <a:latin typeface="Times New Roman" pitchFamily="18" charset="0"/>
              </a:rPr>
              <a:t>ileocékální</a:t>
            </a:r>
            <a:r>
              <a:rPr lang="cs-CZ" sz="3200" dirty="0">
                <a:latin typeface="Times New Roman" pitchFamily="18" charset="0"/>
              </a:rPr>
              <a:t> svěrač, motilita střevní</a:t>
            </a:r>
          </a:p>
          <a:p>
            <a:pPr defTabSz="374650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cs-CZ" sz="3200" dirty="0">
                <a:latin typeface="Times New Roman" pitchFamily="18" charset="0"/>
              </a:rPr>
              <a:t>hlen </a:t>
            </a:r>
          </a:p>
          <a:p>
            <a:pPr defTabSz="374650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cs-CZ" sz="3200" dirty="0">
                <a:latin typeface="Times New Roman" pitchFamily="18" charset="0"/>
              </a:rPr>
              <a:t>bakterie – vitamín K</a:t>
            </a:r>
          </a:p>
          <a:p>
            <a:pPr defTabSz="374650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cs-CZ" sz="3200" dirty="0">
                <a:latin typeface="Times New Roman" pitchFamily="18" charset="0"/>
              </a:rPr>
              <a:t>skladování zbytků chymu, tvorba a vylučování 			formované stolice (defekace)</a:t>
            </a:r>
          </a:p>
          <a:p>
            <a:pPr defTabSz="374650"/>
            <a:r>
              <a:rPr lang="cs-CZ" sz="3200" dirty="0">
                <a:latin typeface="Times New Roman" pitchFamily="18" charset="0"/>
                <a:cs typeface="Times New Roman" pitchFamily="18" charset="0"/>
              </a:rPr>
              <a:t>	-	</a:t>
            </a:r>
            <a:r>
              <a:rPr lang="cs-CZ" sz="3200" u="sng" dirty="0">
                <a:latin typeface="Times New Roman" pitchFamily="18" charset="0"/>
              </a:rPr>
              <a:t>vstřebávání</a:t>
            </a:r>
            <a:r>
              <a:rPr lang="cs-CZ" sz="3200" dirty="0">
                <a:latin typeface="Times New Roman" pitchFamily="18" charset="0"/>
              </a:rPr>
              <a:t>: ionty, voda, žlučové kyseliny, vit. K</a:t>
            </a:r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2022475" y="252413"/>
            <a:ext cx="5108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4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TLUSTÉ   STŘEVO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átra pankreas duodenum Lid Tel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8588" y="0"/>
            <a:ext cx="6346825" cy="6858000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8925" y="1566863"/>
            <a:ext cx="863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000">
                <a:latin typeface="Times New Roman" pitchFamily="18" charset="0"/>
              </a:rPr>
              <a:t>játra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769100" y="2557463"/>
            <a:ext cx="2355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cs-CZ" sz="3000">
                <a:latin typeface="Times New Roman" pitchFamily="18" charset="0"/>
              </a:rPr>
              <a:t>slinivka břišní</a:t>
            </a:r>
          </a:p>
          <a:p>
            <a:pPr algn="r"/>
            <a:r>
              <a:rPr lang="cs-CZ" sz="3000" i="1">
                <a:latin typeface="Times New Roman" pitchFamily="18" charset="0"/>
              </a:rPr>
              <a:t>pancreas</a:t>
            </a:r>
            <a:endParaRPr lang="cs-CZ" sz="3000">
              <a:latin typeface="Times New Roman" pitchFamily="18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4860925"/>
            <a:ext cx="185896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000">
                <a:latin typeface="Times New Roman" pitchFamily="18" charset="0"/>
              </a:rPr>
              <a:t>dvanáctník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52400" y="2557463"/>
            <a:ext cx="1308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000">
                <a:latin typeface="Times New Roman" pitchFamily="18" charset="0"/>
              </a:rPr>
              <a:t>žlučník</a:t>
            </a: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5715000" y="3581400"/>
            <a:ext cx="1752600" cy="609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371600" y="2819400"/>
            <a:ext cx="9906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1066800" y="990600"/>
            <a:ext cx="1981200" cy="914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1752600" y="5105400"/>
            <a:ext cx="4572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PANKREATICKÁ   ŠŤÁVA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42888" y="1052736"/>
            <a:ext cx="8901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81000" lvl="2">
              <a:buClr>
                <a:srgbClr val="CC0000"/>
              </a:buClr>
              <a:buFont typeface="Wingdings" pitchFamily="2" charset="2"/>
              <a:buChar char="v"/>
            </a:pPr>
            <a:r>
              <a:rPr lang="cs-CZ" sz="2400" dirty="0">
                <a:latin typeface="Times New Roman" pitchFamily="18" charset="0"/>
              </a:rPr>
              <a:t> vnitřně </a:t>
            </a:r>
            <a:r>
              <a:rPr lang="cs-CZ" sz="2400" dirty="0" err="1">
                <a:latin typeface="Times New Roman" pitchFamily="18" charset="0"/>
              </a:rPr>
              <a:t>sekretorická</a:t>
            </a:r>
            <a:r>
              <a:rPr lang="cs-CZ" sz="2400" dirty="0">
                <a:latin typeface="Times New Roman" pitchFamily="18" charset="0"/>
              </a:rPr>
              <a:t> funkce - tvorba hormonů 	(inzulín, </a:t>
            </a:r>
            <a:r>
              <a:rPr lang="cs-CZ" sz="2400" dirty="0" err="1">
                <a:latin typeface="Times New Roman" pitchFamily="18" charset="0"/>
              </a:rPr>
              <a:t>glukagon</a:t>
            </a:r>
            <a:r>
              <a:rPr lang="cs-CZ" sz="2400" dirty="0">
                <a:latin typeface="Times New Roman" pitchFamily="18" charset="0"/>
              </a:rPr>
              <a:t>)</a:t>
            </a:r>
          </a:p>
          <a:p>
            <a:pPr marL="381000" lvl="2">
              <a:buClr>
                <a:srgbClr val="CC0000"/>
              </a:buClr>
              <a:buFont typeface="Wingdings" pitchFamily="2" charset="2"/>
              <a:buChar char="v"/>
            </a:pPr>
            <a:r>
              <a:rPr lang="cs-CZ" sz="2400" dirty="0">
                <a:latin typeface="Times New Roman" pitchFamily="18" charset="0"/>
              </a:rPr>
              <a:t> vnější </a:t>
            </a:r>
            <a:r>
              <a:rPr lang="cs-CZ" sz="2400" dirty="0" err="1">
                <a:latin typeface="Times New Roman" pitchFamily="18" charset="0"/>
              </a:rPr>
              <a:t>sekretorická</a:t>
            </a:r>
            <a:r>
              <a:rPr lang="cs-CZ" sz="2400" dirty="0">
                <a:latin typeface="Times New Roman" pitchFamily="18" charset="0"/>
              </a:rPr>
              <a:t> funkce - tvorba trávicích 		enzymů a sekrece do duodena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3568" y="3218656"/>
            <a:ext cx="8229600" cy="78640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Produkce asi 0.7 l/den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Nezahuštěná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z jaterního parenchymu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Zahuštěná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ze žlučníku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rezervoár žluči 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složení: bilirubin, </a:t>
            </a:r>
            <a:r>
              <a:rPr kumimoji="0" lang="cs-CZ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lecithin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cholesterol, voda, ionty (Na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K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Cl-, HCO</a:t>
            </a:r>
            <a:r>
              <a:rPr kumimoji="0" lang="cs-CZ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-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Ca</a:t>
            </a:r>
            <a:r>
              <a:rPr kumimoji="0" lang="cs-CZ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2+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), těžké kovy a 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žlučové kyseliny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</a:t>
            </a: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usnadnění vstřebávání  tuků emulgací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35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vstřebání 90% žlučových kyselin zpět ze střev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249289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ŽLUČ</a:t>
            </a:r>
            <a:endParaRPr kumimoji="0" lang="cs-CZ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79512" y="6525344"/>
            <a:ext cx="4845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www.youtube.com/watch?v=uL2V4m-stss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ezibuněčná komunikace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/>
          <a:stretch>
            <a:fillRect/>
          </a:stretch>
        </p:blipFill>
        <p:spPr bwMode="auto">
          <a:xfrm>
            <a:off x="252413" y="981075"/>
            <a:ext cx="5813425" cy="4884738"/>
          </a:xfrm>
          <a:prstGeom prst="rect">
            <a:avLst/>
          </a:prstGeom>
          <a:noFill/>
        </p:spPr>
      </p:pic>
      <p:pic>
        <p:nvPicPr>
          <p:cNvPr id="3" name="Picture 3" descr="mezibuněčná komunikace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 l="65648" t="13033" r="17012" b="60448"/>
          <a:stretch>
            <a:fillRect/>
          </a:stretch>
        </p:blipFill>
        <p:spPr bwMode="auto">
          <a:xfrm>
            <a:off x="6786563" y="1557338"/>
            <a:ext cx="1403350" cy="1727200"/>
          </a:xfrm>
          <a:prstGeom prst="rect">
            <a:avLst/>
          </a:prstGeom>
          <a:noFill/>
        </p:spPr>
      </p:pic>
      <p:pic>
        <p:nvPicPr>
          <p:cNvPr id="4" name="Picture 4" descr="mezibuněčná komunikace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 l="83014" t="35132" r="13272" b="60416"/>
          <a:stretch>
            <a:fillRect/>
          </a:stretch>
        </p:blipFill>
        <p:spPr bwMode="auto">
          <a:xfrm>
            <a:off x="6859588" y="2228850"/>
            <a:ext cx="300037" cy="288925"/>
          </a:xfrm>
          <a:prstGeom prst="rect">
            <a:avLst/>
          </a:prstGeom>
          <a:noFill/>
        </p:spPr>
      </p:pic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8189913" y="3092450"/>
            <a:ext cx="98425" cy="952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6"/>
          <p:cNvSpPr>
            <a:spLocks noChangeArrowheads="1"/>
          </p:cNvSpPr>
          <p:nvPr/>
        </p:nvSpPr>
        <p:spPr bwMode="auto">
          <a:xfrm>
            <a:off x="8250238" y="2344738"/>
            <a:ext cx="100012" cy="952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7988300" y="2863850"/>
            <a:ext cx="20161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8105775" y="2190750"/>
            <a:ext cx="134938" cy="115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6599238" y="2370138"/>
            <a:ext cx="201612" cy="382587"/>
          </a:xfrm>
          <a:custGeom>
            <a:avLst/>
            <a:gdLst/>
            <a:ahLst/>
            <a:cxnLst>
              <a:cxn ang="0">
                <a:pos x="46" y="136"/>
              </a:cxn>
              <a:cxn ang="0">
                <a:pos x="0" y="45"/>
              </a:cxn>
              <a:cxn ang="0">
                <a:pos x="46" y="0"/>
              </a:cxn>
            </a:cxnLst>
            <a:rect l="0" t="0" r="r" b="b"/>
            <a:pathLst>
              <a:path w="46" h="136">
                <a:moveTo>
                  <a:pt x="46" y="136"/>
                </a:moveTo>
                <a:cubicBezTo>
                  <a:pt x="23" y="102"/>
                  <a:pt x="0" y="68"/>
                  <a:pt x="0" y="45"/>
                </a:cubicBezTo>
                <a:cubicBezTo>
                  <a:pt x="0" y="22"/>
                  <a:pt x="23" y="11"/>
                  <a:pt x="46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154738" y="1009650"/>
            <a:ext cx="2881312" cy="2616200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23850" y="1052513"/>
            <a:ext cx="1824038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0" rIns="72000" bIns="0">
            <a:spAutoFit/>
          </a:bodyPr>
          <a:lstStyle/>
          <a:p>
            <a:r>
              <a:rPr lang="cs-CZ" sz="2000" b="1">
                <a:latin typeface="Times New Roman" pitchFamily="18" charset="0"/>
                <a:cs typeface="Arial" charset="0"/>
              </a:rPr>
              <a:t>ENDOKRINNÍ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3276600" y="1052513"/>
            <a:ext cx="179705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0" rIns="72000" bIns="0">
            <a:spAutoFit/>
          </a:bodyPr>
          <a:lstStyle/>
          <a:p>
            <a:r>
              <a:rPr lang="cs-CZ" sz="2000" b="1">
                <a:latin typeface="Times New Roman" pitchFamily="18" charset="0"/>
                <a:cs typeface="Arial" charset="0"/>
              </a:rPr>
              <a:t>PARAKRINNÍ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227763" y="1052513"/>
            <a:ext cx="1824037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0" rIns="72000" bIns="0">
            <a:spAutoFit/>
          </a:bodyPr>
          <a:lstStyle/>
          <a:p>
            <a:r>
              <a:rPr lang="cs-CZ" sz="2000" b="1">
                <a:latin typeface="Times New Roman" pitchFamily="18" charset="0"/>
                <a:cs typeface="Arial" charset="0"/>
              </a:rPr>
              <a:t>AUTOKRINNÍ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04800" y="3789363"/>
            <a:ext cx="141605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0" rIns="72000" bIns="0">
            <a:spAutoFit/>
          </a:bodyPr>
          <a:lstStyle/>
          <a:p>
            <a:r>
              <a:rPr lang="cs-CZ" sz="2000" b="1">
                <a:latin typeface="Times New Roman" pitchFamily="18" charset="0"/>
                <a:cs typeface="Arial" charset="0"/>
              </a:rPr>
              <a:t>NERVOVÉ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276600" y="3789363"/>
            <a:ext cx="1625600" cy="304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2000" tIns="0" rIns="72000" bIns="0">
            <a:spAutoFit/>
          </a:bodyPr>
          <a:lstStyle/>
          <a:p>
            <a:r>
              <a:rPr lang="cs-CZ" sz="2000" b="1">
                <a:latin typeface="Times New Roman" pitchFamily="18" charset="0"/>
                <a:cs typeface="Arial" charset="0"/>
              </a:rPr>
              <a:t>DOTYKOVÉ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511300" y="187325"/>
            <a:ext cx="6213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cs-CZ" sz="3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MEZIBUNĚČNÁ  KOMUNIKACE</a:t>
            </a:r>
            <a:endParaRPr lang="en-US" sz="3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07950" y="6078538"/>
            <a:ext cx="88884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b="1" i="1">
                <a:cs typeface="Arial" charset="0"/>
              </a:rPr>
              <a:t> každá buňka odpovídá na omezený soubor signálů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924800" y="2105025"/>
            <a:ext cx="161925" cy="161925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 rot="3007533">
            <a:off x="7895432" y="2162968"/>
            <a:ext cx="50800" cy="144463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 rot="19395791">
            <a:off x="7816850" y="2636838"/>
            <a:ext cx="50800" cy="144462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7848600" y="2733675"/>
            <a:ext cx="161925" cy="161925"/>
          </a:xfrm>
          <a:prstGeom prst="ellipse">
            <a:avLst/>
          </a:prstGeom>
          <a:solidFill>
            <a:srgbClr val="00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7991475" y="2105025"/>
            <a:ext cx="100013" cy="952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7905750" y="2790825"/>
            <a:ext cx="100013" cy="9525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28"/>
          <p:cNvSpPr txBox="1">
            <a:spLocks noChangeArrowheads="1"/>
          </p:cNvSpPr>
          <p:nvPr/>
        </p:nvSpPr>
        <p:spPr bwMode="auto">
          <a:xfrm>
            <a:off x="30163" y="239713"/>
            <a:ext cx="51181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cs-CZ" sz="2300" b="1" u="sng">
                <a:latin typeface="Times New Roman" pitchFamily="18" charset="0"/>
              </a:rPr>
              <a:t>Hypotalamus</a:t>
            </a:r>
            <a:endParaRPr lang="cs-CZ" sz="2300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300" i="1">
                <a:solidFill>
                  <a:schemeClr val="accent2"/>
                </a:solidFill>
                <a:latin typeface="Times New Roman" pitchFamily="18" charset="0"/>
              </a:rPr>
              <a:t>faktory inhibiční (IH) = </a:t>
            </a:r>
            <a:r>
              <a:rPr lang="cs-CZ" sz="2300" i="1" u="sng">
                <a:solidFill>
                  <a:schemeClr val="accent2"/>
                </a:solidFill>
                <a:latin typeface="Times New Roman" pitchFamily="18" charset="0"/>
              </a:rPr>
              <a:t>statiny</a:t>
            </a:r>
            <a:endParaRPr lang="cs-CZ" sz="2300" i="1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300" i="1">
                <a:solidFill>
                  <a:schemeClr val="accent2"/>
                </a:solidFill>
                <a:latin typeface="Times New Roman" pitchFamily="18" charset="0"/>
              </a:rPr>
              <a:t>faktory uvolňující (RH) = </a:t>
            </a:r>
            <a:r>
              <a:rPr lang="cs-CZ" sz="2300" i="1" u="sng">
                <a:solidFill>
                  <a:schemeClr val="accent2"/>
                </a:solidFill>
                <a:latin typeface="Times New Roman" pitchFamily="18" charset="0"/>
              </a:rPr>
              <a:t>liberiny</a:t>
            </a:r>
            <a:endParaRPr lang="cs-CZ" sz="2300" i="1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TRH = thyreotropin-RH, 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CRH = kortikotropin-RH, </a:t>
            </a:r>
            <a:br>
              <a:rPr lang="cs-CZ" sz="2300">
                <a:latin typeface="Times New Roman" pitchFamily="18" charset="0"/>
              </a:rPr>
            </a:br>
            <a:r>
              <a:rPr lang="cs-CZ" sz="2300">
                <a:latin typeface="Times New Roman" pitchFamily="18" charset="0"/>
              </a:rPr>
              <a:t>GHRH = growth hormon-RH,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GHIH = growth hormon-IH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	(somatostatin), 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GnRH = gonadotropine RH, 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PIF = prolaktin IF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vazopresin (antidiuretický hormon, ADH)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oxytocin</a:t>
            </a:r>
            <a:endParaRPr lang="cs-CZ" sz="2300" b="1" u="sng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cs-CZ" sz="2300" b="1" u="sng">
              <a:latin typeface="Times New Roman" pitchFamily="18" charset="0"/>
            </a:endParaRPr>
          </a:p>
        </p:txBody>
      </p:sp>
      <p:sp>
        <p:nvSpPr>
          <p:cNvPr id="3" name="Text Box 1030"/>
          <p:cNvSpPr txBox="1">
            <a:spLocks noChangeArrowheads="1"/>
          </p:cNvSpPr>
          <p:nvPr/>
        </p:nvSpPr>
        <p:spPr bwMode="auto">
          <a:xfrm>
            <a:off x="4284663" y="204788"/>
            <a:ext cx="4851400" cy="2630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sz="2300" b="1" u="sng">
                <a:latin typeface="Times New Roman" pitchFamily="18" charset="0"/>
              </a:rPr>
              <a:t>Hypofýza (podvěsek mozkový)</a:t>
            </a:r>
            <a:endParaRPr lang="cs-CZ" sz="2300" u="sng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300" b="1">
                <a:solidFill>
                  <a:schemeClr val="accent2"/>
                </a:solidFill>
                <a:latin typeface="Times New Roman" pitchFamily="18" charset="0"/>
              </a:rPr>
              <a:t>adenohypofýza: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růstový hormon (STH – somatotropní), 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prolaktin, 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adrenokortikotropní hormon (ACTH), 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thyreotropní hormon (TSH), 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folikuly stimulující hormon (FSH), </a:t>
            </a:r>
          </a:p>
          <a:p>
            <a:pPr>
              <a:lnSpc>
                <a:spcPct val="80000"/>
              </a:lnSpc>
            </a:pPr>
            <a:r>
              <a:rPr lang="cs-CZ" sz="2300">
                <a:latin typeface="Times New Roman" pitchFamily="18" charset="0"/>
              </a:rPr>
              <a:t>luteinizační hormon (LH)</a:t>
            </a:r>
            <a:endParaRPr lang="cs-CZ" sz="2300" u="sng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cs-CZ" sz="2300" b="1">
                <a:solidFill>
                  <a:schemeClr val="accent2"/>
                </a:solidFill>
                <a:latin typeface="Times New Roman" pitchFamily="18" charset="0"/>
              </a:rPr>
              <a:t>neurohypofýza</a:t>
            </a:r>
            <a:r>
              <a:rPr lang="cs-CZ" sz="2300">
                <a:solidFill>
                  <a:schemeClr val="accent2"/>
                </a:solidFill>
                <a:latin typeface="Times New Roman" pitchFamily="18" charset="0"/>
              </a:rPr>
              <a:t>:</a:t>
            </a:r>
            <a:r>
              <a:rPr lang="cs-CZ" sz="2300">
                <a:latin typeface="Times New Roman" pitchFamily="18" charset="0"/>
              </a:rPr>
              <a:t>  vazopresin a oxytocin</a:t>
            </a:r>
          </a:p>
        </p:txBody>
      </p:sp>
      <p:pic>
        <p:nvPicPr>
          <p:cNvPr id="4" name="Picture 1029" descr="hypotalamus a hypofýza Lid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3457575"/>
            <a:ext cx="5473700" cy="3400425"/>
          </a:xfrm>
          <a:prstGeom prst="rect">
            <a:avLst/>
          </a:prstGeom>
          <a:noFill/>
        </p:spPr>
      </p:pic>
      <p:pic>
        <p:nvPicPr>
          <p:cNvPr id="5" name="Picture 1031" descr="hypotalamus a hypofýza v celkuLid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789363"/>
            <a:ext cx="2155825" cy="3068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12738" y="149225"/>
            <a:ext cx="8569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RŮSTOVÝ HORMON (somatotropin)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764704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dirty="0">
                <a:latin typeface="Times New Roman" pitchFamily="18" charset="0"/>
              </a:rPr>
              <a:t>- růst organismu</a:t>
            </a:r>
          </a:p>
          <a:p>
            <a:r>
              <a:rPr lang="cs-CZ" sz="2400" dirty="0">
                <a:latin typeface="Times New Roman" pitchFamily="18" charset="0"/>
              </a:rPr>
              <a:t>- regulace metabolismu bílkovin (anabolismus)</a:t>
            </a:r>
          </a:p>
          <a:p>
            <a:r>
              <a:rPr lang="cs-CZ" sz="2400" dirty="0">
                <a:latin typeface="Times New Roman" pitchFamily="18" charset="0"/>
              </a:rPr>
              <a:t>- mobilizace mastných kyselin z tukových depot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901950" y="1988840"/>
            <a:ext cx="3303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ŠTÍTNÁ  ŽLÁZA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27225" y="2420888"/>
            <a:ext cx="5289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Tyroxin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T4</a:t>
            </a:r>
            <a:r>
              <a:rPr lang="en-US" sz="2400" dirty="0">
                <a:latin typeface="Times New Roman" pitchFamily="18" charset="0"/>
              </a:rPr>
              <a:t>		- </a:t>
            </a:r>
            <a:r>
              <a:rPr lang="en-US" sz="2400" dirty="0" err="1">
                <a:latin typeface="Times New Roman" pitchFamily="18" charset="0"/>
              </a:rPr>
              <a:t>prohormon</a:t>
            </a:r>
            <a:r>
              <a:rPr lang="en-US" sz="2400" dirty="0">
                <a:latin typeface="Times New Roman" pitchFamily="18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Trijodthyronin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T3	</a:t>
            </a:r>
            <a:r>
              <a:rPr lang="en-US" sz="2400" dirty="0">
                <a:latin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</a:rPr>
              <a:t>aktivní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hormon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Kalcitonin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           	- </a:t>
            </a:r>
            <a:r>
              <a:rPr lang="en-US" sz="2400" i="1" dirty="0" err="1">
                <a:latin typeface="Times New Roman" pitchFamily="18" charset="0"/>
              </a:rPr>
              <a:t>metabolizmus</a:t>
            </a:r>
            <a:r>
              <a:rPr lang="en-US" sz="2400" i="1" dirty="0">
                <a:latin typeface="Times New Roman" pitchFamily="18" charset="0"/>
              </a:rPr>
              <a:t> Ca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509714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ÚČINEK  </a:t>
            </a: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2000" dirty="0">
                <a:latin typeface="Times New Roman" pitchFamily="18" charset="0"/>
                <a:sym typeface="Symbol" pitchFamily="18" charset="2"/>
              </a:rPr>
              <a:t>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spotřeby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kyslíku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většině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metabolicky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aktivních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tkáních</a:t>
            </a:r>
            <a:r>
              <a:rPr lang="en-US" sz="2400" dirty="0">
                <a:latin typeface="Times New Roman" pitchFamily="18" charset="0"/>
              </a:rPr>
              <a:t> (s </a:t>
            </a:r>
            <a:r>
              <a:rPr lang="en-US" sz="2400" dirty="0" err="1">
                <a:latin typeface="Times New Roman" pitchFamily="18" charset="0"/>
              </a:rPr>
              <a:t>výjimkou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mozku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varlat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dělohy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lymfatických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uzlin</a:t>
            </a:r>
            <a:r>
              <a:rPr lang="en-US" sz="2400" dirty="0">
                <a:latin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</a:rPr>
              <a:t>sleziny</a:t>
            </a:r>
            <a:r>
              <a:rPr lang="en-US" sz="2400" dirty="0">
                <a:latin typeface="Times New Roman" pitchFamily="18" charset="0"/>
              </a:rPr>
              <a:t>),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produkce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tepla</a:t>
            </a:r>
            <a:r>
              <a:rPr lang="en-US" sz="2400" dirty="0">
                <a:latin typeface="Times New Roman" pitchFamily="18" charset="0"/>
              </a:rPr>
              <a:t>.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2400" dirty="0" err="1" smtClean="0">
                <a:latin typeface="Times New Roman" pitchFamily="18" charset="0"/>
              </a:rPr>
              <a:t>Vliv</a:t>
            </a: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vývoj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mozku</a:t>
            </a:r>
            <a:r>
              <a:rPr lang="en-US" sz="2400" dirty="0">
                <a:latin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</a:rPr>
              <a:t>při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nedostatku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hormonu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štítné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žlázy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je </a:t>
            </a:r>
            <a:r>
              <a:rPr lang="en-US" sz="2400" dirty="0" err="1">
                <a:latin typeface="Times New Roman" pitchFamily="18" charset="0"/>
              </a:rPr>
              <a:t>narušena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myelinizace</a:t>
            </a:r>
            <a:r>
              <a:rPr lang="en-US" sz="2400" dirty="0">
                <a:latin typeface="Times New Roman" pitchFamily="18" charset="0"/>
              </a:rPr>
              <a:t> a je </a:t>
            </a:r>
            <a:r>
              <a:rPr lang="en-US" sz="2400" dirty="0" err="1">
                <a:latin typeface="Times New Roman" pitchFamily="18" charset="0"/>
              </a:rPr>
              <a:t>silně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opožděn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mentální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vývoj</a:t>
            </a:r>
            <a:r>
              <a:rPr lang="en-US" sz="2400" dirty="0">
                <a:latin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</a:rPr>
              <a:t>kretenizmus</a:t>
            </a:r>
            <a:r>
              <a:rPr lang="en-US" sz="2400" dirty="0">
                <a:latin typeface="Times New Roman" pitchFamily="18" charset="0"/>
              </a:rPr>
              <a:t>. 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2000" dirty="0">
                <a:latin typeface="Times New Roman" pitchFamily="18" charset="0"/>
                <a:sym typeface="Symbol" pitchFamily="18" charset="2"/>
              </a:rPr>
              <a:t>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citlivost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srdečních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receptorů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</a:rPr>
              <a:t>katecholaminy</a:t>
            </a: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2000" dirty="0">
                <a:latin typeface="Times New Roman" pitchFamily="18" charset="0"/>
                <a:sym typeface="Symbol" pitchFamily="18" charset="2"/>
              </a:rPr>
              <a:t>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vstřebávání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cukru</a:t>
            </a:r>
            <a:r>
              <a:rPr lang="en-US" sz="2400" dirty="0">
                <a:latin typeface="Times New Roman" pitchFamily="18" charset="0"/>
              </a:rPr>
              <a:t> z </a:t>
            </a:r>
            <a:r>
              <a:rPr lang="en-US" sz="2400" dirty="0" err="1">
                <a:latin typeface="Times New Roman" pitchFamily="18" charset="0"/>
              </a:rPr>
              <a:t>trávicího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ústrojí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2400" dirty="0" err="1">
                <a:latin typeface="Times New Roman" pitchFamily="18" charset="0"/>
              </a:rPr>
              <a:t>Katabolizmus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proteinu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ve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svalech</a:t>
            </a:r>
            <a:r>
              <a:rPr lang="en-US" sz="2400" dirty="0">
                <a:latin typeface="Times New Roman" pitchFamily="18" charset="0"/>
              </a:rPr>
              <a:t> - </a:t>
            </a:r>
            <a:r>
              <a:rPr lang="en-US" sz="2400" dirty="0" err="1">
                <a:latin typeface="Times New Roman" pitchFamily="18" charset="0"/>
              </a:rPr>
              <a:t>svalová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slabost</a:t>
            </a: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2400" dirty="0">
                <a:latin typeface="Times New Roman" pitchFamily="18" charset="0"/>
                <a:sym typeface="Symbol" pitchFamily="18" charset="2"/>
              </a:rPr>
              <a:t>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hladiny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cholesterolu</a:t>
            </a:r>
            <a:r>
              <a:rPr lang="en-US" sz="2400" dirty="0">
                <a:latin typeface="Times New Roman" pitchFamily="18" charset="0"/>
              </a:rPr>
              <a:t> v </a:t>
            </a:r>
            <a:r>
              <a:rPr lang="en-US" sz="2400" dirty="0" err="1">
                <a:latin typeface="Times New Roman" pitchFamily="18" charset="0"/>
              </a:rPr>
              <a:t>krvi</a:t>
            </a:r>
            <a:endParaRPr lang="en-US" sz="2400" dirty="0">
              <a:latin typeface="Times New Roman" pitchFamily="18" charset="0"/>
            </a:endParaRPr>
          </a:p>
          <a:p>
            <a:pPr>
              <a:lnSpc>
                <a:spcPct val="85000"/>
              </a:lnSpc>
              <a:buFontTx/>
              <a:buChar char="•"/>
            </a:pPr>
            <a:r>
              <a:rPr lang="en-US" sz="2400" dirty="0" err="1">
                <a:latin typeface="Times New Roman" pitchFamily="18" charset="0"/>
              </a:rPr>
              <a:t>Důležité</a:t>
            </a:r>
            <a:r>
              <a:rPr lang="en-US" sz="2400" dirty="0">
                <a:latin typeface="Times New Roman" pitchFamily="18" charset="0"/>
              </a:rPr>
              <a:t> pro </a:t>
            </a:r>
            <a:r>
              <a:rPr lang="en-US" sz="2400" dirty="0" err="1">
                <a:latin typeface="Times New Roman" pitchFamily="18" charset="0"/>
              </a:rPr>
              <a:t>růst</a:t>
            </a:r>
            <a:r>
              <a:rPr lang="en-US" sz="2400" dirty="0">
                <a:latin typeface="Times New Roman" pitchFamily="18" charset="0"/>
              </a:rPr>
              <a:t> a </a:t>
            </a:r>
            <a:r>
              <a:rPr lang="en-US" sz="2400" dirty="0" err="1">
                <a:latin typeface="Times New Roman" pitchFamily="18" charset="0"/>
              </a:rPr>
              <a:t>zrání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skeletu</a:t>
            </a:r>
            <a:r>
              <a:rPr lang="en-US" sz="24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514600" y="0"/>
            <a:ext cx="411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NADLEDVINY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93725" y="609600"/>
            <a:ext cx="855027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762000">
              <a:lnSpc>
                <a:spcPct val="85000"/>
              </a:lnSpc>
              <a:tabLst>
                <a:tab pos="381000" algn="l"/>
              </a:tabLst>
            </a:pPr>
            <a:r>
              <a:rPr lang="cs-CZ" sz="2400">
                <a:latin typeface="Times New Roman" pitchFamily="18" charset="0"/>
              </a:rPr>
              <a:t>KŮRA</a:t>
            </a:r>
          </a:p>
          <a:p>
            <a:pPr defTabSz="762000">
              <a:lnSpc>
                <a:spcPct val="85000"/>
              </a:lnSpc>
              <a:tabLst>
                <a:tab pos="381000" algn="l"/>
              </a:tabLst>
            </a:pPr>
            <a:r>
              <a:rPr lang="cs-CZ" sz="2400">
                <a:latin typeface="Times New Roman" pitchFamily="18" charset="0"/>
              </a:rPr>
              <a:t>	zona glomerulosa </a:t>
            </a:r>
          </a:p>
          <a:p>
            <a:pPr defTabSz="762000">
              <a:lnSpc>
                <a:spcPct val="85000"/>
              </a:lnSpc>
              <a:tabLst>
                <a:tab pos="381000" algn="l"/>
              </a:tabLst>
            </a:pPr>
            <a:r>
              <a:rPr lang="cs-CZ" sz="2400">
                <a:latin typeface="Times New Roman" pitchFamily="18" charset="0"/>
              </a:rPr>
              <a:t>		- mineralokortikoidy (</a:t>
            </a:r>
            <a:r>
              <a:rPr lang="cs-CZ" sz="2400" i="1">
                <a:latin typeface="Times New Roman" pitchFamily="18" charset="0"/>
              </a:rPr>
              <a:t>aldosteron</a:t>
            </a:r>
            <a:r>
              <a:rPr lang="cs-CZ" sz="2400">
                <a:latin typeface="Times New Roman" pitchFamily="18" charset="0"/>
              </a:rPr>
              <a:t>)</a:t>
            </a:r>
          </a:p>
          <a:p>
            <a:pPr defTabSz="762000">
              <a:lnSpc>
                <a:spcPct val="85000"/>
              </a:lnSpc>
              <a:tabLst>
                <a:tab pos="381000" algn="l"/>
              </a:tabLst>
            </a:pPr>
            <a:r>
              <a:rPr lang="cs-CZ" sz="2400">
                <a:latin typeface="Times New Roman" pitchFamily="18" charset="0"/>
              </a:rPr>
              <a:t>	zona fasciculata</a:t>
            </a:r>
          </a:p>
          <a:p>
            <a:pPr defTabSz="762000">
              <a:lnSpc>
                <a:spcPct val="85000"/>
              </a:lnSpc>
              <a:tabLst>
                <a:tab pos="381000" algn="l"/>
              </a:tabLst>
            </a:pPr>
            <a:r>
              <a:rPr lang="cs-CZ" sz="2400">
                <a:latin typeface="Times New Roman" pitchFamily="18" charset="0"/>
              </a:rPr>
              <a:t>		- glukokortikoidy(</a:t>
            </a:r>
            <a:r>
              <a:rPr lang="cs-CZ" sz="2400" i="1">
                <a:latin typeface="Times New Roman" pitchFamily="18" charset="0"/>
              </a:rPr>
              <a:t>kortizol, kortikosteron</a:t>
            </a:r>
            <a:r>
              <a:rPr lang="cs-CZ" sz="2400">
                <a:latin typeface="Times New Roman" pitchFamily="18" charset="0"/>
              </a:rPr>
              <a:t>)	</a:t>
            </a:r>
          </a:p>
          <a:p>
            <a:pPr defTabSz="762000">
              <a:lnSpc>
                <a:spcPct val="85000"/>
              </a:lnSpc>
              <a:tabLst>
                <a:tab pos="381000" algn="l"/>
              </a:tabLst>
            </a:pPr>
            <a:r>
              <a:rPr lang="cs-CZ" sz="2400">
                <a:latin typeface="Times New Roman" pitchFamily="18" charset="0"/>
              </a:rPr>
              <a:t>	zona reticularis	</a:t>
            </a:r>
          </a:p>
          <a:p>
            <a:pPr defTabSz="762000">
              <a:lnSpc>
                <a:spcPct val="85000"/>
              </a:lnSpc>
              <a:tabLst>
                <a:tab pos="381000" algn="l"/>
              </a:tabLst>
            </a:pPr>
            <a:r>
              <a:rPr lang="cs-CZ" sz="2400">
                <a:latin typeface="Times New Roman" pitchFamily="18" charset="0"/>
              </a:rPr>
              <a:t>		- anabolické a pohlavní hormony(</a:t>
            </a:r>
            <a:r>
              <a:rPr lang="cs-CZ" sz="2400" i="1">
                <a:latin typeface="Times New Roman" pitchFamily="18" charset="0"/>
              </a:rPr>
              <a:t>androgeny, estrogeny</a:t>
            </a:r>
            <a:r>
              <a:rPr lang="cs-CZ" sz="2400">
                <a:latin typeface="Times New Roman" pitchFamily="18" charset="0"/>
              </a:rPr>
              <a:t>)</a:t>
            </a:r>
          </a:p>
          <a:p>
            <a:pPr defTabSz="762000">
              <a:lnSpc>
                <a:spcPct val="85000"/>
              </a:lnSpc>
              <a:tabLst>
                <a:tab pos="381000" algn="l"/>
              </a:tabLst>
            </a:pPr>
            <a:endParaRPr lang="cs-CZ" sz="2400">
              <a:latin typeface="Times New Roman" pitchFamily="18" charset="0"/>
            </a:endParaRPr>
          </a:p>
          <a:p>
            <a:pPr defTabSz="762000">
              <a:lnSpc>
                <a:spcPct val="85000"/>
              </a:lnSpc>
              <a:tabLst>
                <a:tab pos="381000" algn="l"/>
              </a:tabLst>
            </a:pPr>
            <a:r>
              <a:rPr lang="cs-CZ" sz="2400">
                <a:latin typeface="Times New Roman" pitchFamily="18" charset="0"/>
              </a:rPr>
              <a:t>DŘEŇ	- katecholaminy (</a:t>
            </a:r>
            <a:r>
              <a:rPr lang="cs-CZ" sz="2400" i="1">
                <a:latin typeface="Times New Roman" pitchFamily="18" charset="0"/>
              </a:rPr>
              <a:t>adrenalin, noradrenalin, dopamin</a:t>
            </a:r>
            <a:r>
              <a:rPr lang="cs-CZ" sz="2400">
                <a:latin typeface="Times New Roman" pitchFamily="18" charset="0"/>
              </a:rPr>
              <a:t>)</a:t>
            </a:r>
          </a:p>
        </p:txBody>
      </p:sp>
      <p:pic>
        <p:nvPicPr>
          <p:cNvPr id="4" name="Picture 5" descr="nadledvinyLid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8850" y="3429000"/>
            <a:ext cx="2835275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828800" y="0"/>
            <a:ext cx="556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GLUKOKORTIKOIDY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04800" y="879475"/>
            <a:ext cx="8839200" cy="433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600" u="sng" dirty="0">
                <a:latin typeface="Times New Roman" pitchFamily="18" charset="0"/>
              </a:rPr>
              <a:t> metabolismus cukrů, tuků a bílkovin</a:t>
            </a:r>
            <a:r>
              <a:rPr lang="cs-CZ" sz="2600" dirty="0">
                <a:latin typeface="Times New Roman" pitchFamily="18" charset="0"/>
              </a:rPr>
              <a:t>: </a:t>
            </a:r>
            <a:r>
              <a:rPr lang="cs-CZ" sz="2600" dirty="0">
                <a:latin typeface="Times New Roman" pitchFamily="18" charset="0"/>
                <a:sym typeface="Symbol" pitchFamily="18" charset="2"/>
              </a:rPr>
              <a:t> koncentrace glukózy v krvi, </a:t>
            </a:r>
            <a:r>
              <a:rPr lang="cs-CZ" sz="2600" dirty="0" smtClean="0">
                <a:latin typeface="Times New Roman" pitchFamily="18" charset="0"/>
                <a:sym typeface="Symbol" pitchFamily="18" charset="2"/>
              </a:rPr>
              <a:t>novotvorba </a:t>
            </a:r>
            <a:r>
              <a:rPr lang="cs-CZ" sz="2600" dirty="0">
                <a:latin typeface="Times New Roman" pitchFamily="18" charset="0"/>
                <a:sym typeface="Symbol" pitchFamily="18" charset="2"/>
              </a:rPr>
              <a:t>glukózy z aminokyselin a tuk</a:t>
            </a:r>
            <a:r>
              <a:rPr lang="cs-CZ" sz="2600" dirty="0">
                <a:latin typeface="Times New Roman" pitchFamily="18" charset="0"/>
              </a:rPr>
              <a:t>ů, přednostní spalování tuků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600" dirty="0">
                <a:latin typeface="Times New Roman" pitchFamily="18" charset="0"/>
              </a:rPr>
              <a:t> </a:t>
            </a:r>
            <a:r>
              <a:rPr lang="cs-CZ" sz="2600" u="sng" dirty="0">
                <a:latin typeface="Times New Roman" pitchFamily="18" charset="0"/>
              </a:rPr>
              <a:t>srdce a krevní oběh</a:t>
            </a:r>
            <a:r>
              <a:rPr lang="cs-CZ" sz="2600" dirty="0">
                <a:latin typeface="Times New Roman" pitchFamily="18" charset="0"/>
              </a:rPr>
              <a:t>: zesílení srdečního stahu, vazokonstrikce cév v periferii (zesílení účinku katecholaminů, podpora tvorby adrenalinu a angiotensinu)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600" dirty="0">
                <a:latin typeface="Times New Roman" pitchFamily="18" charset="0"/>
              </a:rPr>
              <a:t> </a:t>
            </a:r>
            <a:r>
              <a:rPr lang="cs-CZ" sz="2600" u="sng" dirty="0">
                <a:latin typeface="Times New Roman" pitchFamily="18" charset="0"/>
              </a:rPr>
              <a:t>žaludek</a:t>
            </a:r>
            <a:r>
              <a:rPr lang="cs-CZ" sz="2600" dirty="0">
                <a:latin typeface="Times New Roman" pitchFamily="18" charset="0"/>
              </a:rPr>
              <a:t>: </a:t>
            </a:r>
            <a:r>
              <a:rPr lang="cs-CZ" sz="2600" dirty="0">
                <a:latin typeface="Times New Roman" pitchFamily="18" charset="0"/>
                <a:sym typeface="Symbol" pitchFamily="18" charset="2"/>
              </a:rPr>
              <a:t> produkce </a:t>
            </a:r>
            <a:r>
              <a:rPr lang="cs-CZ" sz="2600" dirty="0">
                <a:latin typeface="Times New Roman" pitchFamily="18" charset="0"/>
              </a:rPr>
              <a:t>žaludeční šťávy, blokáda tvorby hlenu v žaludku (nebezpečí žaludečního vředu)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600" dirty="0">
                <a:latin typeface="Times New Roman" pitchFamily="18" charset="0"/>
              </a:rPr>
              <a:t> </a:t>
            </a:r>
            <a:r>
              <a:rPr lang="cs-CZ" sz="2600" u="sng" dirty="0" err="1">
                <a:latin typeface="Times New Roman" pitchFamily="18" charset="0"/>
              </a:rPr>
              <a:t>ledvniny</a:t>
            </a:r>
            <a:r>
              <a:rPr lang="cs-CZ" sz="2600" dirty="0">
                <a:latin typeface="Times New Roman" pitchFamily="18" charset="0"/>
              </a:rPr>
              <a:t>: ve vyšších dávkách zpomalují vylučování vody a udržují normální glomerulární filtraci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600" dirty="0">
                <a:latin typeface="Times New Roman" pitchFamily="18" charset="0"/>
              </a:rPr>
              <a:t> </a:t>
            </a:r>
            <a:r>
              <a:rPr lang="cs-CZ" sz="2600" u="sng" dirty="0">
                <a:latin typeface="Times New Roman" pitchFamily="18" charset="0"/>
              </a:rPr>
              <a:t>mozek</a:t>
            </a:r>
            <a:r>
              <a:rPr lang="cs-CZ" sz="2600" dirty="0">
                <a:latin typeface="Times New Roman" pitchFamily="18" charset="0"/>
              </a:rPr>
              <a:t>: změny EKG a psychiky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cs-CZ" sz="2600" dirty="0">
                <a:latin typeface="Times New Roman" pitchFamily="18" charset="0"/>
              </a:rPr>
              <a:t> </a:t>
            </a:r>
            <a:r>
              <a:rPr lang="cs-CZ" sz="2600" u="sng" dirty="0">
                <a:latin typeface="Times New Roman" pitchFamily="18" charset="0"/>
              </a:rPr>
              <a:t>imunitní systém</a:t>
            </a:r>
            <a:r>
              <a:rPr lang="cs-CZ" sz="2600" dirty="0">
                <a:latin typeface="Times New Roman" pitchFamily="18" charset="0"/>
              </a:rPr>
              <a:t>: působí protizánětlivě a </a:t>
            </a:r>
            <a:r>
              <a:rPr lang="cs-CZ" sz="2600" dirty="0" smtClean="0">
                <a:latin typeface="Times New Roman" pitchFamily="18" charset="0"/>
              </a:rPr>
              <a:t>protialergicky</a:t>
            </a:r>
            <a:endParaRPr lang="cs-CZ" sz="2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348038" y="136525"/>
            <a:ext cx="2357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INZULÍN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120775"/>
            <a:ext cx="89916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400" b="1" i="1">
                <a:latin typeface="Times New Roman" pitchFamily="18" charset="0"/>
              </a:rPr>
              <a:t>tvoří se v buňkách Langerhansových ostrůvků pankreasu</a:t>
            </a:r>
            <a:endParaRPr lang="cs-CZ" sz="2400">
              <a:latin typeface="Times New Roman" pitchFamily="18" charset="0"/>
            </a:endParaRP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Regulace</a:t>
            </a:r>
            <a:r>
              <a:rPr lang="cs-CZ" sz="2400">
                <a:latin typeface="Times New Roman" pitchFamily="18" charset="0"/>
              </a:rPr>
              <a:t>: 	stálá sekrece nízkých hladin</a:t>
            </a:r>
          </a:p>
          <a:p>
            <a:r>
              <a:rPr lang="cs-CZ" sz="2400">
                <a:latin typeface="Times New Roman" pitchFamily="18" charset="0"/>
              </a:rPr>
              <a:t>		zvýšení glukózy, nebo některých aminokyselin v krvi</a:t>
            </a:r>
          </a:p>
          <a:p>
            <a:r>
              <a:rPr lang="cs-CZ" sz="2400">
                <a:latin typeface="Times New Roman" pitchFamily="18" charset="0"/>
              </a:rPr>
              <a:t>		glukagon a hormony trávicího traktu</a:t>
            </a:r>
          </a:p>
          <a:p>
            <a:endParaRPr lang="cs-CZ" sz="2400">
              <a:latin typeface="Times New Roman" pitchFamily="18" charset="0"/>
            </a:endParaRPr>
          </a:p>
          <a:p>
            <a:r>
              <a:rPr lang="cs-CZ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Účinek</a:t>
            </a:r>
            <a:r>
              <a:rPr lang="cs-CZ" sz="2400">
                <a:latin typeface="Times New Roman" pitchFamily="18" charset="0"/>
              </a:rPr>
              <a:t>:</a:t>
            </a:r>
          </a:p>
          <a:p>
            <a:pPr>
              <a:buFontTx/>
              <a:buChar char="•"/>
            </a:pPr>
            <a:r>
              <a:rPr lang="cs-CZ" sz="2400">
                <a:latin typeface="Times New Roman" pitchFamily="18" charset="0"/>
              </a:rPr>
              <a:t>	v játrech snižuje odbourávání glukózy (glykolýzy), snižuje novotvorbu glukózy (glukoneogenezi), zvyšuje vychytávání glukózy játry a podporuje syntézu glykogenu</a:t>
            </a:r>
          </a:p>
          <a:p>
            <a:pPr>
              <a:buFontTx/>
              <a:buChar char="•"/>
            </a:pPr>
            <a:r>
              <a:rPr lang="cs-CZ" sz="2400">
                <a:latin typeface="Times New Roman" pitchFamily="18" charset="0"/>
              </a:rPr>
              <a:t>	ve svalu, tuku a vazivu umožňuje vstup glukózy do buňky, zvyšuje její metabolismus a tvorbu glykogenu</a:t>
            </a:r>
          </a:p>
          <a:p>
            <a:pPr>
              <a:buFontTx/>
              <a:buChar char="•"/>
            </a:pPr>
            <a:r>
              <a:rPr lang="cs-CZ" sz="2400">
                <a:latin typeface="Times New Roman" pitchFamily="18" charset="0"/>
              </a:rPr>
              <a:t>	zvyšuje transport aminokyselin a K do buněk, zvyšuje syntézu bílkovin a snižuje odbourávání tuků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5ez pánvi muž1 Si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68413"/>
            <a:ext cx="3154363" cy="4321175"/>
          </a:xfrm>
          <a:prstGeom prst="rect">
            <a:avLst/>
          </a:prstGeom>
          <a:noFill/>
        </p:spPr>
      </p:pic>
      <p:pic>
        <p:nvPicPr>
          <p:cNvPr id="3" name="Picture 3" descr="5ez pánvi muž2 Si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268413"/>
            <a:ext cx="3263900" cy="4321175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108450" y="6092825"/>
            <a:ext cx="12715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šourek</a:t>
            </a:r>
          </a:p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(</a:t>
            </a:r>
            <a:r>
              <a:rPr lang="cs-CZ" sz="2200" b="0" i="1">
                <a:effectLst/>
              </a:rPr>
              <a:t>scrotum</a:t>
            </a:r>
            <a:r>
              <a:rPr lang="cs-CZ" sz="2200" b="0">
                <a:effectLst/>
              </a:rPr>
              <a:t>)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5257800" y="5486400"/>
            <a:ext cx="1219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 flipV="1">
            <a:off x="2133600" y="5486400"/>
            <a:ext cx="2057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75125" y="5373688"/>
            <a:ext cx="9445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varle</a:t>
            </a:r>
          </a:p>
          <a:p>
            <a:pPr>
              <a:lnSpc>
                <a:spcPct val="70000"/>
              </a:lnSpc>
            </a:pPr>
            <a:r>
              <a:rPr lang="cs-CZ" sz="2200" b="0" i="1">
                <a:effectLst/>
              </a:rPr>
              <a:t>(testis)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5076825" y="5334000"/>
            <a:ext cx="1400175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1905000" y="5181600"/>
            <a:ext cx="2306638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038600" y="1247775"/>
            <a:ext cx="199231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cs-CZ" sz="2200" b="0">
                <a:effectLst/>
              </a:rPr>
              <a:t>močový měchýř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6172200" y="1447800"/>
            <a:ext cx="609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1981200" y="1447800"/>
            <a:ext cx="20574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267200" y="1933575"/>
            <a:ext cx="1208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cs-CZ" sz="2200" b="0">
                <a:effectLst/>
              </a:rPr>
              <a:t>konečník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3048000" y="2057400"/>
            <a:ext cx="12192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5486400" y="1905000"/>
            <a:ext cx="21336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3924300" y="2355850"/>
            <a:ext cx="1990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cs-CZ" sz="2200" b="0">
                <a:effectLst/>
              </a:rPr>
              <a:t>žláza předstojná</a:t>
            </a:r>
          </a:p>
          <a:p>
            <a:pPr algn="l">
              <a:lnSpc>
                <a:spcPct val="70000"/>
              </a:lnSpc>
            </a:pPr>
            <a:r>
              <a:rPr lang="cs-CZ" sz="2200" b="0">
                <a:effectLst/>
              </a:rPr>
              <a:t>(</a:t>
            </a:r>
            <a:r>
              <a:rPr lang="cs-CZ" sz="2200" b="0" i="1">
                <a:effectLst/>
              </a:rPr>
              <a:t>prostata</a:t>
            </a:r>
            <a:r>
              <a:rPr lang="cs-CZ" sz="2200" b="0">
                <a:effectLst/>
              </a:rPr>
              <a:t>)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257800" y="2590800"/>
            <a:ext cx="1600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2362200" y="2636838"/>
            <a:ext cx="1633538" cy="132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34925" y="1341438"/>
            <a:ext cx="21161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chámovod</a:t>
            </a:r>
          </a:p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(</a:t>
            </a:r>
            <a:r>
              <a:rPr lang="cs-CZ" sz="2200" b="0" i="1">
                <a:effectLst/>
              </a:rPr>
              <a:t>ductus deferens</a:t>
            </a:r>
            <a:r>
              <a:rPr lang="cs-CZ" sz="2200" b="0">
                <a:effectLst/>
              </a:rPr>
              <a:t>)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990600" y="1752600"/>
            <a:ext cx="685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2270125" y="755650"/>
            <a:ext cx="18970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70000"/>
              </a:lnSpc>
            </a:pPr>
            <a:r>
              <a:rPr lang="cs-CZ" sz="2200" b="0">
                <a:effectLst/>
              </a:rPr>
              <a:t>semenný váček</a:t>
            </a: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H="1">
            <a:off x="2590800" y="1066800"/>
            <a:ext cx="4572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935413" y="4724400"/>
            <a:ext cx="15811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nadvarle</a:t>
            </a:r>
          </a:p>
          <a:p>
            <a:pPr>
              <a:lnSpc>
                <a:spcPct val="70000"/>
              </a:lnSpc>
            </a:pPr>
            <a:r>
              <a:rPr lang="cs-CZ" sz="2200" b="0" i="1">
                <a:effectLst/>
              </a:rPr>
              <a:t>(epididymis)</a:t>
            </a: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>
            <a:off x="1835150" y="494188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eukaryotic_cell-13F1C855CF95BEE57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4584"/>
            <a:ext cx="9144000" cy="6400800"/>
          </a:xfrm>
          <a:prstGeom prst="rect">
            <a:avLst/>
          </a:prstGeom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23528" y="5085184"/>
            <a:ext cx="1181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</a:rPr>
              <a:t>centriol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96336" y="3429000"/>
            <a:ext cx="1223962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cs-CZ" sz="2400" b="1" dirty="0" err="1">
                <a:latin typeface="Times New Roman" pitchFamily="18" charset="0"/>
              </a:rPr>
              <a:t>Golgiho</a:t>
            </a:r>
            <a:r>
              <a:rPr lang="cs-CZ" sz="2400" b="1" dirty="0">
                <a:latin typeface="Times New Roman" pitchFamily="18" charset="0"/>
              </a:rPr>
              <a:t> aparát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1520" y="5877272"/>
            <a:ext cx="192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</a:rPr>
              <a:t>mitochondrie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676650" y="908720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</a:rPr>
              <a:t>jádro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51520" y="4365104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err="1">
                <a:latin typeface="Times New Roman" pitchFamily="18" charset="0"/>
              </a:rPr>
              <a:t>lysosom</a:t>
            </a:r>
            <a:endParaRPr lang="cs-CZ" sz="2400" b="1" dirty="0">
              <a:latin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32588" y="260648"/>
            <a:ext cx="24114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cs-CZ" sz="2400" b="1" dirty="0">
                <a:latin typeface="Times New Roman" pitchFamily="18" charset="0"/>
              </a:rPr>
              <a:t>hrubé endoplazmatické retikulum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611560" y="764704"/>
            <a:ext cx="2555875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cs-CZ" sz="2400" b="1" dirty="0">
                <a:latin typeface="Times New Roman" pitchFamily="18" charset="0"/>
              </a:rPr>
              <a:t>hladké endoplazmatické retikulum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7380288" y="4529138"/>
            <a:ext cx="1673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>
                <a:latin typeface="Times New Roman" pitchFamily="18" charset="0"/>
              </a:rPr>
              <a:t>cytoplazma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929438" y="5805264"/>
            <a:ext cx="2214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</a:rPr>
              <a:t>mikrofilamenta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3645024"/>
            <a:ext cx="1827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Times New Roman" pitchFamily="18" charset="0"/>
              </a:rPr>
              <a:t>mikrotubuly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755576" y="2348880"/>
            <a:ext cx="14318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 smtClean="0">
                <a:latin typeface="Times New Roman" pitchFamily="18" charset="0"/>
              </a:rPr>
              <a:t>ribozomy</a:t>
            </a:r>
            <a:endParaRPr lang="cs-CZ" sz="2400" b="1" dirty="0">
              <a:latin typeface="Times New Roman" pitchFamily="18" charset="0"/>
            </a:endParaRPr>
          </a:p>
        </p:txBody>
      </p:sp>
      <p:cxnSp>
        <p:nvCxnSpPr>
          <p:cNvPr id="16" name="Přímá spojovací šipka 15"/>
          <p:cNvCxnSpPr/>
          <p:nvPr/>
        </p:nvCxnSpPr>
        <p:spPr>
          <a:xfrm>
            <a:off x="4572000" y="1340768"/>
            <a:ext cx="100811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šipka 16"/>
          <p:cNvCxnSpPr/>
          <p:nvPr/>
        </p:nvCxnSpPr>
        <p:spPr>
          <a:xfrm>
            <a:off x="2699792" y="1700808"/>
            <a:ext cx="360040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>
            <a:stCxn id="9" idx="2"/>
          </p:cNvCxnSpPr>
          <p:nvPr/>
        </p:nvCxnSpPr>
        <p:spPr>
          <a:xfrm flipH="1">
            <a:off x="7092280" y="1176636"/>
            <a:ext cx="846014" cy="12442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 flipV="1">
            <a:off x="5868144" y="3717032"/>
            <a:ext cx="1944216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5580112" y="4797152"/>
            <a:ext cx="1728192" cy="720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>
            <a:off x="2123728" y="2636912"/>
            <a:ext cx="144016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šipka 32"/>
          <p:cNvCxnSpPr>
            <a:stCxn id="8" idx="3"/>
          </p:cNvCxnSpPr>
          <p:nvPr/>
        </p:nvCxnSpPr>
        <p:spPr>
          <a:xfrm flipV="1">
            <a:off x="1469133" y="4581128"/>
            <a:ext cx="1374675" cy="125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>
            <a:off x="1763688" y="3933056"/>
            <a:ext cx="115212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ovací šipka 38"/>
          <p:cNvCxnSpPr/>
          <p:nvPr/>
        </p:nvCxnSpPr>
        <p:spPr>
          <a:xfrm flipV="1">
            <a:off x="1547664" y="4077072"/>
            <a:ext cx="1872208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 flipV="1">
            <a:off x="2123728" y="4869160"/>
            <a:ext cx="1224136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ovéPole 44"/>
          <p:cNvSpPr txBox="1"/>
          <p:nvPr/>
        </p:nvSpPr>
        <p:spPr>
          <a:xfrm>
            <a:off x="323528" y="6488668"/>
            <a:ext cx="50258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https://www.youtube.com/watch?v=URUJD5NEXC8</a:t>
            </a:r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Řez pánvi ženy1 Si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9388"/>
            <a:ext cx="3609975" cy="4646612"/>
          </a:xfrm>
          <a:prstGeom prst="rect">
            <a:avLst/>
          </a:prstGeom>
          <a:noFill/>
        </p:spPr>
      </p:pic>
      <p:pic>
        <p:nvPicPr>
          <p:cNvPr id="3" name="Picture 3" descr="Řez pánvi ženy2 Si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2738" y="1449388"/>
            <a:ext cx="3551237" cy="4570412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030663" y="2852738"/>
            <a:ext cx="1068387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děloha</a:t>
            </a:r>
          </a:p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(</a:t>
            </a:r>
            <a:r>
              <a:rPr lang="cs-CZ" sz="2200" b="0" i="1">
                <a:effectLst/>
              </a:rPr>
              <a:t>uterus</a:t>
            </a:r>
            <a:r>
              <a:rPr lang="cs-CZ" sz="2200" b="0">
                <a:effectLst/>
              </a:rPr>
              <a:t>)</a:t>
            </a: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2209800" y="3048000"/>
            <a:ext cx="1752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5029200" y="3124200"/>
            <a:ext cx="1905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175125" y="1517650"/>
            <a:ext cx="13017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vaječník</a:t>
            </a:r>
          </a:p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(</a:t>
            </a:r>
            <a:r>
              <a:rPr lang="cs-CZ" sz="2200" b="0" i="1">
                <a:effectLst/>
              </a:rPr>
              <a:t>ovarium</a:t>
            </a:r>
            <a:r>
              <a:rPr lang="cs-CZ" sz="2200" b="0">
                <a:effectLst/>
              </a:rPr>
              <a:t>)</a:t>
            </a: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5410200" y="1600200"/>
            <a:ext cx="1447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>
            <a:off x="1981200" y="1752600"/>
            <a:ext cx="21336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832225" y="831850"/>
            <a:ext cx="17446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vejcovod</a:t>
            </a:r>
          </a:p>
          <a:p>
            <a:pPr>
              <a:lnSpc>
                <a:spcPct val="70000"/>
              </a:lnSpc>
            </a:pPr>
            <a:r>
              <a:rPr lang="cs-CZ" sz="2200" b="0" i="1">
                <a:effectLst/>
              </a:rPr>
              <a:t>(tuba uterina)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410200" y="990600"/>
            <a:ext cx="1447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>
            <a:off x="1981200" y="990600"/>
            <a:ext cx="22098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4214813" y="3551238"/>
            <a:ext cx="1084262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močový</a:t>
            </a:r>
          </a:p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měchýř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H="1">
            <a:off x="1676400" y="3733800"/>
            <a:ext cx="2590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5257800" y="37338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4121150" y="4221163"/>
            <a:ext cx="113188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pochva</a:t>
            </a:r>
          </a:p>
          <a:p>
            <a:pPr>
              <a:lnSpc>
                <a:spcPct val="70000"/>
              </a:lnSpc>
            </a:pPr>
            <a:r>
              <a:rPr lang="cs-CZ" sz="2200" b="0" i="1">
                <a:effectLst/>
              </a:rPr>
              <a:t>(vagina)</a:t>
            </a: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257800" y="4419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 flipV="1">
            <a:off x="2286000" y="4419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175125" y="4870450"/>
            <a:ext cx="12080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konečník</a:t>
            </a: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5334000" y="4419600"/>
            <a:ext cx="2209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2667000" y="44958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1812925" y="6165850"/>
            <a:ext cx="18367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70000"/>
              </a:lnSpc>
            </a:pPr>
            <a:r>
              <a:rPr lang="cs-CZ" sz="2200" b="0">
                <a:effectLst/>
              </a:rPr>
              <a:t>topořivé těleso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H="1" flipV="1">
            <a:off x="2057400" y="4953000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667595" y="-79375"/>
            <a:ext cx="57847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SEKUNDÁRNÍ   POHLAVNÍ   ZNAKY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2725" y="803275"/>
            <a:ext cx="8931275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Zevní genitál</a:t>
            </a:r>
            <a:r>
              <a:rPr lang="cs-CZ" sz="2400" b="0">
                <a:effectLst/>
              </a:rPr>
              <a:t>: zvyšuje se délka i šířka  penisu; šourek se pigmentuje a zvrásňuje </a:t>
            </a:r>
          </a:p>
          <a:p>
            <a:pPr algn="l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Vnitřní genitál:</a:t>
            </a:r>
            <a:r>
              <a:rPr lang="cs-CZ" sz="2400" b="0">
                <a:effectLst/>
              </a:rPr>
              <a:t> semenné váčky se zvětšují, secernují a začínají tvořit fruktózu; prostata  a bulbouretrální žlázy  se zvětšují a začínají secernovat</a:t>
            </a:r>
          </a:p>
          <a:p>
            <a:pPr algn="l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Hlas:</a:t>
            </a:r>
            <a:r>
              <a:rPr lang="cs-CZ" sz="2400" b="0">
                <a:effectLst/>
              </a:rPr>
              <a:t> hrtan se zvětšuje, hlasivky se prodlužují a ztlušťují, hlas se stává hlubším</a:t>
            </a:r>
          </a:p>
          <a:p>
            <a:pPr algn="l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Ochlupení:</a:t>
            </a:r>
            <a:r>
              <a:rPr lang="cs-CZ" sz="2400" b="0">
                <a:effectLst/>
              </a:rPr>
              <a:t> začínají růst vousy, vlasová linie ustupuje, pubické ochlupení mužského typu, objevuje se ochlupení v podpaží, na hrudi</a:t>
            </a:r>
          </a:p>
          <a:p>
            <a:pPr algn="l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Mentální změny:</a:t>
            </a:r>
            <a:r>
              <a:rPr lang="cs-CZ" sz="2400" b="0">
                <a:effectLst/>
              </a:rPr>
              <a:t> zaujímá se agresivnější a aktivnější postoj, zájem o druhé pohlaví.</a:t>
            </a:r>
          </a:p>
          <a:p>
            <a:pPr algn="l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Konfigurace těla: </a:t>
            </a:r>
            <a:r>
              <a:rPr lang="cs-CZ" sz="2400" b="0">
                <a:effectLst/>
              </a:rPr>
              <a:t>rozšiřují se ramena a zesilují se svaly</a:t>
            </a:r>
          </a:p>
          <a:p>
            <a:pPr algn="l"/>
            <a:r>
              <a:rPr lang="cs-CZ" sz="28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Kůže:</a:t>
            </a:r>
            <a:r>
              <a:rPr lang="cs-CZ" sz="2400" b="0">
                <a:effectLst/>
              </a:rPr>
              <a:t> sekret mazových žlázek se zmnožuje a houstne.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889125" y="-9525"/>
            <a:ext cx="36971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ÚČINKY  ESTROGENŮ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692150"/>
            <a:ext cx="9144000" cy="541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Ženský genitál:</a:t>
            </a:r>
            <a:r>
              <a:rPr lang="cs-CZ" sz="2400" b="0" dirty="0">
                <a:effectLst/>
              </a:rPr>
              <a:t> podpora růstu vaječníkových folikulů, zvýšení motility</a:t>
            </a:r>
          </a:p>
          <a:p>
            <a:pPr algn="l">
              <a:lnSpc>
                <a:spcPct val="90000"/>
              </a:lnSpc>
            </a:pPr>
            <a:r>
              <a:rPr lang="cs-CZ" sz="2400" b="0" dirty="0">
                <a:effectLst/>
              </a:rPr>
              <a:t>vejcovodů, zvýšení průtoku krve dělohou, děložní sval se stává aktivnější a dráždivější.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Endokrinní orgány:</a:t>
            </a:r>
            <a:r>
              <a:rPr lang="cs-CZ" sz="2400" b="0" dirty="0">
                <a:effectLst/>
              </a:rPr>
              <a:t> tlumení sekrece LH a FSH, zvětšení hypofýzy, zvýšení produkce </a:t>
            </a:r>
            <a:r>
              <a:rPr lang="cs-CZ" sz="2400" b="0" dirty="0" err="1">
                <a:effectLst/>
              </a:rPr>
              <a:t>angiotensinogenu</a:t>
            </a:r>
            <a:r>
              <a:rPr lang="cs-CZ" sz="2400" b="0" dirty="0">
                <a:effectLst/>
              </a:rPr>
              <a:t>, </a:t>
            </a:r>
            <a:r>
              <a:rPr lang="cs-CZ" sz="2400" b="0" dirty="0" err="1">
                <a:effectLst/>
              </a:rPr>
              <a:t>proteoanabolický</a:t>
            </a:r>
            <a:r>
              <a:rPr lang="cs-CZ" sz="2400" b="0" dirty="0">
                <a:effectLst/>
              </a:rPr>
              <a:t> účinek, uzavíraní epifýz.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Chování:</a:t>
            </a:r>
            <a:r>
              <a:rPr lang="cs-CZ" sz="2400" b="0" dirty="0">
                <a:effectLst/>
              </a:rPr>
              <a:t> zvýšení libida, ženský typ chování.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Prsa:</a:t>
            </a:r>
            <a:r>
              <a:rPr lang="cs-CZ" sz="2400" b="0" dirty="0">
                <a:effectLst/>
              </a:rPr>
              <a:t> růst vývodů v prsech a zvětšování prsů v pubertě u dívek, pigmentace dvorců bradavek.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Sekundární pohlavní znaky:</a:t>
            </a:r>
            <a:r>
              <a:rPr lang="cs-CZ" sz="2400" b="0" dirty="0">
                <a:effectLst/>
              </a:rPr>
              <a:t> zvětšení prsů, dělohy a pochvy, užší ramena a širší boky, typická distribuce tuku na prsech a hýždích, hlas zůstává vysoký, méně ochlupení na těle a více vlasů na hlavě, ženský typ pubického ochlupení.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Další účinky:</a:t>
            </a:r>
            <a:r>
              <a:rPr lang="cs-CZ" sz="2400" b="0" dirty="0">
                <a:effectLst/>
              </a:rPr>
              <a:t> </a:t>
            </a:r>
            <a:r>
              <a:rPr lang="cs-CZ" sz="2400" b="0" dirty="0" smtClean="0">
                <a:effectLst/>
              </a:rPr>
              <a:t>ukončení </a:t>
            </a:r>
            <a:r>
              <a:rPr lang="cs-CZ" sz="2400" b="0" dirty="0">
                <a:effectLst/>
              </a:rPr>
              <a:t>růstu do délky v kostech, urychlení uzavírání </a:t>
            </a:r>
            <a:r>
              <a:rPr lang="cs-CZ" sz="2400" b="0" dirty="0" err="1">
                <a:effectLst/>
              </a:rPr>
              <a:t>epifyzárních</a:t>
            </a:r>
            <a:r>
              <a:rPr lang="cs-CZ" sz="2400" b="0" dirty="0">
                <a:effectLst/>
              </a:rPr>
              <a:t> štěrbin, potlačení odbourávání kostí a aktivace jejich obnovy, snížení hladiny cholesterolu a inhibice </a:t>
            </a:r>
            <a:r>
              <a:rPr lang="cs-CZ" sz="2400" b="0" dirty="0" err="1">
                <a:effectLst/>
              </a:rPr>
              <a:t>aterogeneze</a:t>
            </a:r>
            <a:r>
              <a:rPr lang="cs-CZ" sz="2400" b="0" dirty="0">
                <a:effectLst/>
              </a:rPr>
              <a:t>, řídnutí sekretu mazových žláz v kůží.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295400" y="-3175"/>
            <a:ext cx="44930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ÚČINKY   PROGESTERONU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08075"/>
            <a:ext cx="91440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Děložní sliznice:</a:t>
            </a:r>
            <a:r>
              <a:rPr lang="cs-CZ" sz="2400" b="0">
                <a:effectLst/>
              </a:rPr>
              <a:t> přeměna z fáze proliferační do fáze sekreční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Krček dělohy a pochva:</a:t>
            </a:r>
            <a:r>
              <a:rPr lang="cs-CZ" sz="2400" b="0">
                <a:effectLst/>
              </a:rPr>
              <a:t> zahuštění hlenu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Stažlivost dělohy:</a:t>
            </a:r>
            <a:r>
              <a:rPr lang="cs-CZ" sz="2400" b="0">
                <a:effectLst/>
              </a:rPr>
              <a:t> inhibice stažlivosti děložního svalu a pokles citlivosti k oxytocinu.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Prsa:</a:t>
            </a:r>
            <a:r>
              <a:rPr lang="cs-CZ" sz="2400" b="0">
                <a:effectLst/>
              </a:rPr>
              <a:t> stimulace růstu lobulu a alveolu, podpora sekreční funkce během kojení.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Metabolismu:</a:t>
            </a:r>
            <a:r>
              <a:rPr lang="cs-CZ" sz="2400" b="0">
                <a:effectLst/>
              </a:rPr>
              <a:t> stimulace dýchání, zvýšení teploty, zvýšené vylučování soli moči.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Antiestrogenní účinek:</a:t>
            </a:r>
            <a:r>
              <a:rPr lang="cs-CZ" sz="2400" b="0">
                <a:effectLst/>
              </a:rPr>
              <a:t> snížení množství receptorů pro estradiol v cílových tkáních, podpora přeměny estradiolu na méně účinný estron.</a:t>
            </a:r>
          </a:p>
          <a:p>
            <a:pPr algn="l">
              <a:lnSpc>
                <a:spcPct val="80000"/>
              </a:lnSpc>
              <a:spcBef>
                <a:spcPct val="25000"/>
              </a:spcBef>
            </a:pPr>
            <a:r>
              <a:rPr 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Antiandrogenní účinek.</a:t>
            </a:r>
            <a:endParaRPr lang="cs-CZ" sz="2400" b="0">
              <a:effectLst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366963" y="73025"/>
            <a:ext cx="4432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SLOŽENÍ   KOSTI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9154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Osteoblasty </a:t>
            </a:r>
            <a:r>
              <a:rPr lang="cs-CZ" sz="2800"/>
              <a:t>- buňky syntetizující a secernující kolagen a 			matrix</a:t>
            </a:r>
          </a:p>
          <a:p>
            <a:r>
              <a:rPr 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Osteocyty</a:t>
            </a:r>
            <a:r>
              <a:rPr lang="cs-CZ" sz="2800"/>
              <a:t> - bývalé osteoblasty, zajišťují výživu kosti</a:t>
            </a:r>
          </a:p>
          <a:p>
            <a:r>
              <a:rPr 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Osteoklasty</a:t>
            </a:r>
            <a:r>
              <a:rPr lang="cs-CZ" sz="2800"/>
              <a:t> - vznikají splynutím několika monocytů z krve, 		tvoří proteolytické enzymy, které napadají 			kostní matrix a uvolňují zvápenatělou základní 		hmotu</a:t>
            </a:r>
          </a:p>
          <a:p>
            <a:r>
              <a:rPr lang="cs-CZ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Kostní matrix</a:t>
            </a:r>
            <a:endParaRPr lang="cs-CZ" sz="2800"/>
          </a:p>
          <a:p>
            <a:r>
              <a:rPr lang="cs-CZ" sz="2800"/>
              <a:t>	</a:t>
            </a:r>
            <a:r>
              <a:rPr lang="cs-CZ" sz="2800" b="1"/>
              <a:t>organická hmota</a:t>
            </a:r>
            <a:r>
              <a:rPr lang="cs-CZ" sz="2800"/>
              <a:t> - kolagen, glykosaminoglykany</a:t>
            </a:r>
          </a:p>
          <a:p>
            <a:r>
              <a:rPr lang="cs-CZ" sz="2800"/>
              <a:t>	</a:t>
            </a:r>
            <a:r>
              <a:rPr lang="cs-CZ" sz="2800" b="1"/>
              <a:t>anorganická hmota</a:t>
            </a:r>
            <a:r>
              <a:rPr lang="cs-CZ" sz="2800"/>
              <a:t> - vápník a fosfor tvořící 			krystalky hydroxyapatitu</a:t>
            </a:r>
          </a:p>
          <a:p>
            <a:r>
              <a:rPr lang="cs-CZ" sz="2800"/>
              <a:t>	kolem krystalků je obal z vody a iontů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typy kost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31938"/>
            <a:ext cx="2971800" cy="4564062"/>
          </a:xfrm>
          <a:prstGeom prst="rect">
            <a:avLst/>
          </a:prstGeom>
          <a:noFill/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724400" y="365125"/>
            <a:ext cx="43767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kosti dlouhé</a:t>
            </a:r>
          </a:p>
          <a:p>
            <a:r>
              <a:rPr lang="cs-CZ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kosti krátké</a:t>
            </a:r>
          </a:p>
          <a:p>
            <a:r>
              <a:rPr lang="cs-CZ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kosti ploché</a:t>
            </a:r>
          </a:p>
          <a:p>
            <a:r>
              <a:rPr lang="cs-CZ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kosti nepravidelného tvaru</a:t>
            </a:r>
          </a:p>
          <a:p>
            <a:r>
              <a:rPr lang="cs-CZ" sz="3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kosti vzdušné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46125" y="377507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diafýza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17525" y="1565275"/>
            <a:ext cx="2628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proximální epifýza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892175" y="5562600"/>
            <a:ext cx="2155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distální epifýza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304800" y="3089275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Dřeňová dutina</a:t>
            </a:r>
          </a:p>
        </p:txBody>
      </p:sp>
      <p:sp>
        <p:nvSpPr>
          <p:cNvPr id="8" name="AutoShape 13"/>
          <p:cNvSpPr>
            <a:spLocks/>
          </p:cNvSpPr>
          <p:nvPr/>
        </p:nvSpPr>
        <p:spPr bwMode="auto">
          <a:xfrm>
            <a:off x="2362200" y="2514600"/>
            <a:ext cx="609600" cy="2819400"/>
          </a:xfrm>
          <a:prstGeom prst="leftBrace">
            <a:avLst>
              <a:gd name="adj1" fmla="val 38542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362200" y="3429000"/>
            <a:ext cx="9906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bka2 Sinel c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20763"/>
            <a:ext cx="5791200" cy="5722937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7005638" y="1295400"/>
            <a:ext cx="19859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klínová</a:t>
            </a:r>
          </a:p>
          <a:p>
            <a:pPr>
              <a:lnSpc>
                <a:spcPct val="80000"/>
              </a:lnSpc>
            </a:pPr>
            <a:r>
              <a:rPr lang="cs-CZ"/>
              <a:t>os sphenoidale</a:t>
            </a:r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7396163" y="5800725"/>
            <a:ext cx="15954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Dolní čelist</a:t>
            </a:r>
          </a:p>
          <a:p>
            <a:pPr>
              <a:lnSpc>
                <a:spcPct val="80000"/>
              </a:lnSpc>
            </a:pPr>
            <a:r>
              <a:rPr lang="cs-CZ"/>
              <a:t>mandibula</a:t>
            </a: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7226300" y="4505325"/>
            <a:ext cx="1612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Horní čelist</a:t>
            </a:r>
          </a:p>
          <a:p>
            <a:pPr>
              <a:lnSpc>
                <a:spcPct val="80000"/>
              </a:lnSpc>
            </a:pPr>
            <a:r>
              <a:rPr lang="cs-CZ"/>
              <a:t>maxilla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2225" y="2133600"/>
            <a:ext cx="21875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lícní</a:t>
            </a:r>
          </a:p>
          <a:p>
            <a:pPr>
              <a:lnSpc>
                <a:spcPct val="80000"/>
              </a:lnSpc>
            </a:pPr>
            <a:r>
              <a:rPr lang="cs-CZ"/>
              <a:t>os zygomaticum</a:t>
            </a: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1974850" y="5700713"/>
            <a:ext cx="19875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spánková</a:t>
            </a:r>
          </a:p>
          <a:p>
            <a:pPr>
              <a:lnSpc>
                <a:spcPct val="80000"/>
              </a:lnSpc>
            </a:pPr>
            <a:r>
              <a:rPr lang="cs-CZ"/>
              <a:t>os temporalis</a:t>
            </a: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234238" y="3057525"/>
            <a:ext cx="16621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slzní</a:t>
            </a:r>
          </a:p>
          <a:p>
            <a:pPr>
              <a:lnSpc>
                <a:spcPct val="80000"/>
              </a:lnSpc>
            </a:pPr>
            <a:r>
              <a:rPr lang="cs-CZ"/>
              <a:t>os lacrimale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7108825" y="2143125"/>
            <a:ext cx="1882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čichová</a:t>
            </a:r>
          </a:p>
          <a:p>
            <a:pPr>
              <a:lnSpc>
                <a:spcPct val="80000"/>
              </a:lnSpc>
            </a:pPr>
            <a:r>
              <a:rPr lang="cs-CZ"/>
              <a:t>os ethmoidale</a:t>
            </a: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7342188" y="3810000"/>
            <a:ext cx="14970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nosní</a:t>
            </a:r>
          </a:p>
          <a:p>
            <a:pPr>
              <a:lnSpc>
                <a:spcPct val="80000"/>
              </a:lnSpc>
            </a:pPr>
            <a:r>
              <a:rPr lang="cs-CZ"/>
              <a:t>os nasalis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4937125" y="328613"/>
            <a:ext cx="14779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čelní</a:t>
            </a:r>
          </a:p>
          <a:p>
            <a:pPr>
              <a:lnSpc>
                <a:spcPct val="80000"/>
              </a:lnSpc>
            </a:pPr>
            <a:r>
              <a:rPr lang="cs-CZ"/>
              <a:t>os frontale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2222500" y="533400"/>
            <a:ext cx="1816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temenní</a:t>
            </a:r>
          </a:p>
          <a:p>
            <a:pPr>
              <a:lnSpc>
                <a:spcPct val="80000"/>
              </a:lnSpc>
            </a:pPr>
            <a:r>
              <a:rPr lang="cs-CZ"/>
              <a:t>os parietale</a:t>
            </a: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304800" y="4495800"/>
            <a:ext cx="171291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týlní</a:t>
            </a:r>
          </a:p>
          <a:p>
            <a:pPr>
              <a:lnSpc>
                <a:spcPct val="80000"/>
              </a:lnSpc>
            </a:pPr>
            <a:r>
              <a:rPr lang="cs-CZ"/>
              <a:t>os occipitale</a:t>
            </a:r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1828800" y="2362200"/>
            <a:ext cx="4191000" cy="2133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26"/>
          <p:cNvSpPr>
            <a:spLocks noChangeShapeType="1"/>
          </p:cNvSpPr>
          <p:nvPr/>
        </p:nvSpPr>
        <p:spPr bwMode="auto">
          <a:xfrm flipV="1">
            <a:off x="1676400" y="4495800"/>
            <a:ext cx="685800" cy="304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3048000" y="4572000"/>
            <a:ext cx="762000" cy="1143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8"/>
          <p:cNvSpPr>
            <a:spLocks noChangeShapeType="1"/>
          </p:cNvSpPr>
          <p:nvPr/>
        </p:nvSpPr>
        <p:spPr bwMode="auto">
          <a:xfrm>
            <a:off x="3124200" y="1219200"/>
            <a:ext cx="457200" cy="685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>
            <a:off x="5562600" y="990600"/>
            <a:ext cx="152400" cy="990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30"/>
          <p:cNvSpPr>
            <a:spLocks noChangeShapeType="1"/>
          </p:cNvSpPr>
          <p:nvPr/>
        </p:nvSpPr>
        <p:spPr bwMode="auto">
          <a:xfrm flipH="1">
            <a:off x="5638800" y="1600200"/>
            <a:ext cx="1371600" cy="2057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31"/>
          <p:cNvSpPr>
            <a:spLocks noChangeShapeType="1"/>
          </p:cNvSpPr>
          <p:nvPr/>
        </p:nvSpPr>
        <p:spPr bwMode="auto">
          <a:xfrm flipH="1">
            <a:off x="6248400" y="2514600"/>
            <a:ext cx="838200" cy="1371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32"/>
          <p:cNvSpPr>
            <a:spLocks noChangeShapeType="1"/>
          </p:cNvSpPr>
          <p:nvPr/>
        </p:nvSpPr>
        <p:spPr bwMode="auto">
          <a:xfrm flipH="1">
            <a:off x="6477000" y="3352800"/>
            <a:ext cx="838200" cy="457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33"/>
          <p:cNvSpPr>
            <a:spLocks noChangeShapeType="1"/>
          </p:cNvSpPr>
          <p:nvPr/>
        </p:nvSpPr>
        <p:spPr bwMode="auto">
          <a:xfrm flipH="1" flipV="1">
            <a:off x="7162800" y="3886200"/>
            <a:ext cx="228600" cy="228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 flipH="1">
            <a:off x="6553200" y="4724400"/>
            <a:ext cx="609600" cy="304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H="1" flipV="1">
            <a:off x="6553200" y="6096000"/>
            <a:ext cx="8382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ter Si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013"/>
            <a:ext cx="1438275" cy="6402387"/>
          </a:xfrm>
          <a:prstGeom prst="rect">
            <a:avLst/>
          </a:prstGeom>
          <a:noFill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" y="619125"/>
            <a:ext cx="26082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Krční obratle</a:t>
            </a:r>
          </a:p>
          <a:p>
            <a:pPr>
              <a:lnSpc>
                <a:spcPct val="80000"/>
              </a:lnSpc>
            </a:pPr>
            <a:r>
              <a:rPr lang="cs-CZ"/>
              <a:t>vertebrae cervicales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2208213"/>
            <a:ext cx="2641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Hrudní obratle</a:t>
            </a:r>
          </a:p>
          <a:p>
            <a:pPr>
              <a:lnSpc>
                <a:spcPct val="80000"/>
              </a:lnSpc>
            </a:pPr>
            <a:r>
              <a:rPr lang="cs-CZ"/>
              <a:t>vertebrae thoracicae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" y="3884613"/>
            <a:ext cx="24907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Bederní obratle</a:t>
            </a:r>
          </a:p>
          <a:p>
            <a:pPr>
              <a:lnSpc>
                <a:spcPct val="80000"/>
              </a:lnSpc>
            </a:pPr>
            <a:r>
              <a:rPr lang="cs-CZ"/>
              <a:t>vertebrae lumbales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28600" y="5180013"/>
            <a:ext cx="23558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křížová</a:t>
            </a:r>
          </a:p>
          <a:p>
            <a:pPr>
              <a:lnSpc>
                <a:spcPct val="80000"/>
              </a:lnSpc>
            </a:pPr>
            <a:r>
              <a:rPr lang="cs-CZ"/>
              <a:t>vertebrae sacrales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1000" y="6018213"/>
            <a:ext cx="26590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kostrční</a:t>
            </a:r>
          </a:p>
          <a:p>
            <a:pPr>
              <a:lnSpc>
                <a:spcPct val="80000"/>
              </a:lnSpc>
            </a:pPr>
            <a:r>
              <a:rPr lang="cs-CZ"/>
              <a:t>vertebrae coccygeae</a:t>
            </a:r>
          </a:p>
        </p:txBody>
      </p:sp>
      <p:pic>
        <p:nvPicPr>
          <p:cNvPr id="8" name="Picture 2" descr="hrudník Si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4074" y="1266825"/>
            <a:ext cx="4541838" cy="5591175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11413" y="2022475"/>
            <a:ext cx="944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Žebra</a:t>
            </a:r>
          </a:p>
          <a:p>
            <a:r>
              <a:rPr lang="cs-CZ" dirty="0" err="1"/>
              <a:t>costae</a:t>
            </a:r>
            <a:endParaRPr lang="cs-CZ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 rot="16200000">
            <a:off x="3652193" y="2453482"/>
            <a:ext cx="164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Žebra pravá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6200000">
            <a:off x="3240236" y="4824413"/>
            <a:ext cx="193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Žebra nepravá</a:t>
            </a:r>
          </a:p>
        </p:txBody>
      </p:sp>
      <p:sp>
        <p:nvSpPr>
          <p:cNvPr id="12" name="AutoShape 8"/>
          <p:cNvSpPr>
            <a:spLocks/>
          </p:cNvSpPr>
          <p:nvPr/>
        </p:nvSpPr>
        <p:spPr bwMode="auto">
          <a:xfrm>
            <a:off x="4703912" y="1600200"/>
            <a:ext cx="304800" cy="2895600"/>
          </a:xfrm>
          <a:prstGeom prst="leftBrace">
            <a:avLst>
              <a:gd name="adj1" fmla="val 7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 flipH="1">
            <a:off x="7178824" y="836712"/>
            <a:ext cx="489520" cy="129688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6876256" y="404664"/>
            <a:ext cx="16319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Kost hrudní</a:t>
            </a:r>
          </a:p>
          <a:p>
            <a:r>
              <a:rPr lang="cs-CZ" dirty="0"/>
              <a:t>sternum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orní končetin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0700" y="728663"/>
            <a:ext cx="2801938" cy="6129337"/>
          </a:xfrm>
          <a:prstGeom prst="rect">
            <a:avLst/>
          </a:prstGeom>
          <a:noFill/>
        </p:spPr>
      </p:pic>
      <p:pic>
        <p:nvPicPr>
          <p:cNvPr id="2" name="Picture 2" descr="Dolní končetina Sin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8004" y="49213"/>
            <a:ext cx="1568450" cy="6757987"/>
          </a:xfrm>
          <a:prstGeom prst="rect">
            <a:avLst/>
          </a:prstGeom>
          <a:noFill/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308304" y="764704"/>
            <a:ext cx="16319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Kost stydká</a:t>
            </a:r>
          </a:p>
          <a:p>
            <a:pPr>
              <a:lnSpc>
                <a:spcPct val="80000"/>
              </a:lnSpc>
            </a:pPr>
            <a:r>
              <a:rPr lang="cs-CZ" dirty="0"/>
              <a:t>os </a:t>
            </a:r>
            <a:r>
              <a:rPr lang="cs-CZ" dirty="0" err="1"/>
              <a:t>pubis</a:t>
            </a:r>
            <a:endParaRPr lang="cs-CZ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095554" y="176213"/>
            <a:ext cx="1663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kyčelní</a:t>
            </a:r>
          </a:p>
          <a:p>
            <a:pPr>
              <a:lnSpc>
                <a:spcPct val="80000"/>
              </a:lnSpc>
            </a:pPr>
            <a:r>
              <a:rPr lang="cs-CZ"/>
              <a:t>os ilium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36296" y="1484784"/>
            <a:ext cx="15970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Kost sedací</a:t>
            </a:r>
          </a:p>
          <a:p>
            <a:pPr>
              <a:lnSpc>
                <a:spcPct val="80000"/>
              </a:lnSpc>
            </a:pPr>
            <a:r>
              <a:rPr lang="cs-CZ" dirty="0"/>
              <a:t>os </a:t>
            </a:r>
            <a:r>
              <a:rPr lang="cs-CZ" dirty="0" err="1"/>
              <a:t>ischii</a:t>
            </a:r>
            <a:endParaRPr lang="cs-CZ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020272" y="2204864"/>
            <a:ext cx="16986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dirty="0" err="1"/>
              <a:t>Ost</a:t>
            </a:r>
            <a:r>
              <a:rPr lang="cs-CZ" dirty="0"/>
              <a:t> stehenní</a:t>
            </a:r>
          </a:p>
          <a:p>
            <a:pPr>
              <a:lnSpc>
                <a:spcPct val="80000"/>
              </a:lnSpc>
            </a:pPr>
            <a:r>
              <a:rPr lang="cs-CZ" dirty="0"/>
              <a:t>femur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59029" y="4189413"/>
            <a:ext cx="1749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Kost holenní</a:t>
            </a:r>
          </a:p>
          <a:p>
            <a:pPr>
              <a:lnSpc>
                <a:spcPct val="80000"/>
              </a:lnSpc>
            </a:pPr>
            <a:r>
              <a:rPr lang="cs-CZ"/>
              <a:t>tibia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19354" y="3071813"/>
            <a:ext cx="9937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Čéška</a:t>
            </a:r>
          </a:p>
          <a:p>
            <a:pPr>
              <a:lnSpc>
                <a:spcPct val="80000"/>
              </a:lnSpc>
            </a:pPr>
            <a:r>
              <a:rPr lang="cs-CZ"/>
              <a:t>patella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6855023" y="3688829"/>
            <a:ext cx="17494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Kost lýtková</a:t>
            </a:r>
          </a:p>
          <a:p>
            <a:pPr>
              <a:lnSpc>
                <a:spcPct val="80000"/>
              </a:lnSpc>
            </a:pPr>
            <a:r>
              <a:rPr lang="cs-CZ" dirty="0"/>
              <a:t>fibula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876256" y="4797152"/>
            <a:ext cx="19002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Kosti </a:t>
            </a:r>
            <a:r>
              <a:rPr lang="cs-CZ" dirty="0" err="1"/>
              <a:t>zánartní</a:t>
            </a:r>
            <a:endParaRPr lang="cs-CZ" dirty="0"/>
          </a:p>
          <a:p>
            <a:pPr>
              <a:lnSpc>
                <a:spcPct val="80000"/>
              </a:lnSpc>
            </a:pPr>
            <a:r>
              <a:rPr lang="cs-CZ" dirty="0" err="1"/>
              <a:t>ossa</a:t>
            </a:r>
            <a:r>
              <a:rPr lang="cs-CZ" dirty="0"/>
              <a:t> </a:t>
            </a:r>
            <a:r>
              <a:rPr lang="cs-CZ" dirty="0" err="1"/>
              <a:t>tarsi</a:t>
            </a:r>
            <a:endParaRPr lang="cs-CZ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804248" y="5445224"/>
            <a:ext cx="19002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 dirty="0"/>
              <a:t>Kosti nártní</a:t>
            </a:r>
          </a:p>
          <a:p>
            <a:pPr>
              <a:lnSpc>
                <a:spcPct val="80000"/>
              </a:lnSpc>
            </a:pPr>
            <a:r>
              <a:rPr lang="cs-CZ" dirty="0" err="1"/>
              <a:t>ossa</a:t>
            </a:r>
            <a:r>
              <a:rPr lang="cs-CZ" dirty="0"/>
              <a:t> </a:t>
            </a:r>
            <a:r>
              <a:rPr lang="cs-CZ" dirty="0" err="1"/>
              <a:t>metatarsi</a:t>
            </a:r>
            <a:endParaRPr lang="cs-CZ" dirty="0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928867" y="6154738"/>
            <a:ext cx="14017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cs-CZ"/>
              <a:t>Prsty</a:t>
            </a:r>
          </a:p>
          <a:p>
            <a:pPr>
              <a:lnSpc>
                <a:spcPct val="80000"/>
              </a:lnSpc>
            </a:pPr>
            <a:r>
              <a:rPr lang="cs-CZ"/>
              <a:t>phalanges</a:t>
            </a:r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 flipH="1">
            <a:off x="5892229" y="381000"/>
            <a:ext cx="1143000" cy="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 flipH="1">
            <a:off x="6197029" y="980728"/>
            <a:ext cx="1111275" cy="16227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H="1" flipV="1">
            <a:off x="5892228" y="1295400"/>
            <a:ext cx="1344067" cy="40540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H="1">
            <a:off x="5507360" y="2420888"/>
            <a:ext cx="1440904" cy="7200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H="1">
            <a:off x="5892229" y="3276600"/>
            <a:ext cx="1143000" cy="304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816028" y="4077072"/>
            <a:ext cx="988219" cy="57112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>
            <a:off x="6120829" y="4419600"/>
            <a:ext cx="838200" cy="2286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>
            <a:off x="5982072" y="5949280"/>
            <a:ext cx="750168" cy="3810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flipH="1">
            <a:off x="6120829" y="5085184"/>
            <a:ext cx="611411" cy="1087016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4"/>
          <p:cNvSpPr>
            <a:spLocks noChangeShapeType="1"/>
          </p:cNvSpPr>
          <p:nvPr/>
        </p:nvSpPr>
        <p:spPr bwMode="auto">
          <a:xfrm flipH="1">
            <a:off x="5968429" y="6477000"/>
            <a:ext cx="9144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678932" y="2606675"/>
            <a:ext cx="11811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Lopatka</a:t>
            </a:r>
          </a:p>
          <a:p>
            <a:r>
              <a:rPr lang="cs-CZ" dirty="0" err="1"/>
              <a:t>scapula</a:t>
            </a:r>
            <a:endParaRPr lang="cs-CZ" dirty="0"/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302668" y="0"/>
            <a:ext cx="1528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Klíční kost</a:t>
            </a:r>
          </a:p>
          <a:p>
            <a:r>
              <a:rPr lang="cs-CZ" dirty="0" err="1"/>
              <a:t>clavicula</a:t>
            </a:r>
            <a:endParaRPr lang="cs-CZ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91108" y="1628800"/>
            <a:ext cx="1495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Kost pažní</a:t>
            </a:r>
          </a:p>
          <a:p>
            <a:r>
              <a:rPr lang="cs-CZ" dirty="0"/>
              <a:t>humerus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75692" y="3546475"/>
            <a:ext cx="18335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Kost vřetenní</a:t>
            </a:r>
          </a:p>
          <a:p>
            <a:r>
              <a:rPr lang="cs-CZ"/>
              <a:t>radius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91108" y="2606675"/>
            <a:ext cx="1681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Kost loketní</a:t>
            </a:r>
          </a:p>
          <a:p>
            <a:r>
              <a:rPr lang="cs-CZ" dirty="0"/>
              <a:t>ulna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-52908" y="4765675"/>
            <a:ext cx="1917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/>
              <a:t>Kosti zápěstní</a:t>
            </a:r>
          </a:p>
          <a:p>
            <a:r>
              <a:rPr lang="cs-CZ"/>
              <a:t>ossa carpi</a:t>
            </a: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771800" y="5805264"/>
            <a:ext cx="1984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Kosti záprstní</a:t>
            </a:r>
          </a:p>
          <a:p>
            <a:r>
              <a:rPr lang="cs-CZ" dirty="0" err="1"/>
              <a:t>ossa</a:t>
            </a:r>
            <a:r>
              <a:rPr lang="cs-CZ" dirty="0"/>
              <a:t> </a:t>
            </a:r>
            <a:r>
              <a:rPr lang="cs-CZ" dirty="0" err="1"/>
              <a:t>metacarpi</a:t>
            </a:r>
            <a:endParaRPr lang="cs-CZ" dirty="0"/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0" y="5805264"/>
            <a:ext cx="1749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/>
              <a:t>Články prstů</a:t>
            </a:r>
          </a:p>
          <a:p>
            <a:r>
              <a:rPr lang="cs-CZ" dirty="0" err="1"/>
              <a:t>phalanges</a:t>
            </a:r>
            <a:endParaRPr lang="cs-CZ" dirty="0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 flipH="1" flipV="1">
            <a:off x="3849167" y="1905000"/>
            <a:ext cx="333821" cy="731912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1715567" y="1905000"/>
            <a:ext cx="1243285" cy="587896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>
            <a:off x="1806724" y="3068960"/>
            <a:ext cx="1356643" cy="119824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14"/>
          <p:cNvSpPr>
            <a:spLocks noChangeShapeType="1"/>
          </p:cNvSpPr>
          <p:nvPr/>
        </p:nvSpPr>
        <p:spPr bwMode="auto">
          <a:xfrm>
            <a:off x="1715567" y="4038600"/>
            <a:ext cx="1066800" cy="5334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1639367" y="5257800"/>
            <a:ext cx="743421" cy="33144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H="1">
            <a:off x="2629967" y="5877272"/>
            <a:ext cx="832941" cy="6632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7"/>
          <p:cNvSpPr>
            <a:spLocks noChangeShapeType="1"/>
          </p:cNvSpPr>
          <p:nvPr/>
        </p:nvSpPr>
        <p:spPr bwMode="auto">
          <a:xfrm>
            <a:off x="1105967" y="6248400"/>
            <a:ext cx="1447800" cy="762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>
            <a:off x="2022748" y="764704"/>
            <a:ext cx="1440160" cy="453008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tructure-of-a-typical-motor-neuron-dendrites-neurofibril-axon-nissl-chromatophilic.jpg"/>
          <p:cNvPicPr>
            <a:picLocks noChangeAspect="1"/>
          </p:cNvPicPr>
          <p:nvPr/>
        </p:nvPicPr>
        <p:blipFill>
          <a:blip r:embed="rId2" cstate="print"/>
          <a:srcRect t="9717"/>
          <a:stretch>
            <a:fillRect/>
          </a:stretch>
        </p:blipFill>
        <p:spPr>
          <a:xfrm>
            <a:off x="82344" y="1196752"/>
            <a:ext cx="9061656" cy="5661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dirty="0" smtClean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BUNĚČNÝ  CYKLUS</a:t>
            </a:r>
            <a:endParaRPr lang="cs-CZ" sz="3600" b="1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3" descr="g FÁ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46266"/>
            <a:ext cx="6103338" cy="4503014"/>
          </a:xfrm>
          <a:prstGeom prst="rect">
            <a:avLst/>
          </a:prstGeom>
          <a:noFill/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16013" y="5300663"/>
            <a:ext cx="21547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>
                <a:latin typeface="Arial" charset="0"/>
              </a:rPr>
              <a:t>S-fáze</a:t>
            </a:r>
          </a:p>
          <a:p>
            <a:r>
              <a:rPr lang="cs-CZ" sz="2400" i="1">
                <a:latin typeface="Arial" charset="0"/>
              </a:rPr>
              <a:t>replikace DNA</a:t>
            </a:r>
          </a:p>
          <a:p>
            <a:r>
              <a:rPr lang="cs-CZ" sz="2400" i="1">
                <a:latin typeface="Arial" charset="0"/>
              </a:rPr>
              <a:t>(4n)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00192" y="5157192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charset="0"/>
              </a:rPr>
              <a:t>G1-fáze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43608" y="2132856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charset="0"/>
              </a:rPr>
              <a:t>G2-fáze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220072" y="2276872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charset="0"/>
              </a:rPr>
              <a:t>M-fáze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95736" y="260648"/>
            <a:ext cx="4735464" cy="70788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0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rgbClr val="CC9900"/>
                    </a:gs>
                    <a:gs pos="75000">
                      <a:srgbClr val="996600"/>
                    </a:gs>
                    <a:gs pos="100000">
                      <a:srgbClr val="663300"/>
                    </a:gs>
                  </a:gsLst>
                  <a:lin ang="5400000"/>
                </a:gradFill>
                <a:effectLst>
                  <a:outerShdw blurRad="50800" dist="38100" algn="l" rotWithShape="0">
                    <a:srgbClr val="FF9966">
                      <a:alpha val="40000"/>
                    </a:srgbClr>
                  </a:outerShdw>
                </a:effectLst>
              </a:rPr>
              <a:t>CHEMICKÁ   SYNAPSE</a:t>
            </a:r>
            <a:endParaRPr lang="en-US" sz="40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rgbClr val="CC9900"/>
                  </a:gs>
                  <a:gs pos="75000">
                    <a:srgbClr val="996600"/>
                  </a:gs>
                  <a:gs pos="100000">
                    <a:srgbClr val="663300"/>
                  </a:gs>
                </a:gsLst>
                <a:lin ang="5400000"/>
              </a:gradFill>
              <a:effectLst>
                <a:outerShdw blurRad="50800" dist="38100" algn="l" rotWithShape="0">
                  <a:srgbClr val="FF9966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 descr="Synapse-Components-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996952"/>
            <a:ext cx="4904893" cy="3384376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23528" y="3212976"/>
            <a:ext cx="2931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Presynaptická</a:t>
            </a:r>
            <a:r>
              <a:rPr lang="cs-CZ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část</a:t>
            </a:r>
            <a:endParaRPr lang="en-US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3528" y="5805264"/>
            <a:ext cx="3076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Postsynaptická</a:t>
            </a:r>
            <a:r>
              <a:rPr lang="cs-CZ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část</a:t>
            </a:r>
            <a:endParaRPr lang="en-US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4149080"/>
            <a:ext cx="3092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Synaptická štěrbina</a:t>
            </a:r>
            <a:endParaRPr lang="en-US" sz="28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148478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/>
              <a:t>  Téměř všechny synapse v CNS.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Jednosměrná prostupnost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Nízká rychlost přenosu</a:t>
            </a: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 Signál může být zesílený</a:t>
            </a:r>
            <a:endParaRPr lang="en-US" sz="2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23728" y="260648"/>
            <a:ext cx="4793172" cy="70788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0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rgbClr val="CC9900"/>
                    </a:gs>
                    <a:gs pos="75000">
                      <a:srgbClr val="996600"/>
                    </a:gs>
                    <a:gs pos="100000">
                      <a:srgbClr val="663300"/>
                    </a:gs>
                  </a:gsLst>
                  <a:lin ang="5400000"/>
                </a:gradFill>
                <a:effectLst>
                  <a:outerShdw blurRad="50800" dist="38100" algn="l" rotWithShape="0">
                    <a:srgbClr val="FF9966">
                      <a:alpha val="40000"/>
                    </a:srgbClr>
                  </a:outerShdw>
                </a:effectLst>
              </a:rPr>
              <a:t>NEUROTRANSMITERY</a:t>
            </a:r>
            <a:endParaRPr lang="en-US" sz="40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rgbClr val="CC9900"/>
                  </a:gs>
                  <a:gs pos="75000">
                    <a:srgbClr val="996600"/>
                  </a:gs>
                  <a:gs pos="100000">
                    <a:srgbClr val="663300"/>
                  </a:gs>
                </a:gsLst>
                <a:lin ang="5400000"/>
              </a:gradFill>
              <a:effectLst>
                <a:outerShdw blurRad="50800" dist="38100" algn="l" rotWithShape="0">
                  <a:srgbClr val="FF9966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1951672"/>
            <a:ext cx="8964488" cy="4374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Aminokyseliny – </a:t>
            </a:r>
            <a:r>
              <a:rPr lang="cs-CZ" sz="2400" dirty="0" err="1" smtClean="0"/>
              <a:t>glutamát</a:t>
            </a:r>
            <a:r>
              <a:rPr lang="cs-CZ" sz="2400" dirty="0" smtClean="0"/>
              <a:t>, kyselina </a:t>
            </a:r>
            <a:r>
              <a:rPr lang="el-GR" sz="2400" dirty="0" smtClean="0"/>
              <a:t>γ</a:t>
            </a:r>
            <a:r>
              <a:rPr lang="cs-CZ" sz="2400" dirty="0" smtClean="0"/>
              <a:t>-aminomáselná (GABA)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Plynové </a:t>
            </a:r>
            <a:r>
              <a:rPr lang="cs-CZ" sz="28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transmitery</a:t>
            </a:r>
            <a:r>
              <a:rPr lang="cs-CZ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dirty="0" smtClean="0"/>
              <a:t>– NO, CO</a:t>
            </a:r>
          </a:p>
          <a:p>
            <a:pPr>
              <a:lnSpc>
                <a:spcPct val="150000"/>
              </a:lnSpc>
            </a:pPr>
            <a:r>
              <a:rPr lang="cs-CZ" sz="2800" b="1" dirty="0" err="1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Monoaminy</a:t>
            </a:r>
            <a:r>
              <a:rPr lang="cs-CZ" sz="2400" dirty="0" smtClean="0"/>
              <a:t> – adrenalin, noradrenalin, dopamin, serotonin, histamin</a:t>
            </a:r>
          </a:p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Peptidy </a:t>
            </a:r>
            <a:r>
              <a:rPr lang="cs-CZ" sz="2400" dirty="0" smtClean="0"/>
              <a:t>– </a:t>
            </a:r>
            <a:r>
              <a:rPr lang="cs-CZ" sz="2400" dirty="0" err="1" smtClean="0"/>
              <a:t>somatostatin</a:t>
            </a:r>
            <a:r>
              <a:rPr lang="cs-CZ" sz="2400" dirty="0" smtClean="0"/>
              <a:t>, substance P, </a:t>
            </a:r>
            <a:r>
              <a:rPr lang="cs-CZ" sz="2400" dirty="0" err="1" smtClean="0"/>
              <a:t>opioidní</a:t>
            </a:r>
            <a:r>
              <a:rPr lang="cs-CZ" sz="2400" dirty="0" smtClean="0"/>
              <a:t> peptidy, kokainem a amfetaminem regulované </a:t>
            </a:r>
            <a:r>
              <a:rPr lang="cs-CZ" sz="2400" dirty="0" err="1" smtClean="0"/>
              <a:t>transkripty</a:t>
            </a:r>
            <a:endParaRPr lang="cs-CZ" sz="2400" dirty="0" smtClean="0"/>
          </a:p>
          <a:p>
            <a:pPr>
              <a:lnSpc>
                <a:spcPct val="150000"/>
              </a:lnSpc>
            </a:pPr>
            <a:r>
              <a:rPr lang="cs-CZ" sz="2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Puriny</a:t>
            </a:r>
            <a:r>
              <a:rPr lang="cs-CZ" sz="2400" dirty="0" smtClean="0"/>
              <a:t> – adenosin, ATP</a:t>
            </a:r>
          </a:p>
          <a:p>
            <a:pPr>
              <a:lnSpc>
                <a:spcPct val="150000"/>
              </a:lnSpc>
            </a:pPr>
            <a:r>
              <a:rPr lang="cs-CZ" sz="2400" dirty="0" smtClean="0"/>
              <a:t>Ostatní - acetylcholin</a:t>
            </a:r>
            <a:endParaRPr lang="cs-CZ" sz="24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14796" y="260648"/>
            <a:ext cx="1114408" cy="70788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0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rgbClr val="CC9900"/>
                    </a:gs>
                    <a:gs pos="75000">
                      <a:srgbClr val="996600"/>
                    </a:gs>
                    <a:gs pos="100000">
                      <a:srgbClr val="663300"/>
                    </a:gs>
                  </a:gsLst>
                  <a:lin ang="5400000"/>
                </a:gradFill>
                <a:effectLst>
                  <a:outerShdw blurRad="50800" dist="38100" algn="l" rotWithShape="0">
                    <a:srgbClr val="FF9966">
                      <a:alpha val="40000"/>
                    </a:srgbClr>
                  </a:outerShdw>
                </a:effectLst>
              </a:rPr>
              <a:t>GLIE</a:t>
            </a:r>
            <a:endParaRPr lang="en-US" sz="40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rgbClr val="CC9900"/>
                  </a:gs>
                  <a:gs pos="75000">
                    <a:srgbClr val="996600"/>
                  </a:gs>
                  <a:gs pos="100000">
                    <a:srgbClr val="663300"/>
                  </a:gs>
                </a:gsLst>
                <a:lin ang="5400000"/>
              </a:gradFill>
              <a:effectLst>
                <a:outerShdw blurRad="50800" dist="38100" algn="l" rotWithShape="0">
                  <a:srgbClr val="FF9966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Obrázek 2" descr="34262842-Types-of-neuroglia-Classification-of-glial-cells-microglia-astrocytes-oligodendrocytes-and-Schwann-c-S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14"/>
          <a:stretch>
            <a:fillRect/>
          </a:stretch>
        </p:blipFill>
        <p:spPr>
          <a:xfrm>
            <a:off x="539552" y="1396704"/>
            <a:ext cx="7992888" cy="527681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55776" y="260648"/>
            <a:ext cx="3945824" cy="70788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0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rgbClr val="CC9900"/>
                    </a:gs>
                    <a:gs pos="75000">
                      <a:srgbClr val="996600"/>
                    </a:gs>
                    <a:gs pos="100000">
                      <a:srgbClr val="663300"/>
                    </a:gs>
                  </a:gsLst>
                  <a:lin ang="5400000"/>
                </a:gradFill>
                <a:effectLst>
                  <a:outerShdw blurRad="50800" dist="38100" algn="l" rotWithShape="0">
                    <a:srgbClr val="FF9966">
                      <a:alpha val="40000"/>
                    </a:srgbClr>
                  </a:outerShdw>
                </a:effectLst>
              </a:rPr>
              <a:t>Nervová soustava</a:t>
            </a:r>
            <a:endParaRPr lang="en-US" sz="40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rgbClr val="CC9900"/>
                  </a:gs>
                  <a:gs pos="75000">
                    <a:srgbClr val="996600"/>
                  </a:gs>
                  <a:gs pos="100000">
                    <a:srgbClr val="663300"/>
                  </a:gs>
                </a:gsLst>
                <a:lin ang="5400000"/>
              </a:gradFill>
              <a:effectLst>
                <a:outerShdw blurRad="50800" dist="38100" algn="l" rotWithShape="0">
                  <a:srgbClr val="FF9966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39552" y="1484784"/>
            <a:ext cx="8424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CNS</a:t>
            </a:r>
            <a:endParaRPr lang="cs-CZ" sz="2400" dirty="0"/>
          </a:p>
          <a:p>
            <a:r>
              <a:rPr lang="cs-CZ" sz="2400" dirty="0" smtClean="0"/>
              <a:t>	Mozek</a:t>
            </a:r>
            <a:endParaRPr lang="cs-CZ" sz="2400" dirty="0"/>
          </a:p>
          <a:p>
            <a:r>
              <a:rPr lang="cs-CZ" sz="2400" dirty="0" smtClean="0"/>
              <a:t>	Mícha</a:t>
            </a:r>
            <a:endParaRPr lang="cs-CZ" sz="2400" dirty="0"/>
          </a:p>
          <a:p>
            <a:r>
              <a:rPr lang="cs-CZ" sz="2400" dirty="0"/>
              <a:t>PNS (12 </a:t>
            </a:r>
            <a:r>
              <a:rPr lang="cs-CZ" sz="2400" dirty="0" smtClean="0"/>
              <a:t>hlavových nervů+ </a:t>
            </a:r>
            <a:r>
              <a:rPr lang="cs-CZ" sz="2400" dirty="0"/>
              <a:t>31 </a:t>
            </a:r>
            <a:r>
              <a:rPr lang="cs-CZ" sz="2400" dirty="0" err="1" smtClean="0"/>
              <a:t>párůmíšních</a:t>
            </a:r>
            <a:r>
              <a:rPr lang="cs-CZ" sz="2400" dirty="0" smtClean="0"/>
              <a:t> nervů)</a:t>
            </a:r>
            <a:endParaRPr lang="cs-CZ" sz="2400" dirty="0"/>
          </a:p>
          <a:p>
            <a:r>
              <a:rPr lang="cs-CZ" sz="2400" dirty="0" smtClean="0"/>
              <a:t>Somatická část</a:t>
            </a:r>
            <a:endParaRPr lang="cs-CZ" sz="2400" dirty="0"/>
          </a:p>
          <a:p>
            <a:pPr lvl="1"/>
            <a:r>
              <a:rPr lang="cs-CZ" sz="2400" dirty="0" smtClean="0"/>
              <a:t>Senzorické neurony (z kůže, </a:t>
            </a:r>
            <a:r>
              <a:rPr lang="cs-CZ" sz="2400" dirty="0" err="1" smtClean="0"/>
              <a:t>svlaů</a:t>
            </a:r>
            <a:r>
              <a:rPr lang="cs-CZ" sz="2400" dirty="0" smtClean="0"/>
              <a:t>, kloubů)</a:t>
            </a:r>
            <a:endParaRPr lang="cs-CZ" sz="2400" dirty="0"/>
          </a:p>
          <a:p>
            <a:pPr lvl="1"/>
            <a:r>
              <a:rPr lang="cs-CZ" sz="2400" dirty="0" smtClean="0"/>
              <a:t>Motorické neurony </a:t>
            </a:r>
            <a:r>
              <a:rPr lang="cs-CZ" sz="2400" dirty="0"/>
              <a:t>(</a:t>
            </a:r>
            <a:r>
              <a:rPr lang="cs-CZ" sz="2400" dirty="0" smtClean="0"/>
              <a:t>motorické impulzy z </a:t>
            </a:r>
            <a:r>
              <a:rPr lang="cs-CZ" sz="2400" dirty="0"/>
              <a:t>CNS </a:t>
            </a:r>
            <a:r>
              <a:rPr lang="cs-CZ" sz="2400" dirty="0" smtClean="0"/>
              <a:t>pro kosterní svaly)</a:t>
            </a:r>
            <a:endParaRPr lang="cs-CZ" sz="2400" dirty="0"/>
          </a:p>
          <a:p>
            <a:r>
              <a:rPr lang="cs-CZ" sz="2400" dirty="0" smtClean="0"/>
              <a:t>Autonomní část</a:t>
            </a:r>
            <a:endParaRPr lang="cs-CZ" sz="2400" dirty="0"/>
          </a:p>
          <a:p>
            <a:pPr lvl="1"/>
            <a:r>
              <a:rPr lang="cs-CZ" sz="2400" dirty="0" smtClean="0"/>
              <a:t>Senzorické neurony (z vnitřních </a:t>
            </a:r>
            <a:r>
              <a:rPr lang="cs-CZ" sz="2400" dirty="0" err="1" smtClean="0"/>
              <a:t>oránů</a:t>
            </a:r>
            <a:r>
              <a:rPr lang="cs-CZ" sz="2400" dirty="0" smtClean="0"/>
              <a:t>)</a:t>
            </a:r>
            <a:endParaRPr lang="cs-CZ" sz="2400" dirty="0"/>
          </a:p>
          <a:p>
            <a:pPr lvl="1"/>
            <a:r>
              <a:rPr lang="cs-CZ" sz="2400" dirty="0" smtClean="0"/>
              <a:t>Motorické neurony (motorické impulzy z CNS pro hladké svaly a žlázy)</a:t>
            </a:r>
            <a:endParaRPr lang="cs-CZ" sz="2400" dirty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9" y="908720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Mozek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cs-CZ" dirty="0"/>
              <a:t> </a:t>
            </a:r>
            <a:r>
              <a:rPr lang="cs-CZ" dirty="0" smtClean="0"/>
              <a:t>         </a:t>
            </a:r>
            <a:r>
              <a:rPr lang="en-US" sz="2800" b="1" dirty="0" err="1" smtClean="0"/>
              <a:t>mozkový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kmen</a:t>
            </a:r>
            <a:endParaRPr lang="en-US" sz="2800" b="1" dirty="0" smtClean="0"/>
          </a:p>
          <a:p>
            <a:r>
              <a:rPr lang="cs-CZ" dirty="0" smtClean="0"/>
              <a:t>	</a:t>
            </a:r>
            <a:r>
              <a:rPr lang="en-US" sz="2400" u="sng" dirty="0" err="1" smtClean="0"/>
              <a:t>Prodloužená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mícha</a:t>
            </a:r>
            <a:r>
              <a:rPr lang="en-US" sz="2400" u="sng" dirty="0" smtClean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řídící</a:t>
            </a:r>
            <a:r>
              <a:rPr lang="en-US" sz="2400" dirty="0" smtClean="0"/>
              <a:t> </a:t>
            </a:r>
            <a:r>
              <a:rPr lang="en-US" sz="2400" dirty="0" err="1" smtClean="0"/>
              <a:t>centrum</a:t>
            </a:r>
            <a:r>
              <a:rPr lang="en-US" sz="2400" dirty="0" smtClean="0"/>
              <a:t> </a:t>
            </a:r>
            <a:r>
              <a:rPr lang="en-US" sz="2400" dirty="0" err="1" smtClean="0"/>
              <a:t>dýchání</a:t>
            </a:r>
            <a:r>
              <a:rPr lang="en-US" sz="2400" dirty="0" smtClean="0"/>
              <a:t>, </a:t>
            </a:r>
            <a:r>
              <a:rPr lang="en-US" sz="2400" dirty="0" err="1" smtClean="0"/>
              <a:t>srdce</a:t>
            </a:r>
            <a:r>
              <a:rPr lang="en-US" sz="2400" dirty="0" smtClean="0"/>
              <a:t>, </a:t>
            </a:r>
            <a:r>
              <a:rPr lang="cs-CZ" sz="2400" dirty="0" smtClean="0"/>
              <a:t>				</a:t>
            </a:r>
            <a:r>
              <a:rPr lang="en-US" sz="2400" dirty="0" err="1" smtClean="0"/>
              <a:t>vasomotorické</a:t>
            </a:r>
            <a:r>
              <a:rPr lang="cs-CZ" sz="2400" dirty="0" smtClean="0"/>
              <a:t>ho</a:t>
            </a:r>
            <a:r>
              <a:rPr lang="en-US" sz="2400" dirty="0" smtClean="0"/>
              <a:t> </a:t>
            </a:r>
            <a:r>
              <a:rPr lang="en-US" sz="2400" dirty="0" err="1" smtClean="0"/>
              <a:t>systému</a:t>
            </a:r>
            <a:r>
              <a:rPr lang="en-US" sz="2400" dirty="0" smtClean="0"/>
              <a:t>, </a:t>
            </a:r>
            <a:r>
              <a:rPr lang="en-US" sz="2400" dirty="0" err="1" smtClean="0"/>
              <a:t>zvracení</a:t>
            </a:r>
            <a:r>
              <a:rPr lang="en-US" sz="2400" dirty="0" smtClean="0"/>
              <a:t>, </a:t>
            </a:r>
            <a:r>
              <a:rPr lang="en-US" sz="2400" dirty="0" err="1" smtClean="0"/>
              <a:t>kašlání</a:t>
            </a:r>
            <a:r>
              <a:rPr lang="en-US" sz="2400" dirty="0" smtClean="0"/>
              <a:t>, </a:t>
            </a:r>
            <a:r>
              <a:rPr lang="cs-CZ" sz="2400" dirty="0" smtClean="0"/>
              <a:t>			</a:t>
            </a:r>
            <a:r>
              <a:rPr lang="en-US" sz="2400" dirty="0" err="1" smtClean="0"/>
              <a:t>kýchání</a:t>
            </a:r>
            <a:r>
              <a:rPr lang="en-US" sz="2400" dirty="0" smtClean="0"/>
              <a:t>, a </a:t>
            </a:r>
            <a:r>
              <a:rPr lang="en-US" sz="2400" dirty="0" err="1" smtClean="0"/>
              <a:t>polykání</a:t>
            </a:r>
            <a:r>
              <a:rPr lang="en-US" sz="2400" dirty="0" smtClean="0"/>
              <a:t>.</a:t>
            </a:r>
          </a:p>
          <a:p>
            <a:r>
              <a:rPr lang="cs-CZ" sz="2400" dirty="0" smtClean="0"/>
              <a:t>	</a:t>
            </a:r>
            <a:r>
              <a:rPr lang="en-US" sz="2400" u="sng" dirty="0" smtClean="0"/>
              <a:t>Pons </a:t>
            </a:r>
            <a:r>
              <a:rPr lang="en-US" sz="2400" u="sng" dirty="0" err="1" smtClean="0"/>
              <a:t>Varolii</a:t>
            </a:r>
            <a:r>
              <a:rPr lang="en-US" sz="2400" u="sng" dirty="0" smtClean="0"/>
              <a:t> </a:t>
            </a:r>
            <a:r>
              <a:rPr lang="en-US" sz="2400" dirty="0" smtClean="0"/>
              <a:t>– </a:t>
            </a:r>
            <a:r>
              <a:rPr lang="cs-CZ" sz="2400" dirty="0" smtClean="0"/>
              <a:t>most </a:t>
            </a:r>
            <a:r>
              <a:rPr lang="en-US" sz="2400" dirty="0" err="1" smtClean="0"/>
              <a:t>obsahuje</a:t>
            </a:r>
            <a:r>
              <a:rPr lang="en-US" sz="2400" dirty="0" smtClean="0"/>
              <a:t> </a:t>
            </a:r>
            <a:r>
              <a:rPr lang="en-US" sz="2400" dirty="0" err="1" smtClean="0"/>
              <a:t>jádra</a:t>
            </a:r>
            <a:r>
              <a:rPr lang="en-US" sz="2400" dirty="0" smtClean="0"/>
              <a:t>, </a:t>
            </a:r>
            <a:r>
              <a:rPr lang="en-US" sz="2400" dirty="0" err="1" smtClean="0"/>
              <a:t>které</a:t>
            </a:r>
            <a:r>
              <a:rPr lang="en-US" sz="2400" dirty="0" smtClean="0"/>
              <a:t> </a:t>
            </a:r>
            <a:r>
              <a:rPr lang="en-US" sz="2400" dirty="0" err="1" smtClean="0"/>
              <a:t>přenášejí</a:t>
            </a:r>
            <a:r>
              <a:rPr lang="en-US" sz="2400" dirty="0" smtClean="0"/>
              <a:t> </a:t>
            </a:r>
            <a:r>
              <a:rPr lang="en-US" sz="2400" dirty="0" err="1" smtClean="0"/>
              <a:t>signály</a:t>
            </a:r>
            <a:r>
              <a:rPr lang="en-US" sz="2400" dirty="0" smtClean="0"/>
              <a:t> z </a:t>
            </a:r>
            <a:r>
              <a:rPr lang="cs-CZ" sz="2400" dirty="0" smtClean="0"/>
              <a:t>		</a:t>
            </a:r>
            <a:r>
              <a:rPr lang="en-US" sz="2400" dirty="0" err="1" smtClean="0"/>
              <a:t>předního</a:t>
            </a:r>
            <a:r>
              <a:rPr lang="en-US" sz="2400" dirty="0" smtClean="0"/>
              <a:t> </a:t>
            </a:r>
            <a:r>
              <a:rPr lang="en-US" sz="2400" dirty="0" err="1" smtClean="0"/>
              <a:t>mozku</a:t>
            </a:r>
            <a:r>
              <a:rPr lang="en-US" sz="2400" dirty="0" smtClean="0"/>
              <a:t> do </a:t>
            </a:r>
            <a:r>
              <a:rPr lang="en-US" sz="2400" dirty="0" err="1" smtClean="0"/>
              <a:t>mozečku</a:t>
            </a:r>
            <a:r>
              <a:rPr lang="en-US" sz="2400" dirty="0" smtClean="0"/>
              <a:t>, </a:t>
            </a:r>
            <a:r>
              <a:rPr lang="en-US" sz="2400" dirty="0" err="1" smtClean="0"/>
              <a:t>spolu</a:t>
            </a:r>
            <a:r>
              <a:rPr lang="en-US" sz="2400" dirty="0" smtClean="0"/>
              <a:t> s </a:t>
            </a:r>
            <a:r>
              <a:rPr lang="en-US" sz="2400" dirty="0" err="1" smtClean="0"/>
              <a:t>jádry</a:t>
            </a:r>
            <a:r>
              <a:rPr lang="en-US" sz="2400" dirty="0" smtClean="0"/>
              <a:t>, </a:t>
            </a:r>
            <a:r>
              <a:rPr lang="cs-CZ" sz="2400" dirty="0" smtClean="0"/>
              <a:t>	</a:t>
            </a:r>
            <a:r>
              <a:rPr lang="en-US" sz="2400" dirty="0" err="1" smtClean="0"/>
              <a:t>které</a:t>
            </a:r>
            <a:r>
              <a:rPr lang="en-US" sz="2400" dirty="0" smtClean="0"/>
              <a:t> </a:t>
            </a:r>
            <a:r>
              <a:rPr lang="cs-CZ" sz="2400" dirty="0" smtClean="0"/>
              <a:t>			ovládají </a:t>
            </a:r>
            <a:r>
              <a:rPr lang="en-US" sz="2400" dirty="0" err="1" smtClean="0"/>
              <a:t>především</a:t>
            </a:r>
            <a:r>
              <a:rPr lang="en-US" sz="2400" dirty="0" smtClean="0"/>
              <a:t> </a:t>
            </a:r>
            <a:r>
              <a:rPr lang="en-US" sz="2400" dirty="0" err="1" smtClean="0"/>
              <a:t>spánek</a:t>
            </a:r>
            <a:r>
              <a:rPr lang="en-US" sz="2400" dirty="0" smtClean="0"/>
              <a:t>, </a:t>
            </a:r>
            <a:r>
              <a:rPr lang="en-US" sz="2400" dirty="0" err="1" smtClean="0"/>
              <a:t>dýchání</a:t>
            </a:r>
            <a:r>
              <a:rPr lang="en-US" sz="2400" dirty="0" smtClean="0"/>
              <a:t>, </a:t>
            </a:r>
            <a:r>
              <a:rPr lang="cs-CZ" sz="2400" dirty="0" smtClean="0"/>
              <a:t>	</a:t>
            </a:r>
            <a:r>
              <a:rPr lang="en-US" sz="2400" dirty="0" err="1" smtClean="0"/>
              <a:t>polykání</a:t>
            </a:r>
            <a:r>
              <a:rPr lang="en-US" sz="2400" dirty="0" smtClean="0"/>
              <a:t>, </a:t>
            </a:r>
            <a:r>
              <a:rPr lang="cs-CZ" sz="2400" dirty="0" smtClean="0"/>
              <a:t>			</a:t>
            </a:r>
            <a:r>
              <a:rPr lang="en-US" sz="2400" dirty="0" err="1" smtClean="0"/>
              <a:t>kontrol</a:t>
            </a:r>
            <a:r>
              <a:rPr lang="cs-CZ" sz="2400" dirty="0" smtClean="0"/>
              <a:t>u</a:t>
            </a:r>
            <a:r>
              <a:rPr lang="en-US" sz="2400" dirty="0" smtClean="0"/>
              <a:t> </a:t>
            </a:r>
            <a:r>
              <a:rPr lang="en-US" sz="2400" dirty="0" err="1" smtClean="0"/>
              <a:t>močového</a:t>
            </a:r>
            <a:r>
              <a:rPr lang="en-US" sz="2400" dirty="0" smtClean="0"/>
              <a:t> </a:t>
            </a:r>
            <a:r>
              <a:rPr lang="en-US" sz="2400" dirty="0" err="1" smtClean="0"/>
              <a:t>měchýře</a:t>
            </a:r>
            <a:r>
              <a:rPr lang="en-US" sz="2400" dirty="0" smtClean="0"/>
              <a:t>, </a:t>
            </a:r>
            <a:r>
              <a:rPr lang="en-US" sz="2400" dirty="0" err="1" smtClean="0"/>
              <a:t>sluch</a:t>
            </a:r>
            <a:r>
              <a:rPr lang="en-US" sz="2400" dirty="0" smtClean="0"/>
              <a:t>, </a:t>
            </a:r>
            <a:r>
              <a:rPr lang="en-US" sz="2400" dirty="0" err="1" smtClean="0"/>
              <a:t>rovnováh</a:t>
            </a:r>
            <a:r>
              <a:rPr lang="cs-CZ" sz="2400" dirty="0" smtClean="0"/>
              <a:t>u</a:t>
            </a:r>
            <a:r>
              <a:rPr lang="en-US" sz="2400" dirty="0" smtClean="0"/>
              <a:t>, </a:t>
            </a:r>
            <a:r>
              <a:rPr lang="cs-CZ" sz="2400" dirty="0" smtClean="0"/>
              <a:t>			</a:t>
            </a:r>
            <a:r>
              <a:rPr lang="en-US" sz="2400" dirty="0" err="1" smtClean="0"/>
              <a:t>chuť</a:t>
            </a:r>
            <a:r>
              <a:rPr lang="en-US" sz="2400" dirty="0" smtClean="0"/>
              <a:t>, </a:t>
            </a:r>
            <a:r>
              <a:rPr lang="en-US" sz="2400" dirty="0" err="1" smtClean="0"/>
              <a:t>pohyby</a:t>
            </a:r>
            <a:r>
              <a:rPr lang="en-US" sz="2400" dirty="0" smtClean="0"/>
              <a:t> </a:t>
            </a:r>
            <a:r>
              <a:rPr lang="en-US" sz="2400" dirty="0" err="1" smtClean="0"/>
              <a:t>očí</a:t>
            </a:r>
            <a:r>
              <a:rPr lang="en-US" sz="2400" dirty="0" smtClean="0"/>
              <a:t>, </a:t>
            </a:r>
            <a:r>
              <a:rPr lang="en-US" sz="2400" dirty="0" err="1" smtClean="0"/>
              <a:t>výrazy</a:t>
            </a:r>
            <a:r>
              <a:rPr lang="en-US" sz="2400" dirty="0" smtClean="0"/>
              <a:t> </a:t>
            </a:r>
            <a:r>
              <a:rPr lang="en-US" sz="2400" dirty="0" err="1" smtClean="0"/>
              <a:t>obličeje</a:t>
            </a:r>
            <a:r>
              <a:rPr lang="en-US" sz="2400" dirty="0" smtClean="0"/>
              <a:t> </a:t>
            </a:r>
          </a:p>
          <a:p>
            <a:r>
              <a:rPr lang="cs-CZ" sz="2400" dirty="0" smtClean="0"/>
              <a:t>	</a:t>
            </a:r>
            <a:r>
              <a:rPr lang="en-US" sz="2400" u="sng" dirty="0" err="1" smtClean="0"/>
              <a:t>Mesencephalon</a:t>
            </a:r>
            <a:r>
              <a:rPr lang="en-US" sz="2400" dirty="0" smtClean="0"/>
              <a:t> (</a:t>
            </a:r>
            <a:r>
              <a:rPr lang="en-US" sz="2400" dirty="0" err="1" smtClean="0"/>
              <a:t>střední</a:t>
            </a:r>
            <a:r>
              <a:rPr lang="en-US" sz="2400" dirty="0" smtClean="0"/>
              <a:t> </a:t>
            </a:r>
            <a:r>
              <a:rPr lang="en-US" sz="2400" dirty="0" err="1" smtClean="0"/>
              <a:t>mozek</a:t>
            </a:r>
            <a:r>
              <a:rPr lang="en-US" sz="2400" dirty="0" smtClean="0"/>
              <a:t>) - </a:t>
            </a:r>
            <a:r>
              <a:rPr lang="en-US" sz="2400" dirty="0" err="1" smtClean="0"/>
              <a:t>spojený</a:t>
            </a:r>
            <a:r>
              <a:rPr lang="en-US" sz="2400" dirty="0" smtClean="0"/>
              <a:t> s</a:t>
            </a:r>
            <a:r>
              <a:rPr lang="cs-CZ" sz="2400" dirty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zrakem</a:t>
            </a:r>
            <a:r>
              <a:rPr lang="en-US" sz="2400" dirty="0" smtClean="0"/>
              <a:t>, </a:t>
            </a:r>
            <a:r>
              <a:rPr lang="cs-CZ" sz="2400" dirty="0" smtClean="0"/>
              <a:t>			</a:t>
            </a:r>
            <a:r>
              <a:rPr lang="en-US" sz="2400" dirty="0" err="1" smtClean="0"/>
              <a:t>sluchem</a:t>
            </a:r>
            <a:r>
              <a:rPr lang="cs-CZ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řízení</a:t>
            </a:r>
            <a:r>
              <a:rPr lang="en-US" sz="2400" dirty="0" smtClean="0"/>
              <a:t> </a:t>
            </a:r>
            <a:r>
              <a:rPr lang="cs-CZ" sz="2400" dirty="0" smtClean="0"/>
              <a:t>pohybu </a:t>
            </a:r>
            <a:r>
              <a:rPr lang="en-US" sz="2400" dirty="0" smtClean="0"/>
              <a:t>(</a:t>
            </a:r>
            <a:r>
              <a:rPr lang="en-US" sz="2400" dirty="0" err="1" smtClean="0"/>
              <a:t>např</a:t>
            </a:r>
            <a:r>
              <a:rPr lang="cs-CZ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horizontální</a:t>
            </a:r>
            <a:r>
              <a:rPr lang="en-US" sz="2400" dirty="0" smtClean="0"/>
              <a:t> a</a:t>
            </a:r>
            <a:r>
              <a:rPr lang="cs-CZ" sz="2400" dirty="0" smtClean="0"/>
              <a:t> </a:t>
            </a:r>
            <a:r>
              <a:rPr lang="en-US" sz="2400" dirty="0" err="1" smtClean="0"/>
              <a:t>torzní</a:t>
            </a:r>
            <a:r>
              <a:rPr lang="en-US" sz="2400" dirty="0" smtClean="0"/>
              <a:t> </a:t>
            </a:r>
            <a:r>
              <a:rPr lang="cs-CZ" sz="2400" dirty="0" smtClean="0"/>
              <a:t>			</a:t>
            </a:r>
            <a:r>
              <a:rPr lang="en-US" sz="2400" dirty="0" err="1" smtClean="0"/>
              <a:t>pohyby</a:t>
            </a:r>
            <a:r>
              <a:rPr lang="en-US" sz="2400" dirty="0" smtClean="0"/>
              <a:t> </a:t>
            </a:r>
            <a:r>
              <a:rPr lang="en-US" sz="2400" dirty="0" err="1" smtClean="0"/>
              <a:t>očí</a:t>
            </a:r>
            <a:r>
              <a:rPr lang="en-US" sz="2400" dirty="0" smtClean="0"/>
              <a:t>), </a:t>
            </a:r>
            <a:r>
              <a:rPr lang="en-US" sz="2400" dirty="0" err="1" smtClean="0"/>
              <a:t>režim</a:t>
            </a:r>
            <a:r>
              <a:rPr lang="cs-CZ" sz="2400" dirty="0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spánku</a:t>
            </a:r>
            <a:r>
              <a:rPr lang="en-US" sz="2400" dirty="0" smtClean="0"/>
              <a:t> </a:t>
            </a:r>
            <a:r>
              <a:rPr lang="en-US" sz="2400" dirty="0" err="1" smtClean="0"/>
              <a:t>nebo</a:t>
            </a:r>
            <a:r>
              <a:rPr lang="en-US" sz="2400" dirty="0" smtClean="0"/>
              <a:t> </a:t>
            </a:r>
            <a:r>
              <a:rPr lang="en-US" sz="2400" dirty="0" err="1" smtClean="0"/>
              <a:t>probuzení</a:t>
            </a:r>
            <a:r>
              <a:rPr lang="en-US" sz="2400" dirty="0" smtClean="0"/>
              <a:t>, </a:t>
            </a:r>
            <a:r>
              <a:rPr lang="en-US" sz="2400" dirty="0" err="1" smtClean="0"/>
              <a:t>bdělost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smtClean="0"/>
              <a:t>a </a:t>
            </a:r>
            <a:r>
              <a:rPr lang="en-US" sz="2400" dirty="0" err="1" smtClean="0"/>
              <a:t>regulaci</a:t>
            </a:r>
            <a:r>
              <a:rPr lang="en-US" sz="2400" dirty="0" smtClean="0"/>
              <a:t> </a:t>
            </a:r>
            <a:r>
              <a:rPr lang="en-US" sz="2400" dirty="0" err="1" smtClean="0"/>
              <a:t>teploty</a:t>
            </a:r>
            <a:r>
              <a:rPr lang="en-US" sz="2400" dirty="0" smtClean="0"/>
              <a:t>. </a:t>
            </a:r>
            <a:r>
              <a:rPr lang="en-US" sz="2400" dirty="0" err="1" smtClean="0"/>
              <a:t>Střední</a:t>
            </a:r>
            <a:r>
              <a:rPr lang="en-US" sz="2400" dirty="0" smtClean="0"/>
              <a:t> </a:t>
            </a:r>
            <a:r>
              <a:rPr lang="en-US" sz="2400" dirty="0" err="1" smtClean="0"/>
              <a:t>mozek</a:t>
            </a:r>
            <a:r>
              <a:rPr lang="en-US" sz="2400" dirty="0" smtClean="0"/>
              <a:t> </a:t>
            </a:r>
            <a:r>
              <a:rPr lang="en-US" sz="2400" dirty="0" err="1" smtClean="0"/>
              <a:t>hraje</a:t>
            </a:r>
            <a:r>
              <a:rPr lang="en-US" sz="2400" dirty="0" smtClean="0"/>
              <a:t> </a:t>
            </a:r>
            <a:r>
              <a:rPr lang="en-US" sz="2400" dirty="0" err="1" smtClean="0"/>
              <a:t>roli</a:t>
            </a:r>
            <a:r>
              <a:rPr lang="en-US" sz="2400" dirty="0" smtClean="0"/>
              <a:t> v </a:t>
            </a:r>
            <a:r>
              <a:rPr lang="en-US" sz="2400" dirty="0" err="1" smtClean="0"/>
              <a:t>motivaci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smtClean="0"/>
              <a:t>a </a:t>
            </a:r>
            <a:r>
              <a:rPr lang="cs-CZ" sz="2400" dirty="0" smtClean="0"/>
              <a:t>návycích</a:t>
            </a:r>
            <a:r>
              <a:rPr lang="en-US" sz="2400" dirty="0" smtClean="0"/>
              <a:t>, v </a:t>
            </a:r>
            <a:r>
              <a:rPr lang="en-US" sz="2400" dirty="0" err="1" smtClean="0"/>
              <a:t>kontrole</a:t>
            </a:r>
            <a:r>
              <a:rPr lang="en-US" sz="2400" dirty="0" smtClean="0"/>
              <a:t> </a:t>
            </a:r>
            <a:r>
              <a:rPr lang="en-US" sz="2400" dirty="0" err="1" smtClean="0"/>
              <a:t>bolesti</a:t>
            </a:r>
            <a:r>
              <a:rPr lang="en-US" sz="2400" dirty="0" smtClean="0"/>
              <a:t> (</a:t>
            </a:r>
            <a:r>
              <a:rPr lang="en-US" sz="2400" dirty="0" err="1" smtClean="0"/>
              <a:t>analgézi</a:t>
            </a:r>
            <a:r>
              <a:rPr lang="cs-CZ" sz="2400" dirty="0" smtClean="0"/>
              <a:t>e</a:t>
            </a:r>
            <a:r>
              <a:rPr lang="en-US" sz="2400" dirty="0" smtClean="0"/>
              <a:t> </a:t>
            </a:r>
            <a:r>
              <a:rPr lang="en-US" sz="2400" dirty="0" err="1" smtClean="0"/>
              <a:t>systému</a:t>
            </a:r>
            <a:r>
              <a:rPr lang="en-US" sz="2400" dirty="0" smtClean="0"/>
              <a:t>).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260648"/>
            <a:ext cx="5783763" cy="707886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cs-CZ" sz="4000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rgbClr val="CC9900"/>
                    </a:gs>
                    <a:gs pos="75000">
                      <a:srgbClr val="996600"/>
                    </a:gs>
                    <a:gs pos="100000">
                      <a:srgbClr val="663300"/>
                    </a:gs>
                  </a:gsLst>
                  <a:lin ang="5400000"/>
                </a:gradFill>
                <a:effectLst>
                  <a:outerShdw blurRad="50800" dist="38100" algn="l" rotWithShape="0">
                    <a:srgbClr val="FF9966">
                      <a:alpha val="40000"/>
                    </a:srgbClr>
                  </a:outerShdw>
                </a:effectLst>
              </a:rPr>
              <a:t>Centrální  nervový  systém</a:t>
            </a:r>
            <a:endParaRPr lang="en-US" sz="40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rgbClr val="CC9900"/>
                  </a:gs>
                  <a:gs pos="75000">
                    <a:srgbClr val="996600"/>
                  </a:gs>
                  <a:gs pos="100000">
                    <a:srgbClr val="663300"/>
                  </a:gs>
                </a:gsLst>
                <a:lin ang="5400000"/>
              </a:gradFill>
              <a:effectLst>
                <a:outerShdw blurRad="50800" dist="38100" algn="l" rotWithShape="0">
                  <a:srgbClr val="FF9966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88640"/>
            <a:ext cx="9144000" cy="667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/>
              <a:t>Mozeček</a:t>
            </a:r>
            <a:r>
              <a:rPr lang="en-US" sz="2400" dirty="0" smtClean="0"/>
              <a:t> ( "</a:t>
            </a:r>
            <a:r>
              <a:rPr lang="en-US" sz="2400" dirty="0" err="1" smtClean="0"/>
              <a:t>malý</a:t>
            </a:r>
            <a:r>
              <a:rPr lang="en-US" sz="2400" dirty="0" smtClean="0"/>
              <a:t> </a:t>
            </a:r>
            <a:r>
              <a:rPr lang="en-US" sz="2400" dirty="0" err="1" smtClean="0"/>
              <a:t>mozek</a:t>
            </a:r>
            <a:r>
              <a:rPr lang="en-US" sz="2400" dirty="0" smtClean="0"/>
              <a:t>") - </a:t>
            </a:r>
            <a:r>
              <a:rPr lang="en-US" sz="2400" dirty="0" err="1" smtClean="0"/>
              <a:t>centrální</a:t>
            </a:r>
            <a:r>
              <a:rPr lang="en-US" sz="2400" dirty="0" smtClean="0"/>
              <a:t> </a:t>
            </a:r>
            <a:r>
              <a:rPr lang="en-US" sz="2400" dirty="0" err="1" smtClean="0"/>
              <a:t>řízení</a:t>
            </a:r>
            <a:r>
              <a:rPr lang="en-US" sz="2400" dirty="0" smtClean="0"/>
              <a:t> </a:t>
            </a:r>
            <a:r>
              <a:rPr lang="en-US" sz="2400" dirty="0" err="1" smtClean="0"/>
              <a:t>pohybu</a:t>
            </a:r>
            <a:r>
              <a:rPr lang="en-US" sz="2400" dirty="0" smtClean="0"/>
              <a:t> </a:t>
            </a:r>
            <a:r>
              <a:rPr lang="en-US" sz="2400" dirty="0" err="1" smtClean="0"/>
              <a:t>bez</a:t>
            </a:r>
            <a:r>
              <a:rPr lang="en-US" sz="2400" dirty="0" smtClean="0"/>
              <a:t> </a:t>
            </a:r>
            <a:r>
              <a:rPr lang="en-US" sz="2400" dirty="0" err="1" smtClean="0"/>
              <a:t>přímé</a:t>
            </a:r>
            <a:r>
              <a:rPr lang="cs-CZ" sz="2400" dirty="0" smtClean="0"/>
              <a:t> 	možnosti vyvolat</a:t>
            </a:r>
            <a:r>
              <a:rPr lang="en-US" sz="2400" dirty="0" smtClean="0"/>
              <a:t> </a:t>
            </a:r>
            <a:r>
              <a:rPr lang="en-US" sz="2400" dirty="0" err="1" smtClean="0"/>
              <a:t>svalové</a:t>
            </a:r>
            <a:r>
              <a:rPr lang="en-US" sz="2400" dirty="0" smtClean="0"/>
              <a:t> </a:t>
            </a:r>
            <a:r>
              <a:rPr lang="en-US" sz="2400" dirty="0" err="1" smtClean="0"/>
              <a:t>kontrakce</a:t>
            </a:r>
            <a:r>
              <a:rPr lang="en-US" sz="2400" dirty="0" smtClean="0"/>
              <a:t>; je </a:t>
            </a:r>
            <a:r>
              <a:rPr lang="en-US" sz="2400" dirty="0" err="1" smtClean="0"/>
              <a:t>zapojen</a:t>
            </a:r>
            <a:r>
              <a:rPr lang="en-US" sz="2400" dirty="0" smtClean="0"/>
              <a:t> do </a:t>
            </a:r>
            <a:r>
              <a:rPr lang="en-US" sz="2400" dirty="0" err="1" smtClean="0"/>
              <a:t>plánování</a:t>
            </a:r>
            <a:r>
              <a:rPr lang="en-US" sz="2400" dirty="0" smtClean="0"/>
              <a:t>, </a:t>
            </a:r>
            <a:r>
              <a:rPr lang="cs-CZ" sz="2400" dirty="0" smtClean="0"/>
              <a:t>	</a:t>
            </a:r>
            <a:r>
              <a:rPr lang="en-US" sz="2400" dirty="0" err="1" smtClean="0"/>
              <a:t>realizac</a:t>
            </a:r>
            <a:r>
              <a:rPr lang="cs-CZ" sz="2400" dirty="0" smtClean="0"/>
              <a:t>e</a:t>
            </a:r>
            <a:r>
              <a:rPr lang="en-US" sz="2400" dirty="0" smtClean="0"/>
              <a:t> a </a:t>
            </a:r>
            <a:r>
              <a:rPr lang="en-US" sz="2400" dirty="0" err="1" smtClean="0"/>
              <a:t>kontrol</a:t>
            </a:r>
            <a:r>
              <a:rPr lang="cs-CZ" sz="2400" dirty="0" smtClean="0"/>
              <a:t>y</a:t>
            </a:r>
            <a:r>
              <a:rPr lang="en-US" sz="2400" dirty="0" smtClean="0"/>
              <a:t> </a:t>
            </a:r>
            <a:r>
              <a:rPr lang="en-US" sz="2400" dirty="0" err="1" smtClean="0"/>
              <a:t>pohybu</a:t>
            </a:r>
            <a:r>
              <a:rPr lang="en-US" sz="2400" dirty="0" smtClean="0"/>
              <a:t>. </a:t>
            </a:r>
            <a:r>
              <a:rPr lang="en-US" sz="2400" dirty="0" err="1" smtClean="0"/>
              <a:t>Mozeček</a:t>
            </a:r>
            <a:r>
              <a:rPr lang="en-US" sz="2400" dirty="0" smtClean="0"/>
              <a:t> </a:t>
            </a:r>
            <a:r>
              <a:rPr lang="en-US" sz="2400" dirty="0" err="1" smtClean="0"/>
              <a:t>přijímá</a:t>
            </a:r>
            <a:r>
              <a:rPr lang="en-US" sz="2400" dirty="0" smtClean="0"/>
              <a:t> </a:t>
            </a:r>
            <a:r>
              <a:rPr lang="en-US" sz="2400" dirty="0" err="1" smtClean="0"/>
              <a:t>průběžně</a:t>
            </a:r>
            <a:r>
              <a:rPr lang="en-US" sz="2400" dirty="0" smtClean="0"/>
              <a:t> </a:t>
            </a:r>
            <a:r>
              <a:rPr lang="cs-CZ" sz="2400" dirty="0" smtClean="0"/>
              <a:t>	</a:t>
            </a:r>
            <a:r>
              <a:rPr lang="en-US" sz="2400" dirty="0" err="1" smtClean="0"/>
              <a:t>informace</a:t>
            </a:r>
            <a:r>
              <a:rPr lang="en-US" sz="2400" dirty="0" smtClean="0"/>
              <a:t> o </a:t>
            </a:r>
            <a:r>
              <a:rPr lang="en-US" sz="2400" dirty="0" err="1" smtClean="0"/>
              <a:t>svalové</a:t>
            </a:r>
            <a:r>
              <a:rPr lang="en-US" sz="2400" dirty="0" smtClean="0"/>
              <a:t> </a:t>
            </a:r>
            <a:r>
              <a:rPr lang="en-US" sz="2400" dirty="0" err="1" smtClean="0"/>
              <a:t>kontrakc</a:t>
            </a:r>
            <a:r>
              <a:rPr lang="cs-CZ" sz="2400" dirty="0" smtClean="0"/>
              <a:t>i</a:t>
            </a:r>
            <a:r>
              <a:rPr lang="en-US" sz="2400" dirty="0" smtClean="0"/>
              <a:t> z </a:t>
            </a:r>
            <a:r>
              <a:rPr lang="en-US" sz="2400" dirty="0" err="1" smtClean="0"/>
              <a:t>kontrolních</a:t>
            </a:r>
            <a:r>
              <a:rPr lang="en-US" sz="2400" dirty="0" smtClean="0"/>
              <a:t> </a:t>
            </a:r>
            <a:r>
              <a:rPr lang="cs-CZ" sz="2400" dirty="0" smtClean="0"/>
              <a:t>motorických 	</a:t>
            </a:r>
            <a:r>
              <a:rPr lang="en-US" sz="2400" dirty="0" err="1" smtClean="0"/>
              <a:t>oblastí</a:t>
            </a:r>
            <a:r>
              <a:rPr lang="en-US" sz="2400" dirty="0" smtClean="0"/>
              <a:t> </a:t>
            </a:r>
            <a:r>
              <a:rPr lang="en-US" sz="2400" dirty="0" err="1" smtClean="0"/>
              <a:t>mozku</a:t>
            </a:r>
            <a:r>
              <a:rPr lang="en-US" sz="2400" dirty="0" smtClean="0"/>
              <a:t> </a:t>
            </a:r>
            <a:r>
              <a:rPr lang="cs-CZ" sz="2400" dirty="0" smtClean="0"/>
              <a:t>	</a:t>
            </a:r>
            <a:r>
              <a:rPr lang="en-US" sz="2400" dirty="0" err="1" smtClean="0"/>
              <a:t>motoru</a:t>
            </a:r>
            <a:r>
              <a:rPr lang="en-US" sz="2400" dirty="0" smtClean="0"/>
              <a:t>, </a:t>
            </a:r>
            <a:r>
              <a:rPr lang="en-US" sz="2400" dirty="0" err="1" smtClean="0"/>
              <a:t>jakož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informace</a:t>
            </a:r>
            <a:r>
              <a:rPr lang="en-US" sz="2400" dirty="0" smtClean="0"/>
              <a:t> z </a:t>
            </a:r>
            <a:r>
              <a:rPr lang="en-US" sz="2400" dirty="0" err="1" smtClean="0"/>
              <a:t>proprioreceptorů</a:t>
            </a:r>
            <a:r>
              <a:rPr lang="en-US" sz="2400" dirty="0" smtClean="0"/>
              <a:t>, </a:t>
            </a:r>
            <a:r>
              <a:rPr lang="cs-CZ" sz="2400" dirty="0" smtClean="0"/>
              <a:t>	</a:t>
            </a:r>
            <a:r>
              <a:rPr lang="en-US" sz="2400" dirty="0" err="1" smtClean="0"/>
              <a:t>kožní</a:t>
            </a:r>
            <a:r>
              <a:rPr lang="cs-CZ" sz="2400" dirty="0" smtClean="0"/>
              <a:t>ch</a:t>
            </a:r>
            <a:r>
              <a:rPr lang="en-US" sz="2400" dirty="0" smtClean="0"/>
              <a:t> </a:t>
            </a:r>
            <a:r>
              <a:rPr lang="en-US" sz="2400" dirty="0" err="1" smtClean="0"/>
              <a:t>hmatov</a:t>
            </a:r>
            <a:r>
              <a:rPr lang="cs-CZ" sz="2400" dirty="0" err="1" smtClean="0"/>
              <a:t>ých</a:t>
            </a:r>
            <a:r>
              <a:rPr lang="en-US" sz="2400" dirty="0" smtClean="0"/>
              <a:t> receptor</a:t>
            </a:r>
            <a:r>
              <a:rPr lang="cs-CZ" sz="2400" dirty="0" smtClean="0"/>
              <a:t>ů</a:t>
            </a:r>
            <a:r>
              <a:rPr lang="en-US" sz="2400" dirty="0" smtClean="0"/>
              <a:t> a z </a:t>
            </a:r>
            <a:r>
              <a:rPr lang="en-US" sz="2400" dirty="0" err="1" smtClean="0"/>
              <a:t>vestibulární</a:t>
            </a:r>
            <a:r>
              <a:rPr lang="cs-CZ" sz="2400" dirty="0" smtClean="0"/>
              <a:t>ho</a:t>
            </a:r>
            <a:r>
              <a:rPr lang="en-US" sz="2400" dirty="0" smtClean="0"/>
              <a:t> </a:t>
            </a:r>
            <a:r>
              <a:rPr lang="en-US" sz="2400" dirty="0" err="1" smtClean="0"/>
              <a:t>aparát</a:t>
            </a:r>
            <a:r>
              <a:rPr lang="cs-CZ" sz="2400" dirty="0" smtClean="0"/>
              <a:t>u</a:t>
            </a:r>
            <a:r>
              <a:rPr lang="en-US" sz="2400" dirty="0" smtClean="0"/>
              <a:t>. </a:t>
            </a:r>
            <a:r>
              <a:rPr lang="cs-CZ" sz="2400" dirty="0" smtClean="0"/>
              <a:t>	</a:t>
            </a:r>
            <a:endParaRPr lang="en-US" sz="2400" dirty="0" smtClean="0"/>
          </a:p>
          <a:p>
            <a:pPr>
              <a:lnSpc>
                <a:spcPts val="2700"/>
              </a:lnSpc>
            </a:pPr>
            <a:r>
              <a:rPr lang="en-US" sz="2400" b="1" dirty="0" smtClean="0"/>
              <a:t>Diencephalon</a:t>
            </a:r>
          </a:p>
          <a:p>
            <a:pPr>
              <a:lnSpc>
                <a:spcPts val="2700"/>
              </a:lnSpc>
            </a:pPr>
            <a:r>
              <a:rPr lang="cs-CZ" sz="2400" dirty="0" smtClean="0"/>
              <a:t>	</a:t>
            </a:r>
            <a:r>
              <a:rPr lang="en-US" sz="2400" u="sng" dirty="0" smtClean="0"/>
              <a:t>Thalamus</a:t>
            </a:r>
            <a:r>
              <a:rPr lang="en-US" sz="2400" dirty="0" smtClean="0"/>
              <a:t> - to je </a:t>
            </a:r>
            <a:r>
              <a:rPr lang="en-US" sz="2400" dirty="0" err="1" smtClean="0"/>
              <a:t>rozbočovač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informací</a:t>
            </a:r>
            <a:r>
              <a:rPr lang="en-US" sz="2400" dirty="0" smtClean="0"/>
              <a:t> </a:t>
            </a:r>
            <a:r>
              <a:rPr lang="en-US" sz="2400" dirty="0" err="1" smtClean="0"/>
              <a:t>pocházejících</a:t>
            </a:r>
            <a:r>
              <a:rPr lang="en-US" sz="2400" dirty="0" smtClean="0"/>
              <a:t> z </a:t>
            </a:r>
            <a:r>
              <a:rPr lang="en-US" sz="2400" dirty="0" err="1" smtClean="0"/>
              <a:t>různých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err="1" smtClean="0"/>
              <a:t>částí</a:t>
            </a:r>
            <a:r>
              <a:rPr lang="en-US" sz="2400" dirty="0" smtClean="0"/>
              <a:t> </a:t>
            </a:r>
            <a:r>
              <a:rPr lang="en-US" sz="2400" dirty="0" err="1" smtClean="0"/>
              <a:t>těla</a:t>
            </a:r>
            <a:r>
              <a:rPr lang="en-US" sz="2400" dirty="0" smtClean="0"/>
              <a:t>. </a:t>
            </a:r>
            <a:r>
              <a:rPr lang="cs-CZ" sz="2400" dirty="0"/>
              <a:t>R</a:t>
            </a:r>
            <a:r>
              <a:rPr lang="en-US" sz="2400" dirty="0" err="1" smtClean="0"/>
              <a:t>egul</a:t>
            </a:r>
            <a:r>
              <a:rPr lang="cs-CZ" sz="2400" dirty="0" err="1" smtClean="0"/>
              <a:t>uje</a:t>
            </a:r>
            <a:r>
              <a:rPr lang="en-US" sz="2400" dirty="0" smtClean="0"/>
              <a:t> </a:t>
            </a:r>
            <a:r>
              <a:rPr lang="en-US" sz="2400" dirty="0" err="1" smtClean="0"/>
              <a:t>spán</a:t>
            </a:r>
            <a:r>
              <a:rPr lang="cs-CZ" sz="2400" dirty="0" smtClean="0"/>
              <a:t>e</a:t>
            </a:r>
            <a:r>
              <a:rPr lang="en-US" sz="2400" dirty="0" smtClean="0"/>
              <a:t>k a</a:t>
            </a:r>
            <a:r>
              <a:rPr lang="cs-CZ" sz="2400" dirty="0" smtClean="0"/>
              <a:t> </a:t>
            </a:r>
            <a:r>
              <a:rPr lang="en-US" sz="2400" dirty="0" err="1" smtClean="0"/>
              <a:t>bdění</a:t>
            </a:r>
            <a:r>
              <a:rPr lang="en-US" sz="2400" dirty="0" smtClean="0"/>
              <a:t>. </a:t>
            </a:r>
            <a:r>
              <a:rPr lang="cs-CZ" sz="2400" dirty="0" smtClean="0"/>
              <a:t>Má mnoho funkcí </a:t>
            </a:r>
            <a:r>
              <a:rPr lang="en-US" sz="2400" dirty="0" smtClean="0"/>
              <a:t>v </a:t>
            </a:r>
            <a:r>
              <a:rPr lang="cs-CZ" sz="2400" dirty="0" smtClean="0"/>
              <a:t>		</a:t>
            </a:r>
            <a:r>
              <a:rPr lang="en-US" sz="2400" dirty="0" err="1" smtClean="0"/>
              <a:t>senzorických</a:t>
            </a:r>
            <a:r>
              <a:rPr lang="en-US" sz="2400" dirty="0" smtClean="0"/>
              <a:t> </a:t>
            </a:r>
            <a:r>
              <a:rPr lang="en-US" sz="2400" dirty="0" err="1" smtClean="0"/>
              <a:t>systém</a:t>
            </a:r>
            <a:r>
              <a:rPr lang="cs-CZ" sz="2400" dirty="0" smtClean="0"/>
              <a:t>ech</a:t>
            </a:r>
            <a:r>
              <a:rPr lang="en-US" sz="2400" dirty="0" smtClean="0"/>
              <a:t> (</a:t>
            </a:r>
            <a:r>
              <a:rPr lang="en-US" sz="2400" dirty="0" err="1" smtClean="0"/>
              <a:t>kromě</a:t>
            </a:r>
            <a:r>
              <a:rPr lang="en-US" sz="2400" dirty="0" smtClean="0"/>
              <a:t> </a:t>
            </a:r>
            <a:r>
              <a:rPr lang="en-US" sz="2400" dirty="0" err="1" smtClean="0"/>
              <a:t>čichového</a:t>
            </a:r>
            <a:r>
              <a:rPr lang="en-US" sz="2400" dirty="0" smtClean="0"/>
              <a:t> </a:t>
            </a:r>
            <a:r>
              <a:rPr lang="en-US" sz="2400" dirty="0" err="1" smtClean="0"/>
              <a:t>systému</a:t>
            </a:r>
            <a:r>
              <a:rPr lang="en-US" sz="2400" dirty="0" smtClean="0"/>
              <a:t>), je </a:t>
            </a:r>
            <a:r>
              <a:rPr lang="cs-CZ" sz="2400" dirty="0" smtClean="0"/>
              <a:t>		</a:t>
            </a:r>
            <a:r>
              <a:rPr lang="en-US" sz="2400" dirty="0" err="1" smtClean="0"/>
              <a:t>podpor</a:t>
            </a:r>
            <a:r>
              <a:rPr lang="cs-CZ" sz="2400" dirty="0" err="1" smtClean="0"/>
              <a:t>ou</a:t>
            </a:r>
            <a:r>
              <a:rPr lang="en-US" sz="2400" dirty="0" smtClean="0"/>
              <a:t> motor</a:t>
            </a:r>
            <a:r>
              <a:rPr lang="cs-CZ" sz="2400" dirty="0" err="1" smtClean="0"/>
              <a:t>ických</a:t>
            </a:r>
            <a:r>
              <a:rPr lang="en-US" sz="2400" dirty="0" smtClean="0"/>
              <a:t> a </a:t>
            </a:r>
            <a:r>
              <a:rPr lang="en-US" sz="2400" dirty="0" err="1" smtClean="0"/>
              <a:t>jazykových</a:t>
            </a:r>
            <a:r>
              <a:rPr lang="en-US" sz="2400" dirty="0" smtClean="0"/>
              <a:t> </a:t>
            </a:r>
            <a:r>
              <a:rPr lang="en-US" sz="2400" dirty="0" err="1" smtClean="0"/>
              <a:t>systémů</a:t>
            </a:r>
            <a:r>
              <a:rPr lang="en-US" sz="2400" dirty="0" smtClean="0"/>
              <a:t>.</a:t>
            </a:r>
          </a:p>
          <a:p>
            <a:pPr>
              <a:lnSpc>
                <a:spcPts val="2700"/>
              </a:lnSpc>
            </a:pPr>
            <a:r>
              <a:rPr lang="cs-CZ" sz="2400" dirty="0" smtClean="0"/>
              <a:t>	</a:t>
            </a:r>
            <a:r>
              <a:rPr lang="en-US" sz="2400" u="sng" dirty="0" smtClean="0"/>
              <a:t>Hypothalamus</a:t>
            </a:r>
            <a:r>
              <a:rPr lang="en-US" sz="2400" dirty="0" smtClean="0"/>
              <a:t> – </a:t>
            </a:r>
            <a:r>
              <a:rPr lang="cs-CZ" sz="2400" dirty="0" smtClean="0"/>
              <a:t>místo </a:t>
            </a:r>
            <a:r>
              <a:rPr lang="en-US" sz="2400" dirty="0" err="1" smtClean="0"/>
              <a:t>integrace</a:t>
            </a:r>
            <a:r>
              <a:rPr lang="en-US" sz="2400" dirty="0" smtClean="0"/>
              <a:t> </a:t>
            </a:r>
            <a:r>
              <a:rPr lang="en-US" sz="2400" dirty="0" err="1" smtClean="0"/>
              <a:t>nervových</a:t>
            </a:r>
            <a:r>
              <a:rPr lang="cs-CZ" sz="2400" dirty="0" smtClean="0"/>
              <a:t> </a:t>
            </a:r>
            <a:r>
              <a:rPr lang="en-US" sz="2400" dirty="0" smtClean="0"/>
              <a:t>a </a:t>
            </a:r>
            <a:r>
              <a:rPr lang="en-US" sz="2400" dirty="0" err="1" smtClean="0"/>
              <a:t>endokrinních</a:t>
            </a:r>
            <a:r>
              <a:rPr lang="en-US" sz="2400" dirty="0" smtClean="0"/>
              <a:t> </a:t>
            </a:r>
            <a:r>
              <a:rPr lang="cs-CZ" sz="2400" dirty="0" smtClean="0"/>
              <a:t>			</a:t>
            </a:r>
            <a:r>
              <a:rPr lang="en-US" sz="2400" dirty="0" err="1" smtClean="0"/>
              <a:t>funkcí</a:t>
            </a:r>
            <a:r>
              <a:rPr lang="en-US" sz="2400" dirty="0" smtClean="0"/>
              <a:t>, </a:t>
            </a:r>
            <a:r>
              <a:rPr lang="en-US" sz="2400" dirty="0" err="1" smtClean="0"/>
              <a:t>vytváří</a:t>
            </a:r>
            <a:r>
              <a:rPr lang="en-US" sz="2400" dirty="0" smtClean="0"/>
              <a:t> </a:t>
            </a:r>
            <a:r>
              <a:rPr lang="en-US" sz="2400" dirty="0" err="1" smtClean="0"/>
              <a:t>hormony</a:t>
            </a:r>
            <a:r>
              <a:rPr lang="en-US" sz="2400" dirty="0" smtClean="0"/>
              <a:t> pro </a:t>
            </a:r>
            <a:r>
              <a:rPr lang="en-US" sz="2400" dirty="0" err="1" smtClean="0"/>
              <a:t>regulaci</a:t>
            </a:r>
            <a:r>
              <a:rPr lang="en-US" sz="2400" dirty="0" smtClean="0"/>
              <a:t> </a:t>
            </a:r>
            <a:r>
              <a:rPr lang="en-US" sz="2400" dirty="0" err="1" smtClean="0"/>
              <a:t>předního</a:t>
            </a:r>
            <a:r>
              <a:rPr lang="en-US" sz="2400" dirty="0" smtClean="0"/>
              <a:t> </a:t>
            </a:r>
            <a:r>
              <a:rPr lang="en-US" sz="2400" dirty="0" err="1" smtClean="0"/>
              <a:t>laloku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err="1" smtClean="0"/>
              <a:t>hypofýzy</a:t>
            </a:r>
            <a:r>
              <a:rPr lang="en-US" sz="2400" dirty="0" smtClean="0"/>
              <a:t>, je </a:t>
            </a:r>
            <a:r>
              <a:rPr lang="en-US" sz="2400" dirty="0" err="1" smtClean="0"/>
              <a:t>centrem</a:t>
            </a:r>
            <a:r>
              <a:rPr lang="en-US" sz="2400" dirty="0" smtClean="0"/>
              <a:t> </a:t>
            </a:r>
            <a:r>
              <a:rPr lang="en-US" sz="2400" dirty="0" err="1" smtClean="0"/>
              <a:t>autonomní</a:t>
            </a:r>
            <a:r>
              <a:rPr lang="en-US" sz="2400" dirty="0" smtClean="0"/>
              <a:t> </a:t>
            </a:r>
            <a:r>
              <a:rPr lang="en-US" sz="2400" dirty="0" err="1" smtClean="0"/>
              <a:t>nervové</a:t>
            </a:r>
            <a:r>
              <a:rPr lang="en-US" sz="2400" dirty="0" smtClean="0"/>
              <a:t> </a:t>
            </a:r>
            <a:r>
              <a:rPr lang="en-US" sz="2400" dirty="0" err="1" smtClean="0"/>
              <a:t>kontroly</a:t>
            </a:r>
            <a:r>
              <a:rPr lang="en-US" sz="2400" dirty="0" smtClean="0"/>
              <a:t>. </a:t>
            </a:r>
            <a:r>
              <a:rPr lang="cs-CZ" sz="2400" dirty="0" smtClean="0"/>
              <a:t>			R</a:t>
            </a:r>
            <a:r>
              <a:rPr lang="en-US" sz="2400" dirty="0" err="1" smtClean="0"/>
              <a:t>eguluje</a:t>
            </a:r>
            <a:r>
              <a:rPr lang="en-US" sz="2400" dirty="0" smtClean="0"/>
              <a:t> </a:t>
            </a:r>
            <a:r>
              <a:rPr lang="en-US" sz="2400" dirty="0" err="1" smtClean="0"/>
              <a:t>tělesnou</a:t>
            </a:r>
            <a:r>
              <a:rPr lang="en-US" sz="2400" dirty="0" smtClean="0"/>
              <a:t> </a:t>
            </a:r>
            <a:r>
              <a:rPr lang="en-US" sz="2400" dirty="0" err="1" smtClean="0"/>
              <a:t>teplotu</a:t>
            </a:r>
            <a:r>
              <a:rPr lang="en-US" sz="2400" dirty="0" smtClean="0"/>
              <a:t>, </a:t>
            </a:r>
            <a:r>
              <a:rPr lang="en-US" sz="2400" dirty="0" err="1" smtClean="0"/>
              <a:t>hlad</a:t>
            </a:r>
            <a:r>
              <a:rPr lang="en-US" sz="2400" dirty="0" smtClean="0"/>
              <a:t> a </a:t>
            </a:r>
            <a:r>
              <a:rPr lang="en-US" sz="2400" dirty="0" err="1" smtClean="0"/>
              <a:t>žízeň</a:t>
            </a:r>
            <a:r>
              <a:rPr lang="en-US" sz="2400" dirty="0" smtClean="0"/>
              <a:t>, </a:t>
            </a:r>
            <a:r>
              <a:rPr lang="en-US" sz="2400" dirty="0" err="1" smtClean="0"/>
              <a:t>aspekty</a:t>
            </a:r>
            <a:r>
              <a:rPr lang="en-US" sz="2400" dirty="0" smtClean="0"/>
              <a:t> </a:t>
            </a:r>
            <a:r>
              <a:rPr lang="cs-CZ" sz="2400" dirty="0" smtClean="0"/>
              <a:t>			</a:t>
            </a:r>
            <a:r>
              <a:rPr lang="en-US" sz="2400" dirty="0" err="1" smtClean="0"/>
              <a:t>rodičovství</a:t>
            </a:r>
            <a:r>
              <a:rPr lang="en-US" sz="2400" dirty="0" smtClean="0"/>
              <a:t>, </a:t>
            </a:r>
            <a:r>
              <a:rPr lang="en-US" sz="2400" dirty="0" err="1" smtClean="0"/>
              <a:t>únava</a:t>
            </a:r>
            <a:r>
              <a:rPr lang="en-US" sz="2400" dirty="0" smtClean="0"/>
              <a:t>, </a:t>
            </a:r>
            <a:r>
              <a:rPr lang="en-US" sz="2400" dirty="0" err="1" smtClean="0"/>
              <a:t>spánek</a:t>
            </a:r>
            <a:r>
              <a:rPr lang="en-US" sz="2400" dirty="0" smtClean="0"/>
              <a:t>, a </a:t>
            </a:r>
            <a:r>
              <a:rPr lang="en-US" sz="2400" dirty="0" err="1" smtClean="0"/>
              <a:t>cirkadiánních</a:t>
            </a:r>
            <a:r>
              <a:rPr lang="en-US" sz="2400" dirty="0" smtClean="0"/>
              <a:t> </a:t>
            </a:r>
            <a:r>
              <a:rPr lang="en-US" sz="2400" dirty="0" err="1" smtClean="0"/>
              <a:t>rytmů</a:t>
            </a:r>
            <a:endParaRPr lang="en-US" sz="2400" dirty="0" smtClean="0"/>
          </a:p>
          <a:p>
            <a:pPr>
              <a:lnSpc>
                <a:spcPts val="2700"/>
              </a:lnSpc>
            </a:pPr>
            <a:r>
              <a:rPr lang="cs-CZ" sz="2400" dirty="0" smtClean="0"/>
              <a:t>	</a:t>
            </a:r>
            <a:r>
              <a:rPr lang="en-US" sz="2400" u="sng" dirty="0" err="1" smtClean="0"/>
              <a:t>Epithalamus</a:t>
            </a:r>
            <a:r>
              <a:rPr lang="en-US" sz="2400" dirty="0" smtClean="0"/>
              <a:t> - </a:t>
            </a:r>
            <a:r>
              <a:rPr lang="en-US" sz="2400" dirty="0" err="1" smtClean="0"/>
              <a:t>jeho</a:t>
            </a:r>
            <a:r>
              <a:rPr lang="en-US" sz="2400" dirty="0" smtClean="0"/>
              <a:t> </a:t>
            </a:r>
            <a:r>
              <a:rPr lang="en-US" sz="2400" dirty="0" err="1" smtClean="0"/>
              <a:t>část</a:t>
            </a:r>
            <a:r>
              <a:rPr lang="cs-CZ" sz="2400" dirty="0" smtClean="0"/>
              <a:t>i je i</a:t>
            </a:r>
            <a:r>
              <a:rPr lang="en-US" sz="2400" dirty="0" smtClean="0"/>
              <a:t> </a:t>
            </a:r>
            <a:r>
              <a:rPr lang="en-US" sz="2400" dirty="0" err="1" smtClean="0"/>
              <a:t>šišinka</a:t>
            </a:r>
            <a:r>
              <a:rPr lang="en-US" sz="2400" dirty="0" smtClean="0"/>
              <a:t> </a:t>
            </a:r>
            <a:r>
              <a:rPr lang="en-US" sz="2400" dirty="0" err="1" smtClean="0"/>
              <a:t>mozková</a:t>
            </a:r>
            <a:r>
              <a:rPr lang="en-US" sz="2400" dirty="0" smtClean="0"/>
              <a:t> (</a:t>
            </a:r>
            <a:r>
              <a:rPr lang="en-US" sz="2400" dirty="0" err="1" smtClean="0"/>
              <a:t>epifýza</a:t>
            </a:r>
            <a:r>
              <a:rPr lang="en-US" sz="2400" dirty="0" smtClean="0"/>
              <a:t> </a:t>
            </a:r>
            <a:r>
              <a:rPr lang="en-US" sz="2400" dirty="0" err="1" smtClean="0"/>
              <a:t>cerebri</a:t>
            </a:r>
            <a:r>
              <a:rPr lang="en-US" sz="2400" dirty="0" smtClean="0"/>
              <a:t>) </a:t>
            </a:r>
            <a:r>
              <a:rPr lang="cs-CZ" sz="2400" dirty="0" smtClean="0"/>
              <a:t>		</a:t>
            </a:r>
            <a:r>
              <a:rPr lang="en-US" sz="2400" dirty="0" err="1" smtClean="0"/>
              <a:t>produkuj</a:t>
            </a:r>
            <a:r>
              <a:rPr lang="cs-CZ" sz="2400" dirty="0" err="1" smtClean="0"/>
              <a:t>ící</a:t>
            </a:r>
            <a:r>
              <a:rPr lang="en-US" sz="2400" dirty="0" smtClean="0"/>
              <a:t> melatonin</a:t>
            </a:r>
            <a:r>
              <a:rPr lang="cs-CZ" sz="2400" dirty="0" smtClean="0"/>
              <a:t> (</a:t>
            </a:r>
            <a:r>
              <a:rPr lang="en-US" sz="2400" dirty="0" err="1" smtClean="0"/>
              <a:t>cirkadiánní</a:t>
            </a:r>
            <a:r>
              <a:rPr lang="en-US" sz="2400" dirty="0" smtClean="0"/>
              <a:t> </a:t>
            </a:r>
            <a:r>
              <a:rPr lang="en-US" sz="2400" dirty="0" err="1" smtClean="0"/>
              <a:t>rytm</a:t>
            </a:r>
            <a:r>
              <a:rPr lang="cs-CZ" sz="2400" dirty="0" smtClean="0"/>
              <a:t>y</a:t>
            </a:r>
            <a:r>
              <a:rPr lang="en-US" sz="2400" dirty="0" smtClean="0"/>
              <a:t>)</a:t>
            </a:r>
          </a:p>
          <a:p>
            <a:pPr>
              <a:lnSpc>
                <a:spcPts val="2700"/>
              </a:lnSpc>
            </a:pPr>
            <a:r>
              <a:rPr lang="cs-CZ" sz="2400" dirty="0" smtClean="0"/>
              <a:t>	</a:t>
            </a:r>
            <a:r>
              <a:rPr lang="en-US" sz="2400" u="sng" dirty="0" err="1" smtClean="0"/>
              <a:t>Subthalamus</a:t>
            </a:r>
            <a:r>
              <a:rPr lang="en-US" sz="2400" dirty="0" smtClean="0"/>
              <a:t> - </a:t>
            </a:r>
            <a:r>
              <a:rPr lang="en-US" sz="2400" dirty="0" err="1" smtClean="0"/>
              <a:t>neznámá</a:t>
            </a:r>
            <a:r>
              <a:rPr lang="en-US" sz="2400" dirty="0" smtClean="0"/>
              <a:t> </a:t>
            </a:r>
            <a:r>
              <a:rPr lang="en-US" sz="2400" dirty="0" err="1" smtClean="0"/>
              <a:t>funkce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76672"/>
            <a:ext cx="91440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cs-CZ" sz="2800" b="1" dirty="0" smtClean="0"/>
              <a:t>T</a:t>
            </a:r>
            <a:r>
              <a:rPr lang="en-US" sz="2800" b="1" dirty="0" err="1" smtClean="0"/>
              <a:t>elencephalon</a:t>
            </a:r>
            <a:endParaRPr lang="en-US" sz="2800" b="1" dirty="0" smtClean="0"/>
          </a:p>
          <a:p>
            <a:pPr>
              <a:lnSpc>
                <a:spcPts val="2700"/>
              </a:lnSpc>
            </a:pPr>
            <a:r>
              <a:rPr lang="cs-CZ" sz="2400" dirty="0" smtClean="0"/>
              <a:t>	</a:t>
            </a:r>
            <a:r>
              <a:rPr lang="en-US" sz="2400" u="sng" dirty="0" err="1" smtClean="0"/>
              <a:t>Bazální</a:t>
            </a:r>
            <a:r>
              <a:rPr lang="en-US" sz="2400" u="sng" dirty="0" smtClean="0"/>
              <a:t> ganglia </a:t>
            </a:r>
            <a:r>
              <a:rPr lang="en-US" sz="2400" dirty="0" smtClean="0"/>
              <a:t>- </a:t>
            </a:r>
            <a:r>
              <a:rPr lang="en-US" sz="2400" dirty="0" err="1" smtClean="0"/>
              <a:t>kontrola</a:t>
            </a:r>
            <a:r>
              <a:rPr lang="en-US" sz="2400" dirty="0" smtClean="0"/>
              <a:t> </a:t>
            </a:r>
            <a:r>
              <a:rPr lang="en-US" sz="2400" dirty="0" err="1" smtClean="0"/>
              <a:t>volních</a:t>
            </a:r>
            <a:r>
              <a:rPr lang="en-US" sz="2400" dirty="0" smtClean="0"/>
              <a:t> </a:t>
            </a:r>
            <a:r>
              <a:rPr lang="cs-CZ" sz="2400" dirty="0" smtClean="0"/>
              <a:t>motorických </a:t>
            </a:r>
            <a:r>
              <a:rPr lang="en-US" sz="2400" dirty="0" err="1" smtClean="0"/>
              <a:t>pohybů</a:t>
            </a:r>
            <a:r>
              <a:rPr lang="en-US" sz="2400" dirty="0" smtClean="0"/>
              <a:t>, </a:t>
            </a:r>
            <a:r>
              <a:rPr lang="cs-CZ" sz="2400" dirty="0" smtClean="0"/>
              <a:t>			</a:t>
            </a:r>
            <a:r>
              <a:rPr lang="en-US" sz="2400" dirty="0" err="1" smtClean="0"/>
              <a:t>procedurální</a:t>
            </a:r>
            <a:r>
              <a:rPr lang="en-US" sz="2400" dirty="0" smtClean="0"/>
              <a:t> </a:t>
            </a:r>
            <a:r>
              <a:rPr lang="en-US" sz="2400" dirty="0" err="1" smtClean="0"/>
              <a:t>učení</a:t>
            </a:r>
            <a:r>
              <a:rPr lang="en-US" sz="2400" dirty="0" smtClean="0"/>
              <a:t>, </a:t>
            </a:r>
            <a:r>
              <a:rPr lang="en-US" sz="2400" dirty="0" err="1" smtClean="0"/>
              <a:t>oční</a:t>
            </a:r>
            <a:r>
              <a:rPr lang="en-US" sz="2400" dirty="0" smtClean="0"/>
              <a:t> </a:t>
            </a:r>
            <a:r>
              <a:rPr lang="en-US" sz="2400" dirty="0" err="1" smtClean="0"/>
              <a:t>pohyby</a:t>
            </a:r>
            <a:r>
              <a:rPr lang="en-US" sz="2400" dirty="0" smtClean="0"/>
              <a:t>, </a:t>
            </a:r>
            <a:r>
              <a:rPr lang="en-US" sz="2400" dirty="0" err="1" smtClean="0"/>
              <a:t>poznávání</a:t>
            </a:r>
            <a:r>
              <a:rPr lang="en-US" sz="2400" dirty="0" smtClean="0"/>
              <a:t> a </a:t>
            </a:r>
            <a:r>
              <a:rPr lang="en-US" sz="2400" dirty="0" err="1" smtClean="0"/>
              <a:t>emoce</a:t>
            </a:r>
            <a:endParaRPr lang="en-US" sz="2400" dirty="0" smtClean="0"/>
          </a:p>
          <a:p>
            <a:pPr>
              <a:lnSpc>
                <a:spcPts val="2700"/>
              </a:lnSpc>
            </a:pPr>
            <a:r>
              <a:rPr lang="cs-CZ" sz="2400" dirty="0" smtClean="0"/>
              <a:t>	</a:t>
            </a:r>
            <a:r>
              <a:rPr lang="en-US" sz="2400" u="sng" dirty="0" err="1" smtClean="0"/>
              <a:t>Limbický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systém</a:t>
            </a:r>
            <a:r>
              <a:rPr lang="en-US" sz="2400" u="sng" dirty="0" smtClean="0"/>
              <a:t> </a:t>
            </a:r>
            <a:r>
              <a:rPr lang="en-US" sz="2400" dirty="0" smtClean="0"/>
              <a:t>- </a:t>
            </a:r>
            <a:r>
              <a:rPr lang="en-US" sz="2400" dirty="0" err="1" smtClean="0"/>
              <a:t>řídí</a:t>
            </a:r>
            <a:r>
              <a:rPr lang="en-US" sz="2400" dirty="0" smtClean="0"/>
              <a:t> </a:t>
            </a:r>
            <a:r>
              <a:rPr lang="en-US" sz="2400" dirty="0" err="1" smtClean="0"/>
              <a:t>emocionální</a:t>
            </a:r>
            <a:r>
              <a:rPr lang="en-US" sz="2400" dirty="0" smtClean="0"/>
              <a:t> </a:t>
            </a:r>
            <a:r>
              <a:rPr lang="en-US" sz="2400" dirty="0" err="1" smtClean="0"/>
              <a:t>chování</a:t>
            </a:r>
            <a:r>
              <a:rPr lang="en-US" sz="2400" dirty="0" smtClean="0"/>
              <a:t>; </a:t>
            </a:r>
            <a:r>
              <a:rPr lang="en-US" sz="2400" dirty="0" err="1" smtClean="0"/>
              <a:t>obvod</a:t>
            </a:r>
            <a:r>
              <a:rPr lang="en-US" sz="2400" dirty="0" smtClean="0"/>
              <a:t> se </a:t>
            </a:r>
            <a:r>
              <a:rPr lang="en-US" sz="2400" dirty="0" err="1" smtClean="0"/>
              <a:t>skládá</a:t>
            </a:r>
            <a:r>
              <a:rPr lang="en-US" sz="2400" dirty="0" smtClean="0"/>
              <a:t> z </a:t>
            </a:r>
            <a:r>
              <a:rPr lang="cs-CZ" sz="2400" dirty="0" smtClean="0"/>
              <a:t>		</a:t>
            </a:r>
            <a:r>
              <a:rPr lang="en-US" sz="2400" dirty="0" err="1" smtClean="0"/>
              <a:t>hypotalamu</a:t>
            </a:r>
            <a:r>
              <a:rPr lang="en-US" sz="2400" dirty="0" smtClean="0"/>
              <a:t>, </a:t>
            </a:r>
            <a:r>
              <a:rPr lang="en-US" sz="2400" dirty="0" err="1" smtClean="0"/>
              <a:t>thalamu</a:t>
            </a:r>
            <a:r>
              <a:rPr lang="en-US" sz="2400" dirty="0" smtClean="0"/>
              <a:t>, </a:t>
            </a:r>
            <a:r>
              <a:rPr lang="en-US" sz="2400" dirty="0" err="1" smtClean="0"/>
              <a:t>bazálních</a:t>
            </a:r>
            <a:r>
              <a:rPr lang="en-US" sz="2400" dirty="0" smtClean="0"/>
              <a:t> </a:t>
            </a:r>
            <a:r>
              <a:rPr lang="en-US" sz="2400" dirty="0" err="1" smtClean="0"/>
              <a:t>ganglií</a:t>
            </a:r>
            <a:r>
              <a:rPr lang="en-US" sz="2400" dirty="0" smtClean="0"/>
              <a:t> a </a:t>
            </a:r>
            <a:r>
              <a:rPr lang="en-US" sz="2400" dirty="0" err="1" smtClean="0"/>
              <a:t>limbického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err="1" smtClean="0"/>
              <a:t>kortexu</a:t>
            </a:r>
            <a:r>
              <a:rPr lang="en-US" sz="2400" dirty="0" smtClean="0"/>
              <a:t>.</a:t>
            </a:r>
          </a:p>
          <a:p>
            <a:pPr>
              <a:lnSpc>
                <a:spcPts val="2700"/>
              </a:lnSpc>
            </a:pPr>
            <a:r>
              <a:rPr lang="cs-CZ" sz="2400" dirty="0" smtClean="0"/>
              <a:t>	</a:t>
            </a:r>
            <a:r>
              <a:rPr lang="en-US" sz="2400" u="sng" dirty="0" err="1" smtClean="0"/>
              <a:t>Mozková</a:t>
            </a:r>
            <a:r>
              <a:rPr lang="en-US" sz="2400" u="sng" dirty="0" smtClean="0"/>
              <a:t> </a:t>
            </a:r>
            <a:r>
              <a:rPr lang="en-US" sz="2400" u="sng" dirty="0" err="1" smtClean="0"/>
              <a:t>kůra</a:t>
            </a:r>
            <a:r>
              <a:rPr lang="en-US" sz="2400" u="sng" dirty="0" smtClean="0"/>
              <a:t> </a:t>
            </a:r>
            <a:r>
              <a:rPr lang="en-US" sz="2400" dirty="0" smtClean="0"/>
              <a:t>- je </a:t>
            </a:r>
            <a:r>
              <a:rPr lang="en-US" sz="2400" dirty="0" err="1" smtClean="0"/>
              <a:t>rozdělena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levou</a:t>
            </a:r>
            <a:r>
              <a:rPr lang="en-US" sz="2400" dirty="0" smtClean="0"/>
              <a:t> a </a:t>
            </a:r>
            <a:r>
              <a:rPr lang="en-US" sz="2400" dirty="0" err="1" smtClean="0"/>
              <a:t>pravou</a:t>
            </a:r>
            <a:r>
              <a:rPr lang="en-US" sz="2400" dirty="0" smtClean="0"/>
              <a:t> </a:t>
            </a:r>
            <a:r>
              <a:rPr lang="en-US" sz="2400" dirty="0" err="1" smtClean="0"/>
              <a:t>hemisfér</a:t>
            </a:r>
            <a:r>
              <a:rPr lang="cs-CZ" sz="2400" dirty="0" smtClean="0"/>
              <a:t>u</a:t>
            </a:r>
            <a:r>
              <a:rPr lang="en-US" sz="2400" dirty="0" smtClean="0"/>
              <a:t>, </a:t>
            </a:r>
            <a:r>
              <a:rPr lang="en-US" sz="2400" dirty="0" err="1" smtClean="0"/>
              <a:t>které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err="1" smtClean="0"/>
              <a:t>jsou</a:t>
            </a:r>
            <a:r>
              <a:rPr lang="en-US" sz="2400" dirty="0" smtClean="0"/>
              <a:t> </a:t>
            </a:r>
            <a:r>
              <a:rPr lang="en-US" sz="2400" dirty="0" err="1" smtClean="0"/>
              <a:t>spojeny</a:t>
            </a:r>
            <a:r>
              <a:rPr lang="en-US" sz="2400" dirty="0" smtClean="0"/>
              <a:t> </a:t>
            </a:r>
            <a:r>
              <a:rPr lang="cs-CZ" sz="2400" dirty="0" smtClean="0"/>
              <a:t>corpus </a:t>
            </a:r>
            <a:r>
              <a:rPr lang="en-US" sz="2400" dirty="0" err="1" smtClean="0"/>
              <a:t>callosum</a:t>
            </a:r>
            <a:r>
              <a:rPr lang="cs-CZ" sz="2400" dirty="0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Šedá</a:t>
            </a:r>
            <a:r>
              <a:rPr lang="en-US" sz="2400" dirty="0" smtClean="0"/>
              <a:t> </a:t>
            </a:r>
            <a:r>
              <a:rPr lang="en-US" sz="2400" dirty="0" err="1" smtClean="0"/>
              <a:t>hmota</a:t>
            </a:r>
            <a:r>
              <a:rPr lang="en-US" sz="2400" dirty="0" smtClean="0"/>
              <a:t> (100 </a:t>
            </a:r>
            <a:r>
              <a:rPr lang="en-US" sz="2400" dirty="0" err="1" smtClean="0"/>
              <a:t>miliard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err="1" smtClean="0"/>
              <a:t>neuronů</a:t>
            </a:r>
            <a:r>
              <a:rPr lang="en-US" sz="2400" dirty="0" smtClean="0"/>
              <a:t>) </a:t>
            </a:r>
            <a:r>
              <a:rPr lang="en-US" sz="2400" dirty="0" err="1" smtClean="0"/>
              <a:t>zahrnuje</a:t>
            </a:r>
            <a:r>
              <a:rPr lang="en-US" sz="2400" dirty="0" smtClean="0"/>
              <a:t> </a:t>
            </a:r>
            <a:r>
              <a:rPr lang="en-US" sz="2400" dirty="0" err="1" smtClean="0"/>
              <a:t>obě</a:t>
            </a:r>
            <a:r>
              <a:rPr lang="en-US" sz="2400" dirty="0" smtClean="0"/>
              <a:t> </a:t>
            </a:r>
            <a:r>
              <a:rPr lang="en-US" sz="2400" dirty="0" err="1" smtClean="0"/>
              <a:t>hemisféry</a:t>
            </a:r>
            <a:r>
              <a:rPr lang="en-US" sz="2400" dirty="0" smtClean="0"/>
              <a:t> v </a:t>
            </a:r>
            <a:r>
              <a:rPr lang="en-US" sz="2400" dirty="0" err="1" smtClean="0"/>
              <a:t>tloušťce</a:t>
            </a:r>
            <a:r>
              <a:rPr lang="en-US" sz="2400" dirty="0" smtClean="0"/>
              <a:t> 2-5 mm, </a:t>
            </a:r>
            <a:r>
              <a:rPr lang="en-US" sz="2400" dirty="0" err="1" smtClean="0"/>
              <a:t>bílá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err="1" smtClean="0"/>
              <a:t>hmota</a:t>
            </a:r>
            <a:r>
              <a:rPr lang="en-US" sz="2400" dirty="0" smtClean="0"/>
              <a:t> (myelinated </a:t>
            </a:r>
            <a:r>
              <a:rPr lang="en-US" sz="2400" dirty="0" err="1" smtClean="0"/>
              <a:t>axony</a:t>
            </a:r>
            <a:r>
              <a:rPr lang="en-US" sz="2400" dirty="0" smtClean="0"/>
              <a:t>) </a:t>
            </a:r>
            <a:r>
              <a:rPr lang="en-US" sz="2400" dirty="0" err="1" smtClean="0"/>
              <a:t>tvoří</a:t>
            </a:r>
            <a:r>
              <a:rPr lang="en-US" sz="2400" dirty="0" smtClean="0"/>
              <a:t> </a:t>
            </a:r>
            <a:r>
              <a:rPr lang="en-US" sz="2400" dirty="0" err="1" smtClean="0"/>
              <a:t>vnitřní</a:t>
            </a:r>
            <a:r>
              <a:rPr lang="en-US" sz="2400" dirty="0" smtClean="0"/>
              <a:t> </a:t>
            </a:r>
            <a:r>
              <a:rPr lang="en-US" sz="2400" dirty="0" err="1" smtClean="0"/>
              <a:t>část</a:t>
            </a:r>
            <a:r>
              <a:rPr lang="en-US" sz="2400" dirty="0" smtClean="0"/>
              <a:t> </a:t>
            </a:r>
            <a:r>
              <a:rPr lang="en-US" sz="2400" dirty="0" err="1" smtClean="0"/>
              <a:t>mozkové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err="1" smtClean="0"/>
              <a:t>kůry</a:t>
            </a:r>
            <a:r>
              <a:rPr lang="cs-CZ" sz="2400" dirty="0" smtClean="0"/>
              <a:t>. </a:t>
            </a:r>
            <a:r>
              <a:rPr lang="en-US" sz="2400" dirty="0" err="1" smtClean="0"/>
              <a:t>Každá</a:t>
            </a:r>
            <a:r>
              <a:rPr lang="en-US" sz="2400" dirty="0" smtClean="0"/>
              <a:t> </a:t>
            </a:r>
            <a:r>
              <a:rPr lang="en-US" sz="2400" dirty="0" err="1" smtClean="0"/>
              <a:t>polokoule</a:t>
            </a:r>
            <a:r>
              <a:rPr lang="en-US" sz="2400" dirty="0" smtClean="0"/>
              <a:t> </a:t>
            </a:r>
            <a:r>
              <a:rPr lang="en-US" sz="2400" dirty="0" err="1" smtClean="0"/>
              <a:t>má</a:t>
            </a:r>
            <a:r>
              <a:rPr lang="en-US" sz="2400" dirty="0" smtClean="0"/>
              <a:t> 4 </a:t>
            </a:r>
            <a:r>
              <a:rPr lang="en-US" sz="2400" dirty="0" err="1" smtClean="0"/>
              <a:t>laloky</a:t>
            </a:r>
            <a:r>
              <a:rPr lang="en-US" sz="2400" dirty="0" smtClean="0"/>
              <a:t> (</a:t>
            </a:r>
            <a:r>
              <a:rPr lang="en-US" sz="2400" dirty="0" err="1" smtClean="0"/>
              <a:t>čelní</a:t>
            </a:r>
            <a:r>
              <a:rPr lang="en-US" sz="2400" dirty="0" smtClean="0"/>
              <a:t>, </a:t>
            </a:r>
            <a:r>
              <a:rPr lang="en-US" sz="2400" dirty="0" err="1" smtClean="0"/>
              <a:t>parietální</a:t>
            </a:r>
            <a:r>
              <a:rPr lang="en-US" sz="2400" dirty="0" smtClean="0"/>
              <a:t>, </a:t>
            </a:r>
            <a:r>
              <a:rPr lang="cs-CZ" sz="2400" dirty="0" smtClean="0"/>
              <a:t>			</a:t>
            </a:r>
            <a:r>
              <a:rPr lang="en-US" sz="2400" dirty="0" err="1" smtClean="0"/>
              <a:t>temporální</a:t>
            </a:r>
            <a:r>
              <a:rPr lang="en-US" sz="2400" dirty="0" smtClean="0"/>
              <a:t> a </a:t>
            </a:r>
            <a:r>
              <a:rPr lang="en-US" sz="2400" dirty="0" err="1" smtClean="0"/>
              <a:t>okcipitální</a:t>
            </a:r>
            <a:r>
              <a:rPr lang="en-US" sz="2400" dirty="0" smtClean="0"/>
              <a:t>), a </a:t>
            </a:r>
            <a:r>
              <a:rPr lang="en-US" sz="2400" dirty="0" err="1" smtClean="0"/>
              <a:t>povrch</a:t>
            </a:r>
            <a:r>
              <a:rPr lang="en-US" sz="2400" dirty="0" smtClean="0"/>
              <a:t> je </a:t>
            </a:r>
            <a:r>
              <a:rPr lang="en-US" sz="2400" dirty="0" err="1" smtClean="0"/>
              <a:t>složen</a:t>
            </a:r>
            <a:r>
              <a:rPr lang="en-US" sz="2400" dirty="0" smtClean="0"/>
              <a:t> do </a:t>
            </a:r>
            <a:r>
              <a:rPr lang="en-US" sz="2400" dirty="0" err="1" smtClean="0"/>
              <a:t>hřeben</a:t>
            </a:r>
            <a:r>
              <a:rPr lang="cs-CZ" sz="2400" dirty="0" smtClean="0"/>
              <a:t>ů 		(</a:t>
            </a:r>
            <a:r>
              <a:rPr lang="cs-CZ" sz="2400" dirty="0" err="1" smtClean="0"/>
              <a:t>gyrů</a:t>
            </a:r>
            <a:r>
              <a:rPr lang="cs-CZ" sz="2400" dirty="0" smtClean="0"/>
              <a:t>)</a:t>
            </a:r>
            <a:r>
              <a:rPr lang="en-US" sz="2400" dirty="0" smtClean="0"/>
              <a:t>, </a:t>
            </a:r>
            <a:r>
              <a:rPr lang="en-US" sz="2400" dirty="0" err="1" smtClean="0"/>
              <a:t>které</a:t>
            </a:r>
            <a:r>
              <a:rPr lang="en-US" sz="2400" dirty="0" smtClean="0"/>
              <a:t> </a:t>
            </a:r>
            <a:r>
              <a:rPr lang="en-US" sz="2400" dirty="0" err="1" smtClean="0"/>
              <a:t>jsou</a:t>
            </a:r>
            <a:r>
              <a:rPr lang="en-US" sz="2400" dirty="0" smtClean="0"/>
              <a:t> </a:t>
            </a:r>
            <a:r>
              <a:rPr lang="en-US" sz="2400" dirty="0" err="1" smtClean="0"/>
              <a:t>obklopeny</a:t>
            </a:r>
            <a:r>
              <a:rPr lang="en-US" sz="2400" dirty="0" smtClean="0"/>
              <a:t> </a:t>
            </a:r>
            <a:r>
              <a:rPr lang="en-US" sz="2400" dirty="0" err="1" smtClean="0"/>
              <a:t>jedním</a:t>
            </a:r>
            <a:r>
              <a:rPr lang="en-US" sz="2400" dirty="0" smtClean="0"/>
              <a:t> </a:t>
            </a:r>
            <a:r>
              <a:rPr lang="en-US" sz="2400" dirty="0" err="1" smtClean="0"/>
              <a:t>nebo</a:t>
            </a:r>
            <a:r>
              <a:rPr lang="en-US" sz="2400" dirty="0" smtClean="0"/>
              <a:t> </a:t>
            </a:r>
            <a:r>
              <a:rPr lang="en-US" sz="2400" dirty="0" err="1" smtClean="0"/>
              <a:t>více</a:t>
            </a:r>
            <a:r>
              <a:rPr lang="en-US" sz="2400" dirty="0" smtClean="0"/>
              <a:t> </a:t>
            </a:r>
            <a:r>
              <a:rPr lang="en-US" sz="2400" dirty="0" err="1" smtClean="0"/>
              <a:t>prohlubní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smtClean="0"/>
              <a:t>(</a:t>
            </a:r>
            <a:r>
              <a:rPr lang="en-US" sz="2400" dirty="0" err="1" smtClean="0"/>
              <a:t>sulci</a:t>
            </a:r>
            <a:r>
              <a:rPr lang="en-US" sz="2400" dirty="0" smtClean="0"/>
              <a:t>). </a:t>
            </a:r>
            <a:r>
              <a:rPr lang="en-US" sz="2400" dirty="0" err="1" smtClean="0"/>
              <a:t>Funkce</a:t>
            </a:r>
            <a:r>
              <a:rPr lang="en-US" sz="2400" dirty="0" smtClean="0"/>
              <a:t> </a:t>
            </a:r>
            <a:r>
              <a:rPr lang="en-US" sz="2400" dirty="0" err="1" smtClean="0"/>
              <a:t>telencephal</a:t>
            </a:r>
            <a:r>
              <a:rPr lang="cs-CZ" sz="2400" dirty="0" smtClean="0"/>
              <a:t>a</a:t>
            </a:r>
            <a:r>
              <a:rPr lang="en-US" sz="2400" dirty="0" smtClean="0"/>
              <a:t> je </a:t>
            </a:r>
            <a:r>
              <a:rPr lang="en-US" sz="2400" dirty="0" err="1" smtClean="0"/>
              <a:t>spojen</a:t>
            </a:r>
            <a:r>
              <a:rPr lang="cs-CZ" sz="24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err="1" smtClean="0"/>
              <a:t>především</a:t>
            </a:r>
            <a:r>
              <a:rPr lang="en-US" sz="2400" dirty="0" smtClean="0"/>
              <a:t> s </a:t>
            </a:r>
            <a:r>
              <a:rPr lang="cs-CZ" sz="2400" dirty="0" smtClean="0"/>
              <a:t>			</a:t>
            </a:r>
            <a:r>
              <a:rPr lang="en-US" sz="2400" dirty="0" err="1" smtClean="0"/>
              <a:t>vědomím</a:t>
            </a:r>
            <a:r>
              <a:rPr lang="en-US" sz="2400" dirty="0" smtClean="0"/>
              <a:t> - </a:t>
            </a:r>
            <a:r>
              <a:rPr lang="en-US" sz="2400" dirty="0" err="1" smtClean="0"/>
              <a:t>smyslové</a:t>
            </a:r>
            <a:r>
              <a:rPr lang="en-US" sz="2400" dirty="0" smtClean="0"/>
              <a:t> </a:t>
            </a:r>
            <a:r>
              <a:rPr lang="en-US" sz="2400" dirty="0" err="1" smtClean="0"/>
              <a:t>oblasti</a:t>
            </a:r>
            <a:r>
              <a:rPr lang="en-US" sz="2400" dirty="0" smtClean="0"/>
              <a:t> (</a:t>
            </a:r>
            <a:r>
              <a:rPr lang="en-US" sz="2400" dirty="0" err="1" smtClean="0"/>
              <a:t>visu</a:t>
            </a:r>
            <a:r>
              <a:rPr lang="cs-CZ" sz="2400" dirty="0" smtClean="0"/>
              <a:t>á</a:t>
            </a:r>
            <a:r>
              <a:rPr lang="en-US" sz="2400" dirty="0" smtClean="0"/>
              <a:t>l</a:t>
            </a:r>
            <a:r>
              <a:rPr lang="cs-CZ" sz="2400" dirty="0" smtClean="0"/>
              <a:t>ní</a:t>
            </a:r>
            <a:r>
              <a:rPr lang="en-US" sz="2400" dirty="0" smtClean="0"/>
              <a:t> - </a:t>
            </a:r>
            <a:r>
              <a:rPr lang="en-US" sz="2400" dirty="0" err="1" smtClean="0"/>
              <a:t>týlní</a:t>
            </a:r>
            <a:r>
              <a:rPr lang="en-US" sz="2400" dirty="0" smtClean="0"/>
              <a:t> </a:t>
            </a:r>
            <a:r>
              <a:rPr lang="en-US" sz="2400" dirty="0" err="1" smtClean="0"/>
              <a:t>lalok</a:t>
            </a:r>
            <a:r>
              <a:rPr lang="en-US" sz="2400" dirty="0" smtClean="0"/>
              <a:t>, </a:t>
            </a:r>
            <a:r>
              <a:rPr lang="cs-CZ" sz="2400" dirty="0" smtClean="0"/>
              <a:t>			</a:t>
            </a:r>
            <a:r>
              <a:rPr lang="en-US" sz="2400" dirty="0" err="1" smtClean="0"/>
              <a:t>sluchový</a:t>
            </a:r>
            <a:r>
              <a:rPr lang="en-US" sz="2400" dirty="0" smtClean="0"/>
              <a:t> - </a:t>
            </a:r>
            <a:r>
              <a:rPr lang="en-US" sz="2400" dirty="0" err="1" smtClean="0"/>
              <a:t>spánkový</a:t>
            </a:r>
            <a:r>
              <a:rPr lang="en-US" sz="2400" dirty="0" smtClean="0"/>
              <a:t> </a:t>
            </a:r>
            <a:r>
              <a:rPr lang="en-US" sz="2400" dirty="0" err="1" smtClean="0"/>
              <a:t>lalok</a:t>
            </a:r>
            <a:r>
              <a:rPr lang="en-US" sz="2400" dirty="0" smtClean="0"/>
              <a:t> </a:t>
            </a:r>
            <a:r>
              <a:rPr lang="en-US" sz="2400" dirty="0" err="1" smtClean="0"/>
              <a:t>atd</a:t>
            </a:r>
            <a:r>
              <a:rPr lang="en-US" sz="2400" dirty="0" smtClean="0"/>
              <a:t>.), </a:t>
            </a:r>
            <a:r>
              <a:rPr lang="cs-CZ" sz="2400" dirty="0" smtClean="0"/>
              <a:t>m</a:t>
            </a:r>
            <a:r>
              <a:rPr lang="en-US" sz="2400" dirty="0" err="1" smtClean="0"/>
              <a:t>otorické</a:t>
            </a:r>
            <a:r>
              <a:rPr lang="en-US" sz="2400" dirty="0" smtClean="0"/>
              <a:t> </a:t>
            </a:r>
            <a:r>
              <a:rPr lang="en-US" sz="2400" dirty="0" err="1" smtClean="0"/>
              <a:t>oblasti</a:t>
            </a:r>
            <a:r>
              <a:rPr lang="en-US" sz="2400" dirty="0" smtClean="0"/>
              <a:t> </a:t>
            </a:r>
            <a:r>
              <a:rPr lang="cs-CZ" sz="2400" dirty="0" smtClean="0"/>
              <a:t>			</a:t>
            </a:r>
            <a:r>
              <a:rPr lang="en-US" sz="2400" dirty="0" smtClean="0"/>
              <a:t>(</a:t>
            </a:r>
            <a:r>
              <a:rPr lang="en-US" sz="2400" dirty="0" err="1" smtClean="0"/>
              <a:t>kontrolní</a:t>
            </a:r>
            <a:r>
              <a:rPr lang="en-US" sz="2400" dirty="0" smtClean="0"/>
              <a:t> </a:t>
            </a:r>
            <a:r>
              <a:rPr lang="cs-CZ" sz="2400" dirty="0" smtClean="0"/>
              <a:t>vědomých </a:t>
            </a:r>
            <a:r>
              <a:rPr lang="en-US" sz="2400" dirty="0" err="1" smtClean="0"/>
              <a:t>pohybů</a:t>
            </a:r>
            <a:r>
              <a:rPr lang="en-US" sz="2400" dirty="0" smtClean="0"/>
              <a:t>) a </a:t>
            </a:r>
            <a:r>
              <a:rPr lang="en-US" sz="2400" dirty="0" err="1" smtClean="0"/>
              <a:t>asociační</a:t>
            </a:r>
            <a:r>
              <a:rPr lang="en-US" sz="2400" dirty="0" smtClean="0"/>
              <a:t> </a:t>
            </a:r>
            <a:r>
              <a:rPr lang="en-US" sz="2400" dirty="0" err="1" smtClean="0"/>
              <a:t>oblasti</a:t>
            </a:r>
            <a:r>
              <a:rPr lang="en-US" sz="2400" dirty="0" smtClean="0"/>
              <a:t> (</a:t>
            </a:r>
            <a:r>
              <a:rPr lang="en-US" sz="2400" dirty="0" err="1" smtClean="0"/>
              <a:t>např</a:t>
            </a:r>
            <a:r>
              <a:rPr lang="cs-CZ" sz="2400" dirty="0" smtClean="0"/>
              <a:t>.</a:t>
            </a:r>
            <a:r>
              <a:rPr lang="en-US" sz="2400" dirty="0" smtClean="0"/>
              <a:t> </a:t>
            </a:r>
            <a:r>
              <a:rPr lang="cs-CZ" sz="2400" dirty="0" smtClean="0"/>
              <a:t>		</a:t>
            </a:r>
            <a:r>
              <a:rPr lang="en-US" sz="2400" dirty="0" err="1" smtClean="0"/>
              <a:t>plánování</a:t>
            </a:r>
            <a:r>
              <a:rPr lang="cs-CZ" sz="2400" dirty="0" smtClean="0"/>
              <a:t> </a:t>
            </a:r>
            <a:r>
              <a:rPr lang="en-US" sz="2400" dirty="0" err="1" smtClean="0"/>
              <a:t>pohyb</a:t>
            </a:r>
            <a:r>
              <a:rPr lang="cs-CZ" sz="2400" dirty="0" smtClean="0"/>
              <a:t>u</a:t>
            </a:r>
            <a:r>
              <a:rPr lang="en-US" sz="2400" dirty="0" smtClean="0"/>
              <a:t>, </a:t>
            </a:r>
            <a:r>
              <a:rPr lang="en-US" sz="2400" dirty="0" err="1" smtClean="0"/>
              <a:t>abstraktní</a:t>
            </a:r>
            <a:r>
              <a:rPr lang="en-US" sz="2400" dirty="0" smtClean="0"/>
              <a:t> </a:t>
            </a:r>
            <a:r>
              <a:rPr lang="en-US" sz="2400" dirty="0" err="1" smtClean="0"/>
              <a:t>myšlení</a:t>
            </a:r>
            <a:r>
              <a:rPr lang="en-US" sz="2400" dirty="0" smtClean="0"/>
              <a:t> </a:t>
            </a:r>
            <a:r>
              <a:rPr lang="en-US" sz="2400" dirty="0" err="1" smtClean="0"/>
              <a:t>atd</a:t>
            </a:r>
            <a:r>
              <a:rPr lang="en-US" sz="2400" dirty="0" smtClean="0"/>
              <a:t>.)</a:t>
            </a:r>
            <a:r>
              <a:rPr lang="cs-CZ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61764" y="1484784"/>
            <a:ext cx="4410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Mozek</a:t>
            </a:r>
            <a:r>
              <a:rPr lang="en-US" sz="2400" dirty="0" smtClean="0"/>
              <a:t> je </a:t>
            </a:r>
            <a:r>
              <a:rPr lang="en-US" sz="2400" dirty="0" err="1" smtClean="0"/>
              <a:t>chráněn</a:t>
            </a:r>
            <a:r>
              <a:rPr lang="en-US" sz="2400" dirty="0" smtClean="0"/>
              <a:t> </a:t>
            </a:r>
            <a:r>
              <a:rPr lang="en-US" sz="2400" dirty="0" err="1" smtClean="0"/>
              <a:t>třemi</a:t>
            </a:r>
            <a:r>
              <a:rPr lang="en-US" sz="2400" dirty="0" smtClean="0"/>
              <a:t> </a:t>
            </a:r>
            <a:r>
              <a:rPr lang="en-US" sz="2400" dirty="0" err="1" smtClean="0"/>
              <a:t>plenami</a:t>
            </a:r>
            <a:r>
              <a:rPr lang="en-US" sz="2400" dirty="0" smtClean="0"/>
              <a:t> — </a:t>
            </a:r>
            <a:r>
              <a:rPr lang="en-US" sz="2400" dirty="0" err="1" smtClean="0"/>
              <a:t>blánami</a:t>
            </a:r>
            <a:r>
              <a:rPr lang="en-US" sz="2400" dirty="0" smtClean="0"/>
              <a:t> </a:t>
            </a:r>
            <a:r>
              <a:rPr lang="en-US" sz="2400" dirty="0" err="1" smtClean="0"/>
              <a:t>čili</a:t>
            </a:r>
            <a:r>
              <a:rPr lang="en-US" sz="2400" dirty="0" smtClean="0"/>
              <a:t> </a:t>
            </a:r>
            <a:r>
              <a:rPr lang="en-US" sz="2400" dirty="0" err="1" smtClean="0"/>
              <a:t>meningy</a:t>
            </a:r>
            <a:r>
              <a:rPr lang="en-US" sz="2400" dirty="0" smtClean="0"/>
              <a:t>. </a:t>
            </a:r>
            <a:r>
              <a:rPr lang="en-US" sz="2400" dirty="0" err="1" smtClean="0"/>
              <a:t>Mícha</a:t>
            </a:r>
            <a:r>
              <a:rPr lang="en-US" sz="2400" dirty="0" smtClean="0"/>
              <a:t> je </a:t>
            </a:r>
            <a:r>
              <a:rPr lang="en-US" sz="2400" dirty="0" err="1" smtClean="0"/>
              <a:t>obalena</a:t>
            </a:r>
            <a:r>
              <a:rPr lang="en-US" sz="2400" dirty="0" smtClean="0"/>
              <a:t> </a:t>
            </a:r>
            <a:r>
              <a:rPr lang="en-US" sz="2400" dirty="0" err="1" smtClean="0"/>
              <a:t>pouze</a:t>
            </a:r>
            <a:r>
              <a:rPr lang="en-US" sz="2400" dirty="0" smtClean="0"/>
              <a:t> </a:t>
            </a:r>
            <a:r>
              <a:rPr lang="en-US" sz="2400" dirty="0" err="1" smtClean="0"/>
              <a:t>plenou</a:t>
            </a:r>
            <a:r>
              <a:rPr lang="en-US" sz="2400" dirty="0" smtClean="0"/>
              <a:t> </a:t>
            </a:r>
            <a:r>
              <a:rPr lang="en-US" sz="2400" dirty="0" err="1" smtClean="0"/>
              <a:t>míšní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/>
              <a:t>Tvrdá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plena</a:t>
            </a:r>
            <a:r>
              <a:rPr lang="en-US" sz="2400" b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dura</a:t>
            </a:r>
            <a:r>
              <a:rPr lang="en-US" sz="2400" dirty="0" smtClean="0"/>
              <a:t> mater) — </a:t>
            </a:r>
            <a:r>
              <a:rPr lang="en-US" sz="2400" dirty="0" err="1" smtClean="0"/>
              <a:t>Vnější</a:t>
            </a:r>
            <a:r>
              <a:rPr lang="en-US" sz="2400" dirty="0" smtClean="0"/>
              <a:t> </a:t>
            </a:r>
            <a:r>
              <a:rPr lang="en-US" sz="2400" dirty="0" err="1" smtClean="0"/>
              <a:t>obal</a:t>
            </a:r>
            <a:r>
              <a:rPr lang="en-US" sz="2400" dirty="0" smtClean="0"/>
              <a:t> CNS, v </a:t>
            </a:r>
            <a:r>
              <a:rPr lang="en-US" sz="2400" dirty="0" err="1" smtClean="0"/>
              <a:t>lebce</a:t>
            </a:r>
            <a:r>
              <a:rPr lang="en-US" sz="2400" dirty="0" smtClean="0"/>
              <a:t> </a:t>
            </a:r>
            <a:r>
              <a:rPr lang="en-US" sz="2400" dirty="0" err="1" smtClean="0"/>
              <a:t>nasedá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kosti</a:t>
            </a:r>
            <a:r>
              <a:rPr lang="en-US" sz="2400" dirty="0" smtClean="0"/>
              <a:t> a v </a:t>
            </a:r>
            <a:r>
              <a:rPr lang="en-US" sz="2400" dirty="0" err="1" smtClean="0"/>
              <a:t>páteři</a:t>
            </a:r>
            <a:r>
              <a:rPr lang="en-US" sz="2400" dirty="0" smtClean="0"/>
              <a:t> </a:t>
            </a:r>
            <a:r>
              <a:rPr lang="en-US" sz="2400" dirty="0" err="1" smtClean="0"/>
              <a:t>vytváří</a:t>
            </a:r>
            <a:r>
              <a:rPr lang="en-US" sz="2400" dirty="0" smtClean="0"/>
              <a:t> </a:t>
            </a:r>
            <a:r>
              <a:rPr lang="en-US" sz="2400" dirty="0" err="1" smtClean="0"/>
              <a:t>durální</a:t>
            </a:r>
            <a:r>
              <a:rPr lang="en-US" sz="2400" dirty="0" smtClean="0"/>
              <a:t> </a:t>
            </a:r>
            <a:r>
              <a:rPr lang="en-US" sz="2400" dirty="0" err="1" smtClean="0"/>
              <a:t>vak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/>
              <a:t>Pavučnice</a:t>
            </a:r>
            <a:r>
              <a:rPr lang="en-US" sz="2400" dirty="0" smtClean="0"/>
              <a:t> (</a:t>
            </a:r>
            <a:r>
              <a:rPr lang="en-US" sz="2400" dirty="0" err="1" smtClean="0"/>
              <a:t>Arachnoidea</a:t>
            </a:r>
            <a:r>
              <a:rPr lang="en-US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b="1" dirty="0" err="1" smtClean="0"/>
              <a:t>Omozečnice</a:t>
            </a:r>
            <a:r>
              <a:rPr lang="en-US" sz="2400" dirty="0" smtClean="0"/>
              <a:t>, </a:t>
            </a:r>
            <a:r>
              <a:rPr lang="en-US" sz="2400" dirty="0" err="1" smtClean="0"/>
              <a:t>měkká</a:t>
            </a:r>
            <a:r>
              <a:rPr lang="en-US" sz="2400" dirty="0" smtClean="0"/>
              <a:t> </a:t>
            </a:r>
            <a:r>
              <a:rPr lang="en-US" sz="2400" dirty="0" err="1" smtClean="0"/>
              <a:t>plena</a:t>
            </a:r>
            <a:r>
              <a:rPr lang="en-US" sz="2400" dirty="0" smtClean="0"/>
              <a:t> </a:t>
            </a:r>
            <a:r>
              <a:rPr lang="en-US" sz="2400" dirty="0" err="1" smtClean="0"/>
              <a:t>mozková</a:t>
            </a:r>
            <a:r>
              <a:rPr lang="en-US" sz="2400" dirty="0" smtClean="0"/>
              <a:t> (</a:t>
            </a:r>
            <a:r>
              <a:rPr lang="en-US" sz="2400" dirty="0" err="1" smtClean="0"/>
              <a:t>pia</a:t>
            </a:r>
            <a:r>
              <a:rPr lang="en-US" sz="2400" dirty="0" smtClean="0"/>
              <a:t> mater) - </a:t>
            </a:r>
            <a:r>
              <a:rPr lang="en-US" sz="2400" dirty="0" err="1" smtClean="0"/>
              <a:t>mezi</a:t>
            </a:r>
            <a:r>
              <a:rPr lang="en-US" sz="2400" dirty="0" smtClean="0"/>
              <a:t> </a:t>
            </a:r>
            <a:r>
              <a:rPr lang="en-US" sz="2400" dirty="0" err="1" smtClean="0"/>
              <a:t>ni</a:t>
            </a:r>
            <a:r>
              <a:rPr lang="en-US" sz="2400" dirty="0" smtClean="0"/>
              <a:t> a </a:t>
            </a:r>
            <a:r>
              <a:rPr lang="en-US" sz="2400" dirty="0" err="1" smtClean="0"/>
              <a:t>pavoučnicí</a:t>
            </a:r>
            <a:r>
              <a:rPr lang="en-US" sz="2400" dirty="0" smtClean="0"/>
              <a:t> je </a:t>
            </a:r>
            <a:r>
              <a:rPr lang="en-US" sz="2400" dirty="0" err="1" smtClean="0"/>
              <a:t>mozkomíšní</a:t>
            </a:r>
            <a:r>
              <a:rPr lang="en-US" sz="2400" dirty="0" smtClean="0"/>
              <a:t> </a:t>
            </a:r>
            <a:r>
              <a:rPr lang="en-US" sz="2400" dirty="0" err="1" smtClean="0"/>
              <a:t>mok</a:t>
            </a:r>
            <a:endParaRPr lang="en-US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699792" y="548680"/>
            <a:ext cx="3702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rgbClr val="CC9900"/>
                    </a:gs>
                    <a:gs pos="75000">
                      <a:srgbClr val="996600"/>
                    </a:gs>
                    <a:gs pos="100000">
                      <a:srgbClr val="663300"/>
                    </a:gs>
                  </a:gsLst>
                  <a:lin ang="5400000"/>
                </a:gradFill>
                <a:effectLst>
                  <a:outerShdw blurRad="50800" dist="38100" algn="l" rotWithShape="0">
                    <a:srgbClr val="FF9966">
                      <a:alpha val="40000"/>
                    </a:srgbClr>
                  </a:outerShdw>
                </a:effectLst>
              </a:rPr>
              <a:t>MOKOVÉ  PLENY</a:t>
            </a:r>
            <a:endParaRPr lang="en-US" sz="4000" b="1" dirty="0">
              <a:ln w="11430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rgbClr val="CC9900"/>
                  </a:gs>
                  <a:gs pos="75000">
                    <a:srgbClr val="996600"/>
                  </a:gs>
                  <a:gs pos="100000">
                    <a:srgbClr val="663300"/>
                  </a:gs>
                </a:gsLst>
                <a:lin ang="5400000"/>
              </a:gradFill>
              <a:effectLst>
                <a:outerShdw blurRad="50800" dist="38100" algn="l" rotWithShape="0">
                  <a:srgbClr val="FF9966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Obrázek 4" descr="meningy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966" y="1556792"/>
            <a:ext cx="4759034" cy="4725144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mozkové komor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2819" y="476672"/>
            <a:ext cx="6361714" cy="597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029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pinal_cor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0"/>
            <a:ext cx="4067944" cy="6858000"/>
          </a:xfrm>
          <a:prstGeom prst="rect">
            <a:avLst/>
          </a:prstGeom>
        </p:spPr>
      </p:pic>
      <p:pic>
        <p:nvPicPr>
          <p:cNvPr id="3" name="Obrázek 2" descr="spinal_cord_cut-away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52736"/>
            <a:ext cx="482877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85800" y="292100"/>
            <a:ext cx="8278688" cy="19127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Mitóza </a:t>
            </a: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rozdělení genetické informace mezi dvě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dceřinné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 spojena obvykle s rozdělením buňky-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cytokinezí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- 5 fází: profáze, metafáze, anafáze, telofáze,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cytokineze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85800" y="2132856"/>
            <a:ext cx="7772400" cy="38884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    Profáze: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kondenzace chromozómů a vznik mitotického aparátu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(z mikrotubulů)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   Metafáze: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posun chromozómů do ekvatoriální roviny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    Anafáze: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oddělení chromatid a jejich posun k opačným pólům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    Telofáze: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mizí mikrotubuly napojené na chromozómy,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dekondenzace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chromozómů, rekonstrukce jaderného obalu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    </a:t>
            </a:r>
            <a:r>
              <a:rPr kumimoji="0" lang="cs-CZ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Cytokineze</a:t>
            </a:r>
            <a:r>
              <a:rPr kumimoji="0" lang="cs-C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rozdělení cytoplazmy,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buněč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organel, vytvoření 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přepážky a vznik dvou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dceřinných</a:t>
            </a: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buněk</a:t>
            </a: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51520" y="6237312"/>
            <a:ext cx="489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https://www.youtube.com/watch?v=C6hn3sA0ip0</a:t>
            </a:r>
            <a:endParaRPr lang="cs-CZ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331640" y="6381328"/>
            <a:ext cx="5248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https://www.youtube.com/watch?v=mKWxeMMFTEU</a:t>
            </a:r>
            <a:endParaRPr lang="cs-CZ" dirty="0" smtClean="0"/>
          </a:p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1052513"/>
            <a:ext cx="7772400" cy="56165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</a:t>
            </a: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redukce chromozomů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 polovinu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-    2 dělení: redukce a samotná mitóza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1. dělení: heterotypické dělení = vlastní redukce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profáze I, metafáze I, anafáze I, telofáze I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2. dělení: homeotypické dělení</a:t>
            </a:r>
            <a:b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- každá z dceřiných buněk prodělá mitózu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 -  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vznik pohlavních buněk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(spermie, vajíčko)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Crossing-over </a:t>
            </a: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výměna nesesterských chromatid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homologních chromozomů, zvýšení genetické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variability  gamet        </a:t>
            </a:r>
            <a:endParaRPr kumimoji="0" lang="cs-CZ" sz="2400" b="0" i="0" u="none" strike="noStrike" kern="1200" cap="none" spc="0" normalizeH="0" baseline="0" noProof="0" dirty="0" smtClean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11560" y="260648"/>
            <a:ext cx="1687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 </a:t>
            </a:r>
            <a:r>
              <a:rPr lang="cs-CZ" sz="3600" b="1" dirty="0" smtClean="0">
                <a:solidFill>
                  <a:srgbClr val="CC0000"/>
                </a:solidFill>
              </a:rPr>
              <a:t>Meióza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2621</Words>
  <Application>Microsoft Office PowerPoint</Application>
  <PresentationFormat>Předvádění na obrazovce (4:3)</PresentationFormat>
  <Paragraphs>793</Paragraphs>
  <Slides>79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79</vt:i4>
      </vt:variant>
    </vt:vector>
  </HeadingPairs>
  <TitlesOfParts>
    <vt:vector size="86" baseType="lpstr">
      <vt:lpstr>Arial</vt:lpstr>
      <vt:lpstr>Calibri</vt:lpstr>
      <vt:lpstr>Symbol</vt:lpstr>
      <vt:lpstr>Times New Roman</vt:lpstr>
      <vt:lpstr>Verdana</vt:lpstr>
      <vt:lpstr>Wingdings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Eva Závodná</dc:creator>
  <cp:lastModifiedBy>Závodná</cp:lastModifiedBy>
  <cp:revision>24</cp:revision>
  <dcterms:created xsi:type="dcterms:W3CDTF">2016-03-18T17:35:35Z</dcterms:created>
  <dcterms:modified xsi:type="dcterms:W3CDTF">2017-04-26T09:07:42Z</dcterms:modified>
</cp:coreProperties>
</file>