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4D827C-2155-99FD-4B7F-F3CE5AF68C33}" v="29" dt="2024-11-08T07:15:23.122"/>
    <p1510:client id="{62439B18-BF25-7D36-6C50-1BA6025D7C7C}" v="15" dt="2024-11-07T11:29:34.027"/>
    <p1510:client id="{BD013EBB-6B59-7D2A-0A14-7A58528F18F0}" v="76" dt="2024-11-07T10:48:09.6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02" y="42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vložíte nadpis</a:t>
            </a:r>
            <a:endParaRPr lang="cs-CZ" noProof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pic>
        <p:nvPicPr>
          <p:cNvPr id="16" name="Obrázek 1">
            <a:extLst>
              <a:ext uri="{FF2B5EF4-FFF2-40B4-BE49-F238E27FC236}">
                <a16:creationId xmlns:a16="http://schemas.microsoft.com/office/drawing/2014/main" id="{7A558590-3D19-6C48-A2E2-AA9685798C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0F2C13CE-A0CC-E748-B805-EB1352FB7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A34264-82BA-334B-A52D-7C7E39075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2FAE87C-EBEA-6046-B188-17A3FDF54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F2AF076-03BF-A840-9AC6-67D6A5308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3" cy="3240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ogo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7000" y="2618763"/>
            <a:ext cx="5598000" cy="16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CFFDD51A-A9F8-FE4E-B3A4-730012EB1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CF8514-A699-7446-A004-D53B6C058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56972E37-6C79-104E-9A2E-0A7D6AE76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/>
              <a:t>Kliknutím vložíte nadpis</a:t>
            </a:r>
            <a:endParaRPr lang="cs-CZ" noProof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7BC10773-D561-EC40-B870-2EB7E6832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AAC051C2-3678-DC41-8EFB-F28692213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vložíte nadpis</a:t>
            </a:r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0354C595-25A7-D342-992D-A47A315A9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8CCE2A48-C459-CA4C-978D-0CE03EA53F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vložíte nadpis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E44221-4107-1D4F-ACA7-8A5430625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hyperlink" Target="https://is.muni.cz/auth/napoveda/elearning/osnova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www.zakonyprolidi.cz/cs/1998-11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s.muni.cz/auth/el/law/podzim2024/MP726Zk/index.qwarp" TargetMode="External"/><Relationship Id="rId5" Type="http://schemas.openxmlformats.org/officeDocument/2006/relationships/hyperlink" Target="https://is.muni.cz/napoveda/elearning#elearning" TargetMode="External"/><Relationship Id="rId4" Type="http://schemas.openxmlformats.org/officeDocument/2006/relationships/hyperlink" Target="https://is.muni.cz/auth/do/mu/samostudium/index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havlicek@rect.muni.cz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s.muni.cz/auth/do/mu/Uredni_deska/Predpisy_MU/Masarykova_univerzita/Ostatni_dokumenty/Metodika/odbor_pro_kvalitu/2024_Metodicky_list_Distancni_a_kombinovana_vyuka_na_MU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uni.cz/o-univerzite/uredni-deska/studijni-a-zkusebni-rad-mu" TargetMode="External"/><Relationship Id="rId3" Type="http://schemas.openxmlformats.org/officeDocument/2006/relationships/hyperlink" Target="https://www.zakonyprolidi.cz/cs/2016-274" TargetMode="External"/><Relationship Id="rId7" Type="http://schemas.openxmlformats.org/officeDocument/2006/relationships/hyperlink" Target="https://is.muni.cz/do/mu/Uredni_deska/Predpisy_MU/Masarykova_univerzita/Smernice_MU/SM01-24/Smernice_MU_c.1_2024_-_Pravidla_pro_tvorbu_studijnich_programu_a_programu_celozivotniho_vzdelavani__ucinna_od_1.5.2024_.pdf" TargetMode="External"/><Relationship Id="rId2" Type="http://schemas.openxmlformats.org/officeDocument/2006/relationships/hyperlink" Target="https://www.zakonyprolidi.cz/cs/1998-11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uni.cz/o-univerzite/uredni-deska/rad-kvality-studijnich-programu-mu" TargetMode="External"/><Relationship Id="rId5" Type="http://schemas.openxmlformats.org/officeDocument/2006/relationships/hyperlink" Target="https://www.nauvs.cz/attachments/article/71/RNAU-schvaleno-2024-8-8-SP-metodika%20posuzovani.pdf" TargetMode="External"/><Relationship Id="rId10" Type="http://schemas.openxmlformats.org/officeDocument/2006/relationships/image" Target="../media/image7.svg"/><Relationship Id="rId4" Type="http://schemas.openxmlformats.org/officeDocument/2006/relationships/hyperlink" Target="https://www.nauvs.cz/attachments/article/71/RNAU-schvaleno-2024-8-2-SP-informace%20k%20pril%20A-D.pdf" TargetMode="Externa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zakonyprolidi.cz/cs/1998-11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zakonyprolidi.cz/cs/1998-11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zakonyprolidi.cz/cs/1998-11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zakonyprolidi.cz/cs/1998-11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zakonyprolidi.cz/cs/1998-11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zakonyprolidi.cz/cs/1998-11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11040102" cy="252000"/>
          </a:xfrm>
        </p:spPr>
        <p:txBody>
          <a:bodyPr/>
          <a:lstStyle/>
          <a:p>
            <a:pPr algn="r"/>
            <a:r>
              <a:rPr lang="cs-CZ" dirty="0"/>
              <a:t>Verze listopad 2024</a:t>
            </a:r>
          </a:p>
          <a:p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1594338"/>
            <a:ext cx="11361600" cy="2477607"/>
          </a:xfrm>
        </p:spPr>
        <p:txBody>
          <a:bodyPr/>
          <a:lstStyle/>
          <a:p>
            <a:r>
              <a:rPr lang="cs-CZ" dirty="0"/>
              <a:t>Opory pro kombinovanou a distanční výuku na MU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786554"/>
            <a:ext cx="11361600" cy="1650685"/>
          </a:xfrm>
        </p:spPr>
        <p:txBody>
          <a:bodyPr/>
          <a:lstStyle/>
          <a:p>
            <a:r>
              <a:rPr lang="cs-CZ" dirty="0"/>
              <a:t>Prezentace obsahu metodiky</a:t>
            </a:r>
          </a:p>
          <a:p>
            <a:endParaRPr lang="cs-CZ" dirty="0"/>
          </a:p>
          <a:p>
            <a:r>
              <a:rPr lang="cs-CZ" dirty="0"/>
              <a:t>Jakub Havlíček, Odbor pro kvalitu RMU</a:t>
            </a:r>
          </a:p>
        </p:txBody>
      </p:sp>
      <p:pic>
        <p:nvPicPr>
          <p:cNvPr id="7" name="Obrázek 6" descr="Obsah obrázku text, počítač, snímek obrazovky, Počítačová klávesnice&#10;&#10;Popis byl vytvořen automaticky">
            <a:extLst>
              <a:ext uri="{FF2B5EF4-FFF2-40B4-BE49-F238E27FC236}">
                <a16:creationId xmlns:a16="http://schemas.microsoft.com/office/drawing/2014/main" id="{18EF1E3D-7296-D6F9-A1FB-C41339F3AF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320" y="2347720"/>
            <a:ext cx="4213560" cy="421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8976C-63A1-4796-6D99-897428F1E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F070798-F8A5-CA4F-9237-5A5B807963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Verze listopad 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DAA928-E7AA-A3A8-7351-4E4A06592D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782926B-FD8C-FA1E-F930-92D50ADBA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97213"/>
            <a:ext cx="10753200" cy="451576"/>
          </a:xfrm>
        </p:spPr>
        <p:txBody>
          <a:bodyPr/>
          <a:lstStyle/>
          <a:p>
            <a:r>
              <a:rPr lang="cs-CZ" dirty="0"/>
              <a:t>Vzory, návody a rady pro e-learning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57C7658-AE4C-6830-F1FC-F1B27B03D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73" y="865239"/>
            <a:ext cx="10550014" cy="5083276"/>
          </a:xfrm>
        </p:spPr>
        <p:txBody>
          <a:bodyPr vert="horz" lIns="0" tIns="0" rIns="0" bIns="0" rtlCol="0" anchor="t">
            <a:noAutofit/>
          </a:bodyPr>
          <a:lstStyle/>
          <a:p>
            <a:pPr marL="0" indent="5040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b="1" i="0" u="sng" strike="noStrike" dirty="0">
              <a:solidFill>
                <a:srgbClr val="0000FF"/>
              </a:solidFill>
              <a:effectLst/>
              <a:hlinkClick r:id="rId2"/>
            </a:endParaRPr>
          </a:p>
          <a:p>
            <a:pPr marL="457200" indent="-45720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Návod k základům tvorby interaktivní osnovy: </a:t>
            </a:r>
            <a:r>
              <a:rPr lang="cs-CZ" b="0" i="0" u="sng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hlinkClick r:id="rId3"/>
              </a:rPr>
              <a:t>https://is.muni.cz/auth/napoveda/elearning/osnova</a:t>
            </a:r>
            <a:r>
              <a:rPr lang="cs-CZ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 </a:t>
            </a:r>
            <a:endParaRPr lang="cs-CZ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457200" indent="-45720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Doporučení k distanční výuce:</a:t>
            </a:r>
            <a:r>
              <a:rPr lang="cs-CZ" b="0" i="0" dirty="0">
                <a:solidFill>
                  <a:srgbClr val="000000"/>
                </a:solidFill>
                <a:effectLst/>
                <a:latin typeface="WordVisiCarriageReturn_MSFontService"/>
              </a:rPr>
              <a:t> </a:t>
            </a:r>
            <a:br>
              <a:rPr lang="cs-CZ" b="0" i="0" dirty="0">
                <a:solidFill>
                  <a:srgbClr val="000000"/>
                </a:solidFill>
                <a:effectLst/>
                <a:latin typeface="WordVisiCarriageReturn_MSFontService"/>
              </a:rPr>
            </a:br>
            <a:r>
              <a:rPr lang="cs-CZ" b="0" i="0" u="sng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hlinkClick r:id="rId4"/>
              </a:rPr>
              <a:t>https://is.muni.cz/auth/do/mu/samostudium/index.html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cs-CZ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457200" indent="-45720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Návody k e-learningu: </a:t>
            </a:r>
            <a:b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cs-CZ" b="0" i="0" u="sng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hlinkClick r:id="rId5"/>
              </a:rPr>
              <a:t>https://is.muni.cz/napoveda/elearning#elearning</a:t>
            </a:r>
            <a:r>
              <a:rPr lang="cs-CZ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  </a:t>
            </a:r>
            <a:endParaRPr lang="cs-CZ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457200" indent="-457200"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Arial" panose="020B0604020202020204" pitchFamily="34" charset="0"/>
              </a:rPr>
              <a:t>Příklad studijní opory s potřebnými náležitostmi:</a:t>
            </a:r>
            <a:r>
              <a:rPr lang="cs-CZ" b="0" i="0" dirty="0">
                <a:effectLst/>
                <a:latin typeface="WordVisiCarriageReturn_MSFontService"/>
              </a:rPr>
              <a:t> </a:t>
            </a:r>
            <a:br>
              <a:rPr lang="cs-CZ" b="0" i="0" dirty="0">
                <a:solidFill>
                  <a:srgbClr val="FF0000"/>
                </a:solidFill>
                <a:effectLst/>
                <a:latin typeface="WordVisiCarriageReturn_MSFontService"/>
              </a:rPr>
            </a:br>
            <a:r>
              <a:rPr lang="cs-CZ" b="0" i="0" u="sng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6"/>
              </a:rPr>
              <a:t>Právo Evropské unie II – seminář, přednášky a zkouška</a:t>
            </a:r>
            <a:r>
              <a:rPr lang="cs-CZ" b="0" i="0" dirty="0">
                <a:solidFill>
                  <a:srgbClr val="000000"/>
                </a:solidFill>
                <a:effectLst/>
                <a:latin typeface="WordVisiCarriageReturn_MSFontService"/>
              </a:rPr>
              <a:t> </a:t>
            </a:r>
            <a:br>
              <a:rPr lang="cs-CZ" b="0" i="0" dirty="0">
                <a:solidFill>
                  <a:srgbClr val="000000"/>
                </a:solidFill>
                <a:effectLst/>
                <a:latin typeface="WordVisiCarriageReturn_MSFontService"/>
              </a:rPr>
            </a:br>
            <a:endParaRPr lang="cs-CZ" dirty="0">
              <a:cs typeface="Arial"/>
            </a:endParaRPr>
          </a:p>
          <a:p>
            <a:pPr marL="0" lvl="1" indent="504000"/>
            <a:endParaRPr lang="cs-CZ" sz="2800" dirty="0">
              <a:cs typeface="Arial"/>
            </a:endParaRPr>
          </a:p>
          <a:p>
            <a:pPr marL="0" lvl="1" indent="504000"/>
            <a:endParaRPr lang="cs-CZ" sz="2800" dirty="0">
              <a:cs typeface="Arial"/>
            </a:endParaRPr>
          </a:p>
          <a:p>
            <a:pPr marL="502920" lvl="1" indent="-179705"/>
            <a:endParaRPr lang="cs-CZ" dirty="0">
              <a:cs typeface="Arial"/>
            </a:endParaRPr>
          </a:p>
          <a:p>
            <a:pPr marL="323215" lvl="1" indent="0">
              <a:buNone/>
            </a:pPr>
            <a:endParaRPr lang="cs-CZ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</p:txBody>
      </p:sp>
      <p:pic>
        <p:nvPicPr>
          <p:cNvPr id="7" name="Grafický objekt 6" descr="Třída obrys">
            <a:extLst>
              <a:ext uri="{FF2B5EF4-FFF2-40B4-BE49-F238E27FC236}">
                <a16:creationId xmlns:a16="http://schemas.microsoft.com/office/drawing/2014/main" id="{01D25099-5063-FEC4-E767-DF419719A0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06230" y="2114020"/>
            <a:ext cx="1049796" cy="10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58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B2796-F6C8-2952-689A-19A25C3AC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E2D4548D-01B0-F986-A605-19D0CB9A71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11040102" cy="252000"/>
          </a:xfrm>
        </p:spPr>
        <p:txBody>
          <a:bodyPr/>
          <a:lstStyle/>
          <a:p>
            <a:pPr algn="r"/>
            <a:r>
              <a:rPr lang="cs-CZ" dirty="0"/>
              <a:t>Verze listopad 2024</a:t>
            </a:r>
          </a:p>
          <a:p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D5282FCA-0189-20BA-57BB-DDA23D9588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19476ED-4EA3-9B11-B308-AD1DD616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1594338"/>
            <a:ext cx="11361600" cy="2477607"/>
          </a:xfrm>
        </p:spPr>
        <p:txBody>
          <a:bodyPr/>
          <a:lstStyle/>
          <a:p>
            <a:r>
              <a:rPr lang="cs-CZ" dirty="0"/>
              <a:t>Opory pro kombinovanou a distanční výuku na MU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E8B5C027-C698-72B0-DFDC-9B22868AE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662" y="3786554"/>
            <a:ext cx="11351440" cy="2483729"/>
          </a:xfrm>
        </p:spPr>
        <p:txBody>
          <a:bodyPr/>
          <a:lstStyle/>
          <a:p>
            <a:r>
              <a:rPr lang="cs-CZ" dirty="0"/>
              <a:t>Děkuji za pozornost</a:t>
            </a:r>
          </a:p>
          <a:p>
            <a:endParaRPr lang="cs-CZ" dirty="0"/>
          </a:p>
          <a:p>
            <a:r>
              <a:rPr lang="cs-CZ" dirty="0"/>
              <a:t>Jakub Havlíček, Odbor pro kvalitu RMU</a:t>
            </a:r>
          </a:p>
          <a:p>
            <a:r>
              <a:rPr lang="cs-CZ" dirty="0">
                <a:hlinkClick r:id="rId2"/>
              </a:rPr>
              <a:t>havlicek@rect.muni.cz</a:t>
            </a:r>
            <a:endParaRPr lang="cs-CZ" dirty="0">
              <a:cs typeface="Arial"/>
              <a:hlinkClick r:id="rId2"/>
            </a:endParaRPr>
          </a:p>
          <a:p>
            <a:pPr>
              <a:lnSpc>
                <a:spcPct val="113999"/>
              </a:lnSpc>
            </a:pPr>
            <a:endParaRPr lang="cs-CZ" sz="1000" dirty="0">
              <a:cs typeface="Arial"/>
            </a:endParaRPr>
          </a:p>
          <a:p>
            <a:pPr>
              <a:lnSpc>
                <a:spcPct val="113999"/>
              </a:lnSpc>
            </a:pPr>
            <a:endParaRPr lang="cs-CZ" sz="1000">
              <a:cs typeface="Arial"/>
            </a:endParaRPr>
          </a:p>
          <a:p>
            <a:pPr>
              <a:lnSpc>
                <a:spcPct val="113999"/>
              </a:lnSpc>
            </a:pPr>
            <a:endParaRPr lang="cs-CZ" sz="1000">
              <a:cs typeface="Arial"/>
            </a:endParaRPr>
          </a:p>
          <a:p>
            <a:pPr>
              <a:lnSpc>
                <a:spcPct val="113999"/>
              </a:lnSpc>
            </a:pPr>
            <a:r>
              <a:rPr lang="cs-CZ" sz="1000">
                <a:cs typeface="Arial"/>
              </a:rPr>
              <a:t>                         Obrázky, slide 1,11: ChatGPT4o /DallE</a:t>
            </a:r>
            <a:endParaRPr lang="cs-CZ">
              <a:cs typeface="Arial"/>
            </a:endParaRPr>
          </a:p>
          <a:p>
            <a:endParaRPr lang="cs-CZ" dirty="0">
              <a:cs typeface="Arial"/>
            </a:endParaRPr>
          </a:p>
        </p:txBody>
      </p:sp>
      <p:pic>
        <p:nvPicPr>
          <p:cNvPr id="8" name="Obrázek 7" descr="Obsah obrázku text, kreslené&#10;&#10;Popis byl vytvořen automaticky">
            <a:extLst>
              <a:ext uri="{FF2B5EF4-FFF2-40B4-BE49-F238E27FC236}">
                <a16:creationId xmlns:a16="http://schemas.microsoft.com/office/drawing/2014/main" id="{E4F83873-A4E2-66F0-5B11-F54F91992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067" y="2282092"/>
            <a:ext cx="4471772" cy="447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17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4F39475-EB6F-75DF-E69D-0BC1612E67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Verze listopad 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3DFAC2-8B8B-23CB-8C5D-5A1971B782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C17BE8D-FCCD-D03A-BF20-91B754CAB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97213"/>
            <a:ext cx="10753200" cy="451576"/>
          </a:xfrm>
        </p:spPr>
        <p:txBody>
          <a:bodyPr/>
          <a:lstStyle/>
          <a:p>
            <a:r>
              <a:rPr lang="cs-CZ" dirty="0"/>
              <a:t>Vznik a cíle metodiky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77E4DD0-9785-E1ED-1291-CCAA3FEF4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474838"/>
            <a:ext cx="11059200" cy="4473677"/>
          </a:xfrm>
        </p:spPr>
        <p:txBody>
          <a:bodyPr vert="horz" lIns="0" tIns="0" rIns="0" bIns="0" rtlCol="0" anchor="t">
            <a:noAutofit/>
          </a:bodyPr>
          <a:lstStyle/>
          <a:p>
            <a:pPr marL="528955" indent="-457200">
              <a:buFont typeface="Arial" panose="020B0604020202020204" pitchFamily="34" charset="0"/>
              <a:buChar char="•"/>
            </a:pPr>
            <a:r>
              <a:rPr lang="cs-CZ" dirty="0"/>
              <a:t>„</a:t>
            </a:r>
            <a:r>
              <a:rPr lang="cs-CZ" dirty="0">
                <a:hlinkClick r:id="rId2"/>
              </a:rPr>
              <a:t>Metodika: Distanční a kombinovaná výuka na MU</a:t>
            </a:r>
            <a:r>
              <a:rPr lang="cs-CZ" dirty="0"/>
              <a:t>“</a:t>
            </a:r>
            <a:endParaRPr lang="cs-CZ" dirty="0">
              <a:cs typeface="Arial"/>
            </a:endParaRPr>
          </a:p>
          <a:p>
            <a:pPr marL="666115" lvl="1" indent="-342900">
              <a:buFont typeface="Arial" panose="020B0604020202020204" pitchFamily="34" charset="0"/>
              <a:buChar char="•"/>
            </a:pPr>
            <a:r>
              <a:rPr lang="cs-CZ" dirty="0"/>
              <a:t>Vzniká jako analogie podobných dokumentů jiných VŠ, na MU doposud nebyl</a:t>
            </a:r>
          </a:p>
          <a:p>
            <a:pPr marL="666115" lvl="1" indent="-342900">
              <a:buFont typeface="Arial" panose="020B0604020202020204" pitchFamily="34" charset="0"/>
              <a:buChar char="•"/>
            </a:pPr>
            <a:r>
              <a:rPr lang="cs-CZ" dirty="0"/>
              <a:t>Pracovní skupina prorektora pro vzdělávání a kvalitu M. Bulanta</a:t>
            </a:r>
          </a:p>
          <a:p>
            <a:pPr marL="666115" lvl="1" indent="-342900">
              <a:buFont typeface="Arial" panose="020B0604020202020204" pitchFamily="34" charset="0"/>
              <a:buChar char="•"/>
            </a:pPr>
            <a:r>
              <a:rPr lang="cs-CZ" dirty="0"/>
              <a:t>12 členů – pedagogika, </a:t>
            </a:r>
            <a:r>
              <a:rPr lang="cs-CZ" dirty="0" err="1"/>
              <a:t>OpK</a:t>
            </a:r>
            <a:r>
              <a:rPr lang="cs-CZ" dirty="0"/>
              <a:t>, vedení MU, připravuje metodiku v r. 2023</a:t>
            </a:r>
          </a:p>
          <a:p>
            <a:pPr marL="666115" lvl="1" indent="-342900">
              <a:buFont typeface="Arial" panose="020B0604020202020204" pitchFamily="34" charset="0"/>
              <a:buChar char="•"/>
            </a:pPr>
            <a:r>
              <a:rPr lang="cs-CZ" dirty="0"/>
              <a:t>Přijata na RVH a účinná od 15. ledna 2024   </a:t>
            </a:r>
            <a:endParaRPr lang="cs-CZ" dirty="0">
              <a:cs typeface="Arial"/>
            </a:endParaRPr>
          </a:p>
          <a:p>
            <a:pPr marL="666115" lvl="1" indent="-342900"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  <a:cs typeface="Arial"/>
            </a:endParaRPr>
          </a:p>
          <a:p>
            <a:pPr marL="528955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DC"/>
                </a:solidFill>
                <a:cs typeface="Arial"/>
              </a:rPr>
              <a:t>Cíle dokumentu</a:t>
            </a:r>
            <a:endParaRPr lang="en-US" sz="2000" dirty="0"/>
          </a:p>
          <a:p>
            <a:pPr marL="666115" lvl="1" indent="-342900">
              <a:buFont typeface="Arial" panose="020B0604020202020204" pitchFamily="34" charset="0"/>
              <a:buChar char="•"/>
            </a:pPr>
            <a:r>
              <a:rPr lang="cs-CZ" dirty="0">
                <a:cs typeface="Arial"/>
              </a:rPr>
              <a:t>Standardizace kvality výuky v </a:t>
            </a:r>
            <a:r>
              <a:rPr lang="cs-CZ" dirty="0" err="1">
                <a:cs typeface="Arial"/>
              </a:rPr>
              <a:t>dist</a:t>
            </a:r>
            <a:r>
              <a:rPr lang="cs-CZ" dirty="0">
                <a:cs typeface="Arial"/>
              </a:rPr>
              <a:t>. a kombi. programech na MU</a:t>
            </a:r>
          </a:p>
          <a:p>
            <a:pPr marL="666115" lvl="1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cs typeface="Arial"/>
              </a:rPr>
              <a:t>Specifikovat parametry studijních opor</a:t>
            </a:r>
          </a:p>
          <a:p>
            <a:pPr marL="71755" indent="0">
              <a:buNone/>
            </a:pPr>
            <a:endParaRPr lang="cs-CZ" dirty="0">
              <a:solidFill>
                <a:srgbClr val="0000DC"/>
              </a:solidFill>
              <a:cs typeface="Arial"/>
            </a:endParaRPr>
          </a:p>
          <a:p>
            <a:pPr marL="502920" lvl="1" indent="-179705"/>
            <a:endParaRPr lang="cs-CZ" dirty="0">
              <a:cs typeface="Arial"/>
            </a:endParaRPr>
          </a:p>
          <a:p>
            <a:pPr marL="502920" lvl="1" indent="-179705"/>
            <a:endParaRPr lang="cs-CZ" dirty="0">
              <a:cs typeface="Arial"/>
            </a:endParaRPr>
          </a:p>
          <a:p>
            <a:pPr marL="502920" lvl="1" indent="-179705"/>
            <a:endParaRPr lang="cs-CZ" dirty="0">
              <a:cs typeface="Arial"/>
            </a:endParaRPr>
          </a:p>
          <a:p>
            <a:pPr marL="502920" lvl="1" indent="-179705"/>
            <a:endParaRPr lang="cs-CZ" dirty="0">
              <a:cs typeface="Arial"/>
            </a:endParaRPr>
          </a:p>
          <a:p>
            <a:pPr marL="323215" lvl="1" indent="0">
              <a:buNone/>
            </a:pPr>
            <a:endParaRPr lang="cs-CZ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</p:txBody>
      </p:sp>
      <p:pic>
        <p:nvPicPr>
          <p:cNvPr id="7" name="Grafický objekt 6" descr="Třída obrys">
            <a:extLst>
              <a:ext uri="{FF2B5EF4-FFF2-40B4-BE49-F238E27FC236}">
                <a16:creationId xmlns:a16="http://schemas.microsoft.com/office/drawing/2014/main" id="{7D7D0A11-288A-FBDA-5847-D8D65D4BD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23404" y="2094355"/>
            <a:ext cx="1049796" cy="10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62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FE7DE-27C1-9F7D-7BFD-B682F7613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33ABB2D-954D-1221-887B-79B7268F51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Verze listopad 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D5F1700-1479-EC52-262D-3BEADEADB3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F694FFA-7EE8-4B3F-4DC7-21F8D1811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97213"/>
            <a:ext cx="10753200" cy="451576"/>
          </a:xfrm>
        </p:spPr>
        <p:txBody>
          <a:bodyPr/>
          <a:lstStyle/>
          <a:p>
            <a:r>
              <a:rPr lang="cs-CZ" dirty="0"/>
              <a:t>Výchozí normy a předpisy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5DAFC71-0E39-7142-8D68-4ED51F8C2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73" y="904568"/>
            <a:ext cx="10314039" cy="5043947"/>
          </a:xfrm>
        </p:spPr>
        <p:txBody>
          <a:bodyPr vert="horz" lIns="0" tIns="0" rIns="0" bIns="0" rtlCol="0" anchor="t">
            <a:noAutofit/>
          </a:bodyPr>
          <a:lstStyle/>
          <a:p>
            <a:pPr marL="5040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b="1" i="0" u="sng" strike="noStrike" dirty="0">
              <a:solidFill>
                <a:srgbClr val="0000FF"/>
              </a:solidFill>
              <a:effectLst/>
              <a:hlinkClick r:id="rId2"/>
            </a:endParaRPr>
          </a:p>
          <a:p>
            <a:pPr marL="504000" rtl="0" fontAlgn="base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i="0" u="sng" strike="noStrike" dirty="0">
                <a:solidFill>
                  <a:srgbClr val="0000FF"/>
                </a:solidFill>
                <a:effectLst/>
                <a:hlinkClick r:id="rId2"/>
              </a:rPr>
              <a:t> Zákon o vysokých školách č. 111/1998 Sb.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marL="504000" rtl="0" fontAlgn="base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i="0" u="sng" strike="noStrike" dirty="0">
                <a:solidFill>
                  <a:srgbClr val="0000FF"/>
                </a:solidFill>
                <a:effectLst/>
              </a:rPr>
              <a:t> </a:t>
            </a:r>
            <a:r>
              <a:rPr lang="cs-CZ" b="1" i="0" u="sng" strike="noStrike" dirty="0">
                <a:solidFill>
                  <a:srgbClr val="0000FF"/>
                </a:solidFill>
                <a:effectLst/>
                <a:hlinkClick r:id="rId3"/>
              </a:rPr>
              <a:t>Nařízení vlády o standardech pro akreditace ve vysokém školství č. 274/2016 Sb.​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marL="504000" rtl="0" fontAlgn="base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i="0" dirty="0">
                <a:effectLst/>
              </a:rPr>
              <a:t> Metodické materiály NAÚ, </a:t>
            </a:r>
            <a:r>
              <a:rPr lang="cs-CZ" sz="2000" b="1" i="0" dirty="0">
                <a:effectLst/>
              </a:rPr>
              <a:t>průběžně aktualizované:</a:t>
            </a:r>
            <a:r>
              <a:rPr lang="cs-CZ" b="1" i="0" dirty="0">
                <a:effectLst/>
              </a:rPr>
              <a:t> </a:t>
            </a:r>
          </a:p>
          <a:p>
            <a:pPr marL="75600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0" i="0" u="sng" strike="noStrike" dirty="0">
                <a:solidFill>
                  <a:srgbClr val="0000FF"/>
                </a:solidFill>
                <a:effectLst/>
                <a:hlinkClick r:id="rId4"/>
              </a:rPr>
              <a:t>„Bližší informace a pokyny k údajům požadovaným v přílohách A–D žádosti o akreditaci studijního programu“</a:t>
            </a:r>
            <a:r>
              <a:rPr lang="cs-CZ" b="0" i="0" dirty="0">
                <a:solidFill>
                  <a:srgbClr val="FF0000"/>
                </a:solidFill>
                <a:effectLst/>
              </a:rPr>
              <a:t> </a:t>
            </a:r>
          </a:p>
          <a:p>
            <a:pPr marL="75600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0" i="0" u="sng" strike="noStrike" dirty="0">
                <a:solidFill>
                  <a:srgbClr val="0000FF"/>
                </a:solidFill>
                <a:effectLst/>
                <a:hlinkClick r:id="rId5"/>
              </a:rPr>
              <a:t>„Metodická pomůcka pro posuzování  žádostí o akreditaci studijního programu“</a:t>
            </a:r>
            <a:endParaRPr lang="cs-CZ" b="0" i="0" dirty="0">
              <a:solidFill>
                <a:srgbClr val="000000"/>
              </a:solidFill>
              <a:effectLst/>
            </a:endParaRPr>
          </a:p>
          <a:p>
            <a:pPr marL="504000" rtl="0" fontAlgn="base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</a:rPr>
              <a:t> Vnitřní normy a předpisy MU: </a:t>
            </a:r>
          </a:p>
          <a:p>
            <a:pPr marL="75600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0" i="0" u="sng" strike="noStrike" dirty="0">
                <a:solidFill>
                  <a:srgbClr val="0000FF"/>
                </a:solidFill>
                <a:effectLst/>
                <a:hlinkClick r:id="rId6"/>
              </a:rPr>
              <a:t>„Řád kvality studijních programů Masarykovy univerzity“</a:t>
            </a:r>
            <a:endParaRPr lang="cs-CZ" u="sng" strike="noStrike" dirty="0">
              <a:solidFill>
                <a:srgbClr val="0000FF"/>
              </a:solidFill>
            </a:endParaRPr>
          </a:p>
          <a:p>
            <a:pPr marL="75600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0" i="0" u="sng" strike="noStrike" dirty="0">
                <a:solidFill>
                  <a:srgbClr val="0000FF"/>
                </a:solidFill>
                <a:effectLst/>
                <a:hlinkClick r:id="rId7"/>
              </a:rPr>
              <a:t>„Směrnice Masarykovy univerzity č. 1/2024 Pravidla pro tvorbu studijních programů“</a:t>
            </a:r>
            <a:endParaRPr lang="cs-CZ" u="sng" strike="noStrike" dirty="0">
              <a:solidFill>
                <a:srgbClr val="0000FF"/>
              </a:solidFill>
            </a:endParaRPr>
          </a:p>
          <a:p>
            <a:pPr marL="75600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0" i="0" u="sng" strike="noStrike" dirty="0">
                <a:solidFill>
                  <a:srgbClr val="0000FF"/>
                </a:solidFill>
                <a:effectLst/>
                <a:hlinkClick r:id="rId8"/>
              </a:rPr>
              <a:t>„Studijní a zkušební řád MU“</a:t>
            </a:r>
            <a:endParaRPr lang="cs-CZ" dirty="0">
              <a:cs typeface="Arial"/>
            </a:endParaRPr>
          </a:p>
          <a:p>
            <a:pPr marL="502920" lvl="1" indent="-179705"/>
            <a:endParaRPr lang="cs-CZ" dirty="0">
              <a:cs typeface="Arial"/>
            </a:endParaRPr>
          </a:p>
          <a:p>
            <a:pPr marL="502920" lvl="1" indent="-179705"/>
            <a:endParaRPr lang="cs-CZ" dirty="0">
              <a:cs typeface="Arial"/>
            </a:endParaRPr>
          </a:p>
          <a:p>
            <a:pPr marL="502920" lvl="1" indent="-179705"/>
            <a:endParaRPr lang="cs-CZ" dirty="0">
              <a:cs typeface="Arial"/>
            </a:endParaRPr>
          </a:p>
          <a:p>
            <a:pPr marL="323215" lvl="1" indent="0">
              <a:buNone/>
            </a:pPr>
            <a:endParaRPr lang="cs-CZ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</p:txBody>
      </p:sp>
      <p:pic>
        <p:nvPicPr>
          <p:cNvPr id="7" name="Grafický objekt 6" descr="Třída obrys">
            <a:extLst>
              <a:ext uri="{FF2B5EF4-FFF2-40B4-BE49-F238E27FC236}">
                <a16:creationId xmlns:a16="http://schemas.microsoft.com/office/drawing/2014/main" id="{F32957D4-9D10-5504-0DAE-FF629766A6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06230" y="2114020"/>
            <a:ext cx="1049796" cy="10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0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FC434-FF4B-F546-96A1-563AF52F3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E3FD701-986B-01DA-4E85-ABAD1F3B79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Verze listopad 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B57DEB-7BC9-3671-2F72-1E4C6F562A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86D056C-97CA-D0D6-353C-980138F9E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97213"/>
            <a:ext cx="10753200" cy="451576"/>
          </a:xfrm>
        </p:spPr>
        <p:txBody>
          <a:bodyPr/>
          <a:lstStyle/>
          <a:p>
            <a:r>
              <a:rPr lang="cs-CZ" dirty="0"/>
              <a:t>Co je/není studijní opora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6109CF7-ACA1-9973-F3F4-A59A92E88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73" y="1140542"/>
            <a:ext cx="10550014" cy="4807973"/>
          </a:xfrm>
        </p:spPr>
        <p:txBody>
          <a:bodyPr vert="horz" lIns="0" tIns="0" rIns="0" bIns="0" rtlCol="0" anchor="t">
            <a:noAutofit/>
          </a:bodyPr>
          <a:lstStyle/>
          <a:p>
            <a:pPr marL="5040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b="1" i="0" u="sng" strike="noStrike" dirty="0">
              <a:solidFill>
                <a:srgbClr val="0000FF"/>
              </a:solidFill>
              <a:effectLst/>
              <a:hlinkClick r:id="rId2"/>
            </a:endParaRPr>
          </a:p>
          <a:p>
            <a:pPr marL="780415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2"/>
                </a:solidFill>
                <a:cs typeface="Arial"/>
              </a:rPr>
              <a:t>Soubor </a:t>
            </a:r>
            <a:r>
              <a:rPr lang="cs-CZ" sz="2800" dirty="0">
                <a:solidFill>
                  <a:srgbClr val="FF0000"/>
                </a:solidFill>
                <a:cs typeface="Arial"/>
              </a:rPr>
              <a:t>didakticky zpracovaných </a:t>
            </a:r>
            <a:r>
              <a:rPr lang="cs-CZ" sz="2800" dirty="0">
                <a:solidFill>
                  <a:schemeClr val="tx2"/>
                </a:solidFill>
                <a:cs typeface="Arial"/>
              </a:rPr>
              <a:t>informačních a studijních zdrojů pro distanční a kombinované studium</a:t>
            </a:r>
          </a:p>
          <a:p>
            <a:pPr marL="780415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2"/>
                </a:solidFill>
                <a:cs typeface="Arial"/>
              </a:rPr>
              <a:t>Podpora samostudia, asynchronní výuky</a:t>
            </a:r>
          </a:p>
          <a:p>
            <a:pPr marL="780415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2"/>
                </a:solidFill>
                <a:cs typeface="Arial"/>
              </a:rPr>
              <a:t>Oproti běžným studijním materiálům je systematicky strukturována, má úkoly a pokyny k samostudiu</a:t>
            </a:r>
          </a:p>
          <a:p>
            <a:pPr marL="780415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2"/>
                </a:solidFill>
                <a:cs typeface="Arial"/>
              </a:rPr>
              <a:t>Ideálně je vytvořena pomocí „interaktivní osnovy“ v IS, ale i </a:t>
            </a:r>
            <a:r>
              <a:rPr lang="cs-CZ" sz="2800" dirty="0" err="1">
                <a:solidFill>
                  <a:schemeClr val="tx2"/>
                </a:solidFill>
                <a:cs typeface="Arial"/>
              </a:rPr>
              <a:t>Moodle</a:t>
            </a:r>
            <a:r>
              <a:rPr lang="cs-CZ" sz="2800" dirty="0">
                <a:solidFill>
                  <a:schemeClr val="tx2"/>
                </a:solidFill>
                <a:cs typeface="Arial"/>
              </a:rPr>
              <a:t> aj., link je v sylabu v IS v kolonce pro oporu</a:t>
            </a:r>
          </a:p>
          <a:p>
            <a:pPr marL="780415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FF0000"/>
                </a:solidFill>
                <a:cs typeface="Arial"/>
              </a:rPr>
              <a:t>Není to rozšířený sylabus, soubor četby </a:t>
            </a:r>
            <a:r>
              <a:rPr lang="cs-CZ" sz="2800" dirty="0">
                <a:solidFill>
                  <a:schemeClr val="tx2"/>
                </a:solidFill>
                <a:cs typeface="Arial"/>
              </a:rPr>
              <a:t>ve „studijních materiálech“ bez dalšího zpracování, ale není třeba psát „skripta“</a:t>
            </a:r>
          </a:p>
          <a:p>
            <a:pPr marL="323215" lvl="1" indent="0">
              <a:buNone/>
            </a:pPr>
            <a:endParaRPr lang="cs-CZ" dirty="0">
              <a:cs typeface="Arial"/>
            </a:endParaRPr>
          </a:p>
          <a:p>
            <a:pPr marL="502920" lvl="1" indent="-179705"/>
            <a:endParaRPr lang="cs-CZ" dirty="0">
              <a:cs typeface="Arial"/>
            </a:endParaRPr>
          </a:p>
          <a:p>
            <a:pPr marL="502920" lvl="1" indent="-179705"/>
            <a:endParaRPr lang="cs-CZ" dirty="0">
              <a:cs typeface="Arial"/>
            </a:endParaRPr>
          </a:p>
          <a:p>
            <a:pPr marL="502920" lvl="1" indent="-179705"/>
            <a:endParaRPr lang="cs-CZ" dirty="0">
              <a:cs typeface="Arial"/>
            </a:endParaRPr>
          </a:p>
          <a:p>
            <a:pPr marL="502920" lvl="1" indent="-179705"/>
            <a:endParaRPr lang="cs-CZ" dirty="0">
              <a:cs typeface="Arial"/>
            </a:endParaRPr>
          </a:p>
          <a:p>
            <a:pPr marL="323215" lvl="1" indent="0">
              <a:buNone/>
            </a:pPr>
            <a:endParaRPr lang="cs-CZ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</p:txBody>
      </p:sp>
      <p:pic>
        <p:nvPicPr>
          <p:cNvPr id="7" name="Grafický objekt 6" descr="Třída obrys">
            <a:extLst>
              <a:ext uri="{FF2B5EF4-FFF2-40B4-BE49-F238E27FC236}">
                <a16:creationId xmlns:a16="http://schemas.microsoft.com/office/drawing/2014/main" id="{88CD3D45-0BD9-42FB-F90D-2074578B2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06230" y="2114020"/>
            <a:ext cx="1049796" cy="10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78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57F43-3844-6415-2483-0C87BD3A6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7593113-08DA-0543-AE17-A769CE0DEC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Verze listopad 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58CBF02-4BC7-2DB8-A6FE-A7A68D5690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FB3F829-1EE7-49A4-5E91-DEABBFE0A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97213"/>
            <a:ext cx="10753200" cy="451576"/>
          </a:xfrm>
        </p:spPr>
        <p:txBody>
          <a:bodyPr/>
          <a:lstStyle/>
          <a:p>
            <a:r>
              <a:rPr lang="cs-CZ" dirty="0"/>
              <a:t>Funkce studijní opory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4A81A19-75AF-473D-1574-013574F51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72" y="1160585"/>
            <a:ext cx="10972801" cy="4787930"/>
          </a:xfrm>
        </p:spPr>
        <p:txBody>
          <a:bodyPr vert="horz" lIns="0" tIns="0" rIns="0" bIns="0" rtlCol="0" anchor="t">
            <a:noAutofit/>
          </a:bodyPr>
          <a:lstStyle/>
          <a:p>
            <a:pPr marL="503555" indent="-179705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b="1" i="0" u="sng" strike="noStrike" dirty="0">
              <a:solidFill>
                <a:srgbClr val="0000FF"/>
              </a:solidFill>
              <a:effectLst/>
              <a:cs typeface="Arial"/>
              <a:hlinkClick r:id="rId2"/>
            </a:endParaRPr>
          </a:p>
          <a:p>
            <a:pPr marL="780415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accent1"/>
                </a:solidFill>
                <a:cs typeface="Arial"/>
              </a:rPr>
              <a:t>Stanovuje cíl a výstupy vyuč. předmětu i jednotlivých lekcí</a:t>
            </a:r>
            <a:br>
              <a:rPr lang="cs-CZ" sz="2800" dirty="0">
                <a:solidFill>
                  <a:schemeClr val="accent1"/>
                </a:solidFill>
                <a:cs typeface="Arial"/>
              </a:rPr>
            </a:br>
            <a:r>
              <a:rPr lang="cs-CZ" sz="2800" dirty="0">
                <a:solidFill>
                  <a:schemeClr val="accent1"/>
                </a:solidFill>
                <a:cs typeface="Arial"/>
              </a:rPr>
              <a:t>		</a:t>
            </a:r>
            <a:r>
              <a:rPr lang="cs-CZ" b="1" i="0" strike="noStrike" dirty="0">
                <a:effectLst/>
              </a:rPr>
              <a:t>C</a:t>
            </a:r>
            <a:r>
              <a:rPr lang="cs-CZ" b="1" strike="noStrike" dirty="0"/>
              <a:t>o bude studující umět/znát</a:t>
            </a:r>
            <a:r>
              <a:rPr lang="cs-CZ" strike="noStrike" dirty="0"/>
              <a:t> po dokončení lekce</a:t>
            </a:r>
            <a:endParaRPr lang="cs-CZ" b="0" i="0" dirty="0">
              <a:effectLst/>
              <a:cs typeface="Arial"/>
            </a:endParaRPr>
          </a:p>
          <a:p>
            <a:pPr marL="780415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2"/>
                </a:solidFill>
                <a:cs typeface="Arial"/>
              </a:rPr>
              <a:t>Podává informace o harmonogramu studia s plánovanou časovou náročností a klíčovými termíny</a:t>
            </a:r>
          </a:p>
          <a:p>
            <a:pPr marL="323215" lvl="1" indent="0">
              <a:buNone/>
            </a:pPr>
            <a:r>
              <a:rPr lang="cs-CZ" sz="2800" dirty="0">
                <a:solidFill>
                  <a:schemeClr val="tx2"/>
                </a:solidFill>
                <a:cs typeface="Arial"/>
              </a:rPr>
              <a:t>	 </a:t>
            </a:r>
            <a:r>
              <a:rPr lang="cs-CZ" dirty="0"/>
              <a:t>      </a:t>
            </a:r>
            <a:r>
              <a:rPr lang="cs-CZ" b="1" i="0" strike="noStrike" dirty="0">
                <a:effectLst/>
              </a:rPr>
              <a:t>C</a:t>
            </a:r>
            <a:r>
              <a:rPr lang="cs-CZ" b="1" strike="noStrike" dirty="0"/>
              <a:t>o </a:t>
            </a:r>
            <a:r>
              <a:rPr lang="cs-CZ" b="1" dirty="0"/>
              <a:t>a</a:t>
            </a:r>
            <a:r>
              <a:rPr lang="cs-CZ" strike="noStrike" dirty="0"/>
              <a:t> </a:t>
            </a:r>
            <a:r>
              <a:rPr lang="cs-CZ" b="1" strike="noStrike" dirty="0"/>
              <a:t>kdy</a:t>
            </a:r>
            <a:r>
              <a:rPr lang="cs-CZ" strike="noStrike" dirty="0"/>
              <a:t> </a:t>
            </a:r>
            <a:r>
              <a:rPr lang="cs-CZ" b="1" strike="noStrike" dirty="0"/>
              <a:t>splnit</a:t>
            </a:r>
            <a:r>
              <a:rPr lang="cs-CZ" strike="noStrike" dirty="0"/>
              <a:t>, </a:t>
            </a:r>
            <a:r>
              <a:rPr lang="cs-CZ" b="1" strike="noStrike" dirty="0"/>
              <a:t>kdy </a:t>
            </a:r>
            <a:r>
              <a:rPr lang="cs-CZ" b="1" dirty="0"/>
              <a:t>a </a:t>
            </a:r>
            <a:r>
              <a:rPr lang="cs-CZ" b="1" strike="noStrike" dirty="0"/>
              <a:t>co</a:t>
            </a:r>
            <a:r>
              <a:rPr lang="cs-CZ" strike="noStrike" dirty="0"/>
              <a:t> </a:t>
            </a:r>
            <a:r>
              <a:rPr lang="cs-CZ" b="1" strike="noStrike" dirty="0"/>
              <a:t>studovat</a:t>
            </a:r>
            <a:r>
              <a:rPr lang="cs-CZ" strike="noStrike" dirty="0"/>
              <a:t>, odevzdat, časový postup studia</a:t>
            </a:r>
            <a:endParaRPr lang="cs-CZ" b="0" i="0" dirty="0">
              <a:effectLst/>
              <a:cs typeface="Arial"/>
            </a:endParaRPr>
          </a:p>
          <a:p>
            <a:pPr marL="780415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2"/>
                </a:solidFill>
                <a:cs typeface="Arial"/>
              </a:rPr>
              <a:t>Udává, co je klíčové, co je povinné a doporučené</a:t>
            </a:r>
            <a:br>
              <a:rPr lang="cs-CZ" sz="2800" dirty="0">
                <a:solidFill>
                  <a:schemeClr val="tx2"/>
                </a:solidFill>
                <a:cs typeface="Arial"/>
              </a:rPr>
            </a:br>
            <a:r>
              <a:rPr lang="cs-CZ" sz="2800" dirty="0">
                <a:solidFill>
                  <a:schemeClr val="tx2"/>
                </a:solidFill>
                <a:cs typeface="Arial"/>
              </a:rPr>
              <a:t>		</a:t>
            </a:r>
            <a:r>
              <a:rPr lang="cs-CZ" dirty="0">
                <a:cs typeface="Arial"/>
              </a:rPr>
              <a:t>Shrnout klíčový obsah, glosář klíčových pojmů apod.</a:t>
            </a:r>
          </a:p>
          <a:p>
            <a:pPr marL="780415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2"/>
                </a:solidFill>
                <a:cs typeface="Arial"/>
              </a:rPr>
              <a:t>Obsahově odpovídá struktuře celého vyuč. předmětu</a:t>
            </a:r>
            <a:br>
              <a:rPr lang="cs-CZ" sz="2800" dirty="0">
                <a:solidFill>
                  <a:schemeClr val="tx2"/>
                </a:solidFill>
                <a:cs typeface="Arial"/>
              </a:rPr>
            </a:br>
            <a:r>
              <a:rPr lang="cs-CZ" sz="2800" dirty="0">
                <a:solidFill>
                  <a:schemeClr val="tx2"/>
                </a:solidFill>
                <a:cs typeface="Arial"/>
              </a:rPr>
              <a:t>		</a:t>
            </a:r>
            <a:r>
              <a:rPr lang="cs-CZ" dirty="0">
                <a:cs typeface="Arial"/>
              </a:rPr>
              <a:t>Není možné vytvořit např. jen tři jednotky (lekce) a nepokrýt celek učiva</a:t>
            </a:r>
            <a:br>
              <a:rPr lang="cs-CZ" dirty="0">
                <a:cs typeface="Arial"/>
              </a:rPr>
            </a:br>
            <a:r>
              <a:rPr lang="cs-CZ" dirty="0">
                <a:cs typeface="Arial"/>
              </a:rPr>
              <a:t>                    předmětu</a:t>
            </a:r>
            <a:endParaRPr lang="cs-CZ" sz="2300" dirty="0">
              <a:cs typeface="Arial"/>
            </a:endParaRPr>
          </a:p>
          <a:p>
            <a:pPr marL="323215" lvl="1" indent="0">
              <a:buNone/>
            </a:pPr>
            <a:endParaRPr lang="cs-CZ" dirty="0">
              <a:cs typeface="Arial"/>
            </a:endParaRPr>
          </a:p>
          <a:p>
            <a:pPr marL="502920" lvl="1" indent="-179705"/>
            <a:endParaRPr lang="cs-CZ" dirty="0">
              <a:cs typeface="Arial"/>
            </a:endParaRPr>
          </a:p>
          <a:p>
            <a:pPr marL="502920" lvl="1" indent="-179705"/>
            <a:endParaRPr lang="cs-CZ" dirty="0">
              <a:cs typeface="Arial"/>
            </a:endParaRPr>
          </a:p>
          <a:p>
            <a:pPr marL="502920" lvl="1" indent="-179705"/>
            <a:endParaRPr lang="cs-CZ" dirty="0">
              <a:cs typeface="Arial"/>
            </a:endParaRPr>
          </a:p>
          <a:p>
            <a:pPr marL="502920" lvl="1" indent="-179705"/>
            <a:endParaRPr lang="cs-CZ" dirty="0">
              <a:cs typeface="Arial"/>
            </a:endParaRPr>
          </a:p>
          <a:p>
            <a:pPr marL="323215" lvl="1" indent="0">
              <a:buNone/>
            </a:pPr>
            <a:endParaRPr lang="cs-CZ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</p:txBody>
      </p:sp>
      <p:pic>
        <p:nvPicPr>
          <p:cNvPr id="7" name="Grafický objekt 6" descr="Třída obrys">
            <a:extLst>
              <a:ext uri="{FF2B5EF4-FFF2-40B4-BE49-F238E27FC236}">
                <a16:creationId xmlns:a16="http://schemas.microsoft.com/office/drawing/2014/main" id="{468486F5-391F-FA48-9C18-B2724E0DC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06230" y="2114020"/>
            <a:ext cx="1049796" cy="10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2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9FE30-B563-D14C-F13A-931E5B672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EAEA6E7-E345-85B0-42E5-8937748B7A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Verze listopad 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E4E978-AA7D-5F50-B690-913598CC2C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BB703A-7A37-751D-101A-077A045FF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97213"/>
            <a:ext cx="10753200" cy="451576"/>
          </a:xfrm>
        </p:spPr>
        <p:txBody>
          <a:bodyPr/>
          <a:lstStyle/>
          <a:p>
            <a:r>
              <a:rPr lang="cs-CZ" dirty="0"/>
              <a:t>Funkce studijní opory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B9A37F2-7ACF-CF5C-F026-6EAA74F60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73" y="953729"/>
            <a:ext cx="10550014" cy="4994786"/>
          </a:xfrm>
        </p:spPr>
        <p:txBody>
          <a:bodyPr vert="horz" lIns="0" tIns="0" rIns="0" bIns="0" rtlCol="0" anchor="t">
            <a:noAutofit/>
          </a:bodyPr>
          <a:lstStyle/>
          <a:p>
            <a:pPr marL="5040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b="1" i="0" u="sng" strike="noStrike" dirty="0">
              <a:solidFill>
                <a:srgbClr val="0000FF"/>
              </a:solidFill>
              <a:effectLst/>
              <a:hlinkClick r:id="rId2"/>
            </a:endParaRPr>
          </a:p>
          <a:p>
            <a:pPr marL="780415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2"/>
                </a:solidFill>
                <a:cs typeface="Arial"/>
              </a:rPr>
              <a:t>Podporuje samostatnou práci studujících, jejich „učení se“</a:t>
            </a:r>
          </a:p>
          <a:p>
            <a:pPr marL="780415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2"/>
                </a:solidFill>
                <a:cs typeface="Arial"/>
              </a:rPr>
              <a:t>Obsahuje úkoly ke studiu k jednotlivým lekcím a informace k hodnocení úkolů</a:t>
            </a:r>
            <a:br>
              <a:rPr lang="cs-CZ" sz="2800" dirty="0">
                <a:solidFill>
                  <a:schemeClr val="tx2"/>
                </a:solidFill>
                <a:cs typeface="Arial"/>
              </a:rPr>
            </a:br>
            <a:r>
              <a:rPr lang="cs-CZ" sz="2800" dirty="0">
                <a:solidFill>
                  <a:schemeClr val="tx2"/>
                </a:solidFill>
                <a:cs typeface="Arial"/>
              </a:rPr>
              <a:t>		</a:t>
            </a:r>
            <a:r>
              <a:rPr lang="cs-CZ" dirty="0">
                <a:cs typeface="Arial"/>
              </a:rPr>
              <a:t>Za co, jak bude hodnocen</a:t>
            </a:r>
          </a:p>
          <a:p>
            <a:pPr marL="780415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2"/>
                </a:solidFill>
                <a:cs typeface="Arial"/>
              </a:rPr>
              <a:t>Zahrnuje procvičování učiva, úkoly pro aktivní práci s obsahem</a:t>
            </a:r>
            <a:br>
              <a:rPr lang="cs-CZ" sz="2800" dirty="0">
                <a:solidFill>
                  <a:schemeClr val="tx2"/>
                </a:solidFill>
                <a:cs typeface="Arial"/>
              </a:rPr>
            </a:br>
            <a:r>
              <a:rPr lang="cs-CZ" sz="2800" dirty="0">
                <a:solidFill>
                  <a:schemeClr val="tx2"/>
                </a:solidFill>
                <a:cs typeface="Arial"/>
              </a:rPr>
              <a:t>		</a:t>
            </a:r>
            <a:r>
              <a:rPr lang="cs-CZ" dirty="0">
                <a:cs typeface="Arial"/>
              </a:rPr>
              <a:t>Spojeno s průběžnými úkoly a zpětnou vazbu k jejich plnění</a:t>
            </a:r>
            <a:endParaRPr lang="cs-CZ" sz="2800" dirty="0">
              <a:solidFill>
                <a:schemeClr val="tx2"/>
              </a:solidFill>
              <a:cs typeface="Arial"/>
            </a:endParaRPr>
          </a:p>
          <a:p>
            <a:pPr marL="780415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2"/>
                </a:solidFill>
                <a:cs typeface="Arial"/>
              </a:rPr>
              <a:t>Aktivity podporující sebereflexi a zhodnocení vlastního pokroku</a:t>
            </a:r>
          </a:p>
          <a:p>
            <a:pPr marL="780415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2"/>
                </a:solidFill>
                <a:cs typeface="Arial"/>
              </a:rPr>
              <a:t>Aktivity ke spolupráci studujících – diskusní fóra, společné úkoly apod.</a:t>
            </a:r>
          </a:p>
          <a:p>
            <a:pPr marL="323215" lvl="1" indent="0">
              <a:buNone/>
            </a:pPr>
            <a:endParaRPr lang="cs-CZ" dirty="0">
              <a:cs typeface="Arial"/>
            </a:endParaRPr>
          </a:p>
          <a:p>
            <a:pPr marL="502920" lvl="1" indent="-179705"/>
            <a:endParaRPr lang="cs-CZ" dirty="0">
              <a:cs typeface="Arial"/>
            </a:endParaRPr>
          </a:p>
          <a:p>
            <a:pPr marL="502920" lvl="1" indent="-179705"/>
            <a:endParaRPr lang="cs-CZ" dirty="0">
              <a:cs typeface="Arial"/>
            </a:endParaRPr>
          </a:p>
          <a:p>
            <a:pPr marL="502920" lvl="1" indent="-179705"/>
            <a:endParaRPr lang="cs-CZ" dirty="0">
              <a:cs typeface="Arial"/>
            </a:endParaRPr>
          </a:p>
          <a:p>
            <a:pPr marL="502920" lvl="1" indent="-179705"/>
            <a:endParaRPr lang="cs-CZ" dirty="0">
              <a:cs typeface="Arial"/>
            </a:endParaRPr>
          </a:p>
          <a:p>
            <a:pPr marL="323215" lvl="1" indent="0">
              <a:buNone/>
            </a:pPr>
            <a:endParaRPr lang="cs-CZ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</p:txBody>
      </p:sp>
      <p:pic>
        <p:nvPicPr>
          <p:cNvPr id="7" name="Grafický objekt 6" descr="Třída obrys">
            <a:extLst>
              <a:ext uri="{FF2B5EF4-FFF2-40B4-BE49-F238E27FC236}">
                <a16:creationId xmlns:a16="http://schemas.microsoft.com/office/drawing/2014/main" id="{545493B7-84E5-870E-2178-F14356C47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06230" y="2114020"/>
            <a:ext cx="1049796" cy="10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92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44877-0F83-1CAF-8412-88CDAAF33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4B70309-A7BB-8261-BFEE-F23DDF7612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Verze listopad 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7239B30-9A54-DFF2-4E9F-BAE3DB986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324BB1D-9FE0-716D-9022-9D68300E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97213"/>
            <a:ext cx="10753200" cy="451576"/>
          </a:xfrm>
        </p:spPr>
        <p:txBody>
          <a:bodyPr/>
          <a:lstStyle/>
          <a:p>
            <a:r>
              <a:rPr lang="cs-CZ" dirty="0"/>
              <a:t>Funkce studijní opory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46357BE-C31C-1BE2-F589-AD7769481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73" y="1160585"/>
            <a:ext cx="10550014" cy="4787930"/>
          </a:xfrm>
        </p:spPr>
        <p:txBody>
          <a:bodyPr vert="horz" lIns="0" tIns="0" rIns="0" bIns="0" rtlCol="0" anchor="t">
            <a:noAutofit/>
          </a:bodyPr>
          <a:lstStyle/>
          <a:p>
            <a:pPr marL="504000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b="1" i="0" u="sng" strike="noStrike" dirty="0">
              <a:solidFill>
                <a:srgbClr val="0000FF"/>
              </a:solidFill>
              <a:effectLst/>
              <a:hlinkClick r:id="rId2"/>
            </a:endParaRPr>
          </a:p>
          <a:p>
            <a:pPr marL="780415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2"/>
                </a:solidFill>
                <a:cs typeface="Arial"/>
              </a:rPr>
              <a:t>Monitorování průchodu studiem</a:t>
            </a:r>
          </a:p>
          <a:p>
            <a:pPr marL="780415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2"/>
                </a:solidFill>
                <a:cs typeface="Arial"/>
              </a:rPr>
              <a:t>Ověřování splnění úkolů, cílů a výstupů z učení</a:t>
            </a:r>
          </a:p>
          <a:p>
            <a:pPr marL="780415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2"/>
                </a:solidFill>
                <a:cs typeface="Arial"/>
              </a:rPr>
              <a:t>Informuje o parametrech a podmínkách celkového hodnocení</a:t>
            </a:r>
          </a:p>
          <a:p>
            <a:pPr marL="780415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2"/>
                </a:solidFill>
                <a:cs typeface="Arial"/>
              </a:rPr>
              <a:t>Informuje o způsobech komunikace s vyučujícím a mezi studujícími navzájem (e-mail, konzultace, chat a diskusní fórum, skupina MS Teams…)</a:t>
            </a:r>
          </a:p>
          <a:p>
            <a:pPr marL="780415" lvl="1" indent="-457200">
              <a:buFont typeface="Arial" panose="020B0604020202020204" pitchFamily="34" charset="0"/>
              <a:buChar char="•"/>
            </a:pPr>
            <a:endParaRPr lang="cs-CZ" sz="2800" dirty="0">
              <a:solidFill>
                <a:schemeClr val="tx2"/>
              </a:solidFill>
              <a:cs typeface="Arial"/>
            </a:endParaRPr>
          </a:p>
          <a:p>
            <a:pPr marL="780415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2"/>
                </a:solidFill>
                <a:cs typeface="Arial"/>
              </a:rPr>
              <a:t>… a vlastní studijní obsah v různé formě: </a:t>
            </a:r>
            <a:r>
              <a:rPr lang="cs-CZ" dirty="0">
                <a:cs typeface="Arial"/>
              </a:rPr>
              <a:t>komentované prezentace, četba, video/audio nahrávky…</a:t>
            </a:r>
            <a:endParaRPr lang="cs-CZ" dirty="0">
              <a:solidFill>
                <a:schemeClr val="tx2"/>
              </a:solidFill>
              <a:cs typeface="Arial"/>
            </a:endParaRPr>
          </a:p>
          <a:p>
            <a:pPr marL="323215" lvl="1" indent="0">
              <a:buNone/>
            </a:pPr>
            <a:endParaRPr lang="cs-CZ" dirty="0">
              <a:cs typeface="Arial"/>
            </a:endParaRPr>
          </a:p>
          <a:p>
            <a:pPr marL="502920" lvl="1" indent="-179705"/>
            <a:endParaRPr lang="cs-CZ" dirty="0">
              <a:cs typeface="Arial"/>
            </a:endParaRPr>
          </a:p>
          <a:p>
            <a:pPr marL="502920" lvl="1" indent="-179705"/>
            <a:endParaRPr lang="cs-CZ" dirty="0">
              <a:cs typeface="Arial"/>
            </a:endParaRPr>
          </a:p>
          <a:p>
            <a:pPr marL="502920" lvl="1" indent="-179705"/>
            <a:endParaRPr lang="cs-CZ" dirty="0">
              <a:cs typeface="Arial"/>
            </a:endParaRPr>
          </a:p>
          <a:p>
            <a:pPr marL="502920" lvl="1" indent="-179705"/>
            <a:endParaRPr lang="cs-CZ" dirty="0">
              <a:cs typeface="Arial"/>
            </a:endParaRPr>
          </a:p>
          <a:p>
            <a:pPr marL="323215" lvl="1" indent="0">
              <a:buNone/>
            </a:pPr>
            <a:endParaRPr lang="cs-CZ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</p:txBody>
      </p:sp>
      <p:pic>
        <p:nvPicPr>
          <p:cNvPr id="7" name="Grafický objekt 6" descr="Třída obrys">
            <a:extLst>
              <a:ext uri="{FF2B5EF4-FFF2-40B4-BE49-F238E27FC236}">
                <a16:creationId xmlns:a16="http://schemas.microsoft.com/office/drawing/2014/main" id="{7F6690EC-5947-E0A5-EDD7-405117B5E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06230" y="2114020"/>
            <a:ext cx="1049796" cy="10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71437-FF3A-E1D6-1E67-D7E3F3645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6346916-8225-2910-62E7-34A1364F74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Verze listopad 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8C783D-20F0-CDFF-A4FD-F5D6995420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C32AFD9-D23F-2DC0-700C-359E520A2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97213"/>
            <a:ext cx="10753200" cy="451576"/>
          </a:xfrm>
        </p:spPr>
        <p:txBody>
          <a:bodyPr/>
          <a:lstStyle/>
          <a:p>
            <a:r>
              <a:rPr lang="cs-CZ" dirty="0"/>
              <a:t>Zajištění a hodnocení kvality opor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CA06820-90AD-5E19-9FB9-89C4A564A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73" y="1297858"/>
            <a:ext cx="10550014" cy="4650657"/>
          </a:xfrm>
        </p:spPr>
        <p:txBody>
          <a:bodyPr vert="horz" lIns="0" tIns="0" rIns="0" bIns="0" rtlCol="0" anchor="t">
            <a:noAutofit/>
          </a:bodyPr>
          <a:lstStyle/>
          <a:p>
            <a:pPr marL="503555" indent="-179705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b="1" i="0" u="sng" strike="noStrike" dirty="0">
              <a:solidFill>
                <a:srgbClr val="0000FF"/>
              </a:solidFill>
              <a:effectLst/>
              <a:cs typeface="Arial"/>
              <a:hlinkClick r:id="rId2"/>
            </a:endParaRPr>
          </a:p>
          <a:p>
            <a:pPr marL="780415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2"/>
                </a:solidFill>
                <a:cs typeface="Arial"/>
              </a:rPr>
              <a:t>Za opory ve stud. programu ručí garant SP</a:t>
            </a:r>
            <a:br>
              <a:rPr lang="cs-CZ" sz="2800" dirty="0">
                <a:solidFill>
                  <a:schemeClr val="tx2"/>
                </a:solidFill>
                <a:cs typeface="Arial"/>
              </a:rPr>
            </a:br>
            <a:r>
              <a:rPr lang="cs-CZ" sz="2800" dirty="0">
                <a:solidFill>
                  <a:schemeClr val="tx2"/>
                </a:solidFill>
                <a:cs typeface="Arial"/>
              </a:rPr>
              <a:t>		</a:t>
            </a:r>
            <a:r>
              <a:rPr lang="cs-CZ" dirty="0">
                <a:cs typeface="Arial"/>
              </a:rPr>
              <a:t>Garant ví, co je v </a:t>
            </a:r>
            <a:r>
              <a:rPr lang="cs-CZ" dirty="0" err="1">
                <a:cs typeface="Arial"/>
              </a:rPr>
              <a:t>jednotl</a:t>
            </a:r>
            <a:r>
              <a:rPr lang="cs-CZ" dirty="0">
                <a:cs typeface="Arial"/>
              </a:rPr>
              <a:t>. vyuč. předmětech potřeba z hlediska programu jako 		celku, formálně i obsahově, zná odborný obsah z hlediska SP, koordinuje 		tvorbu opor v rámci SP</a:t>
            </a:r>
            <a:endParaRPr lang="cs-CZ" dirty="0">
              <a:solidFill>
                <a:schemeClr val="tx2"/>
              </a:solidFill>
              <a:cs typeface="Arial"/>
            </a:endParaRPr>
          </a:p>
          <a:p>
            <a:pPr marL="780415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2"/>
                </a:solidFill>
                <a:cs typeface="Arial"/>
              </a:rPr>
              <a:t>Při re-/akreditaci prováděna kontrola opor</a:t>
            </a:r>
            <a:br>
              <a:rPr lang="cs-CZ" sz="2800" dirty="0">
                <a:solidFill>
                  <a:schemeClr val="tx2"/>
                </a:solidFill>
                <a:cs typeface="Arial"/>
              </a:rPr>
            </a:br>
            <a:r>
              <a:rPr lang="cs-CZ" sz="2800" dirty="0">
                <a:solidFill>
                  <a:schemeClr val="tx2"/>
                </a:solidFill>
                <a:cs typeface="Arial"/>
              </a:rPr>
              <a:t>		</a:t>
            </a:r>
            <a:r>
              <a:rPr lang="cs-CZ" dirty="0">
                <a:cs typeface="Arial"/>
              </a:rPr>
              <a:t>garant SP (obsah, formální náležitosti dle metodiky), koordinátor fakulty/</a:t>
            </a:r>
            <a:r>
              <a:rPr lang="cs-CZ" dirty="0" err="1">
                <a:cs typeface="Arial"/>
              </a:rPr>
              <a:t>OpK</a:t>
            </a:r>
            <a:r>
              <a:rPr lang="cs-CZ" dirty="0">
                <a:cs typeface="Arial"/>
              </a:rPr>
              <a:t> 		(jsou opory zpracovány?), zpravodaj RVH (úroveň zpracování dle metodiky)</a:t>
            </a:r>
          </a:p>
          <a:p>
            <a:pPr marL="780415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2"/>
                </a:solidFill>
                <a:cs typeface="Arial"/>
              </a:rPr>
              <a:t>U nových programů 1. ročník, další pomocí kontrolní zprávy RVH, u stávajících všechny ročníky</a:t>
            </a:r>
          </a:p>
          <a:p>
            <a:pPr marL="502920" lvl="1" indent="-179705"/>
            <a:endParaRPr lang="cs-CZ" dirty="0">
              <a:cs typeface="Arial"/>
            </a:endParaRPr>
          </a:p>
          <a:p>
            <a:pPr marL="502920" lvl="1" indent="-179705"/>
            <a:endParaRPr lang="cs-CZ" dirty="0">
              <a:cs typeface="Arial"/>
            </a:endParaRPr>
          </a:p>
          <a:p>
            <a:pPr marL="502920" lvl="1" indent="-179705"/>
            <a:endParaRPr lang="cs-CZ" dirty="0">
              <a:cs typeface="Arial"/>
            </a:endParaRPr>
          </a:p>
          <a:p>
            <a:pPr marL="502920" lvl="1" indent="-179705"/>
            <a:endParaRPr lang="cs-CZ" dirty="0">
              <a:cs typeface="Arial"/>
            </a:endParaRPr>
          </a:p>
          <a:p>
            <a:pPr marL="323215" lvl="1" indent="0">
              <a:buNone/>
            </a:pPr>
            <a:endParaRPr lang="cs-CZ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</p:txBody>
      </p:sp>
      <p:pic>
        <p:nvPicPr>
          <p:cNvPr id="7" name="Grafický objekt 6" descr="Třída obrys">
            <a:extLst>
              <a:ext uri="{FF2B5EF4-FFF2-40B4-BE49-F238E27FC236}">
                <a16:creationId xmlns:a16="http://schemas.microsoft.com/office/drawing/2014/main" id="{90404FDA-DDB9-6FC2-9685-FF901E0D5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06230" y="2114020"/>
            <a:ext cx="1049796" cy="10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07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3BFFA-8697-487B-BAE1-90A69017F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07C3304-6CBA-3513-1A19-8C64EA65A3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Verze listopad 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E9B8875-F616-1D3A-7B83-0DF41E8B79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B1D83C-B1E7-1E63-E102-74F1CC2CF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97213"/>
            <a:ext cx="10753200" cy="451576"/>
          </a:xfrm>
        </p:spPr>
        <p:txBody>
          <a:bodyPr/>
          <a:lstStyle/>
          <a:p>
            <a:r>
              <a:rPr lang="cs-CZ" dirty="0"/>
              <a:t>3 přístupy ke zpracování opor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45172A7-1B1A-1CF4-53AB-5886DC92D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73" y="1297858"/>
            <a:ext cx="10550014" cy="4650657"/>
          </a:xfrm>
        </p:spPr>
        <p:txBody>
          <a:bodyPr vert="horz" lIns="0" tIns="0" rIns="0" bIns="0" rtlCol="0" anchor="t">
            <a:noAutofit/>
          </a:bodyPr>
          <a:lstStyle/>
          <a:p>
            <a:pPr marL="503555" indent="-179705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b="1" i="0" u="sng" strike="noStrike" dirty="0">
              <a:solidFill>
                <a:srgbClr val="0000FF"/>
              </a:solidFill>
              <a:effectLst/>
              <a:cs typeface="Arial"/>
              <a:hlinkClick r:id="rId2"/>
            </a:endParaRPr>
          </a:p>
          <a:p>
            <a:pPr marL="780415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2"/>
                </a:solidFill>
                <a:cs typeface="Arial"/>
              </a:rPr>
              <a:t>Formalistický – nežádoucí!</a:t>
            </a:r>
            <a:br>
              <a:rPr lang="cs-CZ" sz="2800" dirty="0">
                <a:solidFill>
                  <a:schemeClr val="tx2"/>
                </a:solidFill>
                <a:cs typeface="Arial"/>
              </a:rPr>
            </a:br>
            <a:r>
              <a:rPr lang="cs-CZ" sz="2800" dirty="0">
                <a:solidFill>
                  <a:schemeClr val="tx2"/>
                </a:solidFill>
                <a:cs typeface="Arial"/>
              </a:rPr>
              <a:t>		</a:t>
            </a:r>
            <a:r>
              <a:rPr lang="cs-CZ" dirty="0">
                <a:cs typeface="Arial"/>
              </a:rPr>
              <a:t>Vytvoří se „nějaké studijní materiály“ – opora však musí být zejména užitečná 		pro studující v programu!</a:t>
            </a:r>
            <a:endParaRPr lang="cs-CZ" dirty="0">
              <a:solidFill>
                <a:schemeClr val="tx2"/>
              </a:solidFill>
              <a:cs typeface="Arial"/>
            </a:endParaRPr>
          </a:p>
          <a:p>
            <a:pPr marL="780415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2"/>
                </a:solidFill>
                <a:cs typeface="Arial"/>
              </a:rPr>
              <a:t>Fungující, funkční opora, užitečná pro studující</a:t>
            </a:r>
            <a:br>
              <a:rPr lang="cs-CZ" sz="2800" dirty="0">
                <a:solidFill>
                  <a:schemeClr val="tx2"/>
                </a:solidFill>
                <a:cs typeface="Arial"/>
              </a:rPr>
            </a:br>
            <a:r>
              <a:rPr lang="cs-CZ" sz="2800" dirty="0">
                <a:solidFill>
                  <a:schemeClr val="tx2"/>
                </a:solidFill>
                <a:cs typeface="Arial"/>
              </a:rPr>
              <a:t>		</a:t>
            </a:r>
            <a:r>
              <a:rPr lang="cs-CZ" dirty="0">
                <a:cs typeface="Arial"/>
              </a:rPr>
              <a:t>Žádoucí stav, v základní rovině jej lze naplnit poměrně jednoduše s využitím 		nástroje IO v IS, naplnění základních funkcí opory</a:t>
            </a:r>
          </a:p>
          <a:p>
            <a:pPr marL="780415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2"/>
                </a:solidFill>
                <a:cs typeface="Arial"/>
              </a:rPr>
              <a:t>Vyučující – experimentátor(</a:t>
            </a:r>
            <a:r>
              <a:rPr lang="cs-CZ" sz="2800" dirty="0" err="1">
                <a:solidFill>
                  <a:schemeClr val="tx2"/>
                </a:solidFill>
                <a:cs typeface="Arial"/>
              </a:rPr>
              <a:t>ka</a:t>
            </a:r>
            <a:r>
              <a:rPr lang="cs-CZ" sz="2800" dirty="0">
                <a:solidFill>
                  <a:schemeClr val="tx2"/>
                </a:solidFill>
                <a:cs typeface="Arial"/>
              </a:rPr>
              <a:t>)</a:t>
            </a:r>
            <a:br>
              <a:rPr lang="cs-CZ" sz="2800" dirty="0">
                <a:solidFill>
                  <a:schemeClr val="tx2"/>
                </a:solidFill>
                <a:cs typeface="Arial"/>
              </a:rPr>
            </a:br>
            <a:r>
              <a:rPr lang="cs-CZ" sz="2800" dirty="0">
                <a:solidFill>
                  <a:schemeClr val="tx2"/>
                </a:solidFill>
                <a:cs typeface="Arial"/>
              </a:rPr>
              <a:t>		</a:t>
            </a:r>
            <a:r>
              <a:rPr lang="cs-CZ" dirty="0">
                <a:cs typeface="Arial"/>
              </a:rPr>
              <a:t>Zkouší, co a jak jim IS nebo </a:t>
            </a:r>
            <a:r>
              <a:rPr lang="cs-CZ" dirty="0" err="1">
                <a:cs typeface="Arial"/>
              </a:rPr>
              <a:t>Moodle</a:t>
            </a:r>
            <a:r>
              <a:rPr lang="cs-CZ" dirty="0">
                <a:cs typeface="Arial"/>
              </a:rPr>
              <a:t> dovolí, aktivně </a:t>
            </a:r>
            <a:br>
              <a:rPr lang="cs-CZ" dirty="0">
                <a:cs typeface="Arial"/>
              </a:rPr>
            </a:br>
            <a:r>
              <a:rPr lang="cs-CZ" dirty="0">
                <a:cs typeface="Arial"/>
              </a:rPr>
              <a:t>		testuje a vymýšlí různé aplikace a nástroje pro opory, jak jim to jen další</a:t>
            </a:r>
            <a:br>
              <a:rPr lang="cs-CZ" dirty="0">
                <a:cs typeface="Arial"/>
              </a:rPr>
            </a:br>
            <a:r>
              <a:rPr lang="cs-CZ" dirty="0">
                <a:cs typeface="Arial"/>
              </a:rPr>
              <a:t>		povinnosti umožní </a:t>
            </a:r>
            <a:r>
              <a:rPr lang="cs-CZ" dirty="0">
                <a:cs typeface="Arial"/>
                <a:sym typeface="Wingdings" panose="05000000000000000000" pitchFamily="2" charset="2"/>
              </a:rPr>
              <a:t></a:t>
            </a:r>
            <a:endParaRPr lang="cs-CZ" dirty="0">
              <a:solidFill>
                <a:schemeClr val="tx2"/>
              </a:solidFill>
              <a:cs typeface="Arial"/>
            </a:endParaRPr>
          </a:p>
          <a:p>
            <a:pPr marL="502920" lvl="1" indent="-179705"/>
            <a:endParaRPr lang="cs-CZ" dirty="0">
              <a:cs typeface="Arial"/>
            </a:endParaRPr>
          </a:p>
          <a:p>
            <a:pPr marL="502920" lvl="1" indent="-179705"/>
            <a:endParaRPr lang="cs-CZ" dirty="0">
              <a:cs typeface="Arial"/>
            </a:endParaRPr>
          </a:p>
          <a:p>
            <a:pPr marL="502920" lvl="1" indent="-179705"/>
            <a:endParaRPr lang="cs-CZ" dirty="0">
              <a:cs typeface="Arial"/>
            </a:endParaRPr>
          </a:p>
          <a:p>
            <a:pPr marL="502920" lvl="1" indent="-179705"/>
            <a:endParaRPr lang="cs-CZ" dirty="0">
              <a:cs typeface="Arial"/>
            </a:endParaRPr>
          </a:p>
          <a:p>
            <a:pPr marL="323215" lvl="1" indent="0">
              <a:buNone/>
            </a:pPr>
            <a:endParaRPr lang="cs-CZ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</p:txBody>
      </p:sp>
      <p:pic>
        <p:nvPicPr>
          <p:cNvPr id="7" name="Grafický objekt 6" descr="Třída obrys">
            <a:extLst>
              <a:ext uri="{FF2B5EF4-FFF2-40B4-BE49-F238E27FC236}">
                <a16:creationId xmlns:a16="http://schemas.microsoft.com/office/drawing/2014/main" id="{4BDA7BE8-CC12-CAC6-3313-B9100794B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06230" y="2114020"/>
            <a:ext cx="1049796" cy="10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2093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rezentace-16-9-cz-v11.potx" id="{A1E069AA-5EB2-4FA2-9367-6D040ACEC8D2}" vid="{BC2189E0-F5C8-4AB2-8946-E3011F185C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5e27c90-cfd7-4300-b56f-431f0c449b80" xsi:nil="true"/>
    <lcf76f155ced4ddcb4097134ff3c332f xmlns="4e556105-c29a-463f-954a-f69b50614a4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6870CA23C9C40429B6BBFF3EF45D4EB" ma:contentTypeVersion="18" ma:contentTypeDescription="Vytvoří nový dokument" ma:contentTypeScope="" ma:versionID="671202667c890985e975c23361a708bf">
  <xsd:schema xmlns:xsd="http://www.w3.org/2001/XMLSchema" xmlns:xs="http://www.w3.org/2001/XMLSchema" xmlns:p="http://schemas.microsoft.com/office/2006/metadata/properties" xmlns:ns2="4e556105-c29a-463f-954a-f69b50614a4f" xmlns:ns3="65e27c90-cfd7-4300-b56f-431f0c449b80" targetNamespace="http://schemas.microsoft.com/office/2006/metadata/properties" ma:root="true" ma:fieldsID="5612cceafe1f1c573ee0c7cfc2ef2851" ns2:_="" ns3:_="">
    <xsd:import namespace="4e556105-c29a-463f-954a-f69b50614a4f"/>
    <xsd:import namespace="65e27c90-cfd7-4300-b56f-431f0c449b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556105-c29a-463f-954a-f69b50614a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e27c90-cfd7-4300-b56f-431f0c449b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542a226-235c-49a8-be02-481c79b72dd2}" ma:internalName="TaxCatchAll" ma:showField="CatchAllData" ma:web="65e27c90-cfd7-4300-b56f-431f0c449b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A35A90-9386-4A86-82FC-5E6DA0F87630}">
  <ds:schemaRefs>
    <ds:schemaRef ds:uri="4e556105-c29a-463f-954a-f69b50614a4f"/>
    <ds:schemaRef ds:uri="65e27c90-cfd7-4300-b56f-431f0c449b80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E085B41-4433-471C-86FB-75DB72DD4092}">
  <ds:schemaRefs>
    <ds:schemaRef ds:uri="4e556105-c29a-463f-954a-f69b50614a4f"/>
    <ds:schemaRef ds:uri="65e27c90-cfd7-4300-b56f-431f0c449b8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252BFED-E47B-4B1A-BE1F-68199AD2087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muni-prezentace-16-9-cz-v11</Template>
  <TotalTime>5</TotalTime>
  <Words>909</Words>
  <Application>Microsoft Office PowerPoint</Application>
  <PresentationFormat>Širokoúhlá obrazovka</PresentationFormat>
  <Paragraphs>136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Prezentace_MU_CZ</vt:lpstr>
      <vt:lpstr>Opory pro kombinovanou a distanční výuku na MU</vt:lpstr>
      <vt:lpstr>Vznik a cíle metodiky</vt:lpstr>
      <vt:lpstr>Výchozí normy a předpisy</vt:lpstr>
      <vt:lpstr>Co je/není studijní opora</vt:lpstr>
      <vt:lpstr>Funkce studijní opory</vt:lpstr>
      <vt:lpstr>Funkce studijní opory</vt:lpstr>
      <vt:lpstr>Funkce studijní opory</vt:lpstr>
      <vt:lpstr>Zajištění a hodnocení kvality opor</vt:lpstr>
      <vt:lpstr>3 přístupy ke zpracování opor</vt:lpstr>
      <vt:lpstr>Vzory, návody a rady pro e-learning</vt:lpstr>
      <vt:lpstr>Opory pro kombinovanou a distanční výuku na MU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Aktuální agendy Odboru pro kvalitu</dc:title>
  <dc:creator>Kateřina Oleksíková</dc:creator>
  <cp:lastModifiedBy>Jakub Havlíček</cp:lastModifiedBy>
  <cp:revision>150</cp:revision>
  <cp:lastPrinted>1601-01-01T00:00:00Z</cp:lastPrinted>
  <dcterms:created xsi:type="dcterms:W3CDTF">2024-10-29T11:34:25Z</dcterms:created>
  <dcterms:modified xsi:type="dcterms:W3CDTF">2024-11-08T07:16:28Z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0x010100E6870CA23C9C40429B6BBFF3EF45D4EB</vt:lpwstr>
  </property>
  <property fmtid="{D5CDD505-2E9C-101B-9397-08002B2CF9AE}" pid="3" name="MediaServiceImageTags">
    <vt:lpwstr/>
  </property>
</Properties>
</file>