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846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2424-DD9C-4C61-BA66-8D2ECD884011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E9F-DFAE-4948-9C60-D1F85B869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46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2424-DD9C-4C61-BA66-8D2ECD884011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E9F-DFAE-4948-9C60-D1F85B869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1748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2424-DD9C-4C61-BA66-8D2ECD884011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E9F-DFAE-4948-9C60-D1F85B869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3182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2424-DD9C-4C61-BA66-8D2ECD884011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E9F-DFAE-4948-9C60-D1F85B869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99099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2424-DD9C-4C61-BA66-8D2ECD884011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E9F-DFAE-4948-9C60-D1F85B869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2335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2424-DD9C-4C61-BA66-8D2ECD884011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E9F-DFAE-4948-9C60-D1F85B869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204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2424-DD9C-4C61-BA66-8D2ECD884011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E9F-DFAE-4948-9C60-D1F85B869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43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2424-DD9C-4C61-BA66-8D2ECD884011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E9F-DFAE-4948-9C60-D1F85B869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9912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2424-DD9C-4C61-BA66-8D2ECD884011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E9F-DFAE-4948-9C60-D1F85B869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47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2424-DD9C-4C61-BA66-8D2ECD884011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E9F-DFAE-4948-9C60-D1F85B869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0473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02424-DD9C-4C61-BA66-8D2ECD884011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3BE9F-DFAE-4948-9C60-D1F85B869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9436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02424-DD9C-4C61-BA66-8D2ECD884011}" type="datetimeFigureOut">
              <a:rPr lang="cs-CZ" smtClean="0"/>
              <a:t>15.5.2014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3BE9F-DFAE-4948-9C60-D1F85B869C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3460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mackova@phil.muni.cz" TargetMode="External"/><Relationship Id="rId2" Type="http://schemas.openxmlformats.org/officeDocument/2006/relationships/hyperlink" Target="https://is.muni.cz/auth/mail/mail_posli.pl?to=hromadkova@phil.muni.c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horakova@phil.muni.cz" TargetMode="External"/><Relationship Id="rId5" Type="http://schemas.openxmlformats.org/officeDocument/2006/relationships/hyperlink" Target="mailto:pezlar@phil.muni.cz" TargetMode="External"/><Relationship Id="rId4" Type="http://schemas.openxmlformats.org/officeDocument/2006/relationships/hyperlink" Target="mailto:svora@phil.muni.cz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s.muni.cz/auth/do/phil/puci/48245272/" TargetMode="External"/><Relationship Id="rId2" Type="http://schemas.openxmlformats.org/officeDocument/2006/relationships/hyperlink" Target="http://www.phil.muni.cz/wff/home/publikac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nfo.sciencedirect.com/UserFiles/2662%20Scopus%20Content%20Coverage.pdf" TargetMode="External"/><Relationship Id="rId2" Type="http://schemas.openxmlformats.org/officeDocument/2006/relationships/hyperlink" Target="http://www.elsevier.com/online-tools/scopus/content-overview#content-policy-and-selectio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info.sciencedirect.com/UserFiles/2662%20Scopus%20Content%20Coverage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4400" b="1" i="1" dirty="0" smtClean="0">
                <a:latin typeface="+mn-lt"/>
              </a:rPr>
              <a:t>Setkání s redaktory </a:t>
            </a:r>
            <a:br>
              <a:rPr lang="cs-CZ" sz="4400" b="1" i="1" dirty="0" smtClean="0">
                <a:latin typeface="+mn-lt"/>
              </a:rPr>
            </a:br>
            <a:r>
              <a:rPr lang="cs-CZ" sz="4400" b="1" i="1" dirty="0" smtClean="0">
                <a:latin typeface="+mn-lt"/>
              </a:rPr>
              <a:t>odborných  časopisů FF MU</a:t>
            </a:r>
            <a:endParaRPr lang="cs-CZ" sz="4400" b="1" i="1" dirty="0">
              <a:latin typeface="+mn-l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sz="4000" dirty="0" smtClean="0"/>
          </a:p>
          <a:p>
            <a:r>
              <a:rPr lang="cs-CZ" sz="4000" i="1" dirty="0" smtClean="0"/>
              <a:t>12. </a:t>
            </a:r>
            <a:r>
              <a:rPr lang="cs-CZ" sz="4000" i="1" dirty="0"/>
              <a:t>k</a:t>
            </a:r>
            <a:r>
              <a:rPr lang="cs-CZ" sz="4000" i="1" dirty="0" smtClean="0"/>
              <a:t>větna 2014</a:t>
            </a:r>
            <a:endParaRPr lang="cs-CZ" sz="4000" i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291" y="1169240"/>
            <a:ext cx="1714709" cy="1714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42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cs-CZ" sz="3200" b="1" i="1" dirty="0" smtClean="0">
                <a:latin typeface="+mn-lt"/>
              </a:rPr>
              <a:t>Odborné časopisy FF MU</a:t>
            </a:r>
            <a:endParaRPr lang="cs-CZ" sz="3200" b="1" i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7738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000" b="1" dirty="0" smtClean="0">
              <a:latin typeface="+mj-lt"/>
            </a:endParaRPr>
          </a:p>
          <a:p>
            <a:pPr marL="0" indent="0">
              <a:buNone/>
            </a:pPr>
            <a:r>
              <a:rPr lang="cs-CZ" sz="2200" b="1" dirty="0" smtClean="0"/>
              <a:t>Podpůrný tým:</a:t>
            </a:r>
          </a:p>
          <a:p>
            <a:pPr marL="0" indent="0">
              <a:buNone/>
            </a:pPr>
            <a:r>
              <a:rPr lang="cs-CZ" sz="2000" dirty="0" smtClean="0"/>
              <a:t>Mgr. Vendula Hromádková   </a:t>
            </a:r>
            <a:r>
              <a:rPr lang="cs-CZ" sz="2000" dirty="0" smtClean="0">
                <a:hlinkClick r:id="rId2"/>
              </a:rPr>
              <a:t>hromadkova@phil.muni.cz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</a:t>
            </a:r>
            <a:r>
              <a:rPr lang="cs-CZ" sz="2000" dirty="0" err="1" smtClean="0"/>
              <a:t>gr</a:t>
            </a:r>
            <a:r>
              <a:rPr lang="cs-CZ" sz="2000" dirty="0" smtClean="0"/>
              <a:t>. Zdeňka </a:t>
            </a:r>
            <a:r>
              <a:rPr lang="cs-CZ" sz="2000" dirty="0" err="1" smtClean="0"/>
              <a:t>Mácková</a:t>
            </a:r>
            <a:r>
              <a:rPr lang="cs-CZ" sz="2000" dirty="0" smtClean="0"/>
              <a:t>  </a:t>
            </a:r>
            <a:r>
              <a:rPr lang="en-US" sz="2000" dirty="0" smtClean="0">
                <a:hlinkClick r:id="rId3"/>
              </a:rPr>
              <a:t>mackova@phil.muni.cz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Martin </a:t>
            </a:r>
            <a:r>
              <a:rPr lang="cs-CZ" sz="2000" dirty="0" smtClean="0"/>
              <a:t>Svora</a:t>
            </a:r>
            <a:r>
              <a:rPr lang="en-US" sz="2000" dirty="0" smtClean="0"/>
              <a:t> </a:t>
            </a:r>
            <a:r>
              <a:rPr lang="cs-CZ" sz="2000" dirty="0" smtClean="0"/>
              <a:t> </a:t>
            </a:r>
            <a:r>
              <a:rPr lang="cs-CZ" sz="2000" dirty="0" smtClean="0">
                <a:hlinkClick r:id="rId4"/>
              </a:rPr>
              <a:t>s</a:t>
            </a:r>
            <a:r>
              <a:rPr lang="cs-CZ" sz="2100" dirty="0" smtClean="0">
                <a:hlinkClick r:id="rId4"/>
              </a:rPr>
              <a:t>vora@phil.muni.cz</a:t>
            </a:r>
            <a:r>
              <a:rPr lang="cs-CZ" sz="2100" dirty="0" smtClean="0"/>
              <a:t> </a:t>
            </a:r>
            <a:r>
              <a:rPr lang="en-US" sz="2100" dirty="0" smtClean="0"/>
              <a:t> </a:t>
            </a:r>
            <a:r>
              <a:rPr lang="cs-CZ" sz="2000" dirty="0" smtClean="0"/>
              <a:t> </a:t>
            </a:r>
            <a:endParaRPr lang="en-US" sz="2000" dirty="0"/>
          </a:p>
          <a:p>
            <a:pPr marL="0" indent="0">
              <a:buNone/>
            </a:pPr>
            <a:r>
              <a:rPr lang="cs-CZ" sz="2000" dirty="0" smtClean="0"/>
              <a:t>Mgr. Ivo </a:t>
            </a:r>
            <a:r>
              <a:rPr lang="cs-CZ" sz="2000" dirty="0" err="1" smtClean="0"/>
              <a:t>Pezlar</a:t>
            </a:r>
            <a:r>
              <a:rPr lang="cs-CZ" sz="2000" dirty="0" smtClean="0"/>
              <a:t> </a:t>
            </a:r>
            <a:r>
              <a:rPr lang="cs-CZ" sz="2000" dirty="0"/>
              <a:t> </a:t>
            </a:r>
            <a:r>
              <a:rPr lang="cs-CZ" sz="2000" dirty="0" smtClean="0">
                <a:hlinkClick r:id="rId5"/>
              </a:rPr>
              <a:t>pezlar@phil.muni.cz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endParaRPr lang="cs-CZ" sz="2200" dirty="0" smtClean="0">
              <a:latin typeface="+mj-lt"/>
            </a:endParaRPr>
          </a:p>
          <a:p>
            <a:pPr marL="0" indent="0">
              <a:buNone/>
            </a:pPr>
            <a:endParaRPr lang="en-US" sz="22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200" dirty="0">
                <a:latin typeface="+mj-lt"/>
              </a:rPr>
              <a:t>	</a:t>
            </a:r>
            <a:r>
              <a:rPr lang="en-US" sz="2200" dirty="0" smtClean="0">
                <a:latin typeface="+mj-lt"/>
              </a:rPr>
              <a:t>			</a:t>
            </a:r>
            <a:r>
              <a:rPr lang="en-US" sz="2200" b="1" i="1" dirty="0" smtClean="0">
                <a:latin typeface="+mj-lt"/>
              </a:rPr>
              <a:t>                                                        </a:t>
            </a:r>
            <a:r>
              <a:rPr lang="en-US" sz="2200" b="1" i="1" dirty="0" smtClean="0"/>
              <a:t>Jana </a:t>
            </a:r>
            <a:r>
              <a:rPr lang="en-US" sz="2200" b="1" i="1" dirty="0" err="1" smtClean="0"/>
              <a:t>Hor</a:t>
            </a:r>
            <a:r>
              <a:rPr lang="cs-CZ" sz="2200" b="1" i="1" dirty="0" err="1" smtClean="0"/>
              <a:t>áková</a:t>
            </a:r>
            <a:r>
              <a:rPr lang="cs-CZ" sz="2200" b="1" i="1" dirty="0" smtClean="0"/>
              <a:t> 									    </a:t>
            </a:r>
            <a:r>
              <a:rPr lang="en-US" sz="2200" i="1" dirty="0" smtClean="0">
                <a:hlinkClick r:id="rId6"/>
              </a:rPr>
              <a:t>horakova@phil.muni.cz</a:t>
            </a:r>
            <a:endParaRPr lang="en-US" sz="1800" i="1" dirty="0" smtClean="0"/>
          </a:p>
          <a:p>
            <a:pPr marL="0" indent="0">
              <a:spcBef>
                <a:spcPts val="0"/>
              </a:spcBef>
              <a:buNone/>
            </a:pPr>
            <a:endParaRPr lang="cs-CZ" sz="1800" i="1" dirty="0" smtClean="0"/>
          </a:p>
          <a:p>
            <a:pPr marL="0" indent="0">
              <a:spcBef>
                <a:spcPts val="0"/>
              </a:spcBef>
              <a:buNone/>
            </a:pPr>
            <a:r>
              <a:rPr lang="cs-CZ" sz="1800" dirty="0" smtClean="0"/>
              <a:t>IS: Dokumenty: FF: Publikační činnost: Odborná periodika</a:t>
            </a:r>
            <a:r>
              <a:rPr lang="en-US" dirty="0" smtClean="0"/>
              <a:t>                                      </a:t>
            </a: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39062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4691"/>
          </a:xfr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cs-CZ" sz="3200" b="1" i="1" dirty="0" smtClean="0">
                <a:latin typeface="+mn-lt"/>
              </a:rPr>
              <a:t>Časopisy FF MU</a:t>
            </a:r>
            <a:endParaRPr lang="cs-CZ" sz="3200" b="1" i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439665" y="3832533"/>
            <a:ext cx="3274540" cy="1780382"/>
          </a:xfrm>
          <a:noFill/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600" b="1" dirty="0" smtClean="0"/>
              <a:t>SRNP: 21</a:t>
            </a:r>
          </a:p>
          <a:p>
            <a:pPr marL="0" indent="0">
              <a:buNone/>
            </a:pPr>
            <a:r>
              <a:rPr lang="cs-CZ" sz="1600" b="1" dirty="0" smtClean="0"/>
              <a:t>SCOPUS: 5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cs-CZ" sz="1600" b="1" dirty="0"/>
              <a:t>ERIH: 4+-  </a:t>
            </a:r>
            <a:r>
              <a:rPr lang="cs-CZ" sz="1600" dirty="0"/>
              <a:t> </a:t>
            </a:r>
            <a:r>
              <a:rPr lang="cs-CZ" sz="1200" i="1" dirty="0">
                <a:solidFill>
                  <a:schemeClr val="accent1">
                    <a:lumMod val="50000"/>
                  </a:schemeClr>
                </a:solidFill>
              </a:rPr>
              <a:t>! ERIH 2014 - bude vyhlášena možnost znovu přihlašovat časopisy (první polovina roku </a:t>
            </a:r>
            <a:r>
              <a:rPr lang="cs-CZ" sz="1200" i="1" dirty="0" smtClean="0">
                <a:solidFill>
                  <a:schemeClr val="accent1">
                    <a:lumMod val="50000"/>
                  </a:schemeClr>
                </a:solidFill>
              </a:rPr>
              <a:t>2014</a:t>
            </a:r>
            <a:r>
              <a:rPr lang="cs-CZ" sz="1200" i="1" dirty="0" smtClean="0"/>
              <a:t>) </a:t>
            </a:r>
            <a:endParaRPr lang="cs-CZ" sz="1200" dirty="0"/>
          </a:p>
          <a:p>
            <a:pPr marL="0" indent="0">
              <a:buNone/>
            </a:pPr>
            <a:r>
              <a:rPr lang="cs-CZ" sz="1600" b="1" dirty="0" err="1" smtClean="0"/>
              <a:t>WoS</a:t>
            </a:r>
            <a:r>
              <a:rPr lang="cs-CZ" sz="1600" b="1" dirty="0" smtClean="0"/>
              <a:t>: 0</a:t>
            </a:r>
            <a:endParaRPr lang="cs-CZ" sz="1600" dirty="0" smtClean="0"/>
          </a:p>
          <a:p>
            <a:pPr marL="0" indent="0">
              <a:buNone/>
            </a:pPr>
            <a:endParaRPr lang="cs-CZ" sz="1600" dirty="0" smtClean="0"/>
          </a:p>
          <a:p>
            <a:pPr marL="0" indent="0">
              <a:buNone/>
            </a:pPr>
            <a:endParaRPr lang="en-US" sz="1600" b="1" dirty="0" smtClean="0"/>
          </a:p>
        </p:txBody>
      </p:sp>
      <p:sp>
        <p:nvSpPr>
          <p:cNvPr id="4" name="TextovéPole 3"/>
          <p:cNvSpPr txBox="1"/>
          <p:nvPr/>
        </p:nvSpPr>
        <p:spPr>
          <a:xfrm>
            <a:off x="5029197" y="5810623"/>
            <a:ext cx="6030099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900" b="1" dirty="0"/>
              <a:t>Zdroje:</a:t>
            </a:r>
          </a:p>
          <a:p>
            <a:r>
              <a:rPr lang="cs-CZ" sz="900" dirty="0"/>
              <a:t>Fakultní web: </a:t>
            </a:r>
            <a:r>
              <a:rPr lang="en-US" sz="900" dirty="0"/>
              <a:t>&lt; </a:t>
            </a:r>
            <a:r>
              <a:rPr lang="cs-CZ" sz="900" dirty="0">
                <a:hlinkClick r:id="rId2"/>
              </a:rPr>
              <a:t>http://www.phil.muni.cz/wff/home/publikace</a:t>
            </a:r>
            <a:r>
              <a:rPr lang="en-US" sz="900" dirty="0"/>
              <a:t> &gt;.</a:t>
            </a:r>
            <a:endParaRPr lang="cs-CZ" sz="900" dirty="0"/>
          </a:p>
          <a:p>
            <a:r>
              <a:rPr lang="cs-CZ" sz="900" dirty="0"/>
              <a:t>Monitoring publikační činnosti FF MU (Mgr. Z. </a:t>
            </a:r>
            <a:r>
              <a:rPr lang="cs-CZ" sz="900" dirty="0" err="1"/>
              <a:t>Mácková</a:t>
            </a:r>
            <a:r>
              <a:rPr lang="cs-CZ" sz="900" dirty="0"/>
              <a:t>): IS: Dokumenty: FF: Publikační činnost: Odborná periodika: </a:t>
            </a:r>
          </a:p>
          <a:p>
            <a:r>
              <a:rPr lang="en-US" sz="900" dirty="0"/>
              <a:t>&lt; </a:t>
            </a:r>
            <a:r>
              <a:rPr lang="cs-CZ" sz="900" dirty="0">
                <a:hlinkClick r:id="rId3"/>
              </a:rPr>
              <a:t>https://is.muni.cz/auth/do/phil/puci/48245272</a:t>
            </a:r>
            <a:r>
              <a:rPr lang="cs-CZ" sz="900" dirty="0" smtClean="0">
                <a:hlinkClick r:id="rId3"/>
              </a:rPr>
              <a:t>/</a:t>
            </a:r>
            <a:r>
              <a:rPr lang="cs-CZ" sz="900" dirty="0" smtClean="0"/>
              <a:t> </a:t>
            </a:r>
            <a:r>
              <a:rPr lang="en-US" sz="900" dirty="0" smtClean="0"/>
              <a:t>&gt;.</a:t>
            </a:r>
            <a:endParaRPr lang="cs-CZ" sz="900" dirty="0"/>
          </a:p>
          <a:p>
            <a:r>
              <a:rPr lang="cs-CZ" sz="900" dirty="0"/>
              <a:t>Zpráva D. Šlosara: čísla časopisů odevzdaná k tisku (vytištěná), duben 2014.</a:t>
            </a:r>
          </a:p>
        </p:txBody>
      </p:sp>
      <p:sp>
        <p:nvSpPr>
          <p:cNvPr id="6" name="Obdélník 5"/>
          <p:cNvSpPr/>
          <p:nvPr/>
        </p:nvSpPr>
        <p:spPr>
          <a:xfrm>
            <a:off x="814772" y="1348581"/>
            <a:ext cx="3904737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400" b="1" dirty="0" smtClean="0"/>
              <a:t>22 </a:t>
            </a:r>
            <a:r>
              <a:rPr lang="cs-CZ" sz="1400" b="1" dirty="0"/>
              <a:t>časopisů (i) v tištěné formě</a:t>
            </a:r>
            <a:r>
              <a:rPr lang="cs-CZ" sz="1400" dirty="0"/>
              <a:t>:</a:t>
            </a:r>
          </a:p>
          <a:p>
            <a:endParaRPr lang="cs-CZ" sz="1200" dirty="0"/>
          </a:p>
          <a:p>
            <a:r>
              <a:rPr lang="cs-CZ" sz="1200" i="1" dirty="0" err="1"/>
              <a:t>Archaeologia</a:t>
            </a:r>
            <a:r>
              <a:rPr lang="cs-CZ" sz="1200" i="1" dirty="0"/>
              <a:t> </a:t>
            </a:r>
            <a:r>
              <a:rPr lang="cs-CZ" sz="1200" i="1" dirty="0" err="1"/>
              <a:t>historica</a:t>
            </a:r>
            <a:r>
              <a:rPr lang="cs-CZ" sz="1200" i="1" dirty="0"/>
              <a:t>   (2010– )</a:t>
            </a:r>
            <a:endParaRPr lang="cs-CZ" sz="1200" dirty="0"/>
          </a:p>
          <a:p>
            <a:r>
              <a:rPr lang="cs-CZ" sz="1200" i="1" dirty="0" err="1"/>
              <a:t>Bohemica</a:t>
            </a:r>
            <a:r>
              <a:rPr lang="cs-CZ" sz="1200" i="1" dirty="0"/>
              <a:t> </a:t>
            </a:r>
            <a:r>
              <a:rPr lang="cs-CZ" sz="1200" i="1" dirty="0" err="1"/>
              <a:t>litteraria</a:t>
            </a:r>
            <a:r>
              <a:rPr lang="cs-CZ" sz="1200" i="1" dirty="0"/>
              <a:t>   (2009– )</a:t>
            </a:r>
            <a:endParaRPr lang="cs-CZ" sz="1200" dirty="0"/>
          </a:p>
          <a:p>
            <a:r>
              <a:rPr lang="cs-CZ" sz="1200" i="1" dirty="0"/>
              <a:t>Brno </a:t>
            </a:r>
            <a:r>
              <a:rPr lang="cs-CZ" sz="1200" i="1" dirty="0" err="1"/>
              <a:t>studies</a:t>
            </a:r>
            <a:r>
              <a:rPr lang="cs-CZ" sz="1200" i="1" dirty="0"/>
              <a:t> in </a:t>
            </a:r>
            <a:r>
              <a:rPr lang="cs-CZ" sz="1200" i="1" dirty="0" err="1"/>
              <a:t>English</a:t>
            </a:r>
            <a:r>
              <a:rPr lang="cs-CZ" sz="1200" i="1" dirty="0"/>
              <a:t>   (2009– )</a:t>
            </a:r>
            <a:endParaRPr lang="cs-CZ" sz="1200" dirty="0"/>
          </a:p>
          <a:p>
            <a:r>
              <a:rPr lang="de-DE" sz="1200" i="1" dirty="0"/>
              <a:t>Brünner Beiträge zur Germanistik und Nordistik   (2009– )</a:t>
            </a:r>
            <a:endParaRPr lang="de-DE" sz="1200" dirty="0"/>
          </a:p>
          <a:p>
            <a:r>
              <a:rPr lang="fr-FR" sz="1200" i="1" dirty="0"/>
              <a:t>Études romanes de Brno   (2009– )</a:t>
            </a:r>
            <a:endParaRPr lang="fr-FR" sz="1200" dirty="0"/>
          </a:p>
          <a:p>
            <a:r>
              <a:rPr lang="cs-CZ" sz="1200" i="1" dirty="0" err="1"/>
              <a:t>Graeco</a:t>
            </a:r>
            <a:r>
              <a:rPr lang="cs-CZ" sz="1200" i="1" dirty="0"/>
              <a:t>-Latina Brunensia   (2009– )</a:t>
            </a:r>
            <a:endParaRPr lang="cs-CZ" sz="1200" dirty="0"/>
          </a:p>
          <a:p>
            <a:r>
              <a:rPr lang="pl-PL" sz="1200" i="1" dirty="0"/>
              <a:t>Klinická psychologie a osobnost   (2012– )</a:t>
            </a:r>
            <a:endParaRPr lang="pl-PL" sz="1200" dirty="0"/>
          </a:p>
          <a:p>
            <a:r>
              <a:rPr lang="cs-CZ" sz="1200" i="1" dirty="0" err="1"/>
              <a:t>Linguistica</a:t>
            </a:r>
            <a:r>
              <a:rPr lang="cs-CZ" sz="1200" i="1" dirty="0"/>
              <a:t> Brunensia   (2009– )</a:t>
            </a:r>
            <a:endParaRPr lang="cs-CZ" sz="1200" dirty="0"/>
          </a:p>
          <a:p>
            <a:r>
              <a:rPr lang="cs-CZ" sz="1200" i="1" dirty="0" err="1"/>
              <a:t>Museologica</a:t>
            </a:r>
            <a:r>
              <a:rPr lang="cs-CZ" sz="1200" i="1" dirty="0"/>
              <a:t> Brunensia (2012-)</a:t>
            </a:r>
            <a:endParaRPr lang="cs-CZ" sz="1200" dirty="0"/>
          </a:p>
          <a:p>
            <a:r>
              <a:rPr lang="cs-CZ" sz="1200" i="1" dirty="0" err="1"/>
              <a:t>Musicologica</a:t>
            </a:r>
            <a:r>
              <a:rPr lang="cs-CZ" sz="1200" i="1" dirty="0"/>
              <a:t> Brunensia   (2009– )</a:t>
            </a:r>
            <a:endParaRPr lang="cs-CZ" sz="1200" dirty="0"/>
          </a:p>
          <a:p>
            <a:r>
              <a:rPr lang="cs-CZ" sz="1200" i="1" dirty="0" err="1"/>
              <a:t>Novaja</a:t>
            </a:r>
            <a:r>
              <a:rPr lang="cs-CZ" sz="1200" i="1" dirty="0"/>
              <a:t> rusistika  (2008– )</a:t>
            </a:r>
            <a:endParaRPr lang="cs-CZ" sz="1200" dirty="0"/>
          </a:p>
          <a:p>
            <a:r>
              <a:rPr lang="cs-CZ" sz="1200" i="1" dirty="0"/>
              <a:t>Opera </a:t>
            </a:r>
            <a:r>
              <a:rPr lang="cs-CZ" sz="1200" i="1" dirty="0" err="1"/>
              <a:t>Slavica</a:t>
            </a:r>
            <a:r>
              <a:rPr lang="cs-CZ" sz="1200" i="1" dirty="0"/>
              <a:t>   (1991– )</a:t>
            </a:r>
            <a:endParaRPr lang="cs-CZ" sz="1200" dirty="0"/>
          </a:p>
          <a:p>
            <a:r>
              <a:rPr lang="cs-CZ" sz="1200" i="1" dirty="0" err="1"/>
              <a:t>Opuscula</a:t>
            </a:r>
            <a:r>
              <a:rPr lang="cs-CZ" sz="1200" i="1" dirty="0"/>
              <a:t> </a:t>
            </a:r>
            <a:r>
              <a:rPr lang="cs-CZ" sz="1200" i="1" dirty="0" err="1"/>
              <a:t>historiae</a:t>
            </a:r>
            <a:r>
              <a:rPr lang="cs-CZ" sz="1200" i="1" dirty="0"/>
              <a:t> </a:t>
            </a:r>
            <a:r>
              <a:rPr lang="cs-CZ" sz="1200" i="1" dirty="0" err="1"/>
              <a:t>artium</a:t>
            </a:r>
            <a:r>
              <a:rPr lang="cs-CZ" sz="1200" i="1" dirty="0"/>
              <a:t>   (2009– )</a:t>
            </a:r>
            <a:endParaRPr lang="cs-CZ" sz="1200" dirty="0"/>
          </a:p>
          <a:p>
            <a:r>
              <a:rPr lang="it-IT" sz="1200" i="1" dirty="0"/>
              <a:t>Religio: revue pro religionistiku   (1993– )</a:t>
            </a:r>
            <a:endParaRPr lang="it-IT" sz="1200" dirty="0"/>
          </a:p>
          <a:p>
            <a:r>
              <a:rPr lang="cs-CZ" sz="1200" i="1" dirty="0" err="1"/>
              <a:t>Slavica</a:t>
            </a:r>
            <a:r>
              <a:rPr lang="cs-CZ" sz="1200" i="1" dirty="0"/>
              <a:t> </a:t>
            </a:r>
            <a:r>
              <a:rPr lang="cs-CZ" sz="1200" i="1" dirty="0" err="1"/>
              <a:t>litteraria</a:t>
            </a:r>
            <a:r>
              <a:rPr lang="cs-CZ" sz="1200" i="1" dirty="0"/>
              <a:t>   (2008– )</a:t>
            </a:r>
            <a:endParaRPr lang="cs-CZ" sz="1200" dirty="0"/>
          </a:p>
          <a:p>
            <a:r>
              <a:rPr lang="cs-CZ" sz="1200" i="1" dirty="0"/>
              <a:t>Studia </a:t>
            </a:r>
            <a:r>
              <a:rPr lang="cs-CZ" sz="1200" i="1" dirty="0" err="1"/>
              <a:t>archaeologica</a:t>
            </a:r>
            <a:r>
              <a:rPr lang="cs-CZ" sz="1200" i="1" dirty="0"/>
              <a:t> Brunensia   (2013– )</a:t>
            </a:r>
            <a:endParaRPr lang="cs-CZ" sz="1200" dirty="0"/>
          </a:p>
          <a:p>
            <a:r>
              <a:rPr lang="cs-CZ" sz="1200" i="1" dirty="0"/>
              <a:t>Studia </a:t>
            </a:r>
            <a:r>
              <a:rPr lang="cs-CZ" sz="1200" i="1" dirty="0" err="1"/>
              <a:t>historica</a:t>
            </a:r>
            <a:r>
              <a:rPr lang="cs-CZ" sz="1200" i="1" dirty="0"/>
              <a:t> Brunensia   (2009– )</a:t>
            </a:r>
            <a:endParaRPr lang="cs-CZ" sz="1200" dirty="0"/>
          </a:p>
          <a:p>
            <a:r>
              <a:rPr lang="cs-CZ" sz="1200" i="1" dirty="0"/>
              <a:t>Studia </a:t>
            </a:r>
            <a:r>
              <a:rPr lang="cs-CZ" sz="1200" i="1" dirty="0" err="1"/>
              <a:t>paedagogica</a:t>
            </a:r>
            <a:r>
              <a:rPr lang="cs-CZ" sz="1200" i="1" dirty="0"/>
              <a:t>   (2009– )</a:t>
            </a:r>
            <a:endParaRPr lang="cs-CZ" sz="1200" dirty="0"/>
          </a:p>
          <a:p>
            <a:r>
              <a:rPr lang="cs-CZ" sz="1200" i="1" dirty="0"/>
              <a:t>Studia </a:t>
            </a:r>
            <a:r>
              <a:rPr lang="cs-CZ" sz="1200" i="1" dirty="0" err="1"/>
              <a:t>philosophica</a:t>
            </a:r>
            <a:r>
              <a:rPr lang="cs-CZ" sz="1200" i="1" dirty="0"/>
              <a:t>   (2009– )</a:t>
            </a:r>
            <a:endParaRPr lang="cs-CZ" sz="1200" dirty="0"/>
          </a:p>
          <a:p>
            <a:r>
              <a:rPr lang="cs-CZ" sz="1200" i="1" dirty="0" err="1"/>
              <a:t>Theatralia</a:t>
            </a:r>
            <a:r>
              <a:rPr lang="cs-CZ" sz="1200" i="1" dirty="0"/>
              <a:t>   (2009– )</a:t>
            </a:r>
            <a:endParaRPr lang="cs-CZ" sz="1200" dirty="0"/>
          </a:p>
          <a:p>
            <a:r>
              <a:rPr lang="en-US" sz="1200" i="1" dirty="0"/>
              <a:t>The Central European journal of Canadian studies   (2001– )</a:t>
            </a:r>
            <a:endParaRPr lang="en-US" sz="1200" dirty="0"/>
          </a:p>
          <a:p>
            <a:r>
              <a:rPr lang="cs-CZ" sz="1200" i="1" dirty="0"/>
              <a:t> </a:t>
            </a:r>
            <a:endParaRPr lang="cs-CZ" sz="1200" dirty="0"/>
          </a:p>
          <a:p>
            <a:r>
              <a:rPr lang="cs-CZ" sz="1200" i="1" dirty="0" err="1"/>
              <a:t>Sacra</a:t>
            </a:r>
            <a:r>
              <a:rPr lang="cs-CZ" sz="1200" i="1" dirty="0"/>
              <a:t>   (2003– ) (studentský časopis</a:t>
            </a:r>
            <a:r>
              <a:rPr lang="cs-CZ" sz="1200" i="1" dirty="0" smtClean="0"/>
              <a:t>)</a:t>
            </a:r>
          </a:p>
          <a:p>
            <a:endParaRPr lang="cs-CZ" sz="1200" i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chemeClr val="accent1">
                    <a:lumMod val="50000"/>
                  </a:schemeClr>
                </a:solidFill>
              </a:rPr>
              <a:t>všechny recenzované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chemeClr val="accent1">
                    <a:lumMod val="50000"/>
                  </a:schemeClr>
                </a:solidFill>
              </a:rPr>
              <a:t>SRNP 20; </a:t>
            </a:r>
            <a:r>
              <a:rPr lang="cs-CZ" sz="1200" b="1" dirty="0" err="1" smtClean="0">
                <a:solidFill>
                  <a:schemeClr val="accent1">
                    <a:lumMod val="50000"/>
                  </a:schemeClr>
                </a:solidFill>
              </a:rPr>
              <a:t>Scopus</a:t>
            </a:r>
            <a:r>
              <a:rPr lang="cs-CZ" sz="1200" b="1" dirty="0" smtClean="0">
                <a:solidFill>
                  <a:schemeClr val="accent1">
                    <a:lumMod val="50000"/>
                  </a:schemeClr>
                </a:solidFill>
              </a:rPr>
              <a:t> 5; ERIH 4+-; </a:t>
            </a:r>
            <a:r>
              <a:rPr lang="cs-CZ" sz="1200" b="1" dirty="0" err="1" smtClean="0">
                <a:solidFill>
                  <a:schemeClr val="accent1">
                    <a:lumMod val="50000"/>
                  </a:schemeClr>
                </a:solidFill>
              </a:rPr>
              <a:t>WoS</a:t>
            </a:r>
            <a:r>
              <a:rPr lang="cs-CZ" sz="1200" b="1" dirty="0" smtClean="0">
                <a:solidFill>
                  <a:schemeClr val="accent1">
                    <a:lumMod val="50000"/>
                  </a:schemeClr>
                </a:solidFill>
              </a:rPr>
              <a:t> 0</a:t>
            </a:r>
            <a:endParaRPr lang="cs-CZ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5029197" y="1445740"/>
            <a:ext cx="495506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Elektronické </a:t>
            </a:r>
            <a:r>
              <a:rPr lang="cs-CZ" sz="1400" b="1" dirty="0" smtClean="0"/>
              <a:t>časopisy / revue - </a:t>
            </a:r>
            <a:r>
              <a:rPr lang="cs-CZ" sz="1400" dirty="0" smtClean="0"/>
              <a:t>11 </a:t>
            </a:r>
            <a:r>
              <a:rPr lang="cs-CZ" sz="1400" dirty="0"/>
              <a:t>(?)</a:t>
            </a:r>
          </a:p>
          <a:p>
            <a:endParaRPr lang="cs-CZ" sz="1200" i="1" dirty="0" smtClean="0"/>
          </a:p>
          <a:p>
            <a:r>
              <a:rPr lang="cs-CZ" sz="1200" i="1" dirty="0" err="1" smtClean="0"/>
              <a:t>Linguistica</a:t>
            </a:r>
            <a:r>
              <a:rPr lang="cs-CZ" sz="1200" i="1" dirty="0" smtClean="0"/>
              <a:t> </a:t>
            </a:r>
            <a:r>
              <a:rPr lang="cs-CZ" sz="1200" i="1" dirty="0"/>
              <a:t>online (2005– )</a:t>
            </a:r>
            <a:endParaRPr lang="cs-CZ" sz="1200" dirty="0"/>
          </a:p>
          <a:p>
            <a:r>
              <a:rPr lang="it-IT" sz="1200" i="1" dirty="0"/>
              <a:t>Pro-Fil: internetový časopis pro filosofii (2000– )</a:t>
            </a:r>
            <a:endParaRPr lang="it-IT" sz="1200" dirty="0"/>
          </a:p>
          <a:p>
            <a:r>
              <a:rPr lang="cs-CZ" sz="1200" i="1" dirty="0" err="1"/>
              <a:t>ProInflow</a:t>
            </a:r>
            <a:r>
              <a:rPr lang="cs-CZ" sz="1200" i="1" dirty="0"/>
              <a:t> (2009– )</a:t>
            </a:r>
            <a:endParaRPr lang="cs-CZ" sz="1200" dirty="0"/>
          </a:p>
          <a:p>
            <a:r>
              <a:rPr lang="en-US" sz="1200" i="1" dirty="0"/>
              <a:t>Theory and Practice in English Studies   (2012– )</a:t>
            </a:r>
            <a:endParaRPr lang="en-US" sz="1200" dirty="0"/>
          </a:p>
          <a:p>
            <a:r>
              <a:rPr lang="cs-CZ" sz="1200" i="1" dirty="0"/>
              <a:t>TIM </a:t>
            </a:r>
            <a:r>
              <a:rPr lang="cs-CZ" sz="1200" i="1" dirty="0" err="1"/>
              <a:t>ezin</a:t>
            </a:r>
            <a:r>
              <a:rPr lang="cs-CZ" sz="1200" i="1" dirty="0"/>
              <a:t> (2011- )</a:t>
            </a:r>
            <a:endParaRPr lang="cs-CZ" sz="1200" dirty="0"/>
          </a:p>
          <a:p>
            <a:endParaRPr lang="cs-CZ" sz="1200" dirty="0"/>
          </a:p>
          <a:p>
            <a:r>
              <a:rPr lang="cs-CZ" sz="1200" i="1" dirty="0" err="1"/>
              <a:t>ACORát</a:t>
            </a:r>
            <a:r>
              <a:rPr lang="cs-CZ" sz="1200" i="1" dirty="0"/>
              <a:t> (2005-2007?, 2013– )</a:t>
            </a:r>
            <a:endParaRPr lang="cs-CZ" sz="1200" dirty="0"/>
          </a:p>
          <a:p>
            <a:r>
              <a:rPr lang="cs-CZ" sz="1200" i="1" dirty="0"/>
              <a:t>Acta </a:t>
            </a:r>
            <a:r>
              <a:rPr lang="cs-CZ" sz="1200" i="1" dirty="0" err="1"/>
              <a:t>musicologica</a:t>
            </a:r>
            <a:r>
              <a:rPr lang="cs-CZ" sz="1200" i="1" dirty="0"/>
              <a:t>: revue pro hudební vědu (2004– )</a:t>
            </a:r>
            <a:endParaRPr lang="cs-CZ" sz="1200" dirty="0"/>
          </a:p>
          <a:p>
            <a:r>
              <a:rPr lang="cs-CZ" sz="1200" i="1" dirty="0" err="1" smtClean="0"/>
              <a:t>Inflow</a:t>
            </a:r>
            <a:r>
              <a:rPr lang="cs-CZ" sz="1200" i="1" dirty="0" smtClean="0"/>
              <a:t> (2007–  )</a:t>
            </a:r>
          </a:p>
          <a:p>
            <a:r>
              <a:rPr lang="cs-CZ" sz="1200" i="1" dirty="0" err="1" smtClean="0"/>
              <a:t>Musicologica</a:t>
            </a:r>
            <a:r>
              <a:rPr lang="cs-CZ" sz="1200" i="1" dirty="0" smtClean="0"/>
              <a:t> </a:t>
            </a:r>
            <a:r>
              <a:rPr lang="cs-CZ" sz="1200" i="1" dirty="0"/>
              <a:t>(internetový měsíčník Ústavu hudební vědy Filozofické fakulty Masarykovy univerzity) (2012– )</a:t>
            </a:r>
            <a:endParaRPr lang="cs-CZ" sz="1200" dirty="0"/>
          </a:p>
          <a:p>
            <a:r>
              <a:rPr lang="cs-CZ" sz="1200" i="1" dirty="0" smtClean="0"/>
              <a:t>Proudy</a:t>
            </a:r>
            <a:r>
              <a:rPr lang="cs-CZ" sz="1200" i="1" dirty="0"/>
              <a:t>: středoevropský časopis pro vědu a literaturu</a:t>
            </a:r>
            <a:endParaRPr lang="cs-CZ" sz="1200" dirty="0"/>
          </a:p>
          <a:p>
            <a:r>
              <a:rPr lang="cs-CZ" sz="1200" i="1" dirty="0" err="1"/>
              <a:t>Psychologon</a:t>
            </a:r>
            <a:r>
              <a:rPr lang="cs-CZ" sz="1200" i="1" dirty="0"/>
              <a:t> (2012– )</a:t>
            </a:r>
            <a:endParaRPr lang="cs-CZ" sz="1200" dirty="0"/>
          </a:p>
          <a:p>
            <a:r>
              <a:rPr lang="cs-CZ" sz="1200" dirty="0"/>
              <a:t> </a:t>
            </a:r>
          </a:p>
          <a:p>
            <a:r>
              <a:rPr lang="cs-CZ" sz="1200" i="1" dirty="0"/>
              <a:t>(Nějaký </a:t>
            </a:r>
            <a:r>
              <a:rPr lang="cs-CZ" sz="1200" i="1" dirty="0" smtClean="0"/>
              <a:t>další časopis?)</a:t>
            </a:r>
            <a:endParaRPr lang="cs-CZ" sz="1200" dirty="0"/>
          </a:p>
          <a:p>
            <a:endParaRPr lang="cs-CZ" sz="1200" dirty="0" smtClean="0"/>
          </a:p>
          <a:p>
            <a:endParaRPr lang="cs-CZ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chemeClr val="accent1">
                    <a:lumMod val="50000"/>
                  </a:schemeClr>
                </a:solidFill>
              </a:rPr>
              <a:t>recenzované 5 (?)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chemeClr val="accent1">
                    <a:lumMod val="50000"/>
                  </a:schemeClr>
                </a:solidFill>
              </a:rPr>
              <a:t>SRNP 1; </a:t>
            </a:r>
            <a:r>
              <a:rPr lang="cs-CZ" sz="1200" b="1" dirty="0" err="1" smtClean="0">
                <a:solidFill>
                  <a:schemeClr val="accent1">
                    <a:lumMod val="50000"/>
                  </a:schemeClr>
                </a:solidFill>
              </a:rPr>
              <a:t>Scopus</a:t>
            </a:r>
            <a:r>
              <a:rPr lang="cs-CZ" sz="1200" b="1" dirty="0" smtClean="0">
                <a:solidFill>
                  <a:schemeClr val="accent1">
                    <a:lumMod val="50000"/>
                  </a:schemeClr>
                </a:solidFill>
              </a:rPr>
              <a:t> 0; ERIH 0; </a:t>
            </a:r>
            <a:r>
              <a:rPr lang="cs-CZ" sz="1200" b="1" dirty="0" err="1" smtClean="0">
                <a:solidFill>
                  <a:schemeClr val="accent1">
                    <a:lumMod val="50000"/>
                  </a:schemeClr>
                </a:solidFill>
              </a:rPr>
              <a:t>WoS</a:t>
            </a:r>
            <a:r>
              <a:rPr lang="cs-CZ" sz="1200" b="1" dirty="0" smtClean="0">
                <a:solidFill>
                  <a:schemeClr val="accent1">
                    <a:lumMod val="50000"/>
                  </a:schemeClr>
                </a:solidFill>
              </a:rPr>
              <a:t> 0</a:t>
            </a:r>
            <a:endParaRPr lang="cs-CZ" sz="1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5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428624"/>
            <a:ext cx="10516635" cy="6010275"/>
          </a:xfrm>
        </p:spPr>
      </p:pic>
    </p:spTree>
    <p:extLst>
      <p:ext uri="{BB962C8B-B14F-4D97-AF65-F5344CB8AC3E}">
        <p14:creationId xmlns:p14="http://schemas.microsoft.com/office/powerpoint/2010/main" val="35671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" y="561975"/>
            <a:ext cx="11020425" cy="5791199"/>
          </a:xfrm>
        </p:spPr>
      </p:pic>
    </p:spTree>
    <p:extLst>
      <p:ext uri="{BB962C8B-B14F-4D97-AF65-F5344CB8AC3E}">
        <p14:creationId xmlns:p14="http://schemas.microsoft.com/office/powerpoint/2010/main" val="331709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cs-CZ" sz="3200" b="1" i="1" dirty="0" smtClean="0">
                <a:latin typeface="+mn-lt"/>
              </a:rPr>
              <a:t>Odborné časopisy FF MU</a:t>
            </a:r>
            <a:endParaRPr lang="cs-CZ" sz="3200" b="1" i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77383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000" b="1" dirty="0" smtClean="0"/>
              <a:t>Kvalita odborných časopisů FF MU</a:t>
            </a:r>
          </a:p>
          <a:p>
            <a:pPr marL="0" indent="0">
              <a:buNone/>
            </a:pPr>
            <a:r>
              <a:rPr lang="cs-CZ" sz="2000" b="1" dirty="0" smtClean="0"/>
              <a:t>Kritéria: </a:t>
            </a:r>
            <a:r>
              <a:rPr lang="cs-CZ" sz="2000" dirty="0" smtClean="0"/>
              <a:t>SCOPUS, </a:t>
            </a:r>
            <a:r>
              <a:rPr lang="cs-CZ" sz="2000" dirty="0" err="1" smtClean="0"/>
              <a:t>WoS</a:t>
            </a:r>
            <a:endParaRPr lang="cs-CZ" sz="2000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sz="1500" b="1" dirty="0" smtClean="0"/>
              <a:t>Zdroje:</a:t>
            </a:r>
            <a:endParaRPr lang="en-US" sz="1500" b="1" dirty="0" smtClean="0"/>
          </a:p>
          <a:p>
            <a:pPr marL="0" indent="0">
              <a:buNone/>
            </a:pPr>
            <a:r>
              <a:rPr lang="cs-CZ" sz="1500" dirty="0" smtClean="0"/>
              <a:t>Úřad vlády ČR, Č.j.: 1417/2013-RVV</a:t>
            </a:r>
            <a:r>
              <a:rPr lang="en-US" sz="1500" dirty="0" smtClean="0"/>
              <a:t>: </a:t>
            </a:r>
            <a:r>
              <a:rPr lang="cs-CZ" sz="1500" i="1" dirty="0" smtClean="0"/>
              <a:t>Metodika hodnocení výsledků výzkumných organizací a hodnocení výsledků ukončených programů</a:t>
            </a:r>
            <a:r>
              <a:rPr lang="en-US" sz="1500" i="1" dirty="0" smtClean="0"/>
              <a:t> </a:t>
            </a:r>
            <a:r>
              <a:rPr lang="cs-CZ" sz="1500" dirty="0" smtClean="0"/>
              <a:t>(platná pro léta 2013 až 2015). </a:t>
            </a:r>
          </a:p>
          <a:p>
            <a:pPr marL="0" indent="0">
              <a:buNone/>
            </a:pPr>
            <a:r>
              <a:rPr lang="cs-CZ" sz="1500" i="1" dirty="0" err="1" smtClean="0"/>
              <a:t>Scopus</a:t>
            </a:r>
            <a:r>
              <a:rPr lang="cs-CZ" sz="1500" dirty="0"/>
              <a:t>: </a:t>
            </a:r>
            <a:r>
              <a:rPr lang="cs-CZ" sz="1500" dirty="0">
                <a:hlinkClick r:id="rId2"/>
              </a:rPr>
              <a:t>http://</a:t>
            </a:r>
            <a:r>
              <a:rPr lang="cs-CZ" sz="1500" dirty="0" smtClean="0">
                <a:hlinkClick r:id="rId2"/>
              </a:rPr>
              <a:t>www.elsevier.com/online-tools/scopus/content-overview#content-policy-and-selection</a:t>
            </a:r>
            <a:endParaRPr lang="cs-CZ" sz="1500" dirty="0" smtClean="0"/>
          </a:p>
          <a:p>
            <a:pPr marL="0" indent="0">
              <a:buNone/>
            </a:pPr>
            <a:r>
              <a:rPr lang="cs-CZ" sz="1500" i="1" dirty="0" err="1" smtClean="0"/>
              <a:t>Scopus</a:t>
            </a:r>
            <a:r>
              <a:rPr lang="cs-CZ" sz="1500" i="1" dirty="0" smtClean="0"/>
              <a:t> </a:t>
            </a:r>
            <a:r>
              <a:rPr lang="cs-CZ" sz="1500" i="1" dirty="0" err="1" smtClean="0"/>
              <a:t>Content</a:t>
            </a:r>
            <a:r>
              <a:rPr lang="cs-CZ" sz="1500" i="1" dirty="0" smtClean="0"/>
              <a:t> </a:t>
            </a:r>
            <a:r>
              <a:rPr lang="cs-CZ" sz="1500" i="1" dirty="0" err="1" smtClean="0"/>
              <a:t>Coverage</a:t>
            </a:r>
            <a:r>
              <a:rPr lang="cs-CZ" sz="1500" i="1" dirty="0" smtClean="0"/>
              <a:t> </a:t>
            </a:r>
            <a:r>
              <a:rPr lang="cs-CZ" sz="1500" i="1" dirty="0" err="1" smtClean="0"/>
              <a:t>Guide</a:t>
            </a:r>
            <a:r>
              <a:rPr lang="cs-CZ" sz="1500" i="1" dirty="0" smtClean="0"/>
              <a:t> </a:t>
            </a:r>
            <a:r>
              <a:rPr lang="cs-CZ" sz="1500" dirty="0" smtClean="0"/>
              <a:t>(2009), s. 15, dostupné z: </a:t>
            </a:r>
          </a:p>
          <a:p>
            <a:pPr marL="0" indent="0">
              <a:buNone/>
            </a:pPr>
            <a:r>
              <a:rPr lang="en-US" sz="1500" dirty="0" smtClean="0"/>
              <a:t>&lt; </a:t>
            </a:r>
            <a:r>
              <a:rPr lang="cs-CZ" sz="1500" dirty="0" smtClean="0">
                <a:hlinkClick r:id="rId3"/>
              </a:rPr>
              <a:t>http://info.sciencedirect.com/UserFiles/2662%20Scopus%20Content%20Coverage.pdf</a:t>
            </a:r>
            <a:r>
              <a:rPr lang="en-US" sz="1500" dirty="0" smtClean="0"/>
              <a:t>&gt; </a:t>
            </a:r>
            <a:endParaRPr lang="cs-CZ" sz="1500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410299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cs-CZ" sz="3200" b="1" i="1" dirty="0" smtClean="0">
                <a:latin typeface="+mn-lt"/>
              </a:rPr>
              <a:t>Odborné časopisy FF MU</a:t>
            </a:r>
            <a:endParaRPr lang="cs-CZ" sz="3200" b="1" i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773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/>
              <a:t>Kvalita odborného časopisu FF MU</a:t>
            </a:r>
          </a:p>
          <a:p>
            <a:pPr marL="0" indent="0">
              <a:buNone/>
            </a:pPr>
            <a:r>
              <a:rPr lang="cs-CZ" sz="2000" b="1" dirty="0" smtClean="0"/>
              <a:t>SCOPUS: </a:t>
            </a:r>
            <a:r>
              <a:rPr lang="cs-CZ" sz="2000" dirty="0" smtClean="0"/>
              <a:t>5 kategorií, 14 kritérií</a:t>
            </a:r>
          </a:p>
          <a:p>
            <a:pPr marL="0" indent="0">
              <a:buNone/>
            </a:pPr>
            <a:endParaRPr lang="cs-CZ" sz="2400" dirty="0"/>
          </a:p>
          <a:p>
            <a:pPr marL="0" indent="0" algn="ctr">
              <a:buNone/>
            </a:pPr>
            <a:r>
              <a:rPr lang="cs-CZ" sz="2100" b="1" i="1" dirty="0" smtClean="0"/>
              <a:t>1. Politika časopisu ; 2. Obsah; 3. Reputace časopisu; 4. Pravidelnost; 5. Dostupnost online.</a:t>
            </a:r>
            <a:endParaRPr lang="cs-CZ" sz="2400" b="1" i="1" dirty="0" smtClean="0"/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endParaRPr lang="cs-CZ" sz="18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1800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1800" b="1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400" b="1" dirty="0" smtClean="0"/>
              <a:t>Zdroje</a:t>
            </a:r>
            <a:r>
              <a:rPr lang="cs-CZ" sz="1400" b="1" dirty="0"/>
              <a:t>: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400" dirty="0"/>
              <a:t>Úřad vlády ČR, Č.j.: 1417/2013-RVV: Metodika hodnocení výsledků výzkumných organizací a hodnocení výsledků ukončených programů (platná pro léta 2013 až 2015). </a:t>
            </a:r>
            <a:endParaRPr lang="cs-CZ" sz="1400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cs-CZ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400" i="1" dirty="0" err="1"/>
              <a:t>Scopus</a:t>
            </a:r>
            <a:r>
              <a:rPr lang="cs-CZ" sz="1400" i="1" dirty="0"/>
              <a:t> </a:t>
            </a:r>
            <a:r>
              <a:rPr lang="cs-CZ" sz="1400" i="1" dirty="0" err="1"/>
              <a:t>Content</a:t>
            </a:r>
            <a:r>
              <a:rPr lang="cs-CZ" sz="1400" i="1" dirty="0"/>
              <a:t> </a:t>
            </a:r>
            <a:r>
              <a:rPr lang="cs-CZ" sz="1400" i="1" dirty="0" err="1"/>
              <a:t>Coverage</a:t>
            </a:r>
            <a:r>
              <a:rPr lang="cs-CZ" sz="1400" i="1" dirty="0"/>
              <a:t> </a:t>
            </a:r>
            <a:r>
              <a:rPr lang="cs-CZ" sz="1400" i="1" dirty="0" err="1" smtClean="0"/>
              <a:t>Guide</a:t>
            </a:r>
            <a:r>
              <a:rPr lang="cs-CZ" sz="1400" dirty="0" smtClean="0"/>
              <a:t>, </a:t>
            </a:r>
            <a:r>
              <a:rPr lang="cs-CZ" sz="1400" dirty="0"/>
              <a:t>s. 15, dostupné z: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cs-CZ" sz="1400" dirty="0"/>
              <a:t>&lt; </a:t>
            </a:r>
            <a:r>
              <a:rPr lang="cs-CZ" sz="1400" dirty="0">
                <a:hlinkClick r:id="rId2"/>
              </a:rPr>
              <a:t>http://</a:t>
            </a:r>
            <a:r>
              <a:rPr lang="cs-CZ" sz="1400" dirty="0" smtClean="0">
                <a:hlinkClick r:id="rId2"/>
              </a:rPr>
              <a:t>info.sciencedirect.com/</a:t>
            </a:r>
            <a:r>
              <a:rPr lang="cs-CZ" sz="1400" dirty="0" err="1" smtClean="0">
                <a:hlinkClick r:id="rId2"/>
              </a:rPr>
              <a:t>UserFiles</a:t>
            </a:r>
            <a:r>
              <a:rPr lang="cs-CZ" sz="1400" dirty="0" smtClean="0">
                <a:hlinkClick r:id="rId2"/>
              </a:rPr>
              <a:t>/2662%20Scopus%20Content%20Coverage.pdf</a:t>
            </a:r>
            <a:r>
              <a:rPr lang="cs-CZ" sz="1400" dirty="0" smtClean="0"/>
              <a:t>&gt; </a:t>
            </a:r>
            <a:endParaRPr lang="cs-CZ" sz="1400" dirty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210321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cs-CZ" sz="3200" b="1" i="1" dirty="0" smtClean="0">
                <a:latin typeface="+mn-lt"/>
              </a:rPr>
              <a:t>Odborné časopisy FF MU</a:t>
            </a:r>
            <a:endParaRPr lang="cs-CZ" sz="3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800" b="1" u="sng" dirty="0" smtClean="0"/>
              <a:t>Politika </a:t>
            </a:r>
            <a:r>
              <a:rPr lang="cs-CZ" sz="3800" b="1" u="sng" dirty="0"/>
              <a:t>časopisu </a:t>
            </a:r>
            <a:r>
              <a:rPr lang="cs-CZ" sz="3800" dirty="0"/>
              <a:t>(</a:t>
            </a:r>
            <a:r>
              <a:rPr lang="cs-CZ" sz="3800" b="1" dirty="0"/>
              <a:t>max. </a:t>
            </a:r>
            <a:r>
              <a:rPr lang="cs-CZ" sz="3800" b="1" dirty="0" smtClean="0"/>
              <a:t>35</a:t>
            </a:r>
            <a:r>
              <a:rPr lang="cs-CZ" sz="3800" dirty="0" smtClean="0"/>
              <a:t>%):</a:t>
            </a:r>
            <a:r>
              <a:rPr lang="cs-CZ" sz="3800" b="1" dirty="0" smtClean="0"/>
              <a:t> </a:t>
            </a:r>
            <a:endParaRPr lang="cs-CZ" sz="3800" dirty="0"/>
          </a:p>
          <a:p>
            <a:pPr lvl="0"/>
            <a:r>
              <a:rPr lang="cs-CZ" sz="3800" b="1" dirty="0"/>
              <a:t>Přesvědčivost konceptu/politiky časopisu </a:t>
            </a:r>
          </a:p>
          <a:p>
            <a:pPr marL="0" indent="0">
              <a:buNone/>
            </a:pPr>
            <a:r>
              <a:rPr lang="cs-CZ" sz="3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/tj. přesně definovaná pravidla recenzního řízení (peer-</a:t>
            </a:r>
            <a:r>
              <a:rPr lang="cs-CZ" sz="3800" i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review</a:t>
            </a:r>
            <a:r>
              <a:rPr lang="cs-CZ" sz="3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), prohlášení k publikační etice, jasně deklarované tematické zaměření časopisu/</a:t>
            </a:r>
            <a:endParaRPr lang="cs-CZ" sz="3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cs-CZ" sz="3800" b="1" dirty="0"/>
              <a:t>Geografická diverzita editorů</a:t>
            </a:r>
          </a:p>
          <a:p>
            <a:pPr lvl="0"/>
            <a:r>
              <a:rPr lang="cs-CZ" sz="3800" b="1" dirty="0"/>
              <a:t>Geografická diverzita autorů </a:t>
            </a:r>
          </a:p>
          <a:p>
            <a:pPr marL="0" indent="0">
              <a:buNone/>
            </a:pPr>
            <a:r>
              <a:rPr lang="cs-CZ" sz="3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/tj. mezinárodní složení redakční rady a mezinárodní okruh autorů, respektive autoři z různých institucí/</a:t>
            </a:r>
            <a:endParaRPr lang="cs-CZ" sz="3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cs-CZ" sz="3800" b="1" dirty="0" smtClean="0"/>
              <a:t>Úroveň peer-</a:t>
            </a:r>
            <a:r>
              <a:rPr lang="cs-CZ" sz="3800" b="1" dirty="0" err="1" smtClean="0"/>
              <a:t>review</a:t>
            </a:r>
            <a:r>
              <a:rPr lang="cs-CZ" sz="3800" b="1" dirty="0" smtClean="0"/>
              <a:t> 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sz="3800" b="1" u="sng" dirty="0" smtClean="0"/>
              <a:t>Obsah </a:t>
            </a:r>
            <a:r>
              <a:rPr lang="cs-CZ" sz="3800" b="1" dirty="0" smtClean="0"/>
              <a:t> </a:t>
            </a:r>
            <a:r>
              <a:rPr lang="cs-CZ" sz="3800" b="1" dirty="0"/>
              <a:t>(max. </a:t>
            </a:r>
            <a:r>
              <a:rPr lang="cs-CZ" sz="3800" b="1" dirty="0" smtClean="0"/>
              <a:t>20%</a:t>
            </a:r>
            <a:r>
              <a:rPr lang="cs-CZ" sz="3800" dirty="0" smtClean="0"/>
              <a:t>):</a:t>
            </a:r>
            <a:endParaRPr lang="cs-CZ" sz="3800" dirty="0"/>
          </a:p>
          <a:p>
            <a:pPr lvl="0"/>
            <a:r>
              <a:rPr lang="cs-CZ" sz="3800" b="1" dirty="0"/>
              <a:t>Přínos pro rozvoj akademického oboru</a:t>
            </a:r>
          </a:p>
          <a:p>
            <a:pPr lvl="0"/>
            <a:r>
              <a:rPr lang="cs-CZ" sz="3800" b="1" dirty="0"/>
              <a:t>Srozumitelnost </a:t>
            </a:r>
            <a:r>
              <a:rPr lang="cs-CZ" sz="3800" b="1" dirty="0" smtClean="0"/>
              <a:t>abstraktů </a:t>
            </a:r>
            <a:endParaRPr lang="cs-CZ" sz="3800" b="1" dirty="0"/>
          </a:p>
          <a:p>
            <a:pPr marL="0" lvl="0" indent="0">
              <a:buNone/>
            </a:pPr>
            <a:r>
              <a:rPr lang="cs-CZ" sz="3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/abstrakt a </a:t>
            </a:r>
            <a:r>
              <a:rPr lang="cs-CZ" sz="3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název článku v angličtině/</a:t>
            </a:r>
            <a:endParaRPr lang="cs-CZ" sz="3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lvl="0"/>
            <a:r>
              <a:rPr lang="cs-CZ" sz="3800" b="1" dirty="0" smtClean="0"/>
              <a:t>Soulad </a:t>
            </a:r>
            <a:r>
              <a:rPr lang="cs-CZ" sz="3800" b="1" dirty="0"/>
              <a:t>témat publikovaných článků s tematickým/oborovým zaměřením časopisu</a:t>
            </a:r>
          </a:p>
          <a:p>
            <a:pPr lvl="0"/>
            <a:r>
              <a:rPr lang="cs-CZ" sz="3800" b="1" dirty="0"/>
              <a:t>Srozumitelnost článků </a:t>
            </a:r>
          </a:p>
          <a:p>
            <a:pPr marL="0" indent="0">
              <a:buNone/>
            </a:pPr>
            <a:r>
              <a:rPr lang="cs-CZ" sz="3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/tj. článek má obvyklou strukturu odborné studie, která zahrnuje: autora-y </a:t>
            </a:r>
            <a:r>
              <a:rPr lang="cs-CZ" sz="3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(afiliace</a:t>
            </a:r>
            <a:r>
              <a:rPr lang="cs-CZ" sz="3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email), název (česky, anglicky), abstrakt, klíčová </a:t>
            </a:r>
            <a:r>
              <a:rPr lang="cs-CZ" sz="3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slova (</a:t>
            </a:r>
            <a:r>
              <a:rPr lang="cs-CZ" sz="38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čj</a:t>
            </a:r>
            <a:r>
              <a:rPr lang="cs-CZ" sz="38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 aj), </a:t>
            </a:r>
            <a:r>
              <a:rPr lang="cs-CZ" sz="3800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úvod, materiály a metody, výsledky, diskuse a závěr, poděkování, literatura/ </a:t>
            </a:r>
          </a:p>
          <a:p>
            <a:pPr marL="0" indent="0">
              <a:buNone/>
            </a:pPr>
            <a:endParaRPr lang="cs-CZ" b="1" u="sng" dirty="0" smtClean="0"/>
          </a:p>
          <a:p>
            <a:endParaRPr lang="cs-CZ" i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4798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cs-CZ" sz="3200" b="1" i="1" dirty="0" smtClean="0">
                <a:latin typeface="+mn-lt"/>
              </a:rPr>
              <a:t>Odborné časopisy FF MU</a:t>
            </a:r>
            <a:endParaRPr lang="cs-CZ" sz="3200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31653" y="1825625"/>
            <a:ext cx="8385342" cy="395407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sz="2300" b="1" u="sng" dirty="0"/>
              <a:t>Reputace časopisu </a:t>
            </a:r>
            <a:r>
              <a:rPr lang="cs-CZ" sz="2300" b="1" dirty="0"/>
              <a:t>(max. </a:t>
            </a:r>
            <a:r>
              <a:rPr lang="cs-CZ" sz="2300" b="1" dirty="0" smtClean="0"/>
              <a:t>25%)</a:t>
            </a:r>
          </a:p>
          <a:p>
            <a:r>
              <a:rPr lang="cs-CZ" sz="2300" dirty="0" smtClean="0"/>
              <a:t>Odborná úroveň editora</a:t>
            </a:r>
            <a:endParaRPr lang="cs-CZ" sz="2300" dirty="0"/>
          </a:p>
          <a:p>
            <a:pPr lvl="0"/>
            <a:r>
              <a:rPr lang="cs-CZ" sz="2300" dirty="0"/>
              <a:t>Citovanost </a:t>
            </a:r>
            <a:r>
              <a:rPr lang="cs-CZ" sz="2300" dirty="0" smtClean="0"/>
              <a:t>autorů/článků </a:t>
            </a:r>
            <a:r>
              <a:rPr lang="cs-CZ" sz="2300" dirty="0"/>
              <a:t>časopisu ve </a:t>
            </a:r>
            <a:r>
              <a:rPr lang="cs-CZ" sz="2300" dirty="0" err="1"/>
              <a:t>Scopus</a:t>
            </a:r>
            <a:endParaRPr lang="cs-CZ" sz="2300" dirty="0"/>
          </a:p>
          <a:p>
            <a:pPr marL="0" indent="0">
              <a:buNone/>
            </a:pPr>
            <a:endParaRPr lang="cs-CZ" sz="2300" dirty="0"/>
          </a:p>
          <a:p>
            <a:pPr marL="0" indent="0">
              <a:buNone/>
            </a:pPr>
            <a:r>
              <a:rPr lang="cs-CZ" sz="2300" b="1" u="sng" dirty="0" smtClean="0"/>
              <a:t>Pravidelnost</a:t>
            </a:r>
            <a:r>
              <a:rPr lang="cs-CZ" sz="2300" b="1" dirty="0" smtClean="0"/>
              <a:t> </a:t>
            </a:r>
            <a:r>
              <a:rPr lang="cs-CZ" sz="2300" b="1" dirty="0"/>
              <a:t>(max. </a:t>
            </a:r>
            <a:r>
              <a:rPr lang="cs-CZ" sz="2300" b="1" dirty="0" smtClean="0"/>
              <a:t>10%</a:t>
            </a:r>
            <a:r>
              <a:rPr lang="cs-CZ" sz="2300" dirty="0" smtClean="0"/>
              <a:t>)</a:t>
            </a:r>
            <a:endParaRPr lang="cs-CZ" sz="2300" dirty="0"/>
          </a:p>
          <a:p>
            <a:pPr lvl="0"/>
            <a:r>
              <a:rPr lang="cs-CZ" sz="2300" dirty="0"/>
              <a:t>Vydávání časopisu není opožděno</a:t>
            </a:r>
          </a:p>
          <a:p>
            <a:endParaRPr lang="cs-CZ" sz="2300" dirty="0"/>
          </a:p>
          <a:p>
            <a:pPr marL="0" indent="0">
              <a:buNone/>
            </a:pPr>
            <a:r>
              <a:rPr lang="cs-CZ" sz="2300" b="1" u="sng" dirty="0"/>
              <a:t>Dostupnost online </a:t>
            </a:r>
            <a:r>
              <a:rPr lang="cs-CZ" sz="2300" b="1" dirty="0"/>
              <a:t>(max. 10</a:t>
            </a:r>
            <a:r>
              <a:rPr lang="cs-CZ" sz="2300" b="1" dirty="0" smtClean="0"/>
              <a:t>%)</a:t>
            </a:r>
            <a:endParaRPr lang="cs-CZ" sz="2300" dirty="0"/>
          </a:p>
          <a:p>
            <a:pPr lvl="0"/>
            <a:r>
              <a:rPr lang="cs-CZ" sz="2300" dirty="0"/>
              <a:t>Obsah je dostupný online</a:t>
            </a:r>
          </a:p>
          <a:p>
            <a:pPr lvl="0"/>
            <a:r>
              <a:rPr lang="cs-CZ" sz="2300" dirty="0"/>
              <a:t>Webová stránka časopisu je dostupná také v angličtině</a:t>
            </a:r>
          </a:p>
          <a:p>
            <a:pPr lvl="0"/>
            <a:r>
              <a:rPr lang="cs-CZ" sz="2300" dirty="0"/>
              <a:t>Kvalita webové stránky </a:t>
            </a:r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 smtClean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pPr marL="0" indent="0">
              <a:buNone/>
            </a:pPr>
            <a:endParaRPr lang="cs-CZ" i="1" dirty="0" smtClean="0"/>
          </a:p>
          <a:p>
            <a:pPr marL="0" indent="0">
              <a:buNone/>
            </a:pPr>
            <a:endParaRPr lang="cs-CZ" i="1" dirty="0"/>
          </a:p>
          <a:p>
            <a:pPr marL="0" indent="0">
              <a:buNone/>
            </a:pPr>
            <a:endParaRPr lang="cs-CZ" i="1" dirty="0" smtClean="0"/>
          </a:p>
        </p:txBody>
      </p:sp>
    </p:spTree>
    <p:extLst>
      <p:ext uri="{BB962C8B-B14F-4D97-AF65-F5344CB8AC3E}">
        <p14:creationId xmlns:p14="http://schemas.microsoft.com/office/powerpoint/2010/main" val="204325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cs-CZ" sz="3200" b="1" i="1" dirty="0" smtClean="0">
                <a:latin typeface="+mn-lt"/>
              </a:rPr>
              <a:t>Odborné časopisy FF MU</a:t>
            </a:r>
            <a:endParaRPr lang="cs-CZ" sz="3200" b="1" i="1" dirty="0">
              <a:latin typeface="+mn-lt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7738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 smtClean="0"/>
              <a:t>Politika zvyšování kvality odborných časopisů FF MU:</a:t>
            </a:r>
          </a:p>
          <a:p>
            <a:r>
              <a:rPr lang="cs-CZ" sz="2000" dirty="0" smtClean="0"/>
              <a:t>Motivace ke </a:t>
            </a:r>
            <a:r>
              <a:rPr lang="cs-CZ" sz="2000" dirty="0"/>
              <a:t>zvýšení kvality </a:t>
            </a:r>
            <a:r>
              <a:rPr lang="cs-CZ" sz="2000" dirty="0" smtClean="0"/>
              <a:t>časopisů </a:t>
            </a:r>
            <a:r>
              <a:rPr lang="cs-CZ" sz="2000" dirty="0"/>
              <a:t>vydávaných FF MU finančním zvýhodněním časopisů registrovaných v prestižních databázích </a:t>
            </a:r>
            <a:r>
              <a:rPr lang="cs-CZ" sz="2000" dirty="0" smtClean="0"/>
              <a:t>(ERIH, SCOPUS, </a:t>
            </a:r>
            <a:r>
              <a:rPr lang="cs-CZ" sz="2000" dirty="0" err="1" smtClean="0"/>
              <a:t>WoS</a:t>
            </a:r>
            <a:r>
              <a:rPr lang="cs-CZ" sz="2000" dirty="0" smtClean="0"/>
              <a:t>).</a:t>
            </a:r>
          </a:p>
          <a:p>
            <a:pPr marL="0" indent="0">
              <a:buNone/>
            </a:pPr>
            <a:endParaRPr lang="cs-CZ" sz="2000" b="1" dirty="0" smtClean="0"/>
          </a:p>
          <a:p>
            <a:pPr marL="0" indent="0">
              <a:buNone/>
            </a:pPr>
            <a:r>
              <a:rPr lang="cs-CZ" sz="2000" b="1" dirty="0" smtClean="0"/>
              <a:t>Časový harmonogram: </a:t>
            </a:r>
          </a:p>
          <a:p>
            <a:r>
              <a:rPr lang="cs-CZ" sz="2000" b="1" dirty="0" smtClean="0"/>
              <a:t>Podzim 2014: </a:t>
            </a:r>
            <a:r>
              <a:rPr lang="cs-CZ" sz="2000" dirty="0" smtClean="0"/>
              <a:t>Setkání s redaktory: Prezentace kroků směřujících ke zkvalitnění časopisů. </a:t>
            </a:r>
            <a:endParaRPr lang="cs-CZ" sz="2000" b="1" dirty="0" smtClean="0"/>
          </a:p>
          <a:p>
            <a:r>
              <a:rPr lang="cs-CZ" sz="2000" b="1" dirty="0" smtClean="0"/>
              <a:t>Začátek roku 2015: </a:t>
            </a:r>
            <a:r>
              <a:rPr lang="cs-CZ" sz="2000" dirty="0" smtClean="0"/>
              <a:t>Zavedení pravidel </a:t>
            </a:r>
            <a:r>
              <a:rPr lang="cs-CZ" sz="2000" dirty="0"/>
              <a:t>diferencované podpory časopisů FF MU.</a:t>
            </a:r>
          </a:p>
          <a:p>
            <a:endParaRPr lang="cs-CZ" sz="2000" dirty="0">
              <a:latin typeface="+mj-lt"/>
            </a:endParaRPr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endParaRPr lang="cs-CZ" sz="2400" b="1" dirty="0" smtClean="0"/>
          </a:p>
          <a:p>
            <a:pPr marL="0" indent="0">
              <a:buNone/>
            </a:pPr>
            <a:endParaRPr lang="cs-CZ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330517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953</TotalTime>
  <Words>676</Words>
  <Application>Microsoft Office PowerPoint</Application>
  <PresentationFormat>Širokoúhlá obrazovka</PresentationFormat>
  <Paragraphs>163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Motiv Office</vt:lpstr>
      <vt:lpstr>Setkání s redaktory  odborných  časopisů FF MU</vt:lpstr>
      <vt:lpstr>Časopisy FF MU</vt:lpstr>
      <vt:lpstr>Prezentace aplikace PowerPoint</vt:lpstr>
      <vt:lpstr>Prezentace aplikace PowerPoint</vt:lpstr>
      <vt:lpstr>Odborné časopisy FF MU</vt:lpstr>
      <vt:lpstr>Odborné časopisy FF MU</vt:lpstr>
      <vt:lpstr>Odborné časopisy FF MU</vt:lpstr>
      <vt:lpstr>Odborné časopisy FF MU</vt:lpstr>
      <vt:lpstr>Odborné časopisy FF MU</vt:lpstr>
      <vt:lpstr>Odborné časopisy FF MU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Horakova</dc:creator>
  <cp:lastModifiedBy>Horakova</cp:lastModifiedBy>
  <cp:revision>58</cp:revision>
  <dcterms:created xsi:type="dcterms:W3CDTF">2014-05-10T08:44:15Z</dcterms:created>
  <dcterms:modified xsi:type="dcterms:W3CDTF">2014-05-15T19:42:45Z</dcterms:modified>
</cp:coreProperties>
</file>