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0" r:id="rId5"/>
    <p:sldId id="259" r:id="rId6"/>
    <p:sldId id="264" r:id="rId7"/>
    <p:sldId id="262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akova" initials="H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rotWithShape="1">
          <a:blip r:embed="rId2">
            <a:alphaModFix amt="9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1791" y="2815454"/>
            <a:ext cx="6325909" cy="1470025"/>
          </a:xfrm>
        </p:spPr>
        <p:txBody>
          <a:bodyPr>
            <a:normAutofit/>
          </a:bodyPr>
          <a:lstStyle>
            <a:lvl1pPr algn="l">
              <a:lnSpc>
                <a:spcPct val="114000"/>
              </a:lnSpc>
              <a:defRPr sz="3000" b="1" spc="10" baseline="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 smtClean="0"/>
              <a:t>NÁZEV PREZENTACE</a:t>
            </a:r>
            <a:br>
              <a:rPr lang="cs-CZ" noProof="0" dirty="0" smtClean="0"/>
            </a:br>
            <a:r>
              <a:rPr lang="cs-CZ" noProof="0" dirty="0" smtClean="0"/>
              <a:t>I VE VÍCE ŘÁDCÍCH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1791" y="4482400"/>
            <a:ext cx="6325910" cy="1752600"/>
          </a:xfrm>
        </p:spPr>
        <p:txBody>
          <a:bodyPr>
            <a:normAutofit/>
          </a:bodyPr>
          <a:lstStyle>
            <a:lvl1pPr marL="0" indent="0" algn="l">
              <a:lnSpc>
                <a:spcPct val="133000"/>
              </a:lnSpc>
              <a:buNone/>
              <a:defRPr sz="1500" b="1" spc="2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  <a:br>
              <a:rPr lang="cs-CZ" dirty="0" smtClean="0"/>
            </a:br>
            <a:r>
              <a:rPr lang="cs-CZ" noProof="1" smtClean="0"/>
              <a:t>jmeno@phil.muni.cz</a:t>
            </a:r>
            <a:br>
              <a:rPr lang="cs-CZ" noProof="1" smtClean="0"/>
            </a:br>
            <a:r>
              <a:rPr lang="cs-CZ" noProof="1" smtClean="0"/>
              <a:t>www.phil.muni.cz/jmeno</a:t>
            </a:r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1311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 smtClean="0"/>
              <a:t>NÁZEV SNÍMKU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197" y="2130819"/>
            <a:ext cx="8090566" cy="3843272"/>
          </a:xfrm>
        </p:spPr>
        <p:txBody>
          <a:bodyPr/>
          <a:lstStyle>
            <a:lvl1pPr marL="360000" indent="-360000">
              <a:lnSpc>
                <a:spcPct val="112000"/>
              </a:lnSpc>
              <a:spcBef>
                <a:spcPts val="1100"/>
              </a:spcBef>
              <a:buFont typeface="Wingdings" charset="2"/>
              <a:buChar char="§"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 smtClean="0"/>
              <a:t>Řádek s odrážkou</a:t>
            </a:r>
          </a:p>
          <a:p>
            <a:pPr lvl="1"/>
            <a:r>
              <a:rPr lang="cs-CZ" noProof="0" dirty="0" smtClean="0"/>
              <a:t>Řádek bez odrážky</a:t>
            </a:r>
          </a:p>
          <a:p>
            <a:pPr lvl="2"/>
            <a:r>
              <a:rPr lang="cs-CZ" noProof="0" dirty="0" smtClean="0"/>
              <a:t>Poznámkový text</a:t>
            </a:r>
          </a:p>
          <a:p>
            <a:pPr lvl="3"/>
            <a:r>
              <a:rPr lang="cs-CZ" noProof="0" dirty="0" smtClean="0"/>
              <a:t>Odsazený řádek</a:t>
            </a:r>
          </a:p>
          <a:p>
            <a:pPr lvl="4"/>
            <a:r>
              <a:rPr lang="cs-CZ" noProof="0" dirty="0" smtClean="0"/>
              <a:t>Odsazený poznámkový text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4640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253D012D-30F1-40A5-9D7F-9A3E66E90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5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197" y="2130819"/>
            <a:ext cx="4044216" cy="3843272"/>
          </a:xfrm>
        </p:spPr>
        <p:txBody>
          <a:bodyPr/>
          <a:lstStyle>
            <a:lvl1pPr marL="360000" indent="-360000">
              <a:lnSpc>
                <a:spcPct val="112000"/>
              </a:lnSpc>
              <a:spcBef>
                <a:spcPts val="1100"/>
              </a:spcBef>
              <a:buFont typeface="Wingdings" charset="2"/>
              <a:buChar char="§"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 smtClean="0"/>
              <a:t>Řádek s odrážkou</a:t>
            </a:r>
          </a:p>
          <a:p>
            <a:pPr lvl="1"/>
            <a:r>
              <a:rPr lang="cs-CZ" noProof="0" dirty="0" smtClean="0"/>
              <a:t>Řádek bez odrážky</a:t>
            </a:r>
          </a:p>
          <a:p>
            <a:pPr lvl="2"/>
            <a:r>
              <a:rPr lang="cs-CZ" noProof="0" dirty="0" smtClean="0"/>
              <a:t>Poznámkový text</a:t>
            </a:r>
          </a:p>
          <a:p>
            <a:pPr lvl="3"/>
            <a:r>
              <a:rPr lang="cs-CZ" noProof="0" dirty="0" smtClean="0"/>
              <a:t>Odsazený řádek</a:t>
            </a:r>
          </a:p>
          <a:p>
            <a:pPr lvl="4"/>
            <a:r>
              <a:rPr lang="cs-CZ" noProof="0" dirty="0" smtClean="0"/>
              <a:t>Odsazený poznámkový text</a:t>
            </a:r>
            <a:endParaRPr lang="cs-CZ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48547" y="2129976"/>
            <a:ext cx="4044216" cy="3843272"/>
          </a:xfrm>
        </p:spPr>
        <p:txBody>
          <a:bodyPr/>
          <a:lstStyle>
            <a:lvl1pPr marL="360000" indent="-360000">
              <a:lnSpc>
                <a:spcPct val="112000"/>
              </a:lnSpc>
              <a:spcBef>
                <a:spcPts val="1100"/>
              </a:spcBef>
              <a:buFont typeface="Wingdings" charset="2"/>
              <a:buChar char="§"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 smtClean="0"/>
              <a:t>Řádek s odrážkou</a:t>
            </a:r>
          </a:p>
          <a:p>
            <a:pPr lvl="1"/>
            <a:r>
              <a:rPr lang="cs-CZ" noProof="0" dirty="0" smtClean="0"/>
              <a:t>Řádek bez odrážky</a:t>
            </a:r>
          </a:p>
          <a:p>
            <a:pPr lvl="2"/>
            <a:r>
              <a:rPr lang="cs-CZ" noProof="0" dirty="0" smtClean="0"/>
              <a:t>Poznámkový text</a:t>
            </a:r>
          </a:p>
          <a:p>
            <a:pPr lvl="3"/>
            <a:r>
              <a:rPr lang="cs-CZ" noProof="0" dirty="0" smtClean="0"/>
              <a:t>Odsazený řádek</a:t>
            </a:r>
          </a:p>
          <a:p>
            <a:pPr lvl="4"/>
            <a:r>
              <a:rPr lang="cs-CZ" noProof="0" dirty="0" smtClean="0"/>
              <a:t>Odsazený poznámkový text</a:t>
            </a:r>
            <a:endParaRPr lang="cs-CZ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4640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253D012D-30F1-40A5-9D7F-9A3E66E90AC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 smtClean="0"/>
              <a:t>NÁZEV SNÍMKU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076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4640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253D012D-30F1-40A5-9D7F-9A3E66E90AC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 smtClean="0"/>
              <a:t>NÁZEV SNÍMKU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9717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39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phil.muni.cz/wkaa/home/publikace/bse-plone-verze" TargetMode="External"/><Relationship Id="rId7" Type="http://schemas.openxmlformats.org/officeDocument/2006/relationships/hyperlink" Target="https://digilib.phil.muni.cz/handle/11222.digilib/128132" TargetMode="External"/><Relationship Id="rId12" Type="http://schemas.openxmlformats.org/officeDocument/2006/relationships/hyperlink" Target="https://digilib.phil.muni.cz/handle/11222.digilib/114683" TargetMode="External"/><Relationship Id="rId2" Type="http://schemas.openxmlformats.org/officeDocument/2006/relationships/hyperlink" Target="http://www.phil.muni.cz/wff/home/publikace/casopisy/graeco-latina-brunens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il.muni.cz/journals/index.php/studia-paedagogica/index" TargetMode="External"/><Relationship Id="rId11" Type="http://schemas.openxmlformats.org/officeDocument/2006/relationships/hyperlink" Target="https://digilib.phil.muni.cz/handle/11222.digilib/105047" TargetMode="External"/><Relationship Id="rId5" Type="http://schemas.openxmlformats.org/officeDocument/2006/relationships/hyperlink" Target="http://www.phil.muni.cz/waoa/home/publikace/archis" TargetMode="External"/><Relationship Id="rId10" Type="http://schemas.openxmlformats.org/officeDocument/2006/relationships/hyperlink" Target="https://digilib.phil.muni.cz/handle/11222.digilib/113865" TargetMode="External"/><Relationship Id="rId4" Type="http://schemas.openxmlformats.org/officeDocument/2006/relationships/hyperlink" Target="http://www.phil.muni.cz/dejum/OHA" TargetMode="External"/><Relationship Id="rId9" Type="http://schemas.openxmlformats.org/officeDocument/2006/relationships/hyperlink" Target="https://digilib.phil.muni.cz/handle/11222.digilib/1103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dle.net/" TargetMode="External"/><Relationship Id="rId2" Type="http://schemas.openxmlformats.org/officeDocument/2006/relationships/hyperlink" Target="https://digilib.phil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1222.digilib/13221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ib.phil.muni.cz/handle/11222.digilib/132211" TargetMode="External"/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5817/MB2014-1-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i.org/" TargetMode="External"/><Relationship Id="rId2" Type="http://schemas.openxmlformats.org/officeDocument/2006/relationships/hyperlink" Target="http://www.handl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talpreservationeurope.eu/publications/briefs/cz_trvale_identifikatory.pdf" TargetMode="External"/><Relationship Id="rId4" Type="http://schemas.openxmlformats.org/officeDocument/2006/relationships/hyperlink" Target="http://www.muni.cz/press/general/do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hil.muni.cz/journa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SETKÁNÍ REDAKCÍ ČASOPISŮ FF 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1800" dirty="0" smtClean="0"/>
              <a:t>11. 2. 2015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372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800" dirty="0" smtClean="0"/>
              <a:t>Děkujeme a dobrou chuť 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922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197" y="986976"/>
            <a:ext cx="8090566" cy="929856"/>
          </a:xfrm>
        </p:spPr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197" y="1772816"/>
            <a:ext cx="8090566" cy="4201275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latin typeface="Trebuchet MS" panose="020B0603020202020204" pitchFamily="34" charset="0"/>
              </a:rPr>
              <a:t>Zkušenosti redaktorů</a:t>
            </a:r>
            <a:endParaRPr lang="cs-CZ" sz="1600" b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cs-CZ" sz="1600" dirty="0" smtClean="0">
                <a:latin typeface="Trebuchet MS" panose="020B0603020202020204" pitchFamily="34" charset="0"/>
              </a:rPr>
              <a:t>	Katarina </a:t>
            </a:r>
            <a:r>
              <a:rPr lang="cs-CZ" sz="1600" dirty="0" err="1">
                <a:latin typeface="Trebuchet MS" panose="020B0603020202020204" pitchFamily="34" charset="0"/>
              </a:rPr>
              <a:t>Petrovićová</a:t>
            </a:r>
            <a:r>
              <a:rPr lang="cs-CZ" sz="1600" dirty="0">
                <a:latin typeface="Trebuchet MS" panose="020B0603020202020204" pitchFamily="34" charset="0"/>
              </a:rPr>
              <a:t> (</a:t>
            </a:r>
            <a:r>
              <a:rPr lang="cs-CZ" sz="1600" dirty="0" err="1">
                <a:latin typeface="Trebuchet MS" panose="020B0603020202020204" pitchFamily="34" charset="0"/>
              </a:rPr>
              <a:t>Graeco</a:t>
            </a:r>
            <a:r>
              <a:rPr lang="cs-CZ" sz="1600" dirty="0">
                <a:latin typeface="Trebuchet MS" panose="020B0603020202020204" pitchFamily="34" charset="0"/>
              </a:rPr>
              <a:t>-Latina Brunensia)</a:t>
            </a:r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cs-CZ" sz="1600" dirty="0">
                <a:latin typeface="Trebuchet MS" panose="020B0603020202020204" pitchFamily="34" charset="0"/>
              </a:rPr>
              <a:t>	Jan Chovanec (Brno </a:t>
            </a:r>
            <a:r>
              <a:rPr lang="cs-CZ" sz="1600" dirty="0" err="1">
                <a:latin typeface="Trebuchet MS" panose="020B0603020202020204" pitchFamily="34" charset="0"/>
              </a:rPr>
              <a:t>Studies</a:t>
            </a:r>
            <a:r>
              <a:rPr lang="cs-CZ" sz="1600" dirty="0">
                <a:latin typeface="Trebuchet MS" panose="020B0603020202020204" pitchFamily="34" charset="0"/>
              </a:rPr>
              <a:t> in </a:t>
            </a:r>
            <a:r>
              <a:rPr lang="cs-CZ" sz="1600" dirty="0" err="1">
                <a:latin typeface="Trebuchet MS" panose="020B0603020202020204" pitchFamily="34" charset="0"/>
              </a:rPr>
              <a:t>English</a:t>
            </a:r>
            <a:r>
              <a:rPr lang="cs-CZ" sz="1600" dirty="0">
                <a:latin typeface="Trebuchet MS" panose="020B0603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cs-CZ" sz="1600" dirty="0" smtClean="0">
                <a:latin typeface="Trebuchet MS" panose="020B0603020202020204" pitchFamily="34" charset="0"/>
              </a:rPr>
              <a:t>	Pavel </a:t>
            </a:r>
            <a:r>
              <a:rPr lang="cs-CZ" sz="1600" dirty="0">
                <a:latin typeface="Trebuchet MS" panose="020B0603020202020204" pitchFamily="34" charset="0"/>
              </a:rPr>
              <a:t>Suchánek (</a:t>
            </a:r>
            <a:r>
              <a:rPr lang="cs-CZ" sz="1600" dirty="0" err="1">
                <a:latin typeface="Trebuchet MS" panose="020B0603020202020204" pitchFamily="34" charset="0"/>
              </a:rPr>
              <a:t>Opuscula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err="1">
                <a:latin typeface="Trebuchet MS" panose="020B0603020202020204" pitchFamily="34" charset="0"/>
              </a:rPr>
              <a:t>historiae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err="1">
                <a:latin typeface="Trebuchet MS" panose="020B0603020202020204" pitchFamily="34" charset="0"/>
              </a:rPr>
              <a:t>artium</a:t>
            </a:r>
            <a:r>
              <a:rPr lang="cs-CZ" sz="1600" dirty="0" smtClean="0">
                <a:latin typeface="Trebuchet MS" panose="020B0603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  <a:tabLst>
                <a:tab pos="361950" algn="l"/>
                <a:tab pos="446088" algn="l"/>
              </a:tabLst>
            </a:pPr>
            <a:r>
              <a:rPr lang="cs-CZ" sz="1600" dirty="0" smtClean="0">
                <a:latin typeface="Trebuchet MS" panose="020B0603020202020204" pitchFamily="34" charset="0"/>
              </a:rPr>
              <a:t>	Irena Loskotová/Lucie Valášková </a:t>
            </a:r>
            <a:r>
              <a:rPr lang="cs-CZ" sz="1600" dirty="0">
                <a:latin typeface="Trebuchet MS" panose="020B0603020202020204" pitchFamily="34" charset="0"/>
              </a:rPr>
              <a:t>(</a:t>
            </a:r>
            <a:r>
              <a:rPr lang="cs-CZ" sz="1600" dirty="0" err="1">
                <a:latin typeface="Trebuchet MS" panose="020B0603020202020204" pitchFamily="34" charset="0"/>
              </a:rPr>
              <a:t>Archaeologia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err="1">
                <a:latin typeface="Trebuchet MS" panose="020B0603020202020204" pitchFamily="34" charset="0"/>
              </a:rPr>
              <a:t>historica</a:t>
            </a:r>
            <a:r>
              <a:rPr lang="cs-CZ" sz="1600" dirty="0" smtClean="0">
                <a:latin typeface="Trebuchet MS" panose="020B0603020202020204" pitchFamily="34" charset="0"/>
              </a:rPr>
              <a:t>)</a:t>
            </a:r>
            <a:endParaRPr lang="cs-CZ" sz="16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cs-CZ" sz="1600" dirty="0" smtClean="0">
                <a:latin typeface="Trebuchet MS" panose="020B0603020202020204" pitchFamily="34" charset="0"/>
              </a:rPr>
              <a:t>	Roman </a:t>
            </a:r>
            <a:r>
              <a:rPr lang="cs-CZ" sz="1600" dirty="0">
                <a:latin typeface="Trebuchet MS" panose="020B0603020202020204" pitchFamily="34" charset="0"/>
              </a:rPr>
              <a:t>Švaříček </a:t>
            </a:r>
            <a:r>
              <a:rPr lang="cs-CZ" sz="1600" dirty="0" smtClean="0">
                <a:latin typeface="Trebuchet MS" panose="020B0603020202020204" pitchFamily="34" charset="0"/>
              </a:rPr>
              <a:t>(</a:t>
            </a:r>
            <a:r>
              <a:rPr lang="cs-CZ" sz="1600" dirty="0">
                <a:latin typeface="Trebuchet MS" panose="020B0603020202020204" pitchFamily="34" charset="0"/>
              </a:rPr>
              <a:t>Studia </a:t>
            </a:r>
            <a:r>
              <a:rPr lang="cs-CZ" sz="1600" dirty="0" err="1">
                <a:latin typeface="Trebuchet MS" panose="020B0603020202020204" pitchFamily="34" charset="0"/>
              </a:rPr>
              <a:t>paedagogica</a:t>
            </a:r>
            <a:r>
              <a:rPr lang="cs-CZ" sz="1600" dirty="0">
                <a:latin typeface="Trebuchet MS" panose="020B0603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cs-CZ" sz="1600" dirty="0" smtClean="0">
                <a:latin typeface="Trebuchet MS" panose="020B0603020202020204" pitchFamily="34" charset="0"/>
              </a:rPr>
              <a:t>	</a:t>
            </a:r>
            <a:endParaRPr lang="cs-CZ" sz="1600" b="1" dirty="0" smtClean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latin typeface="Trebuchet MS" panose="020B0603020202020204" pitchFamily="34" charset="0"/>
              </a:rPr>
              <a:t>Pohled edičního referenta FF </a:t>
            </a:r>
            <a:r>
              <a:rPr lang="cs-CZ" sz="1600" dirty="0" smtClean="0">
                <a:latin typeface="Trebuchet MS" panose="020B0603020202020204" pitchFamily="34" charset="0"/>
              </a:rPr>
              <a:t>(</a:t>
            </a:r>
            <a:r>
              <a:rPr lang="cs-CZ" sz="1600" dirty="0">
                <a:latin typeface="Trebuchet MS" panose="020B0603020202020204" pitchFamily="34" charset="0"/>
              </a:rPr>
              <a:t>Dan </a:t>
            </a:r>
            <a:r>
              <a:rPr lang="cs-CZ" sz="1600" dirty="0" smtClean="0">
                <a:latin typeface="Trebuchet MS" panose="020B0603020202020204" pitchFamily="34" charset="0"/>
              </a:rPr>
              <a:t>Šlosar)</a:t>
            </a:r>
          </a:p>
          <a:p>
            <a:pPr marL="0" indent="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cs-CZ" sz="1600" dirty="0" smtClean="0">
                <a:latin typeface="Trebuchet MS" panose="020B0603020202020204" pitchFamily="34" charset="0"/>
              </a:rPr>
              <a:t>	Host: Pavel Křepela (grafické návrhy, typografie)</a:t>
            </a:r>
            <a:endParaRPr lang="cs-CZ" sz="1600" dirty="0">
              <a:latin typeface="Trebuchet MS" panose="020B0603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sz="1600" b="1" dirty="0" smtClean="0">
                <a:latin typeface="Trebuchet MS" panose="020B0603020202020204" pitchFamily="34" charset="0"/>
              </a:rPr>
              <a:t>Trvalé identifikátory článků</a:t>
            </a:r>
            <a:r>
              <a:rPr lang="cs-CZ" sz="1600" dirty="0" smtClean="0">
                <a:latin typeface="Trebuchet MS" panose="020B0603020202020204" pitchFamily="34" charset="0"/>
              </a:rPr>
              <a:t> (Zdeňka </a:t>
            </a:r>
            <a:r>
              <a:rPr lang="cs-CZ" sz="1600" dirty="0" err="1" smtClean="0">
                <a:latin typeface="Trebuchet MS" panose="020B0603020202020204" pitchFamily="34" charset="0"/>
              </a:rPr>
              <a:t>Mácková</a:t>
            </a:r>
            <a:r>
              <a:rPr lang="cs-CZ" sz="1600" dirty="0" smtClean="0">
                <a:latin typeface="Trebuchet MS" panose="020B0603020202020204" pitchFamily="34" charset="0"/>
              </a:rPr>
              <a:t>)</a:t>
            </a:r>
            <a:endParaRPr lang="cs-CZ" sz="1600" dirty="0">
              <a:latin typeface="Trebuchet MS" panose="020B0603020202020204" pitchFamily="34" charset="0"/>
            </a:endParaRPr>
          </a:p>
          <a:p>
            <a:r>
              <a:rPr lang="cs-CZ" sz="1600" b="1" dirty="0" smtClean="0">
                <a:latin typeface="Trebuchet MS" panose="020B0603020202020204" pitchFamily="34" charset="0"/>
              </a:rPr>
              <a:t>OJS: Open </a:t>
            </a:r>
            <a:r>
              <a:rPr lang="cs-CZ" sz="1600" b="1" dirty="0" err="1">
                <a:latin typeface="Trebuchet MS" panose="020B0603020202020204" pitchFamily="34" charset="0"/>
              </a:rPr>
              <a:t>Journal</a:t>
            </a:r>
            <a:r>
              <a:rPr lang="cs-CZ" sz="1600" b="1" dirty="0">
                <a:latin typeface="Trebuchet MS" panose="020B0603020202020204" pitchFamily="34" charset="0"/>
              </a:rPr>
              <a:t> Systems </a:t>
            </a:r>
            <a:r>
              <a:rPr lang="cs-CZ" sz="1600" b="1" dirty="0" smtClean="0">
                <a:latin typeface="Trebuchet MS" panose="020B0603020202020204" pitchFamily="34" charset="0"/>
              </a:rPr>
              <a:t>FF </a:t>
            </a:r>
            <a:r>
              <a:rPr lang="cs-CZ" sz="1600" dirty="0" smtClean="0">
                <a:latin typeface="Trebuchet MS" panose="020B0603020202020204" pitchFamily="34" charset="0"/>
              </a:rPr>
              <a:t>(Ivo </a:t>
            </a:r>
            <a:r>
              <a:rPr lang="cs-CZ" sz="1600" dirty="0" err="1" smtClean="0">
                <a:latin typeface="Trebuchet MS" panose="020B0603020202020204" pitchFamily="34" charset="0"/>
              </a:rPr>
              <a:t>Pezlar</a:t>
            </a:r>
            <a:r>
              <a:rPr lang="cs-CZ" sz="1600" dirty="0" smtClean="0">
                <a:latin typeface="Trebuchet MS" panose="020B0603020202020204" pitchFamily="34" charset="0"/>
              </a:rPr>
              <a:t>)</a:t>
            </a:r>
            <a:endParaRPr lang="cs-CZ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Zkušenosti redaktorů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</a:rPr>
              <a:t>Katarina </a:t>
            </a:r>
            <a:r>
              <a:rPr lang="cs-CZ" sz="2000" dirty="0" err="1">
                <a:latin typeface="Calibri" panose="020F0502020204030204" pitchFamily="34" charset="0"/>
              </a:rPr>
              <a:t>Petrovićová</a:t>
            </a:r>
            <a:r>
              <a:rPr lang="cs-CZ" sz="2000" dirty="0">
                <a:latin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hlinkClick r:id="rId2"/>
              </a:rPr>
              <a:t>Graeco</a:t>
            </a:r>
            <a:r>
              <a:rPr lang="cs-CZ" sz="2000" dirty="0">
                <a:latin typeface="Calibri" panose="020F0502020204030204" pitchFamily="34" charset="0"/>
                <a:hlinkClick r:id="rId2"/>
              </a:rPr>
              <a:t>-Latina Brunensia</a:t>
            </a:r>
            <a:r>
              <a:rPr lang="cs-CZ" sz="2000" dirty="0">
                <a:latin typeface="Calibri" panose="020F0502020204030204" pitchFamily="34" charset="0"/>
              </a:rPr>
              <a:t>) 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Jan </a:t>
            </a:r>
            <a:r>
              <a:rPr lang="cs-CZ" sz="2000" dirty="0">
                <a:latin typeface="Calibri" panose="020F0502020204030204" pitchFamily="34" charset="0"/>
              </a:rPr>
              <a:t>Chovanec (</a:t>
            </a:r>
            <a:r>
              <a:rPr lang="cs-CZ" sz="2000" dirty="0">
                <a:latin typeface="Calibri" panose="020F0502020204030204" pitchFamily="34" charset="0"/>
                <a:hlinkClick r:id="rId3"/>
              </a:rPr>
              <a:t>Brno </a:t>
            </a:r>
            <a:r>
              <a:rPr lang="cs-CZ" sz="2000" dirty="0" err="1">
                <a:latin typeface="Calibri" panose="020F0502020204030204" pitchFamily="34" charset="0"/>
                <a:hlinkClick r:id="rId3"/>
              </a:rPr>
              <a:t>Studies</a:t>
            </a:r>
            <a:r>
              <a:rPr lang="cs-CZ" sz="2000" dirty="0">
                <a:latin typeface="Calibri" panose="020F0502020204030204" pitchFamily="34" charset="0"/>
                <a:hlinkClick r:id="rId3"/>
              </a:rPr>
              <a:t> in </a:t>
            </a:r>
            <a:r>
              <a:rPr lang="cs-CZ" sz="2000" dirty="0" err="1">
                <a:latin typeface="Calibri" panose="020F0502020204030204" pitchFamily="34" charset="0"/>
                <a:hlinkClick r:id="rId3"/>
              </a:rPr>
              <a:t>English</a:t>
            </a:r>
            <a:r>
              <a:rPr lang="cs-CZ" sz="2000" dirty="0" smtClean="0">
                <a:latin typeface="Calibri" panose="020F0502020204030204" pitchFamily="34" charset="0"/>
              </a:rPr>
              <a:t>)  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</a:rPr>
              <a:t>Pavel </a:t>
            </a:r>
            <a:r>
              <a:rPr lang="cs-CZ" sz="2000" dirty="0">
                <a:latin typeface="Calibri" panose="020F0502020204030204" pitchFamily="34" charset="0"/>
              </a:rPr>
              <a:t>Suchánek (</a:t>
            </a:r>
            <a:r>
              <a:rPr lang="cs-CZ" sz="2000" dirty="0" err="1">
                <a:latin typeface="Calibri" panose="020F0502020204030204" pitchFamily="34" charset="0"/>
                <a:hlinkClick r:id="rId4"/>
              </a:rPr>
              <a:t>Opuscula</a:t>
            </a:r>
            <a:r>
              <a:rPr lang="cs-CZ" sz="2000" dirty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000" dirty="0" err="1">
                <a:latin typeface="Calibri" panose="020F0502020204030204" pitchFamily="34" charset="0"/>
                <a:hlinkClick r:id="rId4"/>
              </a:rPr>
              <a:t>historiae</a:t>
            </a:r>
            <a:r>
              <a:rPr lang="cs-CZ" sz="2000" dirty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000" dirty="0" err="1">
                <a:latin typeface="Calibri" panose="020F0502020204030204" pitchFamily="34" charset="0"/>
                <a:hlinkClick r:id="rId4"/>
              </a:rPr>
              <a:t>artium</a:t>
            </a:r>
            <a:r>
              <a:rPr lang="cs-CZ" sz="2000" dirty="0" smtClean="0">
                <a:latin typeface="Calibri" panose="020F0502020204030204" pitchFamily="34" charset="0"/>
              </a:rPr>
              <a:t>) 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</a:rPr>
              <a:t>Irena </a:t>
            </a:r>
            <a:r>
              <a:rPr lang="cs-CZ" sz="2000" dirty="0" smtClean="0">
                <a:latin typeface="Calibri" panose="020F0502020204030204" pitchFamily="34" charset="0"/>
              </a:rPr>
              <a:t>Loskotová/Lucie Valášková </a:t>
            </a:r>
            <a:r>
              <a:rPr lang="cs-CZ" sz="2000" dirty="0">
                <a:latin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  <a:hlinkClick r:id="rId5"/>
              </a:rPr>
              <a:t>Archaeologia</a:t>
            </a:r>
            <a:r>
              <a:rPr lang="cs-CZ" sz="2000" dirty="0">
                <a:latin typeface="Calibri" panose="020F0502020204030204" pitchFamily="34" charset="0"/>
                <a:hlinkClick r:id="rId5"/>
              </a:rPr>
              <a:t> </a:t>
            </a:r>
            <a:r>
              <a:rPr lang="cs-CZ" sz="2000" dirty="0" err="1">
                <a:latin typeface="Calibri" panose="020F0502020204030204" pitchFamily="34" charset="0"/>
                <a:hlinkClick r:id="rId5"/>
              </a:rPr>
              <a:t>historica</a:t>
            </a:r>
            <a:r>
              <a:rPr lang="cs-CZ" sz="2000" dirty="0" smtClean="0">
                <a:latin typeface="Calibri" panose="020F0502020204030204" pitchFamily="34" charset="0"/>
              </a:rPr>
              <a:t>)  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</a:rPr>
              <a:t>Roman </a:t>
            </a:r>
            <a:r>
              <a:rPr lang="cs-CZ" sz="2000" dirty="0">
                <a:latin typeface="Calibri" panose="020F0502020204030204" pitchFamily="34" charset="0"/>
              </a:rPr>
              <a:t>Švaříček (</a:t>
            </a:r>
            <a:r>
              <a:rPr lang="cs-CZ" sz="2000" dirty="0">
                <a:latin typeface="Calibri" panose="020F0502020204030204" pitchFamily="34" charset="0"/>
                <a:hlinkClick r:id="rId6"/>
              </a:rPr>
              <a:t>Studia </a:t>
            </a:r>
            <a:r>
              <a:rPr lang="cs-CZ" sz="2000" dirty="0" err="1">
                <a:latin typeface="Calibri" panose="020F0502020204030204" pitchFamily="34" charset="0"/>
                <a:hlinkClick r:id="rId6"/>
              </a:rPr>
              <a:t>paedagogica</a:t>
            </a:r>
            <a:r>
              <a:rPr lang="cs-CZ" sz="2000" dirty="0" smtClean="0">
                <a:latin typeface="Calibri" panose="020F0502020204030204" pitchFamily="34" charset="0"/>
              </a:rPr>
              <a:t>) 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hlinkClick r:id="rId7" tooltip="DK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17032"/>
            <a:ext cx="123842" cy="161948"/>
          </a:xfrm>
          <a:prstGeom prst="rect">
            <a:avLst/>
          </a:prstGeom>
        </p:spPr>
      </p:pic>
      <p:pic>
        <p:nvPicPr>
          <p:cNvPr id="7" name="Obrázek 6">
            <a:hlinkClick r:id="rId9" tooltip="DK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84984"/>
            <a:ext cx="123842" cy="161948"/>
          </a:xfrm>
          <a:prstGeom prst="rect">
            <a:avLst/>
          </a:prstGeom>
        </p:spPr>
      </p:pic>
      <p:pic>
        <p:nvPicPr>
          <p:cNvPr id="8" name="Obrázek 7">
            <a:hlinkClick r:id="rId10" tooltip="DK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6872"/>
            <a:ext cx="110129" cy="144016"/>
          </a:xfrm>
          <a:prstGeom prst="rect">
            <a:avLst/>
          </a:prstGeom>
        </p:spPr>
      </p:pic>
      <p:pic>
        <p:nvPicPr>
          <p:cNvPr id="9" name="Obrázek 8">
            <a:hlinkClick r:id="rId11" tooltip="DK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72039"/>
            <a:ext cx="123842" cy="161948"/>
          </a:xfrm>
          <a:prstGeom prst="rect">
            <a:avLst/>
          </a:prstGeom>
        </p:spPr>
      </p:pic>
      <p:pic>
        <p:nvPicPr>
          <p:cNvPr id="10" name="Obrázek 9">
            <a:hlinkClick r:id="rId12" tooltip="DK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22" y="4221088"/>
            <a:ext cx="123842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18" y="1268760"/>
            <a:ext cx="7941568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Včera, dnes a zítra … </a:t>
            </a:r>
            <a:br>
              <a:rPr lang="cs-CZ" dirty="0" smtClean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Dan Šlosar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71235"/>
            <a:ext cx="1594844" cy="22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73255"/>
            <a:ext cx="1536531" cy="2268214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68" y="3655082"/>
            <a:ext cx="1658454" cy="236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39" y="3666489"/>
            <a:ext cx="1608148" cy="233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48" y="3645088"/>
            <a:ext cx="1656184" cy="23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00" y="3687658"/>
            <a:ext cx="1591719" cy="2290728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197" y="986976"/>
            <a:ext cx="8090566" cy="929856"/>
          </a:xfrm>
        </p:spPr>
        <p:txBody>
          <a:bodyPr/>
          <a:lstStyle/>
          <a:p>
            <a:r>
              <a:rPr lang="cs-CZ" dirty="0"/>
              <a:t>Trvalé identifikátory </a:t>
            </a:r>
            <a:r>
              <a:rPr lang="cs-CZ" dirty="0" smtClean="0"/>
              <a:t>digitálních objektů / článků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197" y="1988840"/>
            <a:ext cx="8090566" cy="398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b="1" dirty="0" smtClean="0">
                <a:latin typeface="Trebuchet MS" panose="020B0603020202020204" pitchFamily="34" charset="0"/>
              </a:rPr>
              <a:t>Handle </a:t>
            </a:r>
            <a:r>
              <a:rPr lang="cs-CZ" sz="1700" dirty="0">
                <a:latin typeface="Trebuchet MS" panose="020B0603020202020204" pitchFamily="34" charset="0"/>
              </a:rPr>
              <a:t>(CNRI, </a:t>
            </a:r>
            <a:r>
              <a:rPr lang="en-US" sz="1700" dirty="0">
                <a:latin typeface="Trebuchet MS" panose="020B0603020202020204" pitchFamily="34" charset="0"/>
              </a:rPr>
              <a:t>Corporation for National Research </a:t>
            </a:r>
            <a:r>
              <a:rPr lang="en-US" sz="1700" dirty="0" smtClean="0">
                <a:latin typeface="Trebuchet MS" panose="020B0603020202020204" pitchFamily="34" charset="0"/>
              </a:rPr>
              <a:t>Initiatives</a:t>
            </a:r>
            <a:r>
              <a:rPr lang="cs-CZ" sz="1700" dirty="0" smtClean="0">
                <a:latin typeface="Trebuchet MS" panose="020B0603020202020204" pitchFamily="34" charset="0"/>
              </a:rPr>
              <a:t>)</a:t>
            </a: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rebuchet MS" panose="020B0603020202020204" pitchFamily="34" charset="0"/>
              </a:rPr>
              <a:t>všechny časopisy/čísla/články/knihy/kapitoly v </a:t>
            </a:r>
            <a:r>
              <a:rPr lang="cs-CZ" sz="1600" dirty="0" smtClean="0">
                <a:latin typeface="Trebuchet MS" panose="020B0603020202020204" pitchFamily="34" charset="0"/>
                <a:hlinkClick r:id="rId2"/>
              </a:rPr>
              <a:t>Digitální knihovně FF</a:t>
            </a:r>
            <a:endParaRPr lang="cs-CZ" sz="1600" dirty="0">
              <a:latin typeface="Trebuchet MS" panose="020B0603020202020204" pitchFamily="34" charset="0"/>
            </a:endParaRP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cs-CZ" sz="1600" dirty="0">
                <a:latin typeface="Trebuchet MS" panose="020B0603020202020204" pitchFamily="34" charset="0"/>
              </a:rPr>
              <a:t>registrace </a:t>
            </a:r>
            <a:r>
              <a:rPr lang="cs-CZ" sz="1600" dirty="0" smtClean="0">
                <a:latin typeface="Trebuchet MS" panose="020B0603020202020204" pitchFamily="34" charset="0"/>
              </a:rPr>
              <a:t>v </a:t>
            </a:r>
            <a:r>
              <a:rPr lang="cs-CZ" sz="1600" dirty="0">
                <a:latin typeface="Trebuchet MS" panose="020B0603020202020204" pitchFamily="34" charset="0"/>
              </a:rPr>
              <a:t>systému </a:t>
            </a:r>
            <a:r>
              <a:rPr lang="cs-CZ" sz="1600" dirty="0">
                <a:latin typeface="Trebuchet MS" panose="020B0603020202020204" pitchFamily="34" charset="0"/>
                <a:hlinkClick r:id="rId3"/>
              </a:rPr>
              <a:t>Handle</a:t>
            </a:r>
            <a:endParaRPr lang="cs-CZ" sz="1600" dirty="0">
              <a:latin typeface="Trebuchet MS" panose="020B0603020202020204" pitchFamily="34" charset="0"/>
            </a:endParaRP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rebuchet MS" panose="020B0603020202020204" pitchFamily="34" charset="0"/>
              </a:rPr>
              <a:t>automatizované přidělování (podpora </a:t>
            </a:r>
            <a:r>
              <a:rPr lang="cs-CZ" sz="1600" dirty="0" err="1" smtClean="0">
                <a:latin typeface="Trebuchet MS" panose="020B0603020202020204" pitchFamily="34" charset="0"/>
              </a:rPr>
              <a:t>handles</a:t>
            </a:r>
            <a:r>
              <a:rPr lang="cs-CZ" sz="1600" dirty="0" smtClean="0">
                <a:latin typeface="Trebuchet MS" panose="020B0603020202020204" pitchFamily="34" charset="0"/>
              </a:rPr>
              <a:t> v </a:t>
            </a:r>
            <a:r>
              <a:rPr lang="cs-CZ" sz="1600" dirty="0" err="1" smtClean="0">
                <a:latin typeface="Trebuchet MS" panose="020B0603020202020204" pitchFamily="34" charset="0"/>
              </a:rPr>
              <a:t>DSpace</a:t>
            </a:r>
            <a:r>
              <a:rPr lang="cs-CZ" sz="1600" dirty="0" smtClean="0">
                <a:latin typeface="Trebuchet MS" panose="020B0603020202020204" pitchFamily="34" charset="0"/>
              </a:rPr>
              <a:t>/DK FF)</a:t>
            </a:r>
          </a:p>
          <a:p>
            <a:pPr marL="702900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rebuchet MS" panose="020B0603020202020204" pitchFamily="34" charset="0"/>
              </a:rPr>
              <a:t>roční </a:t>
            </a:r>
            <a:r>
              <a:rPr lang="cs-CZ" sz="1600" dirty="0">
                <a:latin typeface="Trebuchet MS" panose="020B0603020202020204" pitchFamily="34" charset="0"/>
              </a:rPr>
              <a:t>poplatek 100 USD </a:t>
            </a:r>
            <a:r>
              <a:rPr lang="cs-CZ" sz="1600" i="1" dirty="0">
                <a:latin typeface="Trebuchet MS" panose="020B0603020202020204" pitchFamily="34" charset="0"/>
              </a:rPr>
              <a:t>(</a:t>
            </a:r>
            <a:r>
              <a:rPr lang="en-US" sz="1600" dirty="0">
                <a:latin typeface="Trebuchet MS" panose="020B0603020202020204" pitchFamily="34" charset="0"/>
              </a:rPr>
              <a:t>50 </a:t>
            </a:r>
            <a:r>
              <a:rPr lang="cs-CZ" sz="1600" dirty="0">
                <a:latin typeface="Trebuchet MS" panose="020B0603020202020204" pitchFamily="34" charset="0"/>
              </a:rPr>
              <a:t>USD za </a:t>
            </a:r>
            <a:r>
              <a:rPr lang="cs-CZ" sz="1600" dirty="0" smtClean="0">
                <a:latin typeface="Trebuchet MS" panose="020B0603020202020204" pitchFamily="34" charset="0"/>
              </a:rPr>
              <a:t>prefix)</a:t>
            </a:r>
          </a:p>
          <a:p>
            <a:pPr marL="702900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rebuchet MS" panose="020B0603020202020204" pitchFamily="34" charset="0"/>
              </a:rPr>
              <a:t>trvalé </a:t>
            </a:r>
            <a:r>
              <a:rPr lang="cs-CZ" sz="1600" dirty="0">
                <a:latin typeface="Trebuchet MS" panose="020B0603020202020204" pitchFamily="34" charset="0"/>
              </a:rPr>
              <a:t>URI/URL: </a:t>
            </a:r>
          </a:p>
          <a:p>
            <a:pPr lvl="1">
              <a:tabLst>
                <a:tab pos="712788" algn="l"/>
              </a:tabLst>
            </a:pPr>
            <a:r>
              <a:rPr lang="cs-CZ" sz="1600" b="1" dirty="0">
                <a:latin typeface="Trebuchet MS" panose="020B0603020202020204" pitchFamily="34" charset="0"/>
              </a:rPr>
              <a:t>	</a:t>
            </a:r>
            <a:r>
              <a:rPr lang="cs-CZ" sz="1600" b="1" dirty="0" err="1">
                <a:latin typeface="Trebuchet MS" panose="020B0603020202020204" pitchFamily="34" charset="0"/>
              </a:rPr>
              <a:t>hdl</a:t>
            </a:r>
            <a:r>
              <a:rPr lang="cs-CZ" sz="1600" b="1" dirty="0">
                <a:latin typeface="Trebuchet MS" panose="020B0603020202020204" pitchFamily="34" charset="0"/>
              </a:rPr>
              <a:t>: 11222.digilib/132212</a:t>
            </a:r>
          </a:p>
          <a:p>
            <a:pPr marL="360000" lvl="2" indent="0">
              <a:buNone/>
              <a:tabLst>
                <a:tab pos="712788" algn="l"/>
              </a:tabLst>
            </a:pPr>
            <a:r>
              <a:rPr lang="cs-CZ" sz="1600" b="0" dirty="0">
                <a:latin typeface="Trebuchet MS" panose="020B0603020202020204" pitchFamily="34" charset="0"/>
              </a:rPr>
              <a:t>	</a:t>
            </a:r>
            <a:r>
              <a:rPr lang="cs-CZ" sz="1600" b="0" dirty="0">
                <a:latin typeface="Trebuchet MS" panose="020B0603020202020204" pitchFamily="34" charset="0"/>
                <a:hlinkClick r:id="rId4"/>
              </a:rPr>
              <a:t>http://hdl.handle.net/11222.digilib/132212</a:t>
            </a:r>
            <a:endParaRPr lang="cs-CZ" sz="1600" b="0" dirty="0">
              <a:latin typeface="Trebuchet MS" panose="020B0603020202020204" pitchFamily="34" charset="0"/>
            </a:endParaRPr>
          </a:p>
          <a:p>
            <a:pPr lvl="1">
              <a:spcBef>
                <a:spcPts val="1800"/>
              </a:spcBef>
            </a:pPr>
            <a:endParaRPr lang="cs-CZ" sz="1600" dirty="0">
              <a:latin typeface="Trebuchet MS" panose="020B0603020202020204" pitchFamily="34" charset="0"/>
            </a:endParaRPr>
          </a:p>
          <a:p>
            <a:pPr lvl="2"/>
            <a:endParaRPr lang="cs-CZ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90566" cy="713832"/>
          </a:xfrm>
        </p:spPr>
        <p:txBody>
          <a:bodyPr/>
          <a:lstStyle/>
          <a:p>
            <a:r>
              <a:rPr lang="cs-CZ" dirty="0"/>
              <a:t>Trvalé identifikátory </a:t>
            </a:r>
            <a:r>
              <a:rPr lang="cs-CZ" dirty="0" smtClean="0"/>
              <a:t>digitálních objektů / článků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7" y="2204864"/>
            <a:ext cx="4248473" cy="4176464"/>
          </a:xfrm>
        </p:spPr>
        <p:txBody>
          <a:bodyPr>
            <a:normAutofit fontScale="25000" lnSpcReduction="20000"/>
          </a:bodyPr>
          <a:lstStyle/>
          <a:p>
            <a:pPr marL="350838" lvl="1" indent="-35083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4300" dirty="0" smtClean="0">
              <a:latin typeface="Trebuchet MS" panose="020B0603020202020204" pitchFamily="34" charset="0"/>
            </a:endParaRPr>
          </a:p>
          <a:p>
            <a:pPr marL="350838" lvl="1" indent="-3508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200" dirty="0" smtClean="0">
                <a:latin typeface="Trebuchet MS" panose="020B0603020202020204" pitchFamily="34" charset="0"/>
              </a:rPr>
              <a:t>za </a:t>
            </a:r>
            <a:r>
              <a:rPr lang="cs-CZ" sz="5200" dirty="0">
                <a:latin typeface="Trebuchet MS" panose="020B0603020202020204" pitchFamily="34" charset="0"/>
              </a:rPr>
              <a:t>MU přiděluje Nakladatelství </a:t>
            </a:r>
            <a:r>
              <a:rPr lang="cs-CZ" sz="5200" dirty="0" smtClean="0">
                <a:latin typeface="Trebuchet MS" panose="020B0603020202020204" pitchFamily="34" charset="0"/>
              </a:rPr>
              <a:t>MU</a:t>
            </a:r>
          </a:p>
          <a:p>
            <a:pPr marL="350838" lvl="1" indent="-3508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200" dirty="0" smtClean="0">
                <a:latin typeface="Trebuchet MS" panose="020B0603020202020204" pitchFamily="34" charset="0"/>
              </a:rPr>
              <a:t>registrace </a:t>
            </a:r>
            <a:r>
              <a:rPr lang="cs-CZ" sz="5200" dirty="0">
                <a:latin typeface="Trebuchet MS" panose="020B0603020202020204" pitchFamily="34" charset="0"/>
              </a:rPr>
              <a:t>u agentury </a:t>
            </a:r>
            <a:r>
              <a:rPr lang="cs-CZ" sz="5200" dirty="0" err="1" smtClean="0">
                <a:latin typeface="Trebuchet MS" panose="020B0603020202020204" pitchFamily="34" charset="0"/>
                <a:hlinkClick r:id="rId2"/>
              </a:rPr>
              <a:t>CrossRef</a:t>
            </a:r>
            <a:endParaRPr lang="cs-CZ" sz="5200" dirty="0" smtClean="0">
              <a:latin typeface="Trebuchet MS" panose="020B0603020202020204" pitchFamily="34" charset="0"/>
            </a:endParaRPr>
          </a:p>
          <a:p>
            <a:pPr marL="0" lvl="1">
              <a:spcBef>
                <a:spcPts val="600"/>
              </a:spcBef>
            </a:pPr>
            <a:endParaRPr lang="cs-CZ" sz="52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50838" lvl="1" indent="-3508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200" dirty="0">
                <a:solidFill>
                  <a:srgbClr val="0070C0"/>
                </a:solidFill>
                <a:latin typeface="Trebuchet MS" panose="020B0603020202020204" pitchFamily="34" charset="0"/>
              </a:rPr>
              <a:t>Brno </a:t>
            </a:r>
            <a:r>
              <a:rPr lang="cs-CZ" sz="5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Studies</a:t>
            </a:r>
            <a:r>
              <a:rPr lang="cs-CZ" sz="5200" dirty="0">
                <a:solidFill>
                  <a:srgbClr val="0070C0"/>
                </a:solidFill>
                <a:latin typeface="Trebuchet MS" panose="020B0603020202020204" pitchFamily="34" charset="0"/>
              </a:rPr>
              <a:t> in </a:t>
            </a:r>
            <a:r>
              <a:rPr lang="cs-CZ" sz="5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English</a:t>
            </a:r>
            <a:endParaRPr lang="cs-CZ" sz="52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50838" lvl="1" indent="-3508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200" dirty="0">
                <a:solidFill>
                  <a:srgbClr val="0070C0"/>
                </a:solidFill>
                <a:latin typeface="Trebuchet MS" panose="020B0603020202020204" pitchFamily="34" charset="0"/>
              </a:rPr>
              <a:t>Studia </a:t>
            </a:r>
            <a:r>
              <a:rPr lang="cs-CZ" sz="5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paedagogica</a:t>
            </a:r>
            <a:r>
              <a:rPr lang="cs-CZ" sz="52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</a:p>
          <a:p>
            <a:pPr marL="350838" lvl="1" indent="-3508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Musicologica</a:t>
            </a:r>
            <a:r>
              <a:rPr lang="cs-CZ" sz="5200" dirty="0">
                <a:solidFill>
                  <a:srgbClr val="0070C0"/>
                </a:solidFill>
                <a:latin typeface="Trebuchet MS" panose="020B0603020202020204" pitchFamily="34" charset="0"/>
              </a:rPr>
              <a:t> Brunensia </a:t>
            </a:r>
          </a:p>
          <a:p>
            <a:pPr marL="350838" lvl="1" indent="-3508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200" dirty="0">
                <a:solidFill>
                  <a:srgbClr val="0070C0"/>
                </a:solidFill>
                <a:latin typeface="Trebuchet MS" panose="020B0603020202020204" pitchFamily="34" charset="0"/>
              </a:rPr>
              <a:t>Pro-</a:t>
            </a:r>
            <a:r>
              <a:rPr lang="cs-CZ" sz="5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Fil</a:t>
            </a:r>
            <a:endParaRPr lang="cs-CZ" sz="52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0" lvl="1">
              <a:spcBef>
                <a:spcPts val="600"/>
              </a:spcBef>
              <a:tabLst>
                <a:tab pos="0" algn="l"/>
              </a:tabLst>
            </a:pPr>
            <a:endParaRPr lang="cs-CZ" sz="5200" dirty="0" smtClean="0">
              <a:latin typeface="Trebuchet MS" panose="020B0603020202020204" pitchFamily="34" charset="0"/>
            </a:endParaRPr>
          </a:p>
          <a:p>
            <a:pPr marL="361950" lvl="1" indent="-3619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5200" dirty="0" smtClean="0">
                <a:latin typeface="Trebuchet MS" panose="020B0603020202020204" pitchFamily="34" charset="0"/>
              </a:rPr>
              <a:t>Povinnosti instituce </a:t>
            </a:r>
            <a:endParaRPr lang="cs-CZ" sz="5200" dirty="0">
              <a:latin typeface="Trebuchet MS" panose="020B0603020202020204" pitchFamily="34" charset="0"/>
            </a:endParaRPr>
          </a:p>
          <a:p>
            <a:pPr marL="361950" lvl="1" indent="-361950">
              <a:spcBef>
                <a:spcPts val="1200"/>
              </a:spcBef>
              <a:tabLst>
                <a:tab pos="0" algn="l"/>
              </a:tabLst>
            </a:pPr>
            <a:r>
              <a:rPr lang="cs-CZ" sz="5200" i="1" dirty="0" smtClean="0">
                <a:latin typeface="Trebuchet MS" panose="020B0603020202020204" pitchFamily="34" charset="0"/>
              </a:rPr>
              <a:t>		</a:t>
            </a:r>
            <a:r>
              <a:rPr lang="cs-CZ" sz="5200" dirty="0" smtClean="0">
                <a:latin typeface="Trebuchet MS" panose="020B0603020202020204" pitchFamily="34" charset="0"/>
              </a:rPr>
              <a:t>přidělit </a:t>
            </a:r>
            <a:r>
              <a:rPr lang="cs-CZ" sz="5200" dirty="0">
                <a:latin typeface="Trebuchet MS" panose="020B0603020202020204" pitchFamily="34" charset="0"/>
              </a:rPr>
              <a:t>DOI článku; </a:t>
            </a:r>
            <a:r>
              <a:rPr lang="cs-CZ" sz="5200" dirty="0" smtClean="0">
                <a:latin typeface="Trebuchet MS" panose="020B0603020202020204" pitchFamily="34" charset="0"/>
              </a:rPr>
              <a:t>DOI uvádět v</a:t>
            </a:r>
            <a:r>
              <a:rPr lang="cs-CZ" sz="5200" dirty="0">
                <a:latin typeface="Trebuchet MS" panose="020B0603020202020204" pitchFamily="34" charset="0"/>
              </a:rPr>
              <a:t> tištěné i digitální verzi; </a:t>
            </a:r>
            <a:r>
              <a:rPr lang="cs-CZ" sz="5200" dirty="0" err="1" smtClean="0">
                <a:latin typeface="Trebuchet MS" panose="020B0603020202020204" pitchFamily="34" charset="0"/>
              </a:rPr>
              <a:t>metadata</a:t>
            </a:r>
            <a:r>
              <a:rPr lang="cs-CZ" sz="5200" dirty="0" smtClean="0">
                <a:latin typeface="Trebuchet MS" panose="020B0603020202020204" pitchFamily="34" charset="0"/>
              </a:rPr>
              <a:t> </a:t>
            </a:r>
            <a:r>
              <a:rPr lang="cs-CZ" sz="5200" dirty="0">
                <a:latin typeface="Trebuchet MS" panose="020B0603020202020204" pitchFamily="34" charset="0"/>
              </a:rPr>
              <a:t>článku do databáze </a:t>
            </a:r>
            <a:r>
              <a:rPr lang="cs-CZ" sz="5200" dirty="0" smtClean="0">
                <a:latin typeface="Trebuchet MS" panose="020B0603020202020204" pitchFamily="34" charset="0"/>
              </a:rPr>
              <a:t> </a:t>
            </a:r>
            <a:r>
              <a:rPr lang="cs-CZ" sz="5200" dirty="0" err="1" smtClean="0">
                <a:latin typeface="Trebuchet MS" panose="020B0603020202020204" pitchFamily="34" charset="0"/>
              </a:rPr>
              <a:t>CrossRef</a:t>
            </a:r>
            <a:r>
              <a:rPr lang="cs-CZ" sz="5200" dirty="0" smtClean="0">
                <a:latin typeface="Trebuchet MS" panose="020B0603020202020204" pitchFamily="34" charset="0"/>
              </a:rPr>
              <a:t> (-&gt; </a:t>
            </a:r>
            <a:r>
              <a:rPr lang="cs-CZ" sz="5200" dirty="0" err="1" smtClean="0">
                <a:latin typeface="Trebuchet MS" panose="020B0603020202020204" pitchFamily="34" charset="0"/>
              </a:rPr>
              <a:t>inbound</a:t>
            </a:r>
            <a:r>
              <a:rPr lang="cs-CZ" sz="5200" dirty="0" smtClean="0">
                <a:latin typeface="Trebuchet MS" panose="020B0603020202020204" pitchFamily="34" charset="0"/>
              </a:rPr>
              <a:t> </a:t>
            </a:r>
            <a:r>
              <a:rPr lang="cs-CZ" sz="5200" dirty="0" err="1" smtClean="0">
                <a:latin typeface="Trebuchet MS" panose="020B0603020202020204" pitchFamily="34" charset="0"/>
              </a:rPr>
              <a:t>links</a:t>
            </a:r>
            <a:r>
              <a:rPr lang="cs-CZ" sz="5200" dirty="0" smtClean="0">
                <a:latin typeface="Trebuchet MS" panose="020B0603020202020204" pitchFamily="34" charset="0"/>
              </a:rPr>
              <a:t>)</a:t>
            </a:r>
            <a:endParaRPr lang="cs-CZ" sz="5200" dirty="0">
              <a:latin typeface="Trebuchet MS" panose="020B0603020202020204" pitchFamily="34" charset="0"/>
            </a:endParaRPr>
          </a:p>
          <a:p>
            <a:pPr marL="361950" lvl="1" indent="-361950">
              <a:spcBef>
                <a:spcPts val="1200"/>
              </a:spcBef>
              <a:tabLst>
                <a:tab pos="0" algn="l"/>
              </a:tabLst>
            </a:pPr>
            <a:r>
              <a:rPr lang="cs-CZ" sz="5200" i="1" dirty="0" smtClean="0">
                <a:latin typeface="Trebuchet MS" panose="020B0603020202020204" pitchFamily="34" charset="0"/>
              </a:rPr>
              <a:t>		</a:t>
            </a:r>
            <a:r>
              <a:rPr lang="cs-CZ" sz="5200" dirty="0" smtClean="0">
                <a:latin typeface="Trebuchet MS" panose="020B0603020202020204" pitchFamily="34" charset="0"/>
              </a:rPr>
              <a:t>uvádět DOI </a:t>
            </a:r>
            <a:r>
              <a:rPr lang="cs-CZ" sz="5200" dirty="0">
                <a:latin typeface="Trebuchet MS" panose="020B0603020202020204" pitchFamily="34" charset="0"/>
              </a:rPr>
              <a:t>u </a:t>
            </a:r>
            <a:r>
              <a:rPr lang="cs-CZ" sz="5200" dirty="0" smtClean="0">
                <a:latin typeface="Trebuchet MS" panose="020B0603020202020204" pitchFamily="34" charset="0"/>
                <a:hlinkClick r:id="rId3"/>
              </a:rPr>
              <a:t>referencí</a:t>
            </a:r>
            <a:r>
              <a:rPr lang="cs-CZ" sz="5200" dirty="0" smtClean="0">
                <a:latin typeface="Trebuchet MS" panose="020B0603020202020204" pitchFamily="34" charset="0"/>
              </a:rPr>
              <a:t> článku (-&gt; </a:t>
            </a:r>
            <a:r>
              <a:rPr lang="cs-CZ" sz="5200" dirty="0" err="1" smtClean="0">
                <a:latin typeface="Trebuchet MS" panose="020B0603020202020204" pitchFamily="34" charset="0"/>
              </a:rPr>
              <a:t>outbound</a:t>
            </a:r>
            <a:r>
              <a:rPr lang="cs-CZ" sz="5200" dirty="0" smtClean="0">
                <a:latin typeface="Trebuchet MS" panose="020B0603020202020204" pitchFamily="34" charset="0"/>
              </a:rPr>
              <a:t> </a:t>
            </a:r>
            <a:r>
              <a:rPr lang="cs-CZ" sz="5200" dirty="0" err="1" smtClean="0">
                <a:latin typeface="Trebuchet MS" panose="020B0603020202020204" pitchFamily="34" charset="0"/>
              </a:rPr>
              <a:t>links</a:t>
            </a:r>
            <a:r>
              <a:rPr lang="cs-CZ" sz="5200" dirty="0" smtClean="0">
                <a:latin typeface="Trebuchet MS" panose="020B0603020202020204" pitchFamily="34" charset="0"/>
              </a:rPr>
              <a:t>)</a:t>
            </a:r>
            <a:endParaRPr lang="cs-CZ" sz="5200" dirty="0">
              <a:latin typeface="Trebuchet MS" panose="020B0603020202020204" pitchFamily="34" charset="0"/>
            </a:endParaRPr>
          </a:p>
          <a:p>
            <a:pPr marL="361950" lvl="1" indent="-361950">
              <a:spcBef>
                <a:spcPts val="1200"/>
              </a:spcBef>
              <a:tabLst>
                <a:tab pos="0" algn="l"/>
              </a:tabLst>
            </a:pPr>
            <a:r>
              <a:rPr lang="cs-CZ" sz="5200" dirty="0" smtClean="0">
                <a:latin typeface="Trebuchet MS" panose="020B0603020202020204" pitchFamily="34" charset="0"/>
              </a:rPr>
              <a:t>		aktualizace </a:t>
            </a:r>
            <a:r>
              <a:rPr lang="cs-CZ" sz="5200" dirty="0" err="1">
                <a:latin typeface="Trebuchet MS" panose="020B0603020202020204" pitchFamily="34" charset="0"/>
              </a:rPr>
              <a:t>metadat</a:t>
            </a:r>
            <a:r>
              <a:rPr lang="cs-CZ" sz="5200" dirty="0">
                <a:latin typeface="Trebuchet MS" panose="020B0603020202020204" pitchFamily="34" charset="0"/>
              </a:rPr>
              <a:t> článků v </a:t>
            </a:r>
            <a:r>
              <a:rPr lang="cs-CZ" sz="5200" dirty="0" err="1">
                <a:latin typeface="Trebuchet MS" panose="020B0603020202020204" pitchFamily="34" charset="0"/>
              </a:rPr>
              <a:t>CrossRef</a:t>
            </a:r>
            <a:r>
              <a:rPr lang="cs-CZ" sz="5200" dirty="0">
                <a:latin typeface="Trebuchet MS" panose="020B0603020202020204" pitchFamily="34" charset="0"/>
              </a:rPr>
              <a:t> (URL) aj</a:t>
            </a:r>
            <a:r>
              <a:rPr lang="cs-CZ" sz="5200" dirty="0" smtClean="0">
                <a:latin typeface="Trebuchet MS" panose="020B0603020202020204" pitchFamily="34" charset="0"/>
              </a:rPr>
              <a:t>.					</a:t>
            </a:r>
            <a:endParaRPr lang="cs-CZ" sz="5200" dirty="0">
              <a:latin typeface="Trebuchet MS" panose="020B0603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2276872"/>
            <a:ext cx="352839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tabLst>
                <a:tab pos="0" algn="l"/>
              </a:tabLst>
            </a:pPr>
            <a:endParaRPr lang="cs-CZ" sz="1400" dirty="0" smtClean="0">
              <a:latin typeface="Trebuchet MS" panose="020B0603020202020204" pitchFamily="34" charset="0"/>
            </a:endParaRP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300" dirty="0" smtClean="0">
                <a:latin typeface="Trebuchet MS" panose="020B0603020202020204" pitchFamily="34" charset="0"/>
              </a:rPr>
              <a:t>Poplatky</a:t>
            </a:r>
            <a:endParaRPr lang="cs-CZ" sz="1300" dirty="0">
              <a:latin typeface="Trebuchet MS" panose="020B0603020202020204" pitchFamily="34" charset="0"/>
            </a:endParaRPr>
          </a:p>
          <a:p>
            <a:pPr marL="180975" lvl="1" indent="-180975">
              <a:spcBef>
                <a:spcPts val="1200"/>
              </a:spcBef>
              <a:tabLst>
                <a:tab pos="0" algn="l"/>
                <a:tab pos="361950" algn="l"/>
              </a:tabLst>
            </a:pPr>
            <a:r>
              <a:rPr lang="cs-CZ" sz="1300" dirty="0">
                <a:latin typeface="Trebuchet MS" panose="020B0603020202020204" pitchFamily="34" charset="0"/>
              </a:rPr>
              <a:t>	</a:t>
            </a:r>
            <a:r>
              <a:rPr lang="cs-CZ" sz="1300" dirty="0" smtClean="0">
                <a:latin typeface="Trebuchet MS" panose="020B0603020202020204" pitchFamily="34" charset="0"/>
              </a:rPr>
              <a:t>	jednorázový </a:t>
            </a:r>
            <a:r>
              <a:rPr lang="cs-CZ" sz="1300" dirty="0">
                <a:latin typeface="Trebuchet MS" panose="020B0603020202020204" pitchFamily="34" charset="0"/>
              </a:rPr>
              <a:t>roční poplatek </a:t>
            </a:r>
            <a:r>
              <a:rPr lang="cs-CZ" sz="1300" dirty="0" smtClean="0">
                <a:latin typeface="Trebuchet MS" panose="020B0603020202020204" pitchFamily="34" charset="0"/>
              </a:rPr>
              <a:t>(podle množství DOI, 275 USD+)</a:t>
            </a:r>
            <a:endParaRPr lang="cs-CZ" sz="1300" dirty="0">
              <a:latin typeface="Trebuchet MS" panose="020B0603020202020204" pitchFamily="34" charset="0"/>
            </a:endParaRPr>
          </a:p>
          <a:p>
            <a:pPr marL="180975" lvl="1" indent="-180975">
              <a:spcBef>
                <a:spcPts val="1200"/>
              </a:spcBef>
              <a:tabLst>
                <a:tab pos="0" algn="l"/>
                <a:tab pos="361950" algn="l"/>
              </a:tabLst>
            </a:pPr>
            <a:r>
              <a:rPr lang="cs-CZ" sz="1300" dirty="0">
                <a:latin typeface="Trebuchet MS" panose="020B0603020202020204" pitchFamily="34" charset="0"/>
              </a:rPr>
              <a:t>	</a:t>
            </a:r>
            <a:r>
              <a:rPr lang="cs-CZ" sz="1300" dirty="0" smtClean="0">
                <a:latin typeface="Trebuchet MS" panose="020B0603020202020204" pitchFamily="34" charset="0"/>
              </a:rPr>
              <a:t>	1</a:t>
            </a:r>
            <a:r>
              <a:rPr lang="cs-CZ" sz="1300" dirty="0">
                <a:latin typeface="Trebuchet MS" panose="020B0603020202020204" pitchFamily="34" charset="0"/>
              </a:rPr>
              <a:t> USD za každé DOI </a:t>
            </a:r>
            <a:r>
              <a:rPr lang="cs-CZ" sz="1300" dirty="0" smtClean="0">
                <a:latin typeface="Trebuchet MS" panose="020B0603020202020204" pitchFamily="34" charset="0"/>
              </a:rPr>
              <a:t>k aktuálním </a:t>
            </a:r>
            <a:r>
              <a:rPr lang="cs-CZ" sz="1300" dirty="0">
                <a:latin typeface="Trebuchet MS" panose="020B0603020202020204" pitchFamily="34" charset="0"/>
              </a:rPr>
              <a:t>článkům (poslední dva roky) </a:t>
            </a:r>
          </a:p>
          <a:p>
            <a:pPr marL="180975" lvl="1" indent="-180975">
              <a:spcBef>
                <a:spcPts val="1200"/>
              </a:spcBef>
              <a:tabLst>
                <a:tab pos="0" algn="l"/>
                <a:tab pos="361950" algn="l"/>
              </a:tabLst>
            </a:pPr>
            <a:r>
              <a:rPr lang="cs-CZ" sz="1300" dirty="0">
                <a:latin typeface="Trebuchet MS" panose="020B0603020202020204" pitchFamily="34" charset="0"/>
              </a:rPr>
              <a:t>	</a:t>
            </a:r>
            <a:r>
              <a:rPr lang="cs-CZ" sz="1300" dirty="0" smtClean="0">
                <a:latin typeface="Trebuchet MS" panose="020B0603020202020204" pitchFamily="34" charset="0"/>
              </a:rPr>
              <a:t>	0,15</a:t>
            </a:r>
            <a:r>
              <a:rPr lang="cs-CZ" sz="1300" dirty="0">
                <a:latin typeface="Trebuchet MS" panose="020B0603020202020204" pitchFamily="34" charset="0"/>
              </a:rPr>
              <a:t> USD za DOI pro starší články 	</a:t>
            </a:r>
            <a:endParaRPr lang="cs-CZ" sz="1300" dirty="0" smtClean="0">
              <a:latin typeface="Trebuchet MS" panose="020B0603020202020204" pitchFamily="34" charset="0"/>
            </a:endParaRPr>
          </a:p>
          <a:p>
            <a:pPr marL="0" lvl="1">
              <a:spcBef>
                <a:spcPts val="600"/>
              </a:spcBef>
              <a:tabLst>
                <a:tab pos="0" algn="l"/>
                <a:tab pos="361950" algn="l"/>
              </a:tabLst>
            </a:pPr>
            <a:endParaRPr lang="cs-CZ" sz="1300" dirty="0" smtClean="0">
              <a:latin typeface="Trebuchet MS" panose="020B0603020202020204" pitchFamily="34" charset="0"/>
            </a:endParaRPr>
          </a:p>
          <a:p>
            <a:pPr marL="0" lvl="1">
              <a:spcBef>
                <a:spcPts val="600"/>
              </a:spcBef>
              <a:tabLst>
                <a:tab pos="0" algn="l"/>
                <a:tab pos="361950" algn="l"/>
              </a:tabLst>
            </a:pPr>
            <a:endParaRPr lang="cs-CZ" sz="1300" dirty="0">
              <a:latin typeface="Trebuchet MS" panose="020B0603020202020204" pitchFamily="34" charset="0"/>
            </a:endParaRPr>
          </a:p>
          <a:p>
            <a:pPr marL="0" lvl="1">
              <a:spcBef>
                <a:spcPts val="600"/>
              </a:spcBef>
              <a:tabLst>
                <a:tab pos="0" algn="l"/>
                <a:tab pos="361950" algn="l"/>
              </a:tabLst>
            </a:pPr>
            <a:endParaRPr lang="cs-CZ" sz="1300" dirty="0" smtClean="0">
              <a:latin typeface="Trebuchet MS" panose="020B0603020202020204" pitchFamily="34" charset="0"/>
            </a:endParaRPr>
          </a:p>
          <a:p>
            <a:pPr marL="180975" lvl="1" indent="-180975">
              <a:spcBef>
                <a:spcPts val="600"/>
              </a:spcBef>
              <a:tabLst>
                <a:tab pos="0" algn="l"/>
                <a:tab pos="361950" algn="l"/>
              </a:tabLst>
            </a:pPr>
            <a:r>
              <a:rPr lang="cs-CZ" sz="1300" dirty="0" smtClean="0">
                <a:latin typeface="Trebuchet MS" panose="020B0603020202020204" pitchFamily="34" charset="0"/>
              </a:rPr>
              <a:t>		</a:t>
            </a:r>
            <a:r>
              <a:rPr lang="cs-CZ" sz="1300" dirty="0">
                <a:latin typeface="Trebuchet MS" panose="020B0603020202020204" pitchFamily="34" charset="0"/>
              </a:rPr>
              <a:t>	</a:t>
            </a:r>
            <a:r>
              <a:rPr lang="cs-CZ" sz="1300" dirty="0" smtClean="0">
                <a:latin typeface="Trebuchet MS" panose="020B0603020202020204" pitchFamily="34" charset="0"/>
              </a:rPr>
              <a:t>	</a:t>
            </a:r>
          </a:p>
          <a:p>
            <a:pPr marL="180975" lvl="1" indent="-180975">
              <a:spcBef>
                <a:spcPts val="600"/>
              </a:spcBef>
              <a:tabLst>
                <a:tab pos="0" algn="l"/>
                <a:tab pos="361950" algn="l"/>
              </a:tabLst>
            </a:pPr>
            <a:r>
              <a:rPr lang="cs-CZ" sz="1300" b="1" dirty="0">
                <a:latin typeface="Trebuchet MS" panose="020B0603020202020204" pitchFamily="34" charset="0"/>
              </a:rPr>
              <a:t>	</a:t>
            </a:r>
            <a:r>
              <a:rPr lang="cs-CZ" sz="1300" b="1" dirty="0" smtClean="0">
                <a:latin typeface="Trebuchet MS" panose="020B0603020202020204" pitchFamily="34" charset="0"/>
              </a:rPr>
              <a:t>	</a:t>
            </a:r>
            <a:r>
              <a:rPr lang="cs-CZ" sz="1300" b="1" dirty="0" err="1" smtClean="0">
                <a:latin typeface="Trebuchet MS" panose="020B0603020202020204" pitchFamily="34" charset="0"/>
              </a:rPr>
              <a:t>doi</a:t>
            </a:r>
            <a:r>
              <a:rPr lang="cs-CZ" sz="1300" b="1" dirty="0" smtClean="0">
                <a:latin typeface="Trebuchet MS" panose="020B0603020202020204" pitchFamily="34" charset="0"/>
              </a:rPr>
              <a:t>: 10.5817/MB2014-1-3</a:t>
            </a:r>
          </a:p>
          <a:p>
            <a:pPr marL="0" lvl="1">
              <a:spcBef>
                <a:spcPts val="600"/>
              </a:spcBef>
              <a:tabLst>
                <a:tab pos="180975" algn="l"/>
                <a:tab pos="361950" algn="l"/>
              </a:tabLst>
            </a:pPr>
            <a:r>
              <a:rPr lang="cs-CZ" sz="1300" dirty="0" smtClean="0">
                <a:latin typeface="Trebuchet MS" panose="020B0603020202020204" pitchFamily="34" charset="0"/>
              </a:rPr>
              <a:t>	</a:t>
            </a:r>
            <a:r>
              <a:rPr lang="cs-CZ" sz="1300" dirty="0" smtClean="0">
                <a:latin typeface="Trebuchet MS" panose="020B0603020202020204" pitchFamily="34" charset="0"/>
                <a:hlinkClick r:id="rId4"/>
              </a:rPr>
              <a:t>http</a:t>
            </a:r>
            <a:r>
              <a:rPr lang="cs-CZ" sz="1300" dirty="0">
                <a:latin typeface="Trebuchet MS" panose="020B0603020202020204" pitchFamily="34" charset="0"/>
                <a:hlinkClick r:id="rId4"/>
              </a:rPr>
              <a:t>://dx.doi.org/10.5817/MB2014-1-3</a:t>
            </a:r>
            <a:r>
              <a:rPr lang="cs-CZ" sz="1200" dirty="0">
                <a:latin typeface="Trebuchet MS" panose="020B0603020202020204" pitchFamily="34" charset="0"/>
              </a:rPr>
              <a:t> </a:t>
            </a:r>
            <a:r>
              <a:rPr lang="cs-CZ" sz="1400" dirty="0">
                <a:latin typeface="Trebuchet MS" panose="020B0603020202020204" pitchFamily="34" charset="0"/>
              </a:rPr>
              <a:t>				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576" y="184482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rebuchet MS" panose="020B0603020202020204" pitchFamily="34" charset="0"/>
              </a:rPr>
              <a:t>DOI, Digital </a:t>
            </a:r>
            <a:r>
              <a:rPr lang="cs-CZ" sz="1600" b="1" dirty="0" err="1">
                <a:latin typeface="Trebuchet MS" panose="020B0603020202020204" pitchFamily="34" charset="0"/>
              </a:rPr>
              <a:t>Object</a:t>
            </a:r>
            <a:r>
              <a:rPr lang="cs-CZ" sz="1600" b="1" dirty="0">
                <a:latin typeface="Trebuchet MS" panose="020B0603020202020204" pitchFamily="34" charset="0"/>
              </a:rPr>
              <a:t> </a:t>
            </a:r>
            <a:r>
              <a:rPr lang="cs-CZ" sz="1600" b="1" dirty="0" err="1">
                <a:latin typeface="Trebuchet MS" panose="020B0603020202020204" pitchFamily="34" charset="0"/>
              </a:rPr>
              <a:t>Identifier</a:t>
            </a:r>
            <a:r>
              <a:rPr lang="cs-CZ" sz="1600" b="1" dirty="0">
                <a:latin typeface="Trebuchet MS" panose="020B0603020202020204" pitchFamily="34" charset="0"/>
              </a:rPr>
              <a:t> </a:t>
            </a:r>
            <a:r>
              <a:rPr lang="cs-CZ" sz="1600" dirty="0">
                <a:latin typeface="Trebuchet MS" panose="020B0603020202020204" pitchFamily="34" charset="0"/>
              </a:rPr>
              <a:t>(International DOI </a:t>
            </a:r>
            <a:r>
              <a:rPr lang="cs-CZ" sz="1600" dirty="0" err="1">
                <a:latin typeface="Trebuchet MS" panose="020B0603020202020204" pitchFamily="34" charset="0"/>
              </a:rPr>
              <a:t>Foundation</a:t>
            </a:r>
            <a:r>
              <a:rPr lang="cs-CZ" sz="1600" dirty="0">
                <a:latin typeface="Trebuchet MS" panose="020B0603020202020204" pitchFamily="34" charset="0"/>
              </a:rPr>
              <a:t>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335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416152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Handle.net:  </a:t>
            </a:r>
            <a:r>
              <a:rPr lang="cs-CZ" sz="1600" dirty="0" smtClean="0">
                <a:latin typeface="Trebuchet MS" panose="020B0603020202020204" pitchFamily="34" charset="0"/>
                <a:hlinkClick r:id="rId2"/>
              </a:rPr>
              <a:t>http</a:t>
            </a:r>
            <a:r>
              <a:rPr lang="cs-CZ" sz="1600" dirty="0">
                <a:latin typeface="Trebuchet MS" panose="020B0603020202020204" pitchFamily="34" charset="0"/>
                <a:hlinkClick r:id="rId2"/>
              </a:rPr>
              <a:t>://</a:t>
            </a:r>
            <a:r>
              <a:rPr lang="cs-CZ" sz="1600" dirty="0" smtClean="0">
                <a:latin typeface="Trebuchet MS" panose="020B0603020202020204" pitchFamily="34" charset="0"/>
                <a:hlinkClick r:id="rId2"/>
              </a:rPr>
              <a:t>www.handle.net</a:t>
            </a:r>
            <a:endParaRPr lang="cs-CZ" sz="1600" dirty="0" smtClean="0">
              <a:latin typeface="Trebuchet MS" panose="020B0603020202020204" pitchFamily="34" charset="0"/>
            </a:endParaRPr>
          </a:p>
          <a:p>
            <a:r>
              <a:rPr lang="cs-CZ" sz="1600" dirty="0" err="1">
                <a:latin typeface="Trebuchet MS" panose="020B0603020202020204" pitchFamily="34" charset="0"/>
              </a:rPr>
              <a:t>The</a:t>
            </a:r>
            <a:r>
              <a:rPr lang="cs-CZ" sz="1600" dirty="0">
                <a:latin typeface="Trebuchet MS" panose="020B0603020202020204" pitchFamily="34" charset="0"/>
              </a:rPr>
              <a:t> DOI </a:t>
            </a:r>
            <a:r>
              <a:rPr lang="cs-CZ" sz="1600" dirty="0" err="1">
                <a:latin typeface="Trebuchet MS" panose="020B0603020202020204" pitchFamily="34" charset="0"/>
              </a:rPr>
              <a:t>system</a:t>
            </a:r>
            <a:r>
              <a:rPr lang="cs-CZ" sz="1600" dirty="0">
                <a:latin typeface="Trebuchet MS" panose="020B0603020202020204" pitchFamily="34" charset="0"/>
              </a:rPr>
              <a:t>: </a:t>
            </a:r>
            <a:r>
              <a:rPr lang="cs-CZ" sz="1600" dirty="0">
                <a:latin typeface="Trebuchet MS" panose="020B0603020202020204" pitchFamily="34" charset="0"/>
                <a:hlinkClick r:id="rId3"/>
              </a:rPr>
              <a:t>http://www.doi.org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</a:p>
          <a:p>
            <a:r>
              <a:rPr lang="cs-CZ" sz="1600" dirty="0" smtClean="0">
                <a:latin typeface="Trebuchet MS" panose="020B0603020202020204" pitchFamily="34" charset="0"/>
              </a:rPr>
              <a:t>DOI</a:t>
            </a:r>
            <a:r>
              <a:rPr lang="cs-CZ" sz="1600" dirty="0">
                <a:latin typeface="Trebuchet MS" panose="020B0603020202020204" pitchFamily="34" charset="0"/>
              </a:rPr>
              <a:t>, </a:t>
            </a:r>
            <a:r>
              <a:rPr lang="cs-CZ" sz="1600" dirty="0" err="1">
                <a:latin typeface="Trebuchet MS" panose="020B0603020202020204" pitchFamily="34" charset="0"/>
              </a:rPr>
              <a:t>CrossRef</a:t>
            </a:r>
            <a:r>
              <a:rPr lang="cs-CZ" sz="1600" dirty="0">
                <a:latin typeface="Trebuchet MS" panose="020B0603020202020204" pitchFamily="34" charset="0"/>
              </a:rPr>
              <a:t> a možnosti jejich využití na MU: </a:t>
            </a:r>
            <a:r>
              <a:rPr lang="cs-CZ" sz="1600" dirty="0">
                <a:latin typeface="Trebuchet MS" panose="020B0603020202020204" pitchFamily="34" charset="0"/>
                <a:hlinkClick r:id="rId4"/>
              </a:rPr>
              <a:t>http://</a:t>
            </a:r>
            <a:r>
              <a:rPr lang="cs-CZ" sz="1600" dirty="0" smtClean="0">
                <a:latin typeface="Trebuchet MS" panose="020B0603020202020204" pitchFamily="34" charset="0"/>
                <a:hlinkClick r:id="rId4"/>
              </a:rPr>
              <a:t>www.muni.cz/press/general/doi</a:t>
            </a:r>
            <a:endParaRPr lang="cs-CZ" sz="1600" dirty="0" smtClean="0">
              <a:latin typeface="Trebuchet MS" panose="020B0603020202020204" pitchFamily="34" charset="0"/>
            </a:endParaRPr>
          </a:p>
          <a:p>
            <a:r>
              <a:rPr lang="cs-CZ" sz="1600" dirty="0" smtClean="0">
                <a:latin typeface="Trebuchet MS" panose="020B0603020202020204" pitchFamily="34" charset="0"/>
              </a:rPr>
              <a:t>Trvalé identifikátory pro kulturní dědictví </a:t>
            </a:r>
            <a:r>
              <a:rPr lang="cs-CZ" sz="1400" dirty="0" smtClean="0">
                <a:latin typeface="Trebuchet MS" panose="020B0603020202020204" pitchFamily="34" charset="0"/>
                <a:hlinkClick r:id="rId5"/>
              </a:rPr>
              <a:t>http</a:t>
            </a:r>
            <a:r>
              <a:rPr lang="cs-CZ" sz="1400" dirty="0">
                <a:latin typeface="Trebuchet MS" panose="020B0603020202020204" pitchFamily="34" charset="0"/>
                <a:hlinkClick r:id="rId5"/>
              </a:rPr>
              <a:t>://</a:t>
            </a:r>
            <a:r>
              <a:rPr lang="cs-CZ" sz="1400" dirty="0" smtClean="0">
                <a:latin typeface="Trebuchet MS" panose="020B0603020202020204" pitchFamily="34" charset="0"/>
                <a:hlinkClick r:id="rId5"/>
              </a:rPr>
              <a:t>www.digitalpreservationeurope.eu/publications/briefs/cz_trvale_identifikatory.pdf</a:t>
            </a:r>
            <a:r>
              <a:rPr lang="cs-CZ" sz="1400" dirty="0" smtClean="0">
                <a:latin typeface="Trebuchet MS" panose="020B0603020202020204" pitchFamily="34" charset="0"/>
              </a:rPr>
              <a:t> </a:t>
            </a:r>
          </a:p>
          <a:p>
            <a:endParaRPr lang="cs-CZ" sz="1400" dirty="0">
              <a:latin typeface="Trebuchet MS" panose="020B0603020202020204" pitchFamily="34" charset="0"/>
            </a:endParaRPr>
          </a:p>
          <a:p>
            <a:endParaRPr lang="cs-CZ" sz="1400" dirty="0" smtClean="0">
              <a:latin typeface="Trebuchet MS" panose="020B0603020202020204" pitchFamily="34" charset="0"/>
            </a:endParaRPr>
          </a:p>
          <a:p>
            <a:endParaRPr lang="cs-CZ" sz="1400" dirty="0">
              <a:latin typeface="Trebuchet MS" panose="020B0603020202020204" pitchFamily="34" charset="0"/>
            </a:endParaRPr>
          </a:p>
          <a:p>
            <a:endParaRPr lang="cs-CZ" sz="1400" dirty="0" smtClean="0">
              <a:latin typeface="Trebuchet MS" panose="020B0603020202020204" pitchFamily="34" charset="0"/>
            </a:endParaRPr>
          </a:p>
          <a:p>
            <a:r>
              <a:rPr lang="cs-CZ" sz="1400" i="1" dirty="0" smtClean="0">
                <a:latin typeface="Trebuchet MS" panose="020B0603020202020204" pitchFamily="34" charset="0"/>
              </a:rPr>
              <a:t>Doporučujeme uvádět identifikátory </a:t>
            </a:r>
            <a:r>
              <a:rPr lang="cs-CZ" sz="1400" i="1" dirty="0" err="1" smtClean="0">
                <a:latin typeface="Trebuchet MS" panose="020B0603020202020204" pitchFamily="34" charset="0"/>
              </a:rPr>
              <a:t>handles</a:t>
            </a:r>
            <a:r>
              <a:rPr lang="cs-CZ" sz="1400" i="1" dirty="0" smtClean="0">
                <a:latin typeface="Trebuchet MS" panose="020B0603020202020204" pitchFamily="34" charset="0"/>
              </a:rPr>
              <a:t>/DOI v citacích svých </a:t>
            </a:r>
            <a:r>
              <a:rPr lang="cs-CZ" sz="1400" i="1" dirty="0" smtClean="0">
                <a:latin typeface="Trebuchet MS" panose="020B0603020202020204" pitchFamily="34" charset="0"/>
              </a:rPr>
              <a:t>článků a také na webu časopisu instruovat autory, jak citovat články z časopisu</a:t>
            </a:r>
            <a:r>
              <a:rPr lang="cs-CZ" sz="1400" i="1" dirty="0">
                <a:latin typeface="Trebuchet MS" panose="020B0603020202020204" pitchFamily="34" charset="0"/>
              </a:rPr>
              <a:t>.</a:t>
            </a:r>
            <a:r>
              <a:rPr lang="cs-CZ" sz="1400" i="1" dirty="0" smtClean="0">
                <a:latin typeface="Trebuchet MS" panose="020B0603020202020204" pitchFamily="34" charset="0"/>
              </a:rPr>
              <a:t> </a:t>
            </a:r>
            <a:endParaRPr lang="cs-CZ" sz="1400" i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</a:t>
            </a:r>
            <a:r>
              <a:rPr lang="cs-CZ" dirty="0" err="1" smtClean="0"/>
              <a:t>Journal</a:t>
            </a:r>
            <a:r>
              <a:rPr lang="cs-CZ" dirty="0" smtClean="0"/>
              <a:t> Systems FF 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197" y="1988840"/>
            <a:ext cx="8090566" cy="398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Trebuchet MS" panose="020B0603020202020204" pitchFamily="34" charset="0"/>
              </a:rPr>
              <a:t>Ivo </a:t>
            </a:r>
            <a:r>
              <a:rPr lang="cs-CZ" sz="1600" dirty="0" err="1" smtClean="0">
                <a:latin typeface="Trebuchet MS" panose="020B0603020202020204" pitchFamily="34" charset="0"/>
              </a:rPr>
              <a:t>Pezlar</a:t>
            </a:r>
            <a:endParaRPr lang="cs-CZ" sz="1600" dirty="0" smtClean="0">
              <a:latin typeface="Trebuchet MS" panose="020B0603020202020204" pitchFamily="34" charset="0"/>
            </a:endParaRPr>
          </a:p>
          <a:p>
            <a:r>
              <a:rPr lang="cs-CZ" sz="1600" dirty="0" smtClean="0">
                <a:latin typeface="Trebuchet MS" panose="020B0603020202020204" pitchFamily="34" charset="0"/>
                <a:hlinkClick r:id="rId2"/>
              </a:rPr>
              <a:t>http://phil.muni.cz/journals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endParaRPr lang="cs-CZ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pro „jiné“, diskuzi, náměty atd.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cs-CZ" dirty="0"/>
          </a:p>
          <a:p>
            <a:pPr marL="27432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										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5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932</TotalTime>
  <Words>213</Words>
  <Application>Microsoft Office PowerPoint</Application>
  <PresentationFormat>Předvádění na obrazovce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Motiv1</vt:lpstr>
      <vt:lpstr> SETKÁNÍ REDAKCÍ ČASOPISŮ FF MU</vt:lpstr>
      <vt:lpstr>Obsah</vt:lpstr>
      <vt:lpstr>Zkušenosti redaktorů</vt:lpstr>
      <vt:lpstr> Včera, dnes a zítra …  </vt:lpstr>
      <vt:lpstr>Trvalé identifikátory digitálních objektů / článků</vt:lpstr>
      <vt:lpstr>Trvalé identifikátory digitálních objektů / článků</vt:lpstr>
      <vt:lpstr>Odkazy</vt:lpstr>
      <vt:lpstr>Open Journal Systems FF MU</vt:lpstr>
      <vt:lpstr>Prostor pro „jiné“, diskuzi, náměty atd. 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redakcí časopisů FF mu</dc:title>
  <dc:creator>user</dc:creator>
  <cp:lastModifiedBy>user</cp:lastModifiedBy>
  <cp:revision>65</cp:revision>
  <dcterms:created xsi:type="dcterms:W3CDTF">2015-02-04T13:19:57Z</dcterms:created>
  <dcterms:modified xsi:type="dcterms:W3CDTF">2015-02-16T12:41:11Z</dcterms:modified>
</cp:coreProperties>
</file>