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5"/>
  </p:notesMasterIdLst>
  <p:sldIdLst>
    <p:sldId id="276" r:id="rId2"/>
    <p:sldId id="275" r:id="rId3"/>
    <p:sldId id="290" r:id="rId4"/>
    <p:sldId id="294" r:id="rId5"/>
    <p:sldId id="262" r:id="rId6"/>
    <p:sldId id="301" r:id="rId7"/>
    <p:sldId id="265" r:id="rId8"/>
    <p:sldId id="292" r:id="rId9"/>
    <p:sldId id="266" r:id="rId10"/>
    <p:sldId id="313" r:id="rId11"/>
    <p:sldId id="272" r:id="rId12"/>
    <p:sldId id="322" r:id="rId13"/>
    <p:sldId id="323" r:id="rId14"/>
    <p:sldId id="324" r:id="rId15"/>
    <p:sldId id="325" r:id="rId16"/>
    <p:sldId id="326" r:id="rId17"/>
    <p:sldId id="302" r:id="rId18"/>
    <p:sldId id="314" r:id="rId19"/>
    <p:sldId id="305" r:id="rId20"/>
    <p:sldId id="306" r:id="rId21"/>
    <p:sldId id="307" r:id="rId22"/>
    <p:sldId id="309" r:id="rId23"/>
    <p:sldId id="310" r:id="rId24"/>
    <p:sldId id="311" r:id="rId25"/>
    <p:sldId id="312" r:id="rId26"/>
    <p:sldId id="315" r:id="rId27"/>
    <p:sldId id="316" r:id="rId28"/>
    <p:sldId id="317" r:id="rId29"/>
    <p:sldId id="319" r:id="rId30"/>
    <p:sldId id="318" r:id="rId31"/>
    <p:sldId id="271" r:id="rId32"/>
    <p:sldId id="285" r:id="rId33"/>
    <p:sldId id="299" r:id="rId34"/>
  </p:sldIdLst>
  <p:sldSz cx="12192000" cy="6858000"/>
  <p:notesSz cx="6858000" cy="9144000"/>
  <p:embeddedFontLs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3A48"/>
    <a:srgbClr val="EF8A64"/>
    <a:srgbClr val="4D5C73"/>
    <a:srgbClr val="99CC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8782334-59EE-4733-8BC4-953B51B57BB0}" v="103" dt="2019-02-20T15:36:46.897"/>
    <p1510:client id="{034F4542-E849-B17B-190B-ADDF776013DE}" v="5" dt="2019-02-21T09:01:51.56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K:\Frankfurt2019\Podgotovka_wor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List_aplikace_Microsoft_Excel1_109_461BA42F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explosion val="5"/>
          <c:dPt>
            <c:idx val="0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D4-48C4-B20E-34A98AFCEE99}"/>
              </c:ext>
            </c:extLst>
          </c:dPt>
          <c:dPt>
            <c:idx val="1"/>
            <c:bubble3D val="0"/>
            <c:explosion val="11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D4-48C4-B20E-34A98AFCEE9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93A0CA0-0F32-48A2-9B7F-E6569385133C}" type="VALUE">
                      <a:rPr lang="en-US"/>
                      <a:pPr/>
                      <a:t>[HODNOTA]</a:t>
                    </a:fld>
                    <a:endParaRPr lang="cs-CZ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BD4-48C4-B20E-34A98AFCEE99}"/>
                </c:ext>
              </c:extLst>
            </c:dLbl>
            <c:dLbl>
              <c:idx val="1"/>
              <c:layout>
                <c:manualLayout>
                  <c:x val="0.143161945697246"/>
                  <c:y val="-0.31536865232285588"/>
                </c:manualLayout>
              </c:layout>
              <c:tx>
                <c:rich>
                  <a:bodyPr/>
                  <a:lstStyle/>
                  <a:p>
                    <a:fld id="{8AD7F467-B1FD-490A-B2EB-97E185AE9B59}" type="VALUE">
                      <a:rPr lang="en-US"/>
                      <a:pPr/>
                      <a:t>[HODNOTA]</a:t>
                    </a:fld>
                    <a:endParaRPr lang="cs-CZ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BD4-48C4-B20E-34A98AFCEE9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4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Sheet1!$B$50:$C$50</c:f>
              <c:numCache>
                <c:formatCode>0%</c:formatCode>
                <c:ptCount val="2"/>
                <c:pt idx="0">
                  <c:v>0.2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BD4-48C4-B20E-34A98AFCEE99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2F88A-218A-40A3-B3DB-604C51780760}" type="datetimeFigureOut">
              <a:rPr lang="cs-CZ"/>
              <a:t>21.02.2019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98DBF3-02E2-45EA-A2B5-EDE8053B2108}" type="slidenum">
              <a:rPr lang="cs-CZ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6144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8DBF3-02E2-45EA-A2B5-EDE8053B2108}" type="slidenum">
              <a:rPr lang="cs-CZ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50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Na originálních jazycích si zakládáme. V době vzniku CEEOL to byla také jedna z klíčových myšlenek představit výsledky bádání na poli humanitních a společenských věd směrem z "východu" na "západ" a nikoliv opačně, jak bylo a stále je trendem. Humanitní a společenské vědy rovněž zpoužívají jazyk trochu jinak než tvrdé vědy a precizní vyjadřování je stále snažší v mateřském jazyce. Dalo by se říct, že CEEOL se v další rovině snaží I o uchování kulturní rozmanitosti.</a:t>
            </a:r>
          </a:p>
          <a:p>
            <a:endParaRPr lang="en-US">
              <a:cs typeface="Calibri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98DBF3-02E2-45EA-A2B5-EDE8053B2108}" type="slidenum">
              <a:rPr lang="cs-CZ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189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88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76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8214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13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55385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7457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7993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6588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2605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937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710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7E68F1-6EFE-4379-8F28-44637A73A83C}" type="datetimeFigureOut">
              <a:rPr lang="de-DE" smtClean="0"/>
              <a:t>21.02.2019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3C503A-628E-42AC-AEB9-BEE79B57360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2562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63" y="-287380"/>
            <a:ext cx="9029700" cy="6858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3445249" y="1439667"/>
            <a:ext cx="4677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i="1">
                <a:solidFill>
                  <a:srgbClr val="303A48"/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13" name="Flussdiagramm: Manuelle Eingabe 12"/>
          <p:cNvSpPr/>
          <p:nvPr/>
        </p:nvSpPr>
        <p:spPr>
          <a:xfrm rot="5400000" flipV="1">
            <a:off x="6333482" y="712098"/>
            <a:ext cx="6858000" cy="4859041"/>
          </a:xfrm>
          <a:prstGeom prst="flowChartManualInput">
            <a:avLst/>
          </a:prstGeom>
          <a:solidFill>
            <a:srgbClr val="EF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4D5C7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247" y="313439"/>
            <a:ext cx="1666637" cy="108887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237364" y="5484494"/>
            <a:ext cx="4859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livia.vrzalova</a:t>
            </a:r>
            <a:r>
              <a:rPr lang="de-DE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@ceeol.com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E972E1-E39D-418C-A5BA-70D67D83DF61}"/>
              </a:ext>
            </a:extLst>
          </p:cNvPr>
          <p:cNvSpPr txBox="1"/>
          <p:nvPr/>
        </p:nvSpPr>
        <p:spPr>
          <a:xfrm>
            <a:off x="2168434" y="2704011"/>
            <a:ext cx="97187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CEEOL</a:t>
            </a:r>
            <a:r>
              <a:rPr lang="cs-CZ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jeho služby a možnosti pro vydavatelství publikujících v oblasti společenských a humanitních věd</a:t>
            </a:r>
            <a:endParaRPr lang="en-US" sz="3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10">
            <a:extLst>
              <a:ext uri="{FF2B5EF4-FFF2-40B4-BE49-F238E27FC236}">
                <a16:creationId xmlns:a16="http://schemas.microsoft.com/office/drawing/2014/main" id="{97D3544B-E7F8-4186-BC7A-B86515CE5EFC}"/>
              </a:ext>
            </a:extLst>
          </p:cNvPr>
          <p:cNvSpPr txBox="1"/>
          <p:nvPr/>
        </p:nvSpPr>
        <p:spPr>
          <a:xfrm>
            <a:off x="6263960" y="1793243"/>
            <a:ext cx="21789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i="1">
                <a:solidFill>
                  <a:srgbClr val="303A48"/>
                </a:solidFill>
                <a:latin typeface="Arial Narrow" panose="020B0606020202030204" pitchFamily="34" charset="0"/>
              </a:rPr>
              <a:t>www.ceeol.com</a:t>
            </a:r>
          </a:p>
        </p:txBody>
      </p:sp>
    </p:spTree>
    <p:extLst>
      <p:ext uri="{BB962C8B-B14F-4D97-AF65-F5344CB8AC3E}">
        <p14:creationId xmlns:p14="http://schemas.microsoft.com/office/powerpoint/2010/main" val="384375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C3F22AE-7DA8-45CC-90F0-CEF2D7116F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817" y="2571594"/>
            <a:ext cx="5283858" cy="32036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000639-C0AE-4954-AEE2-5227F4365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26" y="-9418"/>
            <a:ext cx="3739158" cy="3039926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 rot="10800000" flipH="1">
            <a:off x="7582983" y="0"/>
            <a:ext cx="4609017" cy="6865070"/>
          </a:xfrm>
          <a:custGeom>
            <a:avLst/>
            <a:gdLst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0 w 4928888"/>
              <a:gd name="connsiteY3" fmla="*/ 6858000 h 6858000"/>
              <a:gd name="connsiteX4" fmla="*/ 0 w 4928888"/>
              <a:gd name="connsiteY4" fmla="*/ 0 h 6858000"/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471340 w 4928888"/>
              <a:gd name="connsiteY3" fmla="*/ 6858000 h 6858000"/>
              <a:gd name="connsiteX4" fmla="*/ 0 w 4928888"/>
              <a:gd name="connsiteY4" fmla="*/ 0 h 6858000"/>
              <a:gd name="connsiteX0" fmla="*/ 0 w 5145704"/>
              <a:gd name="connsiteY0" fmla="*/ 9427 h 6858000"/>
              <a:gd name="connsiteX1" fmla="*/ 5145704 w 5145704"/>
              <a:gd name="connsiteY1" fmla="*/ 0 h 6858000"/>
              <a:gd name="connsiteX2" fmla="*/ 5145704 w 5145704"/>
              <a:gd name="connsiteY2" fmla="*/ 6858000 h 6858000"/>
              <a:gd name="connsiteX3" fmla="*/ 688156 w 5145704"/>
              <a:gd name="connsiteY3" fmla="*/ 6858000 h 6858000"/>
              <a:gd name="connsiteX4" fmla="*/ 0 w 5145704"/>
              <a:gd name="connsiteY4" fmla="*/ 9427 h 6858000"/>
              <a:gd name="connsiteX0" fmla="*/ 0 w 5179983"/>
              <a:gd name="connsiteY0" fmla="*/ 9427 h 6858000"/>
              <a:gd name="connsiteX1" fmla="*/ 5179983 w 5179983"/>
              <a:gd name="connsiteY1" fmla="*/ 0 h 6858000"/>
              <a:gd name="connsiteX2" fmla="*/ 5179983 w 5179983"/>
              <a:gd name="connsiteY2" fmla="*/ 6858000 h 6858000"/>
              <a:gd name="connsiteX3" fmla="*/ 722435 w 5179983"/>
              <a:gd name="connsiteY3" fmla="*/ 6858000 h 6858000"/>
              <a:gd name="connsiteX4" fmla="*/ 0 w 5179983"/>
              <a:gd name="connsiteY4" fmla="*/ 9427 h 6858000"/>
              <a:gd name="connsiteX0" fmla="*/ 0 w 5191384"/>
              <a:gd name="connsiteY0" fmla="*/ 10 h 6858000"/>
              <a:gd name="connsiteX1" fmla="*/ 5191384 w 5191384"/>
              <a:gd name="connsiteY1" fmla="*/ 0 h 6858000"/>
              <a:gd name="connsiteX2" fmla="*/ 5191384 w 5191384"/>
              <a:gd name="connsiteY2" fmla="*/ 6858000 h 6858000"/>
              <a:gd name="connsiteX3" fmla="*/ 733836 w 5191384"/>
              <a:gd name="connsiteY3" fmla="*/ 6858000 h 6858000"/>
              <a:gd name="connsiteX4" fmla="*/ 0 w 5191384"/>
              <a:gd name="connsiteY4" fmla="*/ 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384" h="6858000">
                <a:moveTo>
                  <a:pt x="0" y="10"/>
                </a:moveTo>
                <a:lnTo>
                  <a:pt x="5191384" y="0"/>
                </a:lnTo>
                <a:lnTo>
                  <a:pt x="5191384" y="6858000"/>
                </a:lnTo>
                <a:lnTo>
                  <a:pt x="733836" y="6858000"/>
                </a:lnTo>
                <a:lnTo>
                  <a:pt x="0" y="10"/>
                </a:lnTo>
                <a:close/>
              </a:path>
            </a:pathLst>
          </a:custGeom>
          <a:solidFill>
            <a:srgbClr val="99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F8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3"/>
          <p:cNvSpPr/>
          <p:nvPr/>
        </p:nvSpPr>
        <p:spPr>
          <a:xfrm rot="10800000" flipV="1">
            <a:off x="-4" y="-9418"/>
            <a:ext cx="2234155" cy="6867418"/>
          </a:xfrm>
          <a:custGeom>
            <a:avLst/>
            <a:gdLst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0 w 4928888"/>
              <a:gd name="connsiteY3" fmla="*/ 6858000 h 6858000"/>
              <a:gd name="connsiteX4" fmla="*/ 0 w 4928888"/>
              <a:gd name="connsiteY4" fmla="*/ 0 h 6858000"/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471340 w 4928888"/>
              <a:gd name="connsiteY3" fmla="*/ 6858000 h 6858000"/>
              <a:gd name="connsiteX4" fmla="*/ 0 w 4928888"/>
              <a:gd name="connsiteY4" fmla="*/ 0 h 6858000"/>
              <a:gd name="connsiteX0" fmla="*/ 0 w 5145704"/>
              <a:gd name="connsiteY0" fmla="*/ 9427 h 6858000"/>
              <a:gd name="connsiteX1" fmla="*/ 5145704 w 5145704"/>
              <a:gd name="connsiteY1" fmla="*/ 0 h 6858000"/>
              <a:gd name="connsiteX2" fmla="*/ 5145704 w 5145704"/>
              <a:gd name="connsiteY2" fmla="*/ 6858000 h 6858000"/>
              <a:gd name="connsiteX3" fmla="*/ 688156 w 5145704"/>
              <a:gd name="connsiteY3" fmla="*/ 6858000 h 6858000"/>
              <a:gd name="connsiteX4" fmla="*/ 0 w 5145704"/>
              <a:gd name="connsiteY4" fmla="*/ 9427 h 6858000"/>
              <a:gd name="connsiteX0" fmla="*/ 0 w 5179983"/>
              <a:gd name="connsiteY0" fmla="*/ 9427 h 6858000"/>
              <a:gd name="connsiteX1" fmla="*/ 5179983 w 5179983"/>
              <a:gd name="connsiteY1" fmla="*/ 0 h 6858000"/>
              <a:gd name="connsiteX2" fmla="*/ 5179983 w 5179983"/>
              <a:gd name="connsiteY2" fmla="*/ 6858000 h 6858000"/>
              <a:gd name="connsiteX3" fmla="*/ 722435 w 5179983"/>
              <a:gd name="connsiteY3" fmla="*/ 6858000 h 6858000"/>
              <a:gd name="connsiteX4" fmla="*/ 0 w 5179983"/>
              <a:gd name="connsiteY4" fmla="*/ 9427 h 6858000"/>
              <a:gd name="connsiteX0" fmla="*/ 0 w 5191384"/>
              <a:gd name="connsiteY0" fmla="*/ 10 h 6858000"/>
              <a:gd name="connsiteX1" fmla="*/ 5191384 w 5191384"/>
              <a:gd name="connsiteY1" fmla="*/ 0 h 6858000"/>
              <a:gd name="connsiteX2" fmla="*/ 5191384 w 5191384"/>
              <a:gd name="connsiteY2" fmla="*/ 6858000 h 6858000"/>
              <a:gd name="connsiteX3" fmla="*/ 733836 w 5191384"/>
              <a:gd name="connsiteY3" fmla="*/ 6858000 h 6858000"/>
              <a:gd name="connsiteX4" fmla="*/ 0 w 5191384"/>
              <a:gd name="connsiteY4" fmla="*/ 10 h 6858000"/>
              <a:gd name="connsiteX0" fmla="*/ 0 w 7032097"/>
              <a:gd name="connsiteY0" fmla="*/ 9535 h 6858000"/>
              <a:gd name="connsiteX1" fmla="*/ 7032097 w 7032097"/>
              <a:gd name="connsiteY1" fmla="*/ 0 h 6858000"/>
              <a:gd name="connsiteX2" fmla="*/ 7032097 w 7032097"/>
              <a:gd name="connsiteY2" fmla="*/ 6858000 h 6858000"/>
              <a:gd name="connsiteX3" fmla="*/ 2574549 w 7032097"/>
              <a:gd name="connsiteY3" fmla="*/ 6858000 h 6858000"/>
              <a:gd name="connsiteX4" fmla="*/ 0 w 7032097"/>
              <a:gd name="connsiteY4" fmla="*/ 9535 h 6858000"/>
              <a:gd name="connsiteX0" fmla="*/ 0 w 7931177"/>
              <a:gd name="connsiteY0" fmla="*/ 10 h 6858000"/>
              <a:gd name="connsiteX1" fmla="*/ 7931177 w 7931177"/>
              <a:gd name="connsiteY1" fmla="*/ 0 h 6858000"/>
              <a:gd name="connsiteX2" fmla="*/ 7931177 w 7931177"/>
              <a:gd name="connsiteY2" fmla="*/ 6858000 h 6858000"/>
              <a:gd name="connsiteX3" fmla="*/ 3473629 w 7931177"/>
              <a:gd name="connsiteY3" fmla="*/ 6858000 h 6858000"/>
              <a:gd name="connsiteX4" fmla="*/ 0 w 7931177"/>
              <a:gd name="connsiteY4" fmla="*/ 10 h 6858000"/>
              <a:gd name="connsiteX0" fmla="*/ 0 w 8207042"/>
              <a:gd name="connsiteY0" fmla="*/ 37717 h 6858000"/>
              <a:gd name="connsiteX1" fmla="*/ 8207042 w 8207042"/>
              <a:gd name="connsiteY1" fmla="*/ 0 h 6858000"/>
              <a:gd name="connsiteX2" fmla="*/ 8207042 w 8207042"/>
              <a:gd name="connsiteY2" fmla="*/ 6858000 h 6858000"/>
              <a:gd name="connsiteX3" fmla="*/ 3749494 w 8207042"/>
              <a:gd name="connsiteY3" fmla="*/ 6858000 h 6858000"/>
              <a:gd name="connsiteX4" fmla="*/ 0 w 8207042"/>
              <a:gd name="connsiteY4" fmla="*/ 37717 h 6858000"/>
              <a:gd name="connsiteX0" fmla="*/ 0 w 8172558"/>
              <a:gd name="connsiteY0" fmla="*/ 9436 h 6858000"/>
              <a:gd name="connsiteX1" fmla="*/ 8172558 w 8172558"/>
              <a:gd name="connsiteY1" fmla="*/ 0 h 6858000"/>
              <a:gd name="connsiteX2" fmla="*/ 8172558 w 8172558"/>
              <a:gd name="connsiteY2" fmla="*/ 6858000 h 6858000"/>
              <a:gd name="connsiteX3" fmla="*/ 3715010 w 8172558"/>
              <a:gd name="connsiteY3" fmla="*/ 6858000 h 6858000"/>
              <a:gd name="connsiteX4" fmla="*/ 0 w 8172558"/>
              <a:gd name="connsiteY4" fmla="*/ 9436 h 6858000"/>
              <a:gd name="connsiteX0" fmla="*/ 0 w 8172558"/>
              <a:gd name="connsiteY0" fmla="*/ 0 h 6867418"/>
              <a:gd name="connsiteX1" fmla="*/ 8172558 w 8172558"/>
              <a:gd name="connsiteY1" fmla="*/ 9418 h 6867418"/>
              <a:gd name="connsiteX2" fmla="*/ 8172558 w 8172558"/>
              <a:gd name="connsiteY2" fmla="*/ 6867418 h 6867418"/>
              <a:gd name="connsiteX3" fmla="*/ 3715010 w 8172558"/>
              <a:gd name="connsiteY3" fmla="*/ 6867418 h 6867418"/>
              <a:gd name="connsiteX4" fmla="*/ 0 w 8172558"/>
              <a:gd name="connsiteY4" fmla="*/ 0 h 686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2558" h="6867418">
                <a:moveTo>
                  <a:pt x="0" y="0"/>
                </a:moveTo>
                <a:lnTo>
                  <a:pt x="8172558" y="9418"/>
                </a:lnTo>
                <a:lnTo>
                  <a:pt x="8172558" y="6867418"/>
                </a:lnTo>
                <a:lnTo>
                  <a:pt x="3715010" y="6867418"/>
                </a:lnTo>
                <a:lnTo>
                  <a:pt x="0" y="0"/>
                </a:lnTo>
                <a:close/>
              </a:path>
            </a:pathLst>
          </a:custGeom>
          <a:solidFill>
            <a:srgbClr val="4D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F8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3"/>
          <p:cNvSpPr/>
          <p:nvPr/>
        </p:nvSpPr>
        <p:spPr>
          <a:xfrm rot="5400000">
            <a:off x="5227367" y="-99562"/>
            <a:ext cx="1737260" cy="12192008"/>
          </a:xfrm>
          <a:custGeom>
            <a:avLst/>
            <a:gdLst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0 w 4928888"/>
              <a:gd name="connsiteY3" fmla="*/ 6858000 h 6858000"/>
              <a:gd name="connsiteX4" fmla="*/ 0 w 4928888"/>
              <a:gd name="connsiteY4" fmla="*/ 0 h 6858000"/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471340 w 4928888"/>
              <a:gd name="connsiteY3" fmla="*/ 6858000 h 6858000"/>
              <a:gd name="connsiteX4" fmla="*/ 0 w 4928888"/>
              <a:gd name="connsiteY4" fmla="*/ 0 h 6858000"/>
              <a:gd name="connsiteX0" fmla="*/ 0 w 5145704"/>
              <a:gd name="connsiteY0" fmla="*/ 9427 h 6858000"/>
              <a:gd name="connsiteX1" fmla="*/ 5145704 w 5145704"/>
              <a:gd name="connsiteY1" fmla="*/ 0 h 6858000"/>
              <a:gd name="connsiteX2" fmla="*/ 5145704 w 5145704"/>
              <a:gd name="connsiteY2" fmla="*/ 6858000 h 6858000"/>
              <a:gd name="connsiteX3" fmla="*/ 688156 w 5145704"/>
              <a:gd name="connsiteY3" fmla="*/ 6858000 h 6858000"/>
              <a:gd name="connsiteX4" fmla="*/ 0 w 5145704"/>
              <a:gd name="connsiteY4" fmla="*/ 9427 h 6858000"/>
              <a:gd name="connsiteX0" fmla="*/ 0 w 5179983"/>
              <a:gd name="connsiteY0" fmla="*/ 9427 h 6858000"/>
              <a:gd name="connsiteX1" fmla="*/ 5179983 w 5179983"/>
              <a:gd name="connsiteY1" fmla="*/ 0 h 6858000"/>
              <a:gd name="connsiteX2" fmla="*/ 5179983 w 5179983"/>
              <a:gd name="connsiteY2" fmla="*/ 6858000 h 6858000"/>
              <a:gd name="connsiteX3" fmla="*/ 722435 w 5179983"/>
              <a:gd name="connsiteY3" fmla="*/ 6858000 h 6858000"/>
              <a:gd name="connsiteX4" fmla="*/ 0 w 5179983"/>
              <a:gd name="connsiteY4" fmla="*/ 9427 h 6858000"/>
              <a:gd name="connsiteX0" fmla="*/ 0 w 5191384"/>
              <a:gd name="connsiteY0" fmla="*/ 10 h 6858000"/>
              <a:gd name="connsiteX1" fmla="*/ 5191384 w 5191384"/>
              <a:gd name="connsiteY1" fmla="*/ 0 h 6858000"/>
              <a:gd name="connsiteX2" fmla="*/ 5191384 w 5191384"/>
              <a:gd name="connsiteY2" fmla="*/ 6858000 h 6858000"/>
              <a:gd name="connsiteX3" fmla="*/ 733836 w 5191384"/>
              <a:gd name="connsiteY3" fmla="*/ 6858000 h 6858000"/>
              <a:gd name="connsiteX4" fmla="*/ 0 w 5191384"/>
              <a:gd name="connsiteY4" fmla="*/ 10 h 6858000"/>
              <a:gd name="connsiteX0" fmla="*/ 0 w 7032097"/>
              <a:gd name="connsiteY0" fmla="*/ 9535 h 6858000"/>
              <a:gd name="connsiteX1" fmla="*/ 7032097 w 7032097"/>
              <a:gd name="connsiteY1" fmla="*/ 0 h 6858000"/>
              <a:gd name="connsiteX2" fmla="*/ 7032097 w 7032097"/>
              <a:gd name="connsiteY2" fmla="*/ 6858000 h 6858000"/>
              <a:gd name="connsiteX3" fmla="*/ 2574549 w 7032097"/>
              <a:gd name="connsiteY3" fmla="*/ 6858000 h 6858000"/>
              <a:gd name="connsiteX4" fmla="*/ 0 w 7032097"/>
              <a:gd name="connsiteY4" fmla="*/ 9535 h 6858000"/>
              <a:gd name="connsiteX0" fmla="*/ 0 w 7931177"/>
              <a:gd name="connsiteY0" fmla="*/ 10 h 6858000"/>
              <a:gd name="connsiteX1" fmla="*/ 7931177 w 7931177"/>
              <a:gd name="connsiteY1" fmla="*/ 0 h 6858000"/>
              <a:gd name="connsiteX2" fmla="*/ 7931177 w 7931177"/>
              <a:gd name="connsiteY2" fmla="*/ 6858000 h 6858000"/>
              <a:gd name="connsiteX3" fmla="*/ 3473629 w 7931177"/>
              <a:gd name="connsiteY3" fmla="*/ 6858000 h 6858000"/>
              <a:gd name="connsiteX4" fmla="*/ 0 w 7931177"/>
              <a:gd name="connsiteY4" fmla="*/ 10 h 6858000"/>
              <a:gd name="connsiteX0" fmla="*/ 0 w 8207042"/>
              <a:gd name="connsiteY0" fmla="*/ 37717 h 6858000"/>
              <a:gd name="connsiteX1" fmla="*/ 8207042 w 8207042"/>
              <a:gd name="connsiteY1" fmla="*/ 0 h 6858000"/>
              <a:gd name="connsiteX2" fmla="*/ 8207042 w 8207042"/>
              <a:gd name="connsiteY2" fmla="*/ 6858000 h 6858000"/>
              <a:gd name="connsiteX3" fmla="*/ 3749494 w 8207042"/>
              <a:gd name="connsiteY3" fmla="*/ 6858000 h 6858000"/>
              <a:gd name="connsiteX4" fmla="*/ 0 w 8207042"/>
              <a:gd name="connsiteY4" fmla="*/ 37717 h 6858000"/>
              <a:gd name="connsiteX0" fmla="*/ 0 w 8172558"/>
              <a:gd name="connsiteY0" fmla="*/ 9436 h 6858000"/>
              <a:gd name="connsiteX1" fmla="*/ 8172558 w 8172558"/>
              <a:gd name="connsiteY1" fmla="*/ 0 h 6858000"/>
              <a:gd name="connsiteX2" fmla="*/ 8172558 w 8172558"/>
              <a:gd name="connsiteY2" fmla="*/ 6858000 h 6858000"/>
              <a:gd name="connsiteX3" fmla="*/ 3715010 w 8172558"/>
              <a:gd name="connsiteY3" fmla="*/ 6858000 h 6858000"/>
              <a:gd name="connsiteX4" fmla="*/ 0 w 8172558"/>
              <a:gd name="connsiteY4" fmla="*/ 9436 h 6858000"/>
              <a:gd name="connsiteX0" fmla="*/ 0 w 8172558"/>
              <a:gd name="connsiteY0" fmla="*/ 0 h 6867418"/>
              <a:gd name="connsiteX1" fmla="*/ 8172558 w 8172558"/>
              <a:gd name="connsiteY1" fmla="*/ 9418 h 6867418"/>
              <a:gd name="connsiteX2" fmla="*/ 8172558 w 8172558"/>
              <a:gd name="connsiteY2" fmla="*/ 6867418 h 6867418"/>
              <a:gd name="connsiteX3" fmla="*/ 3715010 w 8172558"/>
              <a:gd name="connsiteY3" fmla="*/ 6867418 h 6867418"/>
              <a:gd name="connsiteX4" fmla="*/ 0 w 8172558"/>
              <a:gd name="connsiteY4" fmla="*/ 0 h 686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2558" h="6867418">
                <a:moveTo>
                  <a:pt x="0" y="0"/>
                </a:moveTo>
                <a:lnTo>
                  <a:pt x="8172558" y="9418"/>
                </a:lnTo>
                <a:lnTo>
                  <a:pt x="8172558" y="6867418"/>
                </a:lnTo>
                <a:lnTo>
                  <a:pt x="3715010" y="6867418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F8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90334" y="5891101"/>
            <a:ext cx="635034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 Narrow" panose="020B0606020202030204" pitchFamily="34" charset="0"/>
              </a:rPr>
              <a:t>Marketing</a:t>
            </a:r>
            <a:r>
              <a:rPr lang="cs-CZ" sz="4800" b="1">
                <a:solidFill>
                  <a:schemeClr val="bg1"/>
                </a:solidFill>
                <a:latin typeface="Arial Narrow" panose="020B0606020202030204" pitchFamily="34" charset="0"/>
              </a:rPr>
              <a:t> a dosah</a:t>
            </a:r>
            <a:endParaRPr lang="de-DE">
              <a:latin typeface="Arial Narrow" panose="020B0606020202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8" y="524612"/>
            <a:ext cx="1428750" cy="93345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282368" y="5626520"/>
            <a:ext cx="3630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6293284" y="645461"/>
            <a:ext cx="5749201" cy="58631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rgbClr val="303A48"/>
                </a:solidFill>
                <a:latin typeface="Arial Narrow"/>
              </a:rPr>
              <a:t>Od dob založení v roce 1998 se databáze CEEOL stala jedním z nejvýznamnějších zdrojů pro akademické publikování ve stření a východní Evropě. V současné době CEEOL předplácí 135 institucí po celém světě. Velká část nejrenomovanějších univerzit vložila důvěru v kvalitu našich produktů a služeb.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rgbClr val="303A48"/>
                </a:solidFill>
                <a:latin typeface="Arial Narrow"/>
              </a:rPr>
              <a:t>Vydavatelé se mohou spolehnout na specializovaný marketing odborníků na publikování v akademické sféře </a:t>
            </a:r>
            <a:endParaRPr lang="cs-CZ" sz="2000" b="1">
              <a:solidFill>
                <a:srgbClr val="303A48"/>
              </a:solidFill>
              <a:latin typeface="Arial Narrow" panose="020B0606020202030204" pitchFamily="34" charset="0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rgbClr val="303A48"/>
                </a:solidFill>
                <a:latin typeface="Arial Narrow"/>
              </a:rPr>
              <a:t>CEEOL produkuje efektivní nástroje emarketingu, tak aby vytvořil, co nejlepší podmínky svým uživatelům pro práci s rozsáhlou databází a informoval je o nejnovějších kolekcích a nových publikacích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000" b="1">
                <a:solidFill>
                  <a:srgbClr val="303A48"/>
                </a:solidFill>
                <a:latin typeface="Arial Narrow"/>
              </a:rPr>
              <a:t>V neposlední řadě se některý se zástupců CEEOL účastní každoročních významných veletrhů, konferencí a dalších akcí k propagaci CEEOL</a:t>
            </a:r>
          </a:p>
        </p:txBody>
      </p:sp>
      <p:sp>
        <p:nvSpPr>
          <p:cNvPr id="13" name="Rechteck 2">
            <a:extLst>
              <a:ext uri="{FF2B5EF4-FFF2-40B4-BE49-F238E27FC236}">
                <a16:creationId xmlns:a16="http://schemas.microsoft.com/office/drawing/2014/main" id="{EDDAA363-FC58-49B9-B55A-E5C3011151A3}"/>
              </a:ext>
            </a:extLst>
          </p:cNvPr>
          <p:cNvSpPr/>
          <p:nvPr/>
        </p:nvSpPr>
        <p:spPr>
          <a:xfrm>
            <a:off x="319968" y="2714605"/>
            <a:ext cx="2008891" cy="151629"/>
          </a:xfrm>
          <a:prstGeom prst="rect">
            <a:avLst/>
          </a:prstGeom>
          <a:solidFill>
            <a:srgbClr val="EF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1200">
                <a:latin typeface="Arial" panose="020B0604020202020204" pitchFamily="34" charset="0"/>
                <a:cs typeface="Arial" panose="020B0604020202020204" pitchFamily="34" charset="0"/>
              </a:rPr>
              <a:t>CEEOL  Visitors Sessions</a:t>
            </a:r>
          </a:p>
        </p:txBody>
      </p:sp>
    </p:spTree>
    <p:extLst>
      <p:ext uri="{BB962C8B-B14F-4D97-AF65-F5344CB8AC3E}">
        <p14:creationId xmlns:p14="http://schemas.microsoft.com/office/powerpoint/2010/main" val="17971085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69" y="2832092"/>
            <a:ext cx="2261691" cy="1562100"/>
          </a:xfrm>
          <a:prstGeom prst="rect">
            <a:avLst/>
          </a:prstGeom>
        </p:spPr>
      </p:pic>
      <p:sp>
        <p:nvSpPr>
          <p:cNvPr id="5" name="Rechteck 2"/>
          <p:cNvSpPr/>
          <p:nvPr/>
        </p:nvSpPr>
        <p:spPr>
          <a:xfrm>
            <a:off x="0" y="-42444"/>
            <a:ext cx="2228850" cy="6900444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2"/>
          <p:cNvSpPr/>
          <p:nvPr/>
        </p:nvSpPr>
        <p:spPr>
          <a:xfrm rot="16200000" flipH="1" flipV="1">
            <a:off x="5098462" y="-5140908"/>
            <a:ext cx="1995071" cy="12192001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3902418"/>
              <a:gd name="connsiteY0" fmla="*/ 0 h 6858000"/>
              <a:gd name="connsiteX1" fmla="*/ 3902418 w 3902418"/>
              <a:gd name="connsiteY1" fmla="*/ 9525 h 6858000"/>
              <a:gd name="connsiteX2" fmla="*/ 1146875 w 3902418"/>
              <a:gd name="connsiteY2" fmla="*/ 6850251 h 6858000"/>
              <a:gd name="connsiteX3" fmla="*/ 0 w 3902418"/>
              <a:gd name="connsiteY3" fmla="*/ 6858000 h 6858000"/>
              <a:gd name="connsiteX4" fmla="*/ 0 w 3902418"/>
              <a:gd name="connsiteY4" fmla="*/ 0 h 6858000"/>
              <a:gd name="connsiteX0" fmla="*/ 0 w 3883576"/>
              <a:gd name="connsiteY0" fmla="*/ 0 h 6858000"/>
              <a:gd name="connsiteX1" fmla="*/ 3883576 w 3883576"/>
              <a:gd name="connsiteY1" fmla="*/ 9525 h 6858000"/>
              <a:gd name="connsiteX2" fmla="*/ 1146875 w 3883576"/>
              <a:gd name="connsiteY2" fmla="*/ 6850251 h 6858000"/>
              <a:gd name="connsiteX3" fmla="*/ 0 w 3883576"/>
              <a:gd name="connsiteY3" fmla="*/ 6858000 h 6858000"/>
              <a:gd name="connsiteX4" fmla="*/ 0 w 3883576"/>
              <a:gd name="connsiteY4" fmla="*/ 0 h 6858000"/>
              <a:gd name="connsiteX0" fmla="*/ 0 w 3883576"/>
              <a:gd name="connsiteY0" fmla="*/ 0 h 6878826"/>
              <a:gd name="connsiteX1" fmla="*/ 3883576 w 3883576"/>
              <a:gd name="connsiteY1" fmla="*/ 9525 h 6878826"/>
              <a:gd name="connsiteX2" fmla="*/ 1191545 w 3883576"/>
              <a:gd name="connsiteY2" fmla="*/ 6878826 h 6878826"/>
              <a:gd name="connsiteX3" fmla="*/ 0 w 3883576"/>
              <a:gd name="connsiteY3" fmla="*/ 6858000 h 6878826"/>
              <a:gd name="connsiteX4" fmla="*/ 0 w 3883576"/>
              <a:gd name="connsiteY4" fmla="*/ 0 h 6878826"/>
              <a:gd name="connsiteX0" fmla="*/ 0 w 3883576"/>
              <a:gd name="connsiteY0" fmla="*/ 0 h 6878826"/>
              <a:gd name="connsiteX1" fmla="*/ 3883576 w 3883576"/>
              <a:gd name="connsiteY1" fmla="*/ 9525 h 6878826"/>
              <a:gd name="connsiteX2" fmla="*/ 1258548 w 3883576"/>
              <a:gd name="connsiteY2" fmla="*/ 6878826 h 6878826"/>
              <a:gd name="connsiteX3" fmla="*/ 0 w 3883576"/>
              <a:gd name="connsiteY3" fmla="*/ 6858000 h 6878826"/>
              <a:gd name="connsiteX4" fmla="*/ 0 w 3883576"/>
              <a:gd name="connsiteY4" fmla="*/ 0 h 6878826"/>
              <a:gd name="connsiteX0" fmla="*/ 0 w 4330265"/>
              <a:gd name="connsiteY0" fmla="*/ 0 h 6878826"/>
              <a:gd name="connsiteX1" fmla="*/ 4330265 w 4330265"/>
              <a:gd name="connsiteY1" fmla="*/ 0 h 6878826"/>
              <a:gd name="connsiteX2" fmla="*/ 1258548 w 4330265"/>
              <a:gd name="connsiteY2" fmla="*/ 6878826 h 6878826"/>
              <a:gd name="connsiteX3" fmla="*/ 0 w 4330265"/>
              <a:gd name="connsiteY3" fmla="*/ 6858000 h 6878826"/>
              <a:gd name="connsiteX4" fmla="*/ 0 w 4330265"/>
              <a:gd name="connsiteY4" fmla="*/ 0 h 6878826"/>
              <a:gd name="connsiteX0" fmla="*/ 0 w 4330265"/>
              <a:gd name="connsiteY0" fmla="*/ 0 h 6886575"/>
              <a:gd name="connsiteX1" fmla="*/ 4330265 w 4330265"/>
              <a:gd name="connsiteY1" fmla="*/ 0 h 6886575"/>
              <a:gd name="connsiteX2" fmla="*/ 1258548 w 4330265"/>
              <a:gd name="connsiteY2" fmla="*/ 6878826 h 6886575"/>
              <a:gd name="connsiteX3" fmla="*/ 25623 w 4330265"/>
              <a:gd name="connsiteY3" fmla="*/ 6886575 h 6886575"/>
              <a:gd name="connsiteX4" fmla="*/ 0 w 4330265"/>
              <a:gd name="connsiteY4" fmla="*/ 0 h 6886575"/>
              <a:gd name="connsiteX0" fmla="*/ 51246 w 4381511"/>
              <a:gd name="connsiteY0" fmla="*/ 0 h 6878826"/>
              <a:gd name="connsiteX1" fmla="*/ 4381511 w 4381511"/>
              <a:gd name="connsiteY1" fmla="*/ 0 h 6878826"/>
              <a:gd name="connsiteX2" fmla="*/ 1309794 w 4381511"/>
              <a:gd name="connsiteY2" fmla="*/ 6878826 h 6878826"/>
              <a:gd name="connsiteX3" fmla="*/ 0 w 4381511"/>
              <a:gd name="connsiteY3" fmla="*/ 6877050 h 6878826"/>
              <a:gd name="connsiteX4" fmla="*/ 51246 w 4381511"/>
              <a:gd name="connsiteY4" fmla="*/ 0 h 6878826"/>
              <a:gd name="connsiteX0" fmla="*/ 51246 w 4381511"/>
              <a:gd name="connsiteY0" fmla="*/ 0 h 6878826"/>
              <a:gd name="connsiteX1" fmla="*/ 4381511 w 4381511"/>
              <a:gd name="connsiteY1" fmla="*/ 0 h 6878826"/>
              <a:gd name="connsiteX2" fmla="*/ 1309794 w 4381511"/>
              <a:gd name="connsiteY2" fmla="*/ 6878826 h 6878826"/>
              <a:gd name="connsiteX3" fmla="*/ 0 w 4381511"/>
              <a:gd name="connsiteY3" fmla="*/ 6877050 h 6878826"/>
              <a:gd name="connsiteX4" fmla="*/ 51246 w 4381511"/>
              <a:gd name="connsiteY4" fmla="*/ 0 h 6878826"/>
              <a:gd name="connsiteX0" fmla="*/ 51246 w 2988704"/>
              <a:gd name="connsiteY0" fmla="*/ 0 h 6878826"/>
              <a:gd name="connsiteX1" fmla="*/ 2988704 w 2988704"/>
              <a:gd name="connsiteY1" fmla="*/ 0 h 6878826"/>
              <a:gd name="connsiteX2" fmla="*/ 1309794 w 2988704"/>
              <a:gd name="connsiteY2" fmla="*/ 6878826 h 6878826"/>
              <a:gd name="connsiteX3" fmla="*/ 0 w 2988704"/>
              <a:gd name="connsiteY3" fmla="*/ 6877050 h 6878826"/>
              <a:gd name="connsiteX4" fmla="*/ 51246 w 2988704"/>
              <a:gd name="connsiteY4" fmla="*/ 0 h 6878826"/>
              <a:gd name="connsiteX0" fmla="*/ 51246 w 2988704"/>
              <a:gd name="connsiteY0" fmla="*/ 0 h 6878826"/>
              <a:gd name="connsiteX1" fmla="*/ 2988704 w 2988704"/>
              <a:gd name="connsiteY1" fmla="*/ 0 h 6878826"/>
              <a:gd name="connsiteX2" fmla="*/ 1491321 w 2988704"/>
              <a:gd name="connsiteY2" fmla="*/ 6878826 h 6878826"/>
              <a:gd name="connsiteX3" fmla="*/ 0 w 2988704"/>
              <a:gd name="connsiteY3" fmla="*/ 6877050 h 6878826"/>
              <a:gd name="connsiteX4" fmla="*/ 51246 w 2988704"/>
              <a:gd name="connsiteY4" fmla="*/ 0 h 6878826"/>
              <a:gd name="connsiteX0" fmla="*/ 51246 w 2988704"/>
              <a:gd name="connsiteY0" fmla="*/ 0 h 6878827"/>
              <a:gd name="connsiteX1" fmla="*/ 2988704 w 2988704"/>
              <a:gd name="connsiteY1" fmla="*/ 0 h 6878827"/>
              <a:gd name="connsiteX2" fmla="*/ 1767470 w 2988704"/>
              <a:gd name="connsiteY2" fmla="*/ 6878827 h 6878827"/>
              <a:gd name="connsiteX3" fmla="*/ 0 w 2988704"/>
              <a:gd name="connsiteY3" fmla="*/ 6877050 h 6878827"/>
              <a:gd name="connsiteX4" fmla="*/ 51246 w 2988704"/>
              <a:gd name="connsiteY4" fmla="*/ 0 h 687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8704" h="6878827">
                <a:moveTo>
                  <a:pt x="51246" y="0"/>
                </a:moveTo>
                <a:lnTo>
                  <a:pt x="2988704" y="0"/>
                </a:lnTo>
                <a:lnTo>
                  <a:pt x="1767470" y="6878827"/>
                </a:lnTo>
                <a:lnTo>
                  <a:pt x="0" y="6877050"/>
                </a:lnTo>
                <a:lnTo>
                  <a:pt x="51246" y="0"/>
                </a:lnTo>
                <a:close/>
              </a:path>
            </a:pathLst>
          </a:custGeom>
          <a:solidFill>
            <a:srgbClr val="4D5C7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2"/>
          <p:cNvSpPr/>
          <p:nvPr/>
        </p:nvSpPr>
        <p:spPr>
          <a:xfrm rot="5400000" flipH="1" flipV="1">
            <a:off x="5374341" y="40339"/>
            <a:ext cx="1443316" cy="12192001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091" y="2742035"/>
            <a:ext cx="2494088" cy="94590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5" y="109951"/>
            <a:ext cx="1428750" cy="933450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2281702" y="1179101"/>
            <a:ext cx="5662778" cy="529375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cs-CZ" b="1" dirty="0">
                <a:solidFill>
                  <a:srgbClr val="4D5C73"/>
                </a:solidFill>
                <a:latin typeface="Arial Narrow"/>
              </a:rPr>
              <a:t>Flexibilní model v rámci přístupu „</a:t>
            </a:r>
            <a:r>
              <a:rPr lang="en-US" b="1" dirty="0">
                <a:solidFill>
                  <a:srgbClr val="4D5C73"/>
                </a:solidFill>
                <a:latin typeface="Arial Narrow"/>
              </a:rPr>
              <a:t>access-to-all</a:t>
            </a:r>
            <a:r>
              <a:rPr lang="cs-CZ" b="1" dirty="0">
                <a:solidFill>
                  <a:srgbClr val="4D5C73"/>
                </a:solidFill>
                <a:latin typeface="Arial Narrow"/>
              </a:rPr>
              <a:t>“ nebo předplatné jednotlivých kolekcí</a:t>
            </a:r>
            <a:r>
              <a:rPr lang="en-US" b="1" dirty="0">
                <a:solidFill>
                  <a:srgbClr val="4D5C73"/>
                </a:solidFill>
                <a:latin typeface="Arial Narrow"/>
              </a:rPr>
              <a:t> </a:t>
            </a:r>
            <a:r>
              <a:rPr lang="cs-CZ" b="1" dirty="0">
                <a:solidFill>
                  <a:srgbClr val="4D5C73"/>
                </a:solidFill>
                <a:latin typeface="Arial Narrow"/>
              </a:rPr>
              <a:t>(podle předmětu nebo oblasti) a rovněž výběru jednotlivých titulů</a:t>
            </a:r>
            <a:endParaRPr lang="en-US" b="1" dirty="0">
              <a:solidFill>
                <a:srgbClr val="4D5C73"/>
              </a:solidFill>
              <a:latin typeface="Arial Narrow"/>
            </a:endParaRPr>
          </a:p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cs-CZ" b="1" dirty="0">
                <a:solidFill>
                  <a:srgbClr val="4D5C73"/>
                </a:solidFill>
                <a:latin typeface="Arial Narrow"/>
              </a:rPr>
              <a:t>Rozsáhlá komunita individuálních uživatelů</a:t>
            </a:r>
          </a:p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cs-CZ" b="1" dirty="0">
                <a:solidFill>
                  <a:srgbClr val="4D5C73"/>
                </a:solidFill>
                <a:latin typeface="Arial Narrow"/>
              </a:rPr>
              <a:t>Nákup elektronických knih s přímým, neomezeným přístupem</a:t>
            </a:r>
            <a:endParaRPr lang="en-US" b="1" dirty="0">
              <a:solidFill>
                <a:srgbClr val="4D5C73"/>
              </a:solidFill>
              <a:latin typeface="Arial Narrow"/>
            </a:endParaRPr>
          </a:p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cs-CZ" b="1" dirty="0">
                <a:solidFill>
                  <a:srgbClr val="4D5C73"/>
                </a:solidFill>
                <a:latin typeface="Arial Narrow"/>
              </a:rPr>
              <a:t>Pohodlný přístup přes</a:t>
            </a:r>
            <a:r>
              <a:rPr lang="en-US" b="1" dirty="0">
                <a:solidFill>
                  <a:srgbClr val="4D5C73"/>
                </a:solidFill>
                <a:latin typeface="Arial Narrow"/>
              </a:rPr>
              <a:t> IP </a:t>
            </a:r>
            <a:r>
              <a:rPr lang="cs-CZ" b="1" dirty="0">
                <a:solidFill>
                  <a:srgbClr val="4D5C73"/>
                </a:solidFill>
                <a:latin typeface="Arial Narrow"/>
              </a:rPr>
              <a:t>adresu</a:t>
            </a:r>
            <a:endParaRPr lang="en-US" b="1" dirty="0">
              <a:solidFill>
                <a:srgbClr val="4D5C73"/>
              </a:solidFill>
              <a:latin typeface="Arial Narrow"/>
            </a:endParaRPr>
          </a:p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cs-CZ" b="1" dirty="0">
                <a:solidFill>
                  <a:srgbClr val="4D5C73"/>
                </a:solidFill>
                <a:latin typeface="Arial Narrow"/>
              </a:rPr>
              <a:t>Obsah je v režimu </a:t>
            </a:r>
            <a:r>
              <a:rPr lang="en-US" b="1" dirty="0">
                <a:solidFill>
                  <a:srgbClr val="4D5C73"/>
                </a:solidFill>
                <a:latin typeface="Arial Narrow"/>
              </a:rPr>
              <a:t>DRM free </a:t>
            </a:r>
            <a:endParaRPr lang="cs-CZ" b="1" dirty="0">
              <a:solidFill>
                <a:srgbClr val="4D5C73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cs-CZ" b="1" dirty="0">
                <a:solidFill>
                  <a:srgbClr val="4D5C73"/>
                </a:solidFill>
                <a:latin typeface="Arial Narrow"/>
              </a:rPr>
              <a:t>Přístup neomezený na počet uživatelů</a:t>
            </a:r>
            <a:endParaRPr lang="en-US" b="1" dirty="0">
              <a:solidFill>
                <a:srgbClr val="4D5C73"/>
              </a:solidFill>
              <a:latin typeface="Arial Narrow"/>
            </a:endParaRPr>
          </a:p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cs-CZ" b="1" dirty="0">
                <a:solidFill>
                  <a:srgbClr val="4D5C73"/>
                </a:solidFill>
                <a:latin typeface="Arial Narrow"/>
              </a:rPr>
              <a:t>Neomezený počet stažení dokumentů</a:t>
            </a:r>
            <a:endParaRPr lang="en-US" b="1" dirty="0">
              <a:solidFill>
                <a:srgbClr val="4D5C73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cs-CZ" b="1" dirty="0">
                <a:solidFill>
                  <a:srgbClr val="4D5C73"/>
                </a:solidFill>
                <a:latin typeface="Arial Narrow"/>
              </a:rPr>
              <a:t>Bibliografické záznamy na úrovni titulu a článku</a:t>
            </a:r>
            <a:endParaRPr lang="en-US" b="1" dirty="0">
              <a:solidFill>
                <a:srgbClr val="4D5C73"/>
              </a:solidFill>
              <a:latin typeface="Arial Narrow"/>
            </a:endParaRPr>
          </a:p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cs-CZ" b="1" dirty="0">
                <a:solidFill>
                  <a:srgbClr val="4D5C73"/>
                </a:solidFill>
                <a:latin typeface="Arial Narrow"/>
              </a:rPr>
              <a:t>Plné texty článků, elektronických knih a šedé literatury</a:t>
            </a:r>
          </a:p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en-US" b="1" dirty="0">
                <a:solidFill>
                  <a:srgbClr val="4D5C73"/>
                </a:solidFill>
                <a:latin typeface="Arial Narrow"/>
              </a:rPr>
              <a:t>Benefit</a:t>
            </a:r>
            <a:r>
              <a:rPr lang="cs-CZ" b="1" dirty="0">
                <a:solidFill>
                  <a:srgbClr val="4D5C73"/>
                </a:solidFill>
                <a:latin typeface="Arial Narrow"/>
              </a:rPr>
              <a:t>y díky indexaci v</a:t>
            </a:r>
            <a:r>
              <a:rPr lang="en-US" b="1" dirty="0">
                <a:solidFill>
                  <a:srgbClr val="4D5C73"/>
                </a:solidFill>
                <a:latin typeface="Arial Narrow"/>
              </a:rPr>
              <a:t> Google Scholar®,</a:t>
            </a:r>
            <a:br>
              <a:rPr lang="en-US" b="1" dirty="0">
                <a:latin typeface="Arial Narrow" panose="020B0606020202030204" pitchFamily="34" charset="0"/>
              </a:rPr>
            </a:br>
            <a:r>
              <a:rPr lang="en-US" b="1" dirty="0">
                <a:solidFill>
                  <a:srgbClr val="4D5C73"/>
                </a:solidFill>
                <a:latin typeface="Arial Narrow"/>
              </a:rPr>
              <a:t>Primo® (Ex Libris) and  Summon® (ProQuest), EDS (EBSCO)</a:t>
            </a:r>
            <a:endParaRPr lang="en-US" b="1" dirty="0">
              <a:solidFill>
                <a:srgbClr val="4D5C73"/>
              </a:solidFill>
              <a:latin typeface="Arial Narrow" panose="020B0606020202030204" pitchFamily="34" charset="0"/>
            </a:endParaRPr>
          </a:p>
          <a:p>
            <a:pPr marL="285750" indent="-285750">
              <a:spcBef>
                <a:spcPts val="600"/>
              </a:spcBef>
              <a:buClr>
                <a:srgbClr val="EF8A64"/>
              </a:buClr>
              <a:buFont typeface="Arial" panose="05000000000000000000" pitchFamily="2" charset="2"/>
              <a:buChar char="•"/>
            </a:pPr>
            <a:r>
              <a:rPr lang="cs-CZ" b="1" dirty="0">
                <a:solidFill>
                  <a:srgbClr val="4D5C73"/>
                </a:solidFill>
                <a:latin typeface="Arial Narrow"/>
              </a:rPr>
              <a:t>Spolupráce s </a:t>
            </a:r>
            <a:r>
              <a:rPr lang="en-US" b="1" dirty="0">
                <a:solidFill>
                  <a:srgbClr val="4D5C73"/>
                </a:solidFill>
                <a:latin typeface="Arial Narrow"/>
              </a:rPr>
              <a:t>Clarivate Analytics</a:t>
            </a:r>
            <a:endParaRPr lang="de-DE" b="1" dirty="0">
              <a:solidFill>
                <a:srgbClr val="4D5C73"/>
              </a:solidFill>
              <a:latin typeface="Arial Narrow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3502" y="3971924"/>
            <a:ext cx="2445030" cy="101876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2334879" y="443981"/>
            <a:ext cx="9394492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>
                <a:solidFill>
                  <a:srgbClr val="303A48"/>
                </a:solidFill>
                <a:latin typeface="Arial Narrow"/>
              </a:rPr>
              <a:t>Co CEEOL nabízí </a:t>
            </a:r>
            <a:r>
              <a:rPr lang="cs-CZ" sz="2800" b="1">
                <a:solidFill>
                  <a:schemeClr val="bg1"/>
                </a:solidFill>
                <a:latin typeface="Arial Narrow"/>
              </a:rPr>
              <a:t>pro univerzity</a:t>
            </a:r>
            <a:r>
              <a:rPr lang="en-GB" sz="2800" b="1">
                <a:solidFill>
                  <a:schemeClr val="bg1"/>
                </a:solidFill>
                <a:latin typeface="Arial Narrow"/>
              </a:rPr>
              <a:t>, </a:t>
            </a:r>
            <a:r>
              <a:rPr lang="cs-CZ" sz="2800" b="1">
                <a:solidFill>
                  <a:schemeClr val="bg1"/>
                </a:solidFill>
                <a:latin typeface="Arial Narrow"/>
              </a:rPr>
              <a:t>knihovny, další instituce a vědeckou komunitu</a:t>
            </a:r>
            <a:endParaRPr lang="en-GB" sz="2800">
              <a:solidFill>
                <a:schemeClr val="bg1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1821678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"/>
          <p:cNvSpPr/>
          <p:nvPr/>
        </p:nvSpPr>
        <p:spPr>
          <a:xfrm rot="10800000">
            <a:off x="10162094" y="-3"/>
            <a:ext cx="2029904" cy="6857999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"/>
          <p:cNvSpPr/>
          <p:nvPr/>
        </p:nvSpPr>
        <p:spPr>
          <a:xfrm rot="5400000">
            <a:off x="5408706" y="-5410430"/>
            <a:ext cx="1372861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57073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57073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"/>
          <p:cNvSpPr/>
          <p:nvPr/>
        </p:nvSpPr>
        <p:spPr>
          <a:xfrm rot="10800000" flipH="1">
            <a:off x="-1727" y="-1809"/>
            <a:ext cx="2482204" cy="685980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613581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9814"/>
              <a:gd name="connsiteX1" fmla="*/ 2828441 w 2828441"/>
              <a:gd name="connsiteY1" fmla="*/ 0 h 6859814"/>
              <a:gd name="connsiteX2" fmla="*/ 1613581 w 2828441"/>
              <a:gd name="connsiteY2" fmla="*/ 6859814 h 6859814"/>
              <a:gd name="connsiteX3" fmla="*/ 0 w 2828441"/>
              <a:gd name="connsiteY3" fmla="*/ 6858000 h 6859814"/>
              <a:gd name="connsiteX4" fmla="*/ 0 w 2828441"/>
              <a:gd name="connsiteY4" fmla="*/ 0 h 685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9814">
                <a:moveTo>
                  <a:pt x="0" y="0"/>
                </a:moveTo>
                <a:lnTo>
                  <a:pt x="2828441" y="0"/>
                </a:lnTo>
                <a:lnTo>
                  <a:pt x="1613581" y="68598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94" y="1493478"/>
            <a:ext cx="1428750" cy="933450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1996224" y="267974"/>
            <a:ext cx="9013242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303A48"/>
                </a:solidFill>
                <a:latin typeface="Arial Narrow"/>
              </a:rPr>
              <a:t>CEEOL – 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spolupráce s 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Clarivate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 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Analitycs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 (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WoS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)</a:t>
            </a:r>
            <a:endParaRPr lang="en-US" sz="3000">
              <a:latin typeface="Arial Narrow"/>
            </a:endParaRPr>
          </a:p>
        </p:txBody>
      </p:sp>
      <p:pic>
        <p:nvPicPr>
          <p:cNvPr id="35" name="Picture 5" descr="crv_logo_rgb_p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106" y="2748645"/>
            <a:ext cx="15065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69367" y="1149420"/>
            <a:ext cx="6439437" cy="4462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2300" b="1">
                <a:solidFill>
                  <a:srgbClr val="303A48"/>
                </a:solidFill>
                <a:latin typeface="Arial Narrow"/>
              </a:rPr>
              <a:t>2017 - začátek spolupráce s </a:t>
            </a:r>
            <a:r>
              <a:rPr lang="cs-CZ" sz="2300" b="1" err="1">
                <a:solidFill>
                  <a:srgbClr val="303A48"/>
                </a:solidFill>
                <a:latin typeface="Arial Narrow"/>
              </a:rPr>
              <a:t>Clarivate</a:t>
            </a:r>
            <a:r>
              <a:rPr lang="cs-CZ" sz="2300" b="1">
                <a:solidFill>
                  <a:srgbClr val="303A48"/>
                </a:solidFill>
                <a:latin typeface="Arial Narrow"/>
              </a:rPr>
              <a:t> Analytics 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373702" y="1648309"/>
            <a:ext cx="5999678" cy="47859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Přestože je </a:t>
            </a:r>
            <a:r>
              <a:rPr lang="cs-CZ" sz="2100" b="1" dirty="0" err="1">
                <a:solidFill>
                  <a:srgbClr val="303A48"/>
                </a:solidFill>
                <a:latin typeface="Arial Narrow"/>
              </a:rPr>
              <a:t>WoS</a:t>
            </a: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 prezentován převážně v kontextu exaktních a přírodních věd je jeho významnou součástí i Art &amp; </a:t>
            </a:r>
            <a:r>
              <a:rPr lang="cs-CZ" sz="2100" b="1" dirty="0" err="1">
                <a:solidFill>
                  <a:srgbClr val="303A48"/>
                </a:solidFill>
                <a:latin typeface="Arial Narrow"/>
              </a:rPr>
              <a:t>Humanities</a:t>
            </a: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 </a:t>
            </a:r>
            <a:r>
              <a:rPr lang="cs-CZ" sz="2100" b="1" dirty="0" err="1">
                <a:solidFill>
                  <a:srgbClr val="303A48"/>
                </a:solidFill>
                <a:latin typeface="Arial Narrow"/>
              </a:rPr>
              <a:t>Citation</a:t>
            </a: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 Index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Periodika, která usilují o zařazení do </a:t>
            </a:r>
            <a:r>
              <a:rPr lang="cs-CZ" sz="2100" b="1" dirty="0" err="1">
                <a:solidFill>
                  <a:srgbClr val="303A48"/>
                </a:solidFill>
                <a:latin typeface="Arial Narrow"/>
              </a:rPr>
              <a:t>WoS</a:t>
            </a: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 prochází rovněž velmi důkladným přijímacím řízením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100" b="1" dirty="0" err="1">
                <a:solidFill>
                  <a:srgbClr val="303A48"/>
                </a:solidFill>
                <a:latin typeface="Arial Narrow"/>
              </a:rPr>
              <a:t>Clarivate</a:t>
            </a: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 </a:t>
            </a:r>
            <a:r>
              <a:rPr lang="cs-CZ" sz="2100" b="1" dirty="0" err="1">
                <a:solidFill>
                  <a:srgbClr val="303A48"/>
                </a:solidFill>
                <a:latin typeface="Arial Narrow"/>
              </a:rPr>
              <a:t>Analytics</a:t>
            </a: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 si CEEOL vybral jako </a:t>
            </a:r>
            <a:r>
              <a:rPr lang="cs-CZ" sz="2100" b="1" u="sng" dirty="0">
                <a:solidFill>
                  <a:srgbClr val="303A48"/>
                </a:solidFill>
                <a:latin typeface="Arial Narrow"/>
              </a:rPr>
              <a:t>evaluační zdroj</a:t>
            </a: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 pro časopisy, o které má potencionální zájem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100" b="1" dirty="0" err="1">
                <a:solidFill>
                  <a:srgbClr val="303A48"/>
                </a:solidFill>
                <a:latin typeface="Arial Narrow"/>
              </a:rPr>
              <a:t>Clarivate</a:t>
            </a: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 </a:t>
            </a:r>
            <a:r>
              <a:rPr lang="cs-CZ" sz="2100" b="1" dirty="0" err="1">
                <a:solidFill>
                  <a:srgbClr val="303A48"/>
                </a:solidFill>
                <a:latin typeface="Arial Narrow"/>
              </a:rPr>
              <a:t>Analytics</a:t>
            </a: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 má přes CEEOL neomezený přístup k potřebným zdrojům. Díky tomu získává snadný přístup k analýze a indexaci zdrojů, které zajímá komunita </a:t>
            </a:r>
            <a:r>
              <a:rPr lang="cs-CZ" sz="2100" b="1" dirty="0" err="1">
                <a:solidFill>
                  <a:srgbClr val="303A48"/>
                </a:solidFill>
                <a:latin typeface="Arial Narrow"/>
              </a:rPr>
              <a:t>WoS</a:t>
            </a:r>
            <a:r>
              <a:rPr lang="cs-CZ" sz="2100" b="1" dirty="0">
                <a:solidFill>
                  <a:srgbClr val="303A48"/>
                </a:solidFill>
                <a:latin typeface="Arial Narrow"/>
              </a:rPr>
              <a:t> (konstantní evaluace  sledovaných kritérií)</a:t>
            </a:r>
            <a:endParaRPr lang="cs-CZ" sz="2300" b="1" dirty="0">
              <a:solidFill>
                <a:srgbClr val="303A48"/>
              </a:solidFill>
              <a:latin typeface="Arial Narrow" panose="020B0606020202030204" pitchFamily="34" charset="0"/>
            </a:endParaRPr>
          </a:p>
          <a:p>
            <a:endParaRPr lang="cs-CZ"/>
          </a:p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4366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"/>
          <p:cNvSpPr/>
          <p:nvPr/>
        </p:nvSpPr>
        <p:spPr>
          <a:xfrm rot="10800000">
            <a:off x="10162094" y="-3"/>
            <a:ext cx="2029904" cy="6857999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"/>
          <p:cNvSpPr/>
          <p:nvPr/>
        </p:nvSpPr>
        <p:spPr>
          <a:xfrm rot="5400000">
            <a:off x="5408706" y="-5410430"/>
            <a:ext cx="1372861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57073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57073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"/>
          <p:cNvSpPr/>
          <p:nvPr/>
        </p:nvSpPr>
        <p:spPr>
          <a:xfrm rot="10800000" flipH="1">
            <a:off x="-1727" y="-1809"/>
            <a:ext cx="2482204" cy="685980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613581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9814"/>
              <a:gd name="connsiteX1" fmla="*/ 2828441 w 2828441"/>
              <a:gd name="connsiteY1" fmla="*/ 0 h 6859814"/>
              <a:gd name="connsiteX2" fmla="*/ 1613581 w 2828441"/>
              <a:gd name="connsiteY2" fmla="*/ 6859814 h 6859814"/>
              <a:gd name="connsiteX3" fmla="*/ 0 w 2828441"/>
              <a:gd name="connsiteY3" fmla="*/ 6858000 h 6859814"/>
              <a:gd name="connsiteX4" fmla="*/ 0 w 2828441"/>
              <a:gd name="connsiteY4" fmla="*/ 0 h 685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9814">
                <a:moveTo>
                  <a:pt x="0" y="0"/>
                </a:moveTo>
                <a:lnTo>
                  <a:pt x="2828441" y="0"/>
                </a:lnTo>
                <a:lnTo>
                  <a:pt x="1613581" y="68598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94" y="1493478"/>
            <a:ext cx="1428750" cy="933450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1996224" y="363123"/>
            <a:ext cx="897931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303A48"/>
                </a:solidFill>
                <a:latin typeface="Arial Narrow"/>
              </a:rPr>
              <a:t>CEEOL – 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spolupráce s 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Clarivate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 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Analitycs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 (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WoS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)</a:t>
            </a:r>
            <a:endParaRPr lang="cs-CZ" sz="3000">
              <a:cs typeface="Calibri"/>
            </a:endParaRPr>
          </a:p>
        </p:txBody>
      </p:sp>
      <p:pic>
        <p:nvPicPr>
          <p:cNvPr id="35" name="Picture 5" descr="crv_logo_rgb_p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106" y="2748645"/>
            <a:ext cx="15065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96224" y="1124146"/>
            <a:ext cx="64394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>
                <a:solidFill>
                  <a:srgbClr val="303A48"/>
                </a:solidFill>
                <a:latin typeface="Arial Narrow" panose="020B0606020202030204" pitchFamily="34" charset="0"/>
              </a:rPr>
              <a:t>Kritéria pro zařazení časopisu do </a:t>
            </a:r>
            <a:r>
              <a:rPr lang="cs-CZ" sz="2300" b="1" err="1">
                <a:solidFill>
                  <a:srgbClr val="303A48"/>
                </a:solidFill>
                <a:latin typeface="Arial Narrow" panose="020B0606020202030204" pitchFamily="34" charset="0"/>
              </a:rPr>
              <a:t>WoS</a:t>
            </a:r>
            <a:endParaRPr lang="cs-CZ" sz="23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996224" y="2016234"/>
            <a:ext cx="7134896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300" b="1" u="sng">
                <a:solidFill>
                  <a:srgbClr val="303A48"/>
                </a:solidFill>
              </a:rPr>
              <a:t>Standardy ve vydání</a:t>
            </a:r>
          </a:p>
          <a:p>
            <a:pPr>
              <a:spcBef>
                <a:spcPts val="600"/>
              </a:spcBef>
            </a:pPr>
            <a:endParaRPr lang="cs-CZ" sz="2300" b="1">
              <a:solidFill>
                <a:srgbClr val="303A48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Recenzovaný titul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Vydavatelská etika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Základní technické parametry (XML/PDF)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Kontinuita ve vydávání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Mezinárodní vydavatelské zvyklosti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Bibliografické informace v anglickém jazyce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300" b="1">
              <a:solidFill>
                <a:srgbClr val="303A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50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"/>
          <p:cNvSpPr/>
          <p:nvPr/>
        </p:nvSpPr>
        <p:spPr>
          <a:xfrm rot="10800000">
            <a:off x="10162094" y="-3"/>
            <a:ext cx="2029904" cy="6857999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"/>
          <p:cNvSpPr/>
          <p:nvPr/>
        </p:nvSpPr>
        <p:spPr>
          <a:xfrm rot="5400000">
            <a:off x="5408706" y="-5410430"/>
            <a:ext cx="1372861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57073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57073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"/>
          <p:cNvSpPr/>
          <p:nvPr/>
        </p:nvSpPr>
        <p:spPr>
          <a:xfrm rot="10800000" flipH="1">
            <a:off x="-1727" y="-1809"/>
            <a:ext cx="2482204" cy="685980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613581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9814"/>
              <a:gd name="connsiteX1" fmla="*/ 2828441 w 2828441"/>
              <a:gd name="connsiteY1" fmla="*/ 0 h 6859814"/>
              <a:gd name="connsiteX2" fmla="*/ 1613581 w 2828441"/>
              <a:gd name="connsiteY2" fmla="*/ 6859814 h 6859814"/>
              <a:gd name="connsiteX3" fmla="*/ 0 w 2828441"/>
              <a:gd name="connsiteY3" fmla="*/ 6858000 h 6859814"/>
              <a:gd name="connsiteX4" fmla="*/ 0 w 2828441"/>
              <a:gd name="connsiteY4" fmla="*/ 0 h 685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9814">
                <a:moveTo>
                  <a:pt x="0" y="0"/>
                </a:moveTo>
                <a:lnTo>
                  <a:pt x="2828441" y="0"/>
                </a:lnTo>
                <a:lnTo>
                  <a:pt x="1613581" y="68598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94" y="1493478"/>
            <a:ext cx="1428750" cy="933450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1996224" y="363123"/>
            <a:ext cx="897931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303A48"/>
                </a:solidFill>
                <a:latin typeface="Arial Narrow"/>
              </a:rPr>
              <a:t>CEEOL – 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spolupráce s 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Clarivate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 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Analitycs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 (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WoS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)</a:t>
            </a:r>
            <a:endParaRPr lang="en-US" sz="3000" dirty="0">
              <a:latin typeface="Arial Narrow"/>
              <a:cs typeface="Calibri"/>
            </a:endParaRPr>
          </a:p>
        </p:txBody>
      </p:sp>
      <p:pic>
        <p:nvPicPr>
          <p:cNvPr id="35" name="Picture 5" descr="crv_logo_rgb_p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106" y="2748645"/>
            <a:ext cx="15065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96224" y="1124146"/>
            <a:ext cx="64394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>
                <a:solidFill>
                  <a:srgbClr val="303A48"/>
                </a:solidFill>
                <a:latin typeface="Arial Narrow" panose="020B0606020202030204" pitchFamily="34" charset="0"/>
              </a:rPr>
              <a:t>Kritéria pro zařazení časopisu do </a:t>
            </a:r>
            <a:r>
              <a:rPr lang="cs-CZ" sz="2300" b="1" err="1">
                <a:solidFill>
                  <a:srgbClr val="303A48"/>
                </a:solidFill>
                <a:latin typeface="Arial Narrow" panose="020B0606020202030204" pitchFamily="34" charset="0"/>
              </a:rPr>
              <a:t>WoS</a:t>
            </a:r>
            <a:endParaRPr lang="cs-CZ" sz="23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996224" y="2016234"/>
            <a:ext cx="7134896" cy="40934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cs-CZ" sz="2300" b="1" u="sng" dirty="0">
                <a:solidFill>
                  <a:srgbClr val="303A48"/>
                </a:solidFill>
              </a:rPr>
              <a:t>Obsah</a:t>
            </a:r>
          </a:p>
          <a:p>
            <a:pPr>
              <a:spcBef>
                <a:spcPts val="600"/>
              </a:spcBef>
            </a:pPr>
            <a:endParaRPr lang="cs-CZ" sz="2300" b="1">
              <a:solidFill>
                <a:srgbClr val="303A48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 dirty="0">
                <a:solidFill>
                  <a:srgbClr val="303A48"/>
                </a:solidFill>
              </a:rPr>
              <a:t>Titul je sledován v akademickou obcí</a:t>
            </a:r>
            <a:endParaRPr lang="cs-CZ" sz="2300" b="1" dirty="0">
              <a:solidFill>
                <a:srgbClr val="303A48"/>
              </a:solidFill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 dirty="0">
                <a:solidFill>
                  <a:srgbClr val="303A48"/>
                </a:solidFill>
              </a:rPr>
              <a:t>Jak si titul vede ve srovnání s ostatními tituly s podobným zaměřením</a:t>
            </a:r>
            <a:endParaRPr lang="cs-CZ" sz="2300" b="1" dirty="0">
              <a:solidFill>
                <a:srgbClr val="303A48"/>
              </a:solidFill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 dirty="0">
                <a:solidFill>
                  <a:srgbClr val="303A48"/>
                </a:solidFill>
              </a:rPr>
              <a:t>Je téma, které je hlavním zaměřením titulu dostatečně pokryto</a:t>
            </a:r>
            <a:endParaRPr lang="cs-CZ" sz="2300" b="1" dirty="0">
              <a:solidFill>
                <a:srgbClr val="303A48"/>
              </a:solidFill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 dirty="0">
                <a:solidFill>
                  <a:srgbClr val="303A48"/>
                </a:solidFill>
              </a:rPr>
              <a:t>Mezinárodní vydavatelské zvyklosti</a:t>
            </a:r>
            <a:endParaRPr lang="cs-CZ" sz="2300" b="1" dirty="0">
              <a:solidFill>
                <a:srgbClr val="303A48"/>
              </a:solidFill>
              <a:cs typeface="Calibri"/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 dirty="0">
                <a:solidFill>
                  <a:srgbClr val="303A48"/>
                </a:solidFill>
              </a:rPr>
              <a:t>Obsah časopisu bude mít přínos pro </a:t>
            </a:r>
            <a:r>
              <a:rPr lang="cs-CZ" sz="2300" b="1" dirty="0" err="1">
                <a:solidFill>
                  <a:srgbClr val="303A48"/>
                </a:solidFill>
              </a:rPr>
              <a:t>WoS</a:t>
            </a:r>
            <a:endParaRPr lang="cs-CZ" sz="2300" b="1" dirty="0" err="1">
              <a:solidFill>
                <a:srgbClr val="303A48"/>
              </a:solidFill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300" b="1">
              <a:solidFill>
                <a:srgbClr val="303A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939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"/>
          <p:cNvSpPr/>
          <p:nvPr/>
        </p:nvSpPr>
        <p:spPr>
          <a:xfrm rot="10800000">
            <a:off x="10162094" y="-3"/>
            <a:ext cx="2029904" cy="6857999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"/>
          <p:cNvSpPr/>
          <p:nvPr/>
        </p:nvSpPr>
        <p:spPr>
          <a:xfrm rot="5400000">
            <a:off x="5408706" y="-5410430"/>
            <a:ext cx="1372861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57073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57073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"/>
          <p:cNvSpPr/>
          <p:nvPr/>
        </p:nvSpPr>
        <p:spPr>
          <a:xfrm rot="10800000" flipH="1">
            <a:off x="-1727" y="-1809"/>
            <a:ext cx="2482204" cy="685980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613581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9814"/>
              <a:gd name="connsiteX1" fmla="*/ 2828441 w 2828441"/>
              <a:gd name="connsiteY1" fmla="*/ 0 h 6859814"/>
              <a:gd name="connsiteX2" fmla="*/ 1613581 w 2828441"/>
              <a:gd name="connsiteY2" fmla="*/ 6859814 h 6859814"/>
              <a:gd name="connsiteX3" fmla="*/ 0 w 2828441"/>
              <a:gd name="connsiteY3" fmla="*/ 6858000 h 6859814"/>
              <a:gd name="connsiteX4" fmla="*/ 0 w 2828441"/>
              <a:gd name="connsiteY4" fmla="*/ 0 h 685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9814">
                <a:moveTo>
                  <a:pt x="0" y="0"/>
                </a:moveTo>
                <a:lnTo>
                  <a:pt x="2828441" y="0"/>
                </a:lnTo>
                <a:lnTo>
                  <a:pt x="1613581" y="68598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94" y="1493478"/>
            <a:ext cx="1428750" cy="933450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1996224" y="363123"/>
            <a:ext cx="897931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303A48"/>
                </a:solidFill>
                <a:latin typeface="Arial Narrow"/>
              </a:rPr>
              <a:t>CEEOL – 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spolupráce s 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Clarivate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 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Analitycs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 (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WoS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)</a:t>
            </a:r>
            <a:endParaRPr lang="cs-CZ" sz="3000">
              <a:cs typeface="Calibri"/>
            </a:endParaRPr>
          </a:p>
        </p:txBody>
      </p:sp>
      <p:pic>
        <p:nvPicPr>
          <p:cNvPr id="35" name="Picture 5" descr="crv_logo_rgb_p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106" y="2748645"/>
            <a:ext cx="15065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96224" y="1124146"/>
            <a:ext cx="64394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>
                <a:solidFill>
                  <a:srgbClr val="303A48"/>
                </a:solidFill>
                <a:latin typeface="Arial Narrow" panose="020B0606020202030204" pitchFamily="34" charset="0"/>
              </a:rPr>
              <a:t>Kritéria pro zařazení časopisu do </a:t>
            </a:r>
            <a:r>
              <a:rPr lang="cs-CZ" sz="2300" b="1" err="1">
                <a:solidFill>
                  <a:srgbClr val="303A48"/>
                </a:solidFill>
                <a:latin typeface="Arial Narrow" panose="020B0606020202030204" pitchFamily="34" charset="0"/>
              </a:rPr>
              <a:t>WoS</a:t>
            </a:r>
            <a:endParaRPr lang="cs-CZ" sz="23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996224" y="2016234"/>
            <a:ext cx="7134896" cy="280076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cs-CZ" sz="2300" b="1" u="sng">
                <a:solidFill>
                  <a:srgbClr val="303A48"/>
                </a:solidFill>
              </a:rPr>
              <a:t>Mezinárodní přesah</a:t>
            </a:r>
          </a:p>
          <a:p>
            <a:pPr>
              <a:spcBef>
                <a:spcPts val="600"/>
              </a:spcBef>
            </a:pPr>
            <a:endParaRPr lang="cs-CZ" sz="2300" b="1">
              <a:solidFill>
                <a:srgbClr val="303A48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Je-li časopis sledován mezinárodní odbornou komunitou nebo zda je jeho záběr pouze regionální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Je-li v rovnováze počet zahraničních autorů a členů ediční rady odpovídající úrovni daného časopisu</a:t>
            </a:r>
          </a:p>
          <a:p>
            <a:endParaRPr lang="cs-CZ" sz="2300" b="1">
              <a:solidFill>
                <a:srgbClr val="303A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994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"/>
          <p:cNvSpPr/>
          <p:nvPr/>
        </p:nvSpPr>
        <p:spPr>
          <a:xfrm rot="10800000">
            <a:off x="10162094" y="-3"/>
            <a:ext cx="2029904" cy="6857999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"/>
          <p:cNvSpPr/>
          <p:nvPr/>
        </p:nvSpPr>
        <p:spPr>
          <a:xfrm rot="5400000">
            <a:off x="5408706" y="-5410430"/>
            <a:ext cx="1372861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57073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57073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"/>
          <p:cNvSpPr/>
          <p:nvPr/>
        </p:nvSpPr>
        <p:spPr>
          <a:xfrm rot="10800000" flipH="1">
            <a:off x="-1727" y="-1809"/>
            <a:ext cx="2482204" cy="685980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613581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9814"/>
              <a:gd name="connsiteX1" fmla="*/ 2828441 w 2828441"/>
              <a:gd name="connsiteY1" fmla="*/ 0 h 6859814"/>
              <a:gd name="connsiteX2" fmla="*/ 1613581 w 2828441"/>
              <a:gd name="connsiteY2" fmla="*/ 6859814 h 6859814"/>
              <a:gd name="connsiteX3" fmla="*/ 0 w 2828441"/>
              <a:gd name="connsiteY3" fmla="*/ 6858000 h 6859814"/>
              <a:gd name="connsiteX4" fmla="*/ 0 w 2828441"/>
              <a:gd name="connsiteY4" fmla="*/ 0 h 685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9814">
                <a:moveTo>
                  <a:pt x="0" y="0"/>
                </a:moveTo>
                <a:lnTo>
                  <a:pt x="2828441" y="0"/>
                </a:lnTo>
                <a:lnTo>
                  <a:pt x="1613581" y="68598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94" y="1493478"/>
            <a:ext cx="1428750" cy="933450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1996224" y="363123"/>
            <a:ext cx="8979318" cy="5539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000" b="1" dirty="0">
                <a:solidFill>
                  <a:srgbClr val="303A48"/>
                </a:solidFill>
                <a:latin typeface="Arial Narrow"/>
              </a:rPr>
              <a:t>CEEOL – 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spolupráce s 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Clarivate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 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Analitycs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 (</a:t>
            </a:r>
            <a:r>
              <a:rPr lang="cs-CZ" sz="3000" b="1" dirty="0" err="1">
                <a:solidFill>
                  <a:srgbClr val="303A48"/>
                </a:solidFill>
                <a:latin typeface="Arial Narrow"/>
              </a:rPr>
              <a:t>WoS</a:t>
            </a:r>
            <a:r>
              <a:rPr lang="cs-CZ" sz="3000" b="1" dirty="0">
                <a:solidFill>
                  <a:srgbClr val="303A48"/>
                </a:solidFill>
                <a:latin typeface="Arial Narrow"/>
              </a:rPr>
              <a:t>)</a:t>
            </a:r>
            <a:endParaRPr lang="en-US" sz="3000" dirty="0">
              <a:latin typeface="Arial Narrow"/>
              <a:cs typeface="Calibri"/>
            </a:endParaRPr>
          </a:p>
        </p:txBody>
      </p:sp>
      <p:pic>
        <p:nvPicPr>
          <p:cNvPr id="35" name="Picture 5" descr="crv_logo_rgb_p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106" y="2748645"/>
            <a:ext cx="1506538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96224" y="1124146"/>
            <a:ext cx="643943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>
                <a:solidFill>
                  <a:srgbClr val="303A48"/>
                </a:solidFill>
                <a:latin typeface="Arial Narrow" panose="020B0606020202030204" pitchFamily="34" charset="0"/>
              </a:rPr>
              <a:t>Kritéria pro zařazení časopisu do </a:t>
            </a:r>
            <a:r>
              <a:rPr lang="cs-CZ" sz="2300" b="1" err="1">
                <a:solidFill>
                  <a:srgbClr val="303A48"/>
                </a:solidFill>
                <a:latin typeface="Arial Narrow" panose="020B0606020202030204" pitchFamily="34" charset="0"/>
              </a:rPr>
              <a:t>WoS</a:t>
            </a:r>
            <a:endParaRPr lang="cs-CZ" sz="23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996224" y="2016234"/>
            <a:ext cx="7134896" cy="33085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cs-CZ" sz="2300" b="1" u="sng">
                <a:solidFill>
                  <a:srgbClr val="303A48"/>
                </a:solidFill>
              </a:rPr>
              <a:t>Citační analýza</a:t>
            </a:r>
          </a:p>
          <a:p>
            <a:pPr>
              <a:spcBef>
                <a:spcPts val="600"/>
              </a:spcBef>
            </a:pPr>
            <a:endParaRPr lang="cs-CZ" sz="2300" b="1" u="sng">
              <a:solidFill>
                <a:srgbClr val="303A48"/>
              </a:solidFill>
            </a:endParaRP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Celková citovanost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Současná citační aktivita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Citovanost konkrétního autora a členů redakční rady v literatuře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sz="2300" b="1">
                <a:solidFill>
                  <a:srgbClr val="303A48"/>
                </a:solidFill>
              </a:rPr>
              <a:t>Integrace časopisu v odborné literatuře</a:t>
            </a:r>
          </a:p>
          <a:p>
            <a:endParaRPr lang="cs-CZ" sz="2300" b="1">
              <a:solidFill>
                <a:srgbClr val="303A4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2961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2"/>
          <p:cNvSpPr/>
          <p:nvPr/>
        </p:nvSpPr>
        <p:spPr>
          <a:xfrm rot="16200000" flipH="1" flipV="1">
            <a:off x="5207525" y="-126474"/>
            <a:ext cx="1767523" cy="12201426"/>
          </a:xfrm>
          <a:custGeom>
            <a:avLst/>
            <a:gdLst>
              <a:gd name="connsiteX0" fmla="*/ 0 w 3057525"/>
              <a:gd name="connsiteY0" fmla="*/ 0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0 w 3057525"/>
              <a:gd name="connsiteY4" fmla="*/ 0 h 6858000"/>
              <a:gd name="connsiteX0" fmla="*/ 1933575 w 3057525"/>
              <a:gd name="connsiteY0" fmla="*/ 9525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1933575 w 3057525"/>
              <a:gd name="connsiteY4" fmla="*/ 9525 h 6858000"/>
              <a:gd name="connsiteX0" fmla="*/ 1743075 w 2867025"/>
              <a:gd name="connsiteY0" fmla="*/ 9525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9525 h 6858000"/>
              <a:gd name="connsiteX0" fmla="*/ 1743075 w 2867025"/>
              <a:gd name="connsiteY0" fmla="*/ 0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0 h 6858000"/>
              <a:gd name="connsiteX0" fmla="*/ 1784527 w 2908477"/>
              <a:gd name="connsiteY0" fmla="*/ 0 h 6858000"/>
              <a:gd name="connsiteX1" fmla="*/ 2908477 w 2908477"/>
              <a:gd name="connsiteY1" fmla="*/ 0 h 6858000"/>
              <a:gd name="connsiteX2" fmla="*/ 2908477 w 2908477"/>
              <a:gd name="connsiteY2" fmla="*/ 6858000 h 6858000"/>
              <a:gd name="connsiteX3" fmla="*/ 0 w 2908477"/>
              <a:gd name="connsiteY3" fmla="*/ 6849555 h 6858000"/>
              <a:gd name="connsiteX4" fmla="*/ 1784527 w 2908477"/>
              <a:gd name="connsiteY4" fmla="*/ 0 h 6858000"/>
              <a:gd name="connsiteX0" fmla="*/ 1756892 w 2880842"/>
              <a:gd name="connsiteY0" fmla="*/ 0 h 6858000"/>
              <a:gd name="connsiteX1" fmla="*/ 2880842 w 2880842"/>
              <a:gd name="connsiteY1" fmla="*/ 0 h 6858000"/>
              <a:gd name="connsiteX2" fmla="*/ 2880842 w 2880842"/>
              <a:gd name="connsiteY2" fmla="*/ 6858000 h 6858000"/>
              <a:gd name="connsiteX3" fmla="*/ -1 w 2880842"/>
              <a:gd name="connsiteY3" fmla="*/ 6849557 h 6858000"/>
              <a:gd name="connsiteX4" fmla="*/ 1756892 w 2880842"/>
              <a:gd name="connsiteY4" fmla="*/ 0 h 6858000"/>
              <a:gd name="connsiteX0" fmla="*/ 1743078 w 2867028"/>
              <a:gd name="connsiteY0" fmla="*/ 0 h 6865466"/>
              <a:gd name="connsiteX1" fmla="*/ 2867028 w 2867028"/>
              <a:gd name="connsiteY1" fmla="*/ 0 h 6865466"/>
              <a:gd name="connsiteX2" fmla="*/ 2867028 w 2867028"/>
              <a:gd name="connsiteY2" fmla="*/ 6858000 h 6865466"/>
              <a:gd name="connsiteX3" fmla="*/ 1 w 2867028"/>
              <a:gd name="connsiteY3" fmla="*/ 6865466 h 6865466"/>
              <a:gd name="connsiteX4" fmla="*/ 1743078 w 2867028"/>
              <a:gd name="connsiteY4" fmla="*/ 0 h 6865466"/>
              <a:gd name="connsiteX0" fmla="*/ 1673992 w 2797942"/>
              <a:gd name="connsiteY0" fmla="*/ 0 h 6865467"/>
              <a:gd name="connsiteX1" fmla="*/ 2797942 w 2797942"/>
              <a:gd name="connsiteY1" fmla="*/ 0 h 6865467"/>
              <a:gd name="connsiteX2" fmla="*/ 2797942 w 2797942"/>
              <a:gd name="connsiteY2" fmla="*/ 6858000 h 6865467"/>
              <a:gd name="connsiteX3" fmla="*/ 0 w 2797942"/>
              <a:gd name="connsiteY3" fmla="*/ 6865467 h 6865467"/>
              <a:gd name="connsiteX4" fmla="*/ 1673992 w 2797942"/>
              <a:gd name="connsiteY4" fmla="*/ 0 h 6865467"/>
              <a:gd name="connsiteX0" fmla="*/ 1385654 w 2797942"/>
              <a:gd name="connsiteY0" fmla="*/ 0 h 6870775"/>
              <a:gd name="connsiteX1" fmla="*/ 2797942 w 2797942"/>
              <a:gd name="connsiteY1" fmla="*/ 5308 h 6870775"/>
              <a:gd name="connsiteX2" fmla="*/ 2797942 w 2797942"/>
              <a:gd name="connsiteY2" fmla="*/ 6863308 h 6870775"/>
              <a:gd name="connsiteX3" fmla="*/ 0 w 2797942"/>
              <a:gd name="connsiteY3" fmla="*/ 6870775 h 6870775"/>
              <a:gd name="connsiteX4" fmla="*/ 1385654 w 2797942"/>
              <a:gd name="connsiteY4" fmla="*/ 0 h 687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942" h="6870775">
                <a:moveTo>
                  <a:pt x="1385654" y="0"/>
                </a:moveTo>
                <a:lnTo>
                  <a:pt x="2797942" y="5308"/>
                </a:lnTo>
                <a:lnTo>
                  <a:pt x="2797942" y="6863308"/>
                </a:lnTo>
                <a:lnTo>
                  <a:pt x="0" y="6870775"/>
                </a:lnTo>
                <a:lnTo>
                  <a:pt x="1385654" y="0"/>
                </a:lnTo>
                <a:close/>
              </a:path>
            </a:pathLst>
          </a:custGeom>
          <a:solidFill>
            <a:srgbClr val="4D5C7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0" y="58482"/>
            <a:ext cx="4056124" cy="5071531"/>
          </a:xfrm>
          <a:prstGeom prst="rect">
            <a:avLst/>
          </a:prstGeom>
          <a:effectLst>
            <a:outerShdw blurRad="152400" dist="76200" dir="8100000" sx="101000" sy="101000" algn="tr" rotWithShape="0">
              <a:schemeClr val="bg2">
                <a:lumMod val="25000"/>
                <a:alpha val="30000"/>
              </a:scheme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10397220" y="-42686"/>
            <a:ext cx="1841368" cy="6858000"/>
          </a:xfrm>
          <a:custGeom>
            <a:avLst/>
            <a:gdLst>
              <a:gd name="connsiteX0" fmla="*/ 0 w 3057525"/>
              <a:gd name="connsiteY0" fmla="*/ 0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0 w 3057525"/>
              <a:gd name="connsiteY4" fmla="*/ 0 h 6858000"/>
              <a:gd name="connsiteX0" fmla="*/ 1933575 w 3057525"/>
              <a:gd name="connsiteY0" fmla="*/ 9525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1933575 w 3057525"/>
              <a:gd name="connsiteY4" fmla="*/ 9525 h 6858000"/>
              <a:gd name="connsiteX0" fmla="*/ 1743075 w 2867025"/>
              <a:gd name="connsiteY0" fmla="*/ 9525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9525 h 6858000"/>
              <a:gd name="connsiteX0" fmla="*/ 1743075 w 2867025"/>
              <a:gd name="connsiteY0" fmla="*/ 0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0 h 6858000"/>
              <a:gd name="connsiteX0" fmla="*/ 1589906 w 2713856"/>
              <a:gd name="connsiteY0" fmla="*/ 0 h 6858000"/>
              <a:gd name="connsiteX1" fmla="*/ 2713856 w 2713856"/>
              <a:gd name="connsiteY1" fmla="*/ 0 h 6858000"/>
              <a:gd name="connsiteX2" fmla="*/ 2713856 w 2713856"/>
              <a:gd name="connsiteY2" fmla="*/ 6858000 h 6858000"/>
              <a:gd name="connsiteX3" fmla="*/ 0 w 2713856"/>
              <a:gd name="connsiteY3" fmla="*/ 6857804 h 6858000"/>
              <a:gd name="connsiteX4" fmla="*/ 1589906 w 27138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856" h="6858000">
                <a:moveTo>
                  <a:pt x="1589906" y="0"/>
                </a:moveTo>
                <a:lnTo>
                  <a:pt x="2713856" y="0"/>
                </a:lnTo>
                <a:lnTo>
                  <a:pt x="2713856" y="6858000"/>
                </a:lnTo>
                <a:lnTo>
                  <a:pt x="0" y="6857804"/>
                </a:lnTo>
                <a:lnTo>
                  <a:pt x="1589906" y="0"/>
                </a:lnTo>
                <a:close/>
              </a:path>
            </a:pathLst>
          </a:custGeom>
          <a:solidFill>
            <a:srgbClr val="EF8A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2">
            <a:extLst>
              <a:ext uri="{FF2B5EF4-FFF2-40B4-BE49-F238E27FC236}">
                <a16:creationId xmlns:a16="http://schemas.microsoft.com/office/drawing/2014/main" id="{D8E0B260-C499-4D61-A599-803AE02D2E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4727" y="1478805"/>
            <a:ext cx="5205015" cy="17350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3">
            <a:extLst>
              <a:ext uri="{FF2B5EF4-FFF2-40B4-BE49-F238E27FC236}">
                <a16:creationId xmlns:a16="http://schemas.microsoft.com/office/drawing/2014/main" id="{3C51D34F-270D-4EB4-98F7-A3AEADD0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203" y="3386314"/>
            <a:ext cx="5214540" cy="27070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6CD235-4603-4FCE-BC94-FA39E962D4C2}"/>
              </a:ext>
            </a:extLst>
          </p:cNvPr>
          <p:cNvSpPr txBox="1"/>
          <p:nvPr/>
        </p:nvSpPr>
        <p:spPr>
          <a:xfrm>
            <a:off x="3749040" y="320500"/>
            <a:ext cx="73875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pic>
        <p:nvPicPr>
          <p:cNvPr id="10" name="Grafik 5">
            <a:extLst>
              <a:ext uri="{FF2B5EF4-FFF2-40B4-BE49-F238E27FC236}">
                <a16:creationId xmlns:a16="http://schemas.microsoft.com/office/drawing/2014/main" id="{D13814E5-D321-48E0-9EA4-20E66DAE5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2799" y="930021"/>
            <a:ext cx="1428750" cy="933450"/>
          </a:xfrm>
          <a:prstGeom prst="rect">
            <a:avLst/>
          </a:prstGeom>
        </p:spPr>
      </p:pic>
      <p:sp>
        <p:nvSpPr>
          <p:cNvPr id="11" name="Textfeld 6">
            <a:extLst>
              <a:ext uri="{FF2B5EF4-FFF2-40B4-BE49-F238E27FC236}">
                <a16:creationId xmlns:a16="http://schemas.microsoft.com/office/drawing/2014/main" id="{F60C9B63-38D9-48E6-8E19-858BA6645FDD}"/>
              </a:ext>
            </a:extLst>
          </p:cNvPr>
          <p:cNvSpPr txBox="1"/>
          <p:nvPr/>
        </p:nvSpPr>
        <p:spPr>
          <a:xfrm>
            <a:off x="4786794" y="615402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383E9289-3A7C-419F-9A09-47257B26F2F0}"/>
              </a:ext>
            </a:extLst>
          </p:cNvPr>
          <p:cNvSpPr txBox="1"/>
          <p:nvPr/>
        </p:nvSpPr>
        <p:spPr>
          <a:xfrm>
            <a:off x="632248" y="6042381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5D1812-D0F8-494B-B6F5-53E96D8F335F}"/>
              </a:ext>
            </a:extLst>
          </p:cNvPr>
          <p:cNvSpPr txBox="1"/>
          <p:nvPr/>
        </p:nvSpPr>
        <p:spPr>
          <a:xfrm>
            <a:off x="2377921" y="4881816"/>
            <a:ext cx="3718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Práce s účtem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324089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2"/>
          <p:cNvSpPr/>
          <p:nvPr/>
        </p:nvSpPr>
        <p:spPr>
          <a:xfrm>
            <a:off x="0" y="-42444"/>
            <a:ext cx="2228850" cy="6900444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2"/>
          <p:cNvSpPr/>
          <p:nvPr/>
        </p:nvSpPr>
        <p:spPr>
          <a:xfrm rot="16200000" flipH="1" flipV="1">
            <a:off x="5112022" y="-5140909"/>
            <a:ext cx="1995071" cy="12192001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3902418"/>
              <a:gd name="connsiteY0" fmla="*/ 0 h 6858000"/>
              <a:gd name="connsiteX1" fmla="*/ 3902418 w 3902418"/>
              <a:gd name="connsiteY1" fmla="*/ 9525 h 6858000"/>
              <a:gd name="connsiteX2" fmla="*/ 1146875 w 3902418"/>
              <a:gd name="connsiteY2" fmla="*/ 6850251 h 6858000"/>
              <a:gd name="connsiteX3" fmla="*/ 0 w 3902418"/>
              <a:gd name="connsiteY3" fmla="*/ 6858000 h 6858000"/>
              <a:gd name="connsiteX4" fmla="*/ 0 w 3902418"/>
              <a:gd name="connsiteY4" fmla="*/ 0 h 6858000"/>
              <a:gd name="connsiteX0" fmla="*/ 0 w 3883576"/>
              <a:gd name="connsiteY0" fmla="*/ 0 h 6858000"/>
              <a:gd name="connsiteX1" fmla="*/ 3883576 w 3883576"/>
              <a:gd name="connsiteY1" fmla="*/ 9525 h 6858000"/>
              <a:gd name="connsiteX2" fmla="*/ 1146875 w 3883576"/>
              <a:gd name="connsiteY2" fmla="*/ 6850251 h 6858000"/>
              <a:gd name="connsiteX3" fmla="*/ 0 w 3883576"/>
              <a:gd name="connsiteY3" fmla="*/ 6858000 h 6858000"/>
              <a:gd name="connsiteX4" fmla="*/ 0 w 3883576"/>
              <a:gd name="connsiteY4" fmla="*/ 0 h 6858000"/>
              <a:gd name="connsiteX0" fmla="*/ 0 w 3883576"/>
              <a:gd name="connsiteY0" fmla="*/ 0 h 6878826"/>
              <a:gd name="connsiteX1" fmla="*/ 3883576 w 3883576"/>
              <a:gd name="connsiteY1" fmla="*/ 9525 h 6878826"/>
              <a:gd name="connsiteX2" fmla="*/ 1191545 w 3883576"/>
              <a:gd name="connsiteY2" fmla="*/ 6878826 h 6878826"/>
              <a:gd name="connsiteX3" fmla="*/ 0 w 3883576"/>
              <a:gd name="connsiteY3" fmla="*/ 6858000 h 6878826"/>
              <a:gd name="connsiteX4" fmla="*/ 0 w 3883576"/>
              <a:gd name="connsiteY4" fmla="*/ 0 h 6878826"/>
              <a:gd name="connsiteX0" fmla="*/ 0 w 3883576"/>
              <a:gd name="connsiteY0" fmla="*/ 0 h 6878826"/>
              <a:gd name="connsiteX1" fmla="*/ 3883576 w 3883576"/>
              <a:gd name="connsiteY1" fmla="*/ 9525 h 6878826"/>
              <a:gd name="connsiteX2" fmla="*/ 1258548 w 3883576"/>
              <a:gd name="connsiteY2" fmla="*/ 6878826 h 6878826"/>
              <a:gd name="connsiteX3" fmla="*/ 0 w 3883576"/>
              <a:gd name="connsiteY3" fmla="*/ 6858000 h 6878826"/>
              <a:gd name="connsiteX4" fmla="*/ 0 w 3883576"/>
              <a:gd name="connsiteY4" fmla="*/ 0 h 6878826"/>
              <a:gd name="connsiteX0" fmla="*/ 0 w 4330265"/>
              <a:gd name="connsiteY0" fmla="*/ 0 h 6878826"/>
              <a:gd name="connsiteX1" fmla="*/ 4330265 w 4330265"/>
              <a:gd name="connsiteY1" fmla="*/ 0 h 6878826"/>
              <a:gd name="connsiteX2" fmla="*/ 1258548 w 4330265"/>
              <a:gd name="connsiteY2" fmla="*/ 6878826 h 6878826"/>
              <a:gd name="connsiteX3" fmla="*/ 0 w 4330265"/>
              <a:gd name="connsiteY3" fmla="*/ 6858000 h 6878826"/>
              <a:gd name="connsiteX4" fmla="*/ 0 w 4330265"/>
              <a:gd name="connsiteY4" fmla="*/ 0 h 6878826"/>
              <a:gd name="connsiteX0" fmla="*/ 0 w 4330265"/>
              <a:gd name="connsiteY0" fmla="*/ 0 h 6886575"/>
              <a:gd name="connsiteX1" fmla="*/ 4330265 w 4330265"/>
              <a:gd name="connsiteY1" fmla="*/ 0 h 6886575"/>
              <a:gd name="connsiteX2" fmla="*/ 1258548 w 4330265"/>
              <a:gd name="connsiteY2" fmla="*/ 6878826 h 6886575"/>
              <a:gd name="connsiteX3" fmla="*/ 25623 w 4330265"/>
              <a:gd name="connsiteY3" fmla="*/ 6886575 h 6886575"/>
              <a:gd name="connsiteX4" fmla="*/ 0 w 4330265"/>
              <a:gd name="connsiteY4" fmla="*/ 0 h 6886575"/>
              <a:gd name="connsiteX0" fmla="*/ 51246 w 4381511"/>
              <a:gd name="connsiteY0" fmla="*/ 0 h 6878826"/>
              <a:gd name="connsiteX1" fmla="*/ 4381511 w 4381511"/>
              <a:gd name="connsiteY1" fmla="*/ 0 h 6878826"/>
              <a:gd name="connsiteX2" fmla="*/ 1309794 w 4381511"/>
              <a:gd name="connsiteY2" fmla="*/ 6878826 h 6878826"/>
              <a:gd name="connsiteX3" fmla="*/ 0 w 4381511"/>
              <a:gd name="connsiteY3" fmla="*/ 6877050 h 6878826"/>
              <a:gd name="connsiteX4" fmla="*/ 51246 w 4381511"/>
              <a:gd name="connsiteY4" fmla="*/ 0 h 6878826"/>
              <a:gd name="connsiteX0" fmla="*/ 51246 w 4381511"/>
              <a:gd name="connsiteY0" fmla="*/ 0 h 6878826"/>
              <a:gd name="connsiteX1" fmla="*/ 4381511 w 4381511"/>
              <a:gd name="connsiteY1" fmla="*/ 0 h 6878826"/>
              <a:gd name="connsiteX2" fmla="*/ 1309794 w 4381511"/>
              <a:gd name="connsiteY2" fmla="*/ 6878826 h 6878826"/>
              <a:gd name="connsiteX3" fmla="*/ 0 w 4381511"/>
              <a:gd name="connsiteY3" fmla="*/ 6877050 h 6878826"/>
              <a:gd name="connsiteX4" fmla="*/ 51246 w 4381511"/>
              <a:gd name="connsiteY4" fmla="*/ 0 h 6878826"/>
              <a:gd name="connsiteX0" fmla="*/ 51246 w 2988704"/>
              <a:gd name="connsiteY0" fmla="*/ 0 h 6878826"/>
              <a:gd name="connsiteX1" fmla="*/ 2988704 w 2988704"/>
              <a:gd name="connsiteY1" fmla="*/ 0 h 6878826"/>
              <a:gd name="connsiteX2" fmla="*/ 1309794 w 2988704"/>
              <a:gd name="connsiteY2" fmla="*/ 6878826 h 6878826"/>
              <a:gd name="connsiteX3" fmla="*/ 0 w 2988704"/>
              <a:gd name="connsiteY3" fmla="*/ 6877050 h 6878826"/>
              <a:gd name="connsiteX4" fmla="*/ 51246 w 2988704"/>
              <a:gd name="connsiteY4" fmla="*/ 0 h 6878826"/>
              <a:gd name="connsiteX0" fmla="*/ 51246 w 2988704"/>
              <a:gd name="connsiteY0" fmla="*/ 0 h 6878826"/>
              <a:gd name="connsiteX1" fmla="*/ 2988704 w 2988704"/>
              <a:gd name="connsiteY1" fmla="*/ 0 h 6878826"/>
              <a:gd name="connsiteX2" fmla="*/ 1491321 w 2988704"/>
              <a:gd name="connsiteY2" fmla="*/ 6878826 h 6878826"/>
              <a:gd name="connsiteX3" fmla="*/ 0 w 2988704"/>
              <a:gd name="connsiteY3" fmla="*/ 6877050 h 6878826"/>
              <a:gd name="connsiteX4" fmla="*/ 51246 w 2988704"/>
              <a:gd name="connsiteY4" fmla="*/ 0 h 6878826"/>
              <a:gd name="connsiteX0" fmla="*/ 51246 w 2988704"/>
              <a:gd name="connsiteY0" fmla="*/ 0 h 6878827"/>
              <a:gd name="connsiteX1" fmla="*/ 2988704 w 2988704"/>
              <a:gd name="connsiteY1" fmla="*/ 0 h 6878827"/>
              <a:gd name="connsiteX2" fmla="*/ 1767470 w 2988704"/>
              <a:gd name="connsiteY2" fmla="*/ 6878827 h 6878827"/>
              <a:gd name="connsiteX3" fmla="*/ 0 w 2988704"/>
              <a:gd name="connsiteY3" fmla="*/ 6877050 h 6878827"/>
              <a:gd name="connsiteX4" fmla="*/ 51246 w 2988704"/>
              <a:gd name="connsiteY4" fmla="*/ 0 h 687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88704" h="6878827">
                <a:moveTo>
                  <a:pt x="51246" y="0"/>
                </a:moveTo>
                <a:lnTo>
                  <a:pt x="2988704" y="0"/>
                </a:lnTo>
                <a:lnTo>
                  <a:pt x="1767470" y="6878827"/>
                </a:lnTo>
                <a:lnTo>
                  <a:pt x="0" y="6877050"/>
                </a:lnTo>
                <a:lnTo>
                  <a:pt x="51246" y="0"/>
                </a:lnTo>
                <a:close/>
              </a:path>
            </a:pathLst>
          </a:custGeom>
          <a:solidFill>
            <a:srgbClr val="4D5C7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2"/>
          <p:cNvSpPr/>
          <p:nvPr/>
        </p:nvSpPr>
        <p:spPr>
          <a:xfrm rot="5400000" flipH="1" flipV="1">
            <a:off x="5491907" y="-5136"/>
            <a:ext cx="1443316" cy="12192001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45" y="109951"/>
            <a:ext cx="1428750" cy="933450"/>
          </a:xfrm>
          <a:prstGeom prst="rect">
            <a:avLst/>
          </a:prstGeom>
        </p:spPr>
      </p:pic>
      <p:sp>
        <p:nvSpPr>
          <p:cNvPr id="13" name="Textfeld 6">
            <a:extLst>
              <a:ext uri="{FF2B5EF4-FFF2-40B4-BE49-F238E27FC236}">
                <a16:creationId xmlns:a16="http://schemas.microsoft.com/office/drawing/2014/main" id="{ABA0B6D5-B7BB-41E9-A6B0-B1650B307550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EB07E0-B7A6-4B4C-A19C-F4295D8C1473}"/>
              </a:ext>
            </a:extLst>
          </p:cNvPr>
          <p:cNvSpPr txBox="1"/>
          <p:nvPr/>
        </p:nvSpPr>
        <p:spPr>
          <a:xfrm>
            <a:off x="2058084" y="392808"/>
            <a:ext cx="9041438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2600" b="1" dirty="0">
                <a:solidFill>
                  <a:srgbClr val="303A48"/>
                </a:solidFill>
                <a:latin typeface="Arial Narrow"/>
              </a:rPr>
              <a:t>Ovládání systému CEEOL a navazující služby pro vydavatelství</a:t>
            </a:r>
            <a:endParaRPr lang="en-GB" sz="2600" b="1" dirty="0">
              <a:solidFill>
                <a:srgbClr val="303A48"/>
              </a:solidFill>
              <a:latin typeface="Arial Narrow"/>
            </a:endParaRPr>
          </a:p>
        </p:txBody>
      </p:sp>
      <p:sp>
        <p:nvSpPr>
          <p:cNvPr id="15" name="Textfeld 8">
            <a:extLst>
              <a:ext uri="{FF2B5EF4-FFF2-40B4-BE49-F238E27FC236}">
                <a16:creationId xmlns:a16="http://schemas.microsoft.com/office/drawing/2014/main" id="{1094FD8E-0A55-459B-9116-60023C0EA2C9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16" name="Textfeld 9">
            <a:extLst>
              <a:ext uri="{FF2B5EF4-FFF2-40B4-BE49-F238E27FC236}">
                <a16:creationId xmlns:a16="http://schemas.microsoft.com/office/drawing/2014/main" id="{BAF78899-6A49-4D3B-BA3D-1EF30D155492}"/>
              </a:ext>
            </a:extLst>
          </p:cNvPr>
          <p:cNvSpPr txBox="1"/>
          <p:nvPr/>
        </p:nvSpPr>
        <p:spPr>
          <a:xfrm>
            <a:off x="699709" y="2197654"/>
            <a:ext cx="4876800" cy="37856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2000" dirty="0"/>
              <a:t>Po přihlášení do systému se Vám zobrazí stránka s přehledem Vašeho účtu. Rozhraní je pouze v anglickém jazyce. Regionální varianty nejsou k dispozici</a:t>
            </a:r>
          </a:p>
          <a:p>
            <a:endParaRPr lang="bs-Latn-BA" sz="2000" b="1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cs-CZ" sz="2000" dirty="0"/>
              <a:t>V části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</a:rPr>
              <a:t>„C</a:t>
            </a:r>
            <a:r>
              <a:rPr lang="bs-Latn-BA" sz="2000" b="1" dirty="0" err="1">
                <a:solidFill>
                  <a:schemeClr val="accent2">
                    <a:lumMod val="75000"/>
                  </a:schemeClr>
                </a:solidFill>
              </a:rPr>
              <a:t>ontent</a:t>
            </a:r>
            <a:r>
              <a:rPr lang="bs-Latn-BA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lang="bs-Latn-BA" sz="2000" b="1" dirty="0" err="1">
                <a:solidFill>
                  <a:schemeClr val="accent2">
                    <a:lumMod val="75000"/>
                  </a:schemeClr>
                </a:solidFill>
              </a:rPr>
              <a:t>rovider</a:t>
            </a:r>
            <a:r>
              <a:rPr lang="bs-Latn-BA" sz="2000" b="1" dirty="0">
                <a:solidFill>
                  <a:schemeClr val="accent2">
                    <a:lumMod val="75000"/>
                  </a:schemeClr>
                </a:solidFill>
              </a:rPr>
              <a:t> Data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de-DE" sz="2000" dirty="0"/>
              <a:t> </a:t>
            </a:r>
            <a:r>
              <a:rPr lang="cs-CZ" sz="2000" dirty="0"/>
              <a:t>lze </a:t>
            </a:r>
            <a:r>
              <a:rPr lang="en-US" sz="2000" dirty="0"/>
              <a:t>edit</a:t>
            </a:r>
            <a:r>
              <a:rPr lang="cs-CZ" sz="2000" dirty="0"/>
              <a:t>ovat</a:t>
            </a:r>
            <a:r>
              <a:rPr lang="en-US" sz="2000" dirty="0"/>
              <a:t> 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údaje o Vašem vydavatelství </a:t>
            </a:r>
            <a:r>
              <a:rPr lang="en-US" sz="2000" dirty="0"/>
              <a:t>and</a:t>
            </a:r>
            <a:r>
              <a:rPr lang="en-US" sz="2000" b="1" dirty="0"/>
              <a:t> 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údaje o Vámi vydávaných časopisech</a:t>
            </a:r>
            <a:r>
              <a:rPr lang="de-DE" sz="2000" dirty="0"/>
              <a:t>.</a:t>
            </a:r>
            <a:endParaRPr lang="de-DE" sz="2000" dirty="0">
              <a:cs typeface="Calibri"/>
            </a:endParaRPr>
          </a:p>
          <a:p>
            <a:pPr marL="457200" indent="-457200">
              <a:buAutoNum type="arabicPeriod"/>
            </a:pPr>
            <a:r>
              <a:rPr lang="cs-CZ" sz="2000" dirty="0"/>
              <a:t>Části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</a:rPr>
              <a:t>„C</a:t>
            </a:r>
            <a:r>
              <a:rPr lang="bs-Latn-BA" sz="2000" b="1" dirty="0" err="1">
                <a:solidFill>
                  <a:schemeClr val="accent2">
                    <a:lumMod val="75000"/>
                  </a:schemeClr>
                </a:solidFill>
              </a:rPr>
              <a:t>ontent</a:t>
            </a:r>
            <a:r>
              <a:rPr lang="bs-Latn-BA" sz="2000" b="1" dirty="0">
                <a:solidFill>
                  <a:schemeClr val="accent2">
                    <a:lumMod val="75000"/>
                  </a:schemeClr>
                </a:solidFill>
              </a:rPr>
              <a:t> Management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</a:rPr>
              <a:t>“</a:t>
            </a:r>
            <a:r>
              <a:rPr lang="cs-CZ" sz="2000" dirty="0"/>
              <a:t>slouží k archivaci dokumentů</a:t>
            </a:r>
            <a:r>
              <a:rPr lang="de-DE" sz="2000" dirty="0"/>
              <a:t>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</a:rPr>
              <a:t>(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Vašich časopisů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,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cs-CZ" sz="2000" b="1" dirty="0" err="1">
                <a:solidFill>
                  <a:schemeClr val="accent2">
                    <a:lumMod val="75000"/>
                  </a:schemeClr>
                </a:solidFill>
              </a:rPr>
              <a:t>lektronických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 knih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/>
              <a:t>a</a:t>
            </a:r>
            <a:r>
              <a:rPr lang="de-DE" sz="2000" b="1" dirty="0"/>
              <a:t> </a:t>
            </a:r>
            <a:r>
              <a:rPr lang="cs-CZ" sz="2000" b="1" dirty="0">
                <a:solidFill>
                  <a:schemeClr val="accent2">
                    <a:lumMod val="75000"/>
                  </a:schemeClr>
                </a:solidFill>
              </a:rPr>
              <a:t>šedé literatury)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. </a:t>
            </a:r>
            <a:endParaRPr lang="bs-Latn-BA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7" name="Grafik 3">
            <a:extLst>
              <a:ext uri="{FF2B5EF4-FFF2-40B4-BE49-F238E27FC236}">
                <a16:creationId xmlns:a16="http://schemas.microsoft.com/office/drawing/2014/main" id="{9845736E-2D76-4D13-9742-1EAFB2CB7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073" y="1259572"/>
            <a:ext cx="6484370" cy="478655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8" name="Down Arrow 64">
            <a:extLst>
              <a:ext uri="{FF2B5EF4-FFF2-40B4-BE49-F238E27FC236}">
                <a16:creationId xmlns:a16="http://schemas.microsoft.com/office/drawing/2014/main" id="{D2195832-2710-477B-8157-56CAF759CEA3}"/>
              </a:ext>
            </a:extLst>
          </p:cNvPr>
          <p:cNvSpPr/>
          <p:nvPr/>
        </p:nvSpPr>
        <p:spPr>
          <a:xfrm rot="1791138">
            <a:off x="8206405" y="1310641"/>
            <a:ext cx="445477" cy="63304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i="1"/>
              <a:t>1</a:t>
            </a:r>
          </a:p>
        </p:txBody>
      </p:sp>
      <p:sp>
        <p:nvSpPr>
          <p:cNvPr id="19" name="Down Arrow 65">
            <a:extLst>
              <a:ext uri="{FF2B5EF4-FFF2-40B4-BE49-F238E27FC236}">
                <a16:creationId xmlns:a16="http://schemas.microsoft.com/office/drawing/2014/main" id="{2F0EA669-4708-40F7-931D-CF6B7139FF6C}"/>
              </a:ext>
            </a:extLst>
          </p:cNvPr>
          <p:cNvSpPr/>
          <p:nvPr/>
        </p:nvSpPr>
        <p:spPr>
          <a:xfrm rot="1791138">
            <a:off x="9730492" y="1310640"/>
            <a:ext cx="445477" cy="63304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s-Latn-BA" b="1" i="1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3350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"/>
          <p:cNvSpPr/>
          <p:nvPr/>
        </p:nvSpPr>
        <p:spPr>
          <a:xfrm rot="5400000">
            <a:off x="4980710" y="-4982435"/>
            <a:ext cx="2228854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57073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57073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 2"/>
          <p:cNvSpPr/>
          <p:nvPr/>
        </p:nvSpPr>
        <p:spPr>
          <a:xfrm rot="10800000" flipH="1">
            <a:off x="-1727" y="-1809"/>
            <a:ext cx="2482204" cy="685980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613581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9814"/>
              <a:gd name="connsiteX1" fmla="*/ 2828441 w 2828441"/>
              <a:gd name="connsiteY1" fmla="*/ 0 h 6859814"/>
              <a:gd name="connsiteX2" fmla="*/ 1613581 w 2828441"/>
              <a:gd name="connsiteY2" fmla="*/ 6859814 h 6859814"/>
              <a:gd name="connsiteX3" fmla="*/ 0 w 2828441"/>
              <a:gd name="connsiteY3" fmla="*/ 6858000 h 6859814"/>
              <a:gd name="connsiteX4" fmla="*/ 0 w 2828441"/>
              <a:gd name="connsiteY4" fmla="*/ 0 h 685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9814">
                <a:moveTo>
                  <a:pt x="0" y="0"/>
                </a:moveTo>
                <a:lnTo>
                  <a:pt x="2828441" y="0"/>
                </a:lnTo>
                <a:lnTo>
                  <a:pt x="1613581" y="68598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0">
            <a:extLst>
              <a:ext uri="{FF2B5EF4-FFF2-40B4-BE49-F238E27FC236}">
                <a16:creationId xmlns:a16="http://schemas.microsoft.com/office/drawing/2014/main" id="{3CDC93D2-C5D8-4F46-9CB4-76BF0FCA0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5566" y="5657376"/>
            <a:ext cx="1428750" cy="933450"/>
          </a:xfrm>
          <a:prstGeom prst="rect">
            <a:avLst/>
          </a:prstGeom>
        </p:spPr>
      </p:pic>
      <p:sp>
        <p:nvSpPr>
          <p:cNvPr id="20" name="Textfeld 6">
            <a:extLst>
              <a:ext uri="{FF2B5EF4-FFF2-40B4-BE49-F238E27FC236}">
                <a16:creationId xmlns:a16="http://schemas.microsoft.com/office/drawing/2014/main" id="{8AEEA3BE-B2EE-49D0-ABD6-1DF367BF2B3E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9CA7F-2D6C-4E95-813E-137297D26EC6}"/>
              </a:ext>
            </a:extLst>
          </p:cNvPr>
          <p:cNvSpPr txBox="1"/>
          <p:nvPr/>
        </p:nvSpPr>
        <p:spPr>
          <a:xfrm>
            <a:off x="1413712" y="316608"/>
            <a:ext cx="9038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feld 8">
            <a:extLst>
              <a:ext uri="{FF2B5EF4-FFF2-40B4-BE49-F238E27FC236}">
                <a16:creationId xmlns:a16="http://schemas.microsoft.com/office/drawing/2014/main" id="{D8C0953F-6659-4A36-90B2-2EC0564B5164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pic>
        <p:nvPicPr>
          <p:cNvPr id="25" name="Grafik 1">
            <a:extLst>
              <a:ext uri="{FF2B5EF4-FFF2-40B4-BE49-F238E27FC236}">
                <a16:creationId xmlns:a16="http://schemas.microsoft.com/office/drawing/2014/main" id="{0EE9E5B0-C4F6-41FC-853D-BDF01DADD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45" y="1153351"/>
            <a:ext cx="5873262" cy="39347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Grafik 1">
            <a:extLst>
              <a:ext uri="{FF2B5EF4-FFF2-40B4-BE49-F238E27FC236}">
                <a16:creationId xmlns:a16="http://schemas.microsoft.com/office/drawing/2014/main" id="{6BC8E49C-6338-4801-BC8C-933793CE1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0902" y="2104764"/>
            <a:ext cx="5584166" cy="2964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Grafik 1">
            <a:extLst>
              <a:ext uri="{FF2B5EF4-FFF2-40B4-BE49-F238E27FC236}">
                <a16:creationId xmlns:a16="http://schemas.microsoft.com/office/drawing/2014/main" id="{66197477-0325-4EF6-80A8-7C3DCC438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6434" y="3997166"/>
            <a:ext cx="6974775" cy="23060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3919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"/>
                    </a14:imgEffect>
                    <a14:imgEffect>
                      <a14:brightnessContrast bright="1000" contras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14574" y="0"/>
            <a:ext cx="9877425" cy="6857999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220" y="1453856"/>
            <a:ext cx="1428750" cy="933450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638175" y="1752546"/>
            <a:ext cx="1677282" cy="1677282"/>
          </a:xfrm>
          <a:prstGeom prst="ellipse">
            <a:avLst/>
          </a:prstGeom>
          <a:solidFill>
            <a:srgbClr val="EF8A64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F8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08432" y="3606474"/>
            <a:ext cx="4677968" cy="23237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cs-CZ" sz="2000" b="1">
                <a:solidFill>
                  <a:schemeClr val="tx2">
                    <a:lumMod val="50000"/>
                  </a:schemeClr>
                </a:solidFill>
                <a:latin typeface="Arial Narrow"/>
              </a:rPr>
              <a:t>Nabízíme přístup k indexovaným zdrojům v původních jazycích regionu střední, východní a jihovýchodní Evropy, v oblasti humanitních a společenských věd </a:t>
            </a:r>
            <a:endParaRPr lang="de-DE">
              <a:solidFill>
                <a:schemeClr val="tx2">
                  <a:lumMod val="50000"/>
                </a:schemeClr>
              </a:solidFill>
              <a:latin typeface="Arial Narrow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cs-CZ" sz="2000" b="1">
                <a:solidFill>
                  <a:schemeClr val="tx2">
                    <a:lumMod val="50000"/>
                  </a:schemeClr>
                </a:solidFill>
                <a:latin typeface="Arial Narrow"/>
              </a:rPr>
              <a:t>Typem dokumentů převládajícími v CEEOL jsou převážně časopisy, elektronické knihy a šedá literatura</a:t>
            </a:r>
            <a:endParaRPr lang="de-DE">
              <a:solidFill>
                <a:schemeClr val="tx2">
                  <a:lumMod val="50000"/>
                </a:schemeClr>
              </a:solidFill>
              <a:latin typeface="Arial Narrow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812462" y="2588304"/>
            <a:ext cx="1873588" cy="6463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3600" b="1">
                <a:solidFill>
                  <a:schemeClr val="bg2">
                    <a:lumMod val="75000"/>
                  </a:schemeClr>
                </a:solidFill>
                <a:latin typeface="Arial Narrow"/>
              </a:rPr>
              <a:t>Kdo jsme</a:t>
            </a:r>
          </a:p>
        </p:txBody>
      </p:sp>
    </p:spTree>
    <p:extLst>
      <p:ext uri="{BB962C8B-B14F-4D97-AF65-F5344CB8AC3E}">
        <p14:creationId xmlns:p14="http://schemas.microsoft.com/office/powerpoint/2010/main" val="2234229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"/>
          <p:cNvSpPr/>
          <p:nvPr/>
        </p:nvSpPr>
        <p:spPr>
          <a:xfrm rot="5400000">
            <a:off x="4980710" y="-4982435"/>
            <a:ext cx="2228854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57073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57073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hteck 2"/>
          <p:cNvSpPr/>
          <p:nvPr/>
        </p:nvSpPr>
        <p:spPr>
          <a:xfrm rot="10800000" flipH="1">
            <a:off x="-14790" y="-6159"/>
            <a:ext cx="2482204" cy="685980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613581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9814"/>
              <a:gd name="connsiteX1" fmla="*/ 2828441 w 2828441"/>
              <a:gd name="connsiteY1" fmla="*/ 0 h 6859814"/>
              <a:gd name="connsiteX2" fmla="*/ 1613581 w 2828441"/>
              <a:gd name="connsiteY2" fmla="*/ 6859814 h 6859814"/>
              <a:gd name="connsiteX3" fmla="*/ 0 w 2828441"/>
              <a:gd name="connsiteY3" fmla="*/ 6858000 h 6859814"/>
              <a:gd name="connsiteX4" fmla="*/ 0 w 2828441"/>
              <a:gd name="connsiteY4" fmla="*/ 0 h 685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9814">
                <a:moveTo>
                  <a:pt x="0" y="0"/>
                </a:moveTo>
                <a:lnTo>
                  <a:pt x="2828441" y="0"/>
                </a:lnTo>
                <a:lnTo>
                  <a:pt x="1613581" y="68598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fik 10">
            <a:extLst>
              <a:ext uri="{FF2B5EF4-FFF2-40B4-BE49-F238E27FC236}">
                <a16:creationId xmlns:a16="http://schemas.microsoft.com/office/drawing/2014/main" id="{3CDC93D2-C5D8-4F46-9CB4-76BF0FCA0C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2" y="3725057"/>
            <a:ext cx="1428750" cy="933450"/>
          </a:xfrm>
          <a:prstGeom prst="rect">
            <a:avLst/>
          </a:prstGeom>
        </p:spPr>
      </p:pic>
      <p:sp>
        <p:nvSpPr>
          <p:cNvPr id="20" name="Textfeld 6">
            <a:extLst>
              <a:ext uri="{FF2B5EF4-FFF2-40B4-BE49-F238E27FC236}">
                <a16:creationId xmlns:a16="http://schemas.microsoft.com/office/drawing/2014/main" id="{8AEEA3BE-B2EE-49D0-ABD6-1DF367BF2B3E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89CA7F-2D6C-4E95-813E-137297D26EC6}"/>
              </a:ext>
            </a:extLst>
          </p:cNvPr>
          <p:cNvSpPr txBox="1"/>
          <p:nvPr/>
        </p:nvSpPr>
        <p:spPr>
          <a:xfrm>
            <a:off x="1405690" y="373758"/>
            <a:ext cx="9122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Textfeld 8">
            <a:extLst>
              <a:ext uri="{FF2B5EF4-FFF2-40B4-BE49-F238E27FC236}">
                <a16:creationId xmlns:a16="http://schemas.microsoft.com/office/drawing/2014/main" id="{D8C0953F-6659-4A36-90B2-2EC0564B5164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pic>
        <p:nvPicPr>
          <p:cNvPr id="11" name="Grafik 2">
            <a:extLst>
              <a:ext uri="{FF2B5EF4-FFF2-40B4-BE49-F238E27FC236}">
                <a16:creationId xmlns:a16="http://schemas.microsoft.com/office/drawing/2014/main" id="{F5014BD8-9AB0-4169-8C58-68F794A1D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9394" y="1379270"/>
            <a:ext cx="8464733" cy="2155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feld 9">
            <a:extLst>
              <a:ext uri="{FF2B5EF4-FFF2-40B4-BE49-F238E27FC236}">
                <a16:creationId xmlns:a16="http://schemas.microsoft.com/office/drawing/2014/main" id="{41BF9D07-3E35-48D4-81A7-EDE78EBE0A29}"/>
              </a:ext>
            </a:extLst>
          </p:cNvPr>
          <p:cNvSpPr txBox="1"/>
          <p:nvPr/>
        </p:nvSpPr>
        <p:spPr>
          <a:xfrm>
            <a:off x="2229394" y="3813861"/>
            <a:ext cx="8605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>
                <a:solidFill>
                  <a:schemeClr val="accent2">
                    <a:lumMod val="75000"/>
                  </a:schemeClr>
                </a:solidFill>
              </a:rPr>
              <a:t>Návod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cs-CZ" sz="2000" b="1">
                <a:solidFill>
                  <a:schemeClr val="accent2">
                    <a:lumMod val="75000"/>
                  </a:schemeClr>
                </a:solidFill>
              </a:rPr>
              <a:t>příklady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):</a:t>
            </a:r>
            <a:r>
              <a:rPr lang="en-US" sz="2000" b="1">
                <a:solidFill>
                  <a:schemeClr val="accent2"/>
                </a:solidFill>
              </a:rPr>
              <a:t> </a:t>
            </a:r>
          </a:p>
          <a:p>
            <a:r>
              <a:rPr lang="cs-CZ" sz="2000"/>
              <a:t>Celý návod k práci se systémem lze najít na uživatelském účtu a vždy ho posíláme zvlášť při zařazení nového časopisu do CEEOL</a:t>
            </a:r>
            <a:endParaRPr lang="en-US" sz="2000"/>
          </a:p>
          <a:p>
            <a:pPr marL="342900" indent="-342900">
              <a:buAutoNum type="arabicPeriod"/>
            </a:pPr>
            <a:r>
              <a:rPr lang="cs-CZ" sz="2000"/>
              <a:t>Pokud chcete založit účet k </a:t>
            </a:r>
            <a:r>
              <a:rPr lang="cs-CZ" sz="2000" b="1">
                <a:solidFill>
                  <a:schemeClr val="accent2">
                    <a:lumMod val="75000"/>
                  </a:schemeClr>
                </a:solidFill>
              </a:rPr>
              <a:t>novému časopisu</a:t>
            </a:r>
            <a:r>
              <a:rPr lang="en-US" sz="2000"/>
              <a:t>, </a:t>
            </a:r>
            <a:r>
              <a:rPr lang="cs-CZ" sz="2000" b="1">
                <a:solidFill>
                  <a:schemeClr val="accent2">
                    <a:lumMod val="75000"/>
                  </a:schemeClr>
                </a:solidFill>
              </a:rPr>
              <a:t>vyplníte základní údaje o titulu </a:t>
            </a:r>
            <a:r>
              <a:rPr lang="bs-Latn-BA" sz="2000"/>
              <a:t>v části </a:t>
            </a:r>
            <a:r>
              <a:rPr lang="de-DE" sz="2000" b="1">
                <a:solidFill>
                  <a:schemeClr val="accent2">
                    <a:lumMod val="75000"/>
                  </a:schemeClr>
                </a:solidFill>
              </a:rPr>
              <a:t>Content Provider Data 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&gt; journal data.</a:t>
            </a:r>
          </a:p>
          <a:p>
            <a:pPr marL="342900" indent="-342900">
              <a:buAutoNum type="arabicPeriod"/>
            </a:pPr>
            <a:endParaRPr lang="de-DE" sz="2000" b="1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cs-CZ" sz="2000" b="1">
                <a:solidFill>
                  <a:schemeClr val="accent2">
                    <a:lumMod val="75000"/>
                  </a:schemeClr>
                </a:solidFill>
              </a:rPr>
              <a:t>Nového čísla a články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cs-CZ" sz="2000"/>
              <a:t>se přidávají v části</a:t>
            </a:r>
            <a:r>
              <a:rPr lang="en-US" sz="2000" b="1">
                <a:solidFill>
                  <a:schemeClr val="accent2">
                    <a:lumMod val="75000"/>
                  </a:schemeClr>
                </a:solidFill>
              </a:rPr>
              <a:t> Content Management</a:t>
            </a:r>
            <a:r>
              <a:rPr lang="de-DE" sz="2000" b="1" i="1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endParaRPr lang="de-DE" sz="2000" b="1" i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Pfeil nach rechts 14">
            <a:extLst>
              <a:ext uri="{FF2B5EF4-FFF2-40B4-BE49-F238E27FC236}">
                <a16:creationId xmlns:a16="http://schemas.microsoft.com/office/drawing/2014/main" id="{7144EE15-BE1B-45F2-8420-316E7FF502EB}"/>
              </a:ext>
            </a:extLst>
          </p:cNvPr>
          <p:cNvSpPr/>
          <p:nvPr/>
        </p:nvSpPr>
        <p:spPr>
          <a:xfrm rot="19864269" flipH="1">
            <a:off x="3085524" y="2130651"/>
            <a:ext cx="653726" cy="4338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i="1"/>
              <a:t>1</a:t>
            </a:r>
            <a:r>
              <a:rPr lang="bs-Latn-BA" b="1" i="1"/>
              <a:t>a</a:t>
            </a:r>
            <a:endParaRPr lang="de-DE" b="1" i="1"/>
          </a:p>
        </p:txBody>
      </p:sp>
      <p:sp>
        <p:nvSpPr>
          <p:cNvPr id="14" name="Pfeil nach rechts 13">
            <a:extLst>
              <a:ext uri="{FF2B5EF4-FFF2-40B4-BE49-F238E27FC236}">
                <a16:creationId xmlns:a16="http://schemas.microsoft.com/office/drawing/2014/main" id="{BD8B7FB7-4B4E-489C-B3D8-5BF37301D499}"/>
              </a:ext>
            </a:extLst>
          </p:cNvPr>
          <p:cNvSpPr/>
          <p:nvPr/>
        </p:nvSpPr>
        <p:spPr>
          <a:xfrm rot="19864269" flipH="1">
            <a:off x="3154487" y="2836182"/>
            <a:ext cx="653726" cy="4338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i="1"/>
              <a:t>2</a:t>
            </a:r>
          </a:p>
        </p:txBody>
      </p:sp>
      <p:sp>
        <p:nvSpPr>
          <p:cNvPr id="15" name="Pfeil nach rechts 14">
            <a:extLst>
              <a:ext uri="{FF2B5EF4-FFF2-40B4-BE49-F238E27FC236}">
                <a16:creationId xmlns:a16="http://schemas.microsoft.com/office/drawing/2014/main" id="{FB057A21-E003-4F8D-A541-2B3F187B6694}"/>
              </a:ext>
            </a:extLst>
          </p:cNvPr>
          <p:cNvSpPr/>
          <p:nvPr/>
        </p:nvSpPr>
        <p:spPr>
          <a:xfrm rot="19864269" flipH="1">
            <a:off x="10008670" y="2025145"/>
            <a:ext cx="653726" cy="43386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i="1"/>
              <a:t>1</a:t>
            </a:r>
            <a:r>
              <a:rPr lang="bs-Latn-BA" b="1" i="1"/>
              <a:t>b</a:t>
            </a:r>
            <a:endParaRPr lang="de-DE" b="1" i="1"/>
          </a:p>
        </p:txBody>
      </p:sp>
    </p:spTree>
    <p:extLst>
      <p:ext uri="{BB962C8B-B14F-4D97-AF65-F5344CB8AC3E}">
        <p14:creationId xmlns:p14="http://schemas.microsoft.com/office/powerpoint/2010/main" val="1878733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2"/>
          <p:cNvSpPr/>
          <p:nvPr/>
        </p:nvSpPr>
        <p:spPr>
          <a:xfrm rot="10800000" flipH="1">
            <a:off x="-9530" y="0"/>
            <a:ext cx="2314580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"/>
          <p:cNvSpPr/>
          <p:nvPr/>
        </p:nvSpPr>
        <p:spPr>
          <a:xfrm rot="16200000" flipV="1">
            <a:off x="5448091" y="104980"/>
            <a:ext cx="1306616" cy="1222185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69301"/>
              <a:gd name="connsiteX1" fmla="*/ 2828441 w 2828441"/>
              <a:gd name="connsiteY1" fmla="*/ 0 h 6869301"/>
              <a:gd name="connsiteX2" fmla="*/ 1447240 w 2828441"/>
              <a:gd name="connsiteY2" fmla="*/ 6869301 h 6869301"/>
              <a:gd name="connsiteX3" fmla="*/ 0 w 2828441"/>
              <a:gd name="connsiteY3" fmla="*/ 6858000 h 6869301"/>
              <a:gd name="connsiteX4" fmla="*/ 0 w 2828441"/>
              <a:gd name="connsiteY4" fmla="*/ 0 h 6869301"/>
              <a:gd name="connsiteX0" fmla="*/ 0 w 2351391"/>
              <a:gd name="connsiteY0" fmla="*/ 9525 h 6878826"/>
              <a:gd name="connsiteX1" fmla="*/ 2351391 w 2351391"/>
              <a:gd name="connsiteY1" fmla="*/ 0 h 6878826"/>
              <a:gd name="connsiteX2" fmla="*/ 1447240 w 2351391"/>
              <a:gd name="connsiteY2" fmla="*/ 6878826 h 6878826"/>
              <a:gd name="connsiteX3" fmla="*/ 0 w 2351391"/>
              <a:gd name="connsiteY3" fmla="*/ 6867525 h 6878826"/>
              <a:gd name="connsiteX4" fmla="*/ 0 w 2351391"/>
              <a:gd name="connsiteY4" fmla="*/ 9525 h 6878826"/>
              <a:gd name="connsiteX0" fmla="*/ 0 w 2351391"/>
              <a:gd name="connsiteY0" fmla="*/ 9525 h 6884209"/>
              <a:gd name="connsiteX1" fmla="*/ 2351391 w 2351391"/>
              <a:gd name="connsiteY1" fmla="*/ 0 h 6884209"/>
              <a:gd name="connsiteX2" fmla="*/ 851897 w 2351391"/>
              <a:gd name="connsiteY2" fmla="*/ 6884209 h 6884209"/>
              <a:gd name="connsiteX3" fmla="*/ 0 w 2351391"/>
              <a:gd name="connsiteY3" fmla="*/ 6867525 h 6884209"/>
              <a:gd name="connsiteX4" fmla="*/ 0 w 2351391"/>
              <a:gd name="connsiteY4" fmla="*/ 9525 h 6884209"/>
              <a:gd name="connsiteX0" fmla="*/ 2 w 2351393"/>
              <a:gd name="connsiteY0" fmla="*/ 9525 h 6884209"/>
              <a:gd name="connsiteX1" fmla="*/ 2351393 w 2351393"/>
              <a:gd name="connsiteY1" fmla="*/ 0 h 6884209"/>
              <a:gd name="connsiteX2" fmla="*/ 851899 w 2351393"/>
              <a:gd name="connsiteY2" fmla="*/ 6884209 h 6884209"/>
              <a:gd name="connsiteX3" fmla="*/ 1 w 2351393"/>
              <a:gd name="connsiteY3" fmla="*/ 6883675 h 6884209"/>
              <a:gd name="connsiteX4" fmla="*/ 2 w 2351393"/>
              <a:gd name="connsiteY4" fmla="*/ 9525 h 6884209"/>
              <a:gd name="connsiteX0" fmla="*/ 0 w 2068603"/>
              <a:gd name="connsiteY0" fmla="*/ 47205 h 6921889"/>
              <a:gd name="connsiteX1" fmla="*/ 2068603 w 2068603"/>
              <a:gd name="connsiteY1" fmla="*/ 0 h 6921889"/>
              <a:gd name="connsiteX2" fmla="*/ 851897 w 2068603"/>
              <a:gd name="connsiteY2" fmla="*/ 6921889 h 6921889"/>
              <a:gd name="connsiteX3" fmla="*/ -1 w 2068603"/>
              <a:gd name="connsiteY3" fmla="*/ 6921355 h 6921889"/>
              <a:gd name="connsiteX4" fmla="*/ 0 w 2068603"/>
              <a:gd name="connsiteY4" fmla="*/ 47205 h 6921889"/>
              <a:gd name="connsiteX0" fmla="*/ 2 w 2038837"/>
              <a:gd name="connsiteY0" fmla="*/ 0 h 6874684"/>
              <a:gd name="connsiteX1" fmla="*/ 2038838 w 2038837"/>
              <a:gd name="connsiteY1" fmla="*/ 33538 h 6874684"/>
              <a:gd name="connsiteX2" fmla="*/ 851899 w 2038837"/>
              <a:gd name="connsiteY2" fmla="*/ 6874684 h 6874684"/>
              <a:gd name="connsiteX3" fmla="*/ 1 w 2038837"/>
              <a:gd name="connsiteY3" fmla="*/ 6874150 h 6874684"/>
              <a:gd name="connsiteX4" fmla="*/ 2 w 2038837"/>
              <a:gd name="connsiteY4" fmla="*/ 0 h 6874684"/>
              <a:gd name="connsiteX0" fmla="*/ 0 w 2038837"/>
              <a:gd name="connsiteY0" fmla="*/ 0 h 6890833"/>
              <a:gd name="connsiteX1" fmla="*/ 2038836 w 2038837"/>
              <a:gd name="connsiteY1" fmla="*/ 49687 h 6890833"/>
              <a:gd name="connsiteX2" fmla="*/ 851897 w 2038837"/>
              <a:gd name="connsiteY2" fmla="*/ 6890833 h 6890833"/>
              <a:gd name="connsiteX3" fmla="*/ -1 w 2038837"/>
              <a:gd name="connsiteY3" fmla="*/ 6890299 h 6890833"/>
              <a:gd name="connsiteX4" fmla="*/ 0 w 2038837"/>
              <a:gd name="connsiteY4" fmla="*/ 0 h 6890833"/>
              <a:gd name="connsiteX0" fmla="*/ 2 w 1919768"/>
              <a:gd name="connsiteY0" fmla="*/ 4142 h 6894975"/>
              <a:gd name="connsiteX1" fmla="*/ 1919769 w 1919768"/>
              <a:gd name="connsiteY1" fmla="*/ 0 h 6894975"/>
              <a:gd name="connsiteX2" fmla="*/ 851899 w 1919768"/>
              <a:gd name="connsiteY2" fmla="*/ 6894975 h 6894975"/>
              <a:gd name="connsiteX3" fmla="*/ 1 w 1919768"/>
              <a:gd name="connsiteY3" fmla="*/ 6894441 h 6894975"/>
              <a:gd name="connsiteX4" fmla="*/ 2 w 1919768"/>
              <a:gd name="connsiteY4" fmla="*/ 4142 h 6894975"/>
              <a:gd name="connsiteX0" fmla="*/ 0 w 1919768"/>
              <a:gd name="connsiteY0" fmla="*/ 0 h 6906982"/>
              <a:gd name="connsiteX1" fmla="*/ 1919767 w 1919768"/>
              <a:gd name="connsiteY1" fmla="*/ 12007 h 6906982"/>
              <a:gd name="connsiteX2" fmla="*/ 851897 w 1919768"/>
              <a:gd name="connsiteY2" fmla="*/ 6906982 h 6906982"/>
              <a:gd name="connsiteX3" fmla="*/ -1 w 1919768"/>
              <a:gd name="connsiteY3" fmla="*/ 6906448 h 6906982"/>
              <a:gd name="connsiteX4" fmla="*/ 0 w 1919768"/>
              <a:gd name="connsiteY4" fmla="*/ 0 h 690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768" h="6906982">
                <a:moveTo>
                  <a:pt x="0" y="0"/>
                </a:moveTo>
                <a:lnTo>
                  <a:pt x="1919767" y="12007"/>
                </a:lnTo>
                <a:lnTo>
                  <a:pt x="851897" y="6906982"/>
                </a:lnTo>
                <a:lnTo>
                  <a:pt x="-1" y="6906448"/>
                </a:lnTo>
                <a:cubicBezTo>
                  <a:pt x="-1" y="4615065"/>
                  <a:pt x="0" y="2291383"/>
                  <a:pt x="0" y="0"/>
                </a:cubicBezTo>
                <a:close/>
              </a:path>
            </a:pathLst>
          </a:custGeom>
          <a:solidFill>
            <a:srgbClr val="4D5C7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"/>
          <p:cNvSpPr/>
          <p:nvPr/>
        </p:nvSpPr>
        <p:spPr>
          <a:xfrm rot="5400000">
            <a:off x="4983637" y="-4981948"/>
            <a:ext cx="2224724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93189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38301 w 2828441"/>
              <a:gd name="connsiteY2" fmla="*/ 6855554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938301" y="685555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10">
            <a:extLst>
              <a:ext uri="{FF2B5EF4-FFF2-40B4-BE49-F238E27FC236}">
                <a16:creationId xmlns:a16="http://schemas.microsoft.com/office/drawing/2014/main" id="{32275BD8-B698-4300-82B0-37A2C55F0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9860" y="761054"/>
            <a:ext cx="1428750" cy="933450"/>
          </a:xfrm>
          <a:prstGeom prst="rect">
            <a:avLst/>
          </a:prstGeom>
        </p:spPr>
      </p:pic>
      <p:sp>
        <p:nvSpPr>
          <p:cNvPr id="26" name="Textfeld 6">
            <a:extLst>
              <a:ext uri="{FF2B5EF4-FFF2-40B4-BE49-F238E27FC236}">
                <a16:creationId xmlns:a16="http://schemas.microsoft.com/office/drawing/2014/main" id="{8BA63CC0-5A60-4847-B745-EE3A880DEBC6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F4A48A-D4D8-41AA-A57D-80142CFC9318}"/>
              </a:ext>
            </a:extLst>
          </p:cNvPr>
          <p:cNvSpPr txBox="1"/>
          <p:nvPr/>
        </p:nvSpPr>
        <p:spPr>
          <a:xfrm>
            <a:off x="1351047" y="364233"/>
            <a:ext cx="911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feld 8">
            <a:extLst>
              <a:ext uri="{FF2B5EF4-FFF2-40B4-BE49-F238E27FC236}">
                <a16:creationId xmlns:a16="http://schemas.microsoft.com/office/drawing/2014/main" id="{B74D0BD5-BB60-447A-B246-90AE5CD584DF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31" name="Textfeld 8">
            <a:extLst>
              <a:ext uri="{FF2B5EF4-FFF2-40B4-BE49-F238E27FC236}">
                <a16:creationId xmlns:a16="http://schemas.microsoft.com/office/drawing/2014/main" id="{9C5A323D-BDA0-4F58-9A84-DAC72F6236D0}"/>
              </a:ext>
            </a:extLst>
          </p:cNvPr>
          <p:cNvSpPr txBox="1"/>
          <p:nvPr/>
        </p:nvSpPr>
        <p:spPr>
          <a:xfrm>
            <a:off x="1267096" y="1258763"/>
            <a:ext cx="5843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solidFill>
                  <a:schemeClr val="tx1">
                    <a:lumMod val="50000"/>
                    <a:lumOff val="50000"/>
                  </a:schemeClr>
                </a:solidFill>
              </a:rPr>
              <a:t>Správa obsahu (</a:t>
            </a:r>
            <a:r>
              <a:rPr lang="de-DE" sz="2800">
                <a:solidFill>
                  <a:schemeClr val="tx1">
                    <a:lumMod val="50000"/>
                    <a:lumOff val="50000"/>
                  </a:schemeClr>
                </a:solidFill>
              </a:rPr>
              <a:t>Content Management</a:t>
            </a:r>
            <a:r>
              <a:rPr lang="cs-CZ" sz="280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de-DE" sz="28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2" name="Grafik 1">
            <a:extLst>
              <a:ext uri="{FF2B5EF4-FFF2-40B4-BE49-F238E27FC236}">
                <a16:creationId xmlns:a16="http://schemas.microsoft.com/office/drawing/2014/main" id="{E5993315-BEE5-4BC8-91D0-6063D05C8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850" y="1801909"/>
            <a:ext cx="8414877" cy="40887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Abgerundetes Rechteck 10">
            <a:extLst>
              <a:ext uri="{FF2B5EF4-FFF2-40B4-BE49-F238E27FC236}">
                <a16:creationId xmlns:a16="http://schemas.microsoft.com/office/drawing/2014/main" id="{FE4A34D9-A2DF-4172-A1D6-0C6DE5CB64F0}"/>
              </a:ext>
            </a:extLst>
          </p:cNvPr>
          <p:cNvSpPr/>
          <p:nvPr/>
        </p:nvSpPr>
        <p:spPr>
          <a:xfrm>
            <a:off x="7694824" y="2286913"/>
            <a:ext cx="1892762" cy="16131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11">
            <a:extLst>
              <a:ext uri="{FF2B5EF4-FFF2-40B4-BE49-F238E27FC236}">
                <a16:creationId xmlns:a16="http://schemas.microsoft.com/office/drawing/2014/main" id="{A438A3EB-B6A6-46A1-84D4-597DB8CBE7ED}"/>
              </a:ext>
            </a:extLst>
          </p:cNvPr>
          <p:cNvSpPr txBox="1"/>
          <p:nvPr/>
        </p:nvSpPr>
        <p:spPr>
          <a:xfrm>
            <a:off x="553726" y="2333821"/>
            <a:ext cx="273689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/>
              <a:t>V této části se přidávají nová</a:t>
            </a:r>
            <a:r>
              <a:rPr lang="en-US" sz="2000"/>
              <a:t>: </a:t>
            </a:r>
          </a:p>
          <a:p>
            <a:endParaRPr lang="en-US" sz="2000"/>
          </a:p>
          <a:p>
            <a:pPr marL="342900" indent="-342900">
              <a:buAutoNum type="alphaLcParenR"/>
            </a:pPr>
            <a:r>
              <a:rPr lang="cs-CZ" sz="2000" b="1">
                <a:solidFill>
                  <a:schemeClr val="accent2">
                    <a:lumMod val="75000"/>
                  </a:schemeClr>
                </a:solidFill>
              </a:rPr>
              <a:t>čísla časopisu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lphaLcParenR"/>
            </a:pPr>
            <a:r>
              <a:rPr lang="cs-CZ" sz="2000" b="1">
                <a:solidFill>
                  <a:schemeClr val="accent2">
                    <a:lumMod val="75000"/>
                  </a:schemeClr>
                </a:solidFill>
              </a:rPr>
              <a:t>elektronické knihy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AutoNum type="alphaLcParenR"/>
            </a:pPr>
            <a:r>
              <a:rPr lang="cs-CZ" sz="2000" b="1">
                <a:solidFill>
                  <a:schemeClr val="accent2">
                    <a:lumMod val="75000"/>
                  </a:schemeClr>
                </a:solidFill>
              </a:rPr>
              <a:t>dokumenty šedé literatury</a:t>
            </a:r>
            <a:endParaRPr lang="en-US" sz="2000" b="1">
              <a:solidFill>
                <a:schemeClr val="accent2">
                  <a:lumMod val="75000"/>
                </a:schemeClr>
              </a:solidFill>
            </a:endParaRPr>
          </a:p>
          <a:p>
            <a:endParaRPr lang="en-US" sz="2000" b="1" i="1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000"/>
              <a:t>…a</a:t>
            </a:r>
            <a:r>
              <a:rPr lang="cs-CZ" sz="2000"/>
              <a:t> dokud není obsah zveřejněn, lze zde také upravovat nebo mazat výše zmíněný obsah</a:t>
            </a:r>
            <a:r>
              <a:rPr lang="en-US" sz="2000"/>
              <a:t>. </a:t>
            </a:r>
          </a:p>
        </p:txBody>
      </p:sp>
      <p:sp>
        <p:nvSpPr>
          <p:cNvPr id="35" name="Abgerundetes Rechteck 12">
            <a:extLst>
              <a:ext uri="{FF2B5EF4-FFF2-40B4-BE49-F238E27FC236}">
                <a16:creationId xmlns:a16="http://schemas.microsoft.com/office/drawing/2014/main" id="{C92882D3-993D-4A57-8BA8-AD4E3F4CAC2C}"/>
              </a:ext>
            </a:extLst>
          </p:cNvPr>
          <p:cNvSpPr/>
          <p:nvPr/>
        </p:nvSpPr>
        <p:spPr>
          <a:xfrm>
            <a:off x="3735135" y="3215215"/>
            <a:ext cx="1754408" cy="7036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9267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2"/>
          <p:cNvSpPr/>
          <p:nvPr/>
        </p:nvSpPr>
        <p:spPr>
          <a:xfrm rot="10800000" flipH="1">
            <a:off x="-9530" y="0"/>
            <a:ext cx="2314580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"/>
          <p:cNvSpPr/>
          <p:nvPr/>
        </p:nvSpPr>
        <p:spPr>
          <a:xfrm rot="16200000" flipV="1">
            <a:off x="5448091" y="104980"/>
            <a:ext cx="1306616" cy="1222185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69301"/>
              <a:gd name="connsiteX1" fmla="*/ 2828441 w 2828441"/>
              <a:gd name="connsiteY1" fmla="*/ 0 h 6869301"/>
              <a:gd name="connsiteX2" fmla="*/ 1447240 w 2828441"/>
              <a:gd name="connsiteY2" fmla="*/ 6869301 h 6869301"/>
              <a:gd name="connsiteX3" fmla="*/ 0 w 2828441"/>
              <a:gd name="connsiteY3" fmla="*/ 6858000 h 6869301"/>
              <a:gd name="connsiteX4" fmla="*/ 0 w 2828441"/>
              <a:gd name="connsiteY4" fmla="*/ 0 h 6869301"/>
              <a:gd name="connsiteX0" fmla="*/ 0 w 2351391"/>
              <a:gd name="connsiteY0" fmla="*/ 9525 h 6878826"/>
              <a:gd name="connsiteX1" fmla="*/ 2351391 w 2351391"/>
              <a:gd name="connsiteY1" fmla="*/ 0 h 6878826"/>
              <a:gd name="connsiteX2" fmla="*/ 1447240 w 2351391"/>
              <a:gd name="connsiteY2" fmla="*/ 6878826 h 6878826"/>
              <a:gd name="connsiteX3" fmla="*/ 0 w 2351391"/>
              <a:gd name="connsiteY3" fmla="*/ 6867525 h 6878826"/>
              <a:gd name="connsiteX4" fmla="*/ 0 w 2351391"/>
              <a:gd name="connsiteY4" fmla="*/ 9525 h 6878826"/>
              <a:gd name="connsiteX0" fmla="*/ 0 w 2351391"/>
              <a:gd name="connsiteY0" fmla="*/ 9525 h 6884209"/>
              <a:gd name="connsiteX1" fmla="*/ 2351391 w 2351391"/>
              <a:gd name="connsiteY1" fmla="*/ 0 h 6884209"/>
              <a:gd name="connsiteX2" fmla="*/ 851897 w 2351391"/>
              <a:gd name="connsiteY2" fmla="*/ 6884209 h 6884209"/>
              <a:gd name="connsiteX3" fmla="*/ 0 w 2351391"/>
              <a:gd name="connsiteY3" fmla="*/ 6867525 h 6884209"/>
              <a:gd name="connsiteX4" fmla="*/ 0 w 2351391"/>
              <a:gd name="connsiteY4" fmla="*/ 9525 h 6884209"/>
              <a:gd name="connsiteX0" fmla="*/ 2 w 2351393"/>
              <a:gd name="connsiteY0" fmla="*/ 9525 h 6884209"/>
              <a:gd name="connsiteX1" fmla="*/ 2351393 w 2351393"/>
              <a:gd name="connsiteY1" fmla="*/ 0 h 6884209"/>
              <a:gd name="connsiteX2" fmla="*/ 851899 w 2351393"/>
              <a:gd name="connsiteY2" fmla="*/ 6884209 h 6884209"/>
              <a:gd name="connsiteX3" fmla="*/ 1 w 2351393"/>
              <a:gd name="connsiteY3" fmla="*/ 6883675 h 6884209"/>
              <a:gd name="connsiteX4" fmla="*/ 2 w 2351393"/>
              <a:gd name="connsiteY4" fmla="*/ 9525 h 6884209"/>
              <a:gd name="connsiteX0" fmla="*/ 0 w 2068603"/>
              <a:gd name="connsiteY0" fmla="*/ 47205 h 6921889"/>
              <a:gd name="connsiteX1" fmla="*/ 2068603 w 2068603"/>
              <a:gd name="connsiteY1" fmla="*/ 0 h 6921889"/>
              <a:gd name="connsiteX2" fmla="*/ 851897 w 2068603"/>
              <a:gd name="connsiteY2" fmla="*/ 6921889 h 6921889"/>
              <a:gd name="connsiteX3" fmla="*/ -1 w 2068603"/>
              <a:gd name="connsiteY3" fmla="*/ 6921355 h 6921889"/>
              <a:gd name="connsiteX4" fmla="*/ 0 w 2068603"/>
              <a:gd name="connsiteY4" fmla="*/ 47205 h 6921889"/>
              <a:gd name="connsiteX0" fmla="*/ 2 w 2038837"/>
              <a:gd name="connsiteY0" fmla="*/ 0 h 6874684"/>
              <a:gd name="connsiteX1" fmla="*/ 2038838 w 2038837"/>
              <a:gd name="connsiteY1" fmla="*/ 33538 h 6874684"/>
              <a:gd name="connsiteX2" fmla="*/ 851899 w 2038837"/>
              <a:gd name="connsiteY2" fmla="*/ 6874684 h 6874684"/>
              <a:gd name="connsiteX3" fmla="*/ 1 w 2038837"/>
              <a:gd name="connsiteY3" fmla="*/ 6874150 h 6874684"/>
              <a:gd name="connsiteX4" fmla="*/ 2 w 2038837"/>
              <a:gd name="connsiteY4" fmla="*/ 0 h 6874684"/>
              <a:gd name="connsiteX0" fmla="*/ 0 w 2038837"/>
              <a:gd name="connsiteY0" fmla="*/ 0 h 6890833"/>
              <a:gd name="connsiteX1" fmla="*/ 2038836 w 2038837"/>
              <a:gd name="connsiteY1" fmla="*/ 49687 h 6890833"/>
              <a:gd name="connsiteX2" fmla="*/ 851897 w 2038837"/>
              <a:gd name="connsiteY2" fmla="*/ 6890833 h 6890833"/>
              <a:gd name="connsiteX3" fmla="*/ -1 w 2038837"/>
              <a:gd name="connsiteY3" fmla="*/ 6890299 h 6890833"/>
              <a:gd name="connsiteX4" fmla="*/ 0 w 2038837"/>
              <a:gd name="connsiteY4" fmla="*/ 0 h 6890833"/>
              <a:gd name="connsiteX0" fmla="*/ 2 w 1919768"/>
              <a:gd name="connsiteY0" fmla="*/ 4142 h 6894975"/>
              <a:gd name="connsiteX1" fmla="*/ 1919769 w 1919768"/>
              <a:gd name="connsiteY1" fmla="*/ 0 h 6894975"/>
              <a:gd name="connsiteX2" fmla="*/ 851899 w 1919768"/>
              <a:gd name="connsiteY2" fmla="*/ 6894975 h 6894975"/>
              <a:gd name="connsiteX3" fmla="*/ 1 w 1919768"/>
              <a:gd name="connsiteY3" fmla="*/ 6894441 h 6894975"/>
              <a:gd name="connsiteX4" fmla="*/ 2 w 1919768"/>
              <a:gd name="connsiteY4" fmla="*/ 4142 h 6894975"/>
              <a:gd name="connsiteX0" fmla="*/ 0 w 1919768"/>
              <a:gd name="connsiteY0" fmla="*/ 0 h 6906982"/>
              <a:gd name="connsiteX1" fmla="*/ 1919767 w 1919768"/>
              <a:gd name="connsiteY1" fmla="*/ 12007 h 6906982"/>
              <a:gd name="connsiteX2" fmla="*/ 851897 w 1919768"/>
              <a:gd name="connsiteY2" fmla="*/ 6906982 h 6906982"/>
              <a:gd name="connsiteX3" fmla="*/ -1 w 1919768"/>
              <a:gd name="connsiteY3" fmla="*/ 6906448 h 6906982"/>
              <a:gd name="connsiteX4" fmla="*/ 0 w 1919768"/>
              <a:gd name="connsiteY4" fmla="*/ 0 h 690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768" h="6906982">
                <a:moveTo>
                  <a:pt x="0" y="0"/>
                </a:moveTo>
                <a:lnTo>
                  <a:pt x="1919767" y="12007"/>
                </a:lnTo>
                <a:lnTo>
                  <a:pt x="851897" y="6906982"/>
                </a:lnTo>
                <a:lnTo>
                  <a:pt x="-1" y="6906448"/>
                </a:lnTo>
                <a:cubicBezTo>
                  <a:pt x="-1" y="4615065"/>
                  <a:pt x="0" y="2291383"/>
                  <a:pt x="0" y="0"/>
                </a:cubicBezTo>
                <a:close/>
              </a:path>
            </a:pathLst>
          </a:custGeom>
          <a:solidFill>
            <a:srgbClr val="4D5C7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"/>
          <p:cNvSpPr/>
          <p:nvPr/>
        </p:nvSpPr>
        <p:spPr>
          <a:xfrm rot="5400000">
            <a:off x="4983637" y="-4981948"/>
            <a:ext cx="2224724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93189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38301 w 2828441"/>
              <a:gd name="connsiteY2" fmla="*/ 6855554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938301" y="685555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10">
            <a:extLst>
              <a:ext uri="{FF2B5EF4-FFF2-40B4-BE49-F238E27FC236}">
                <a16:creationId xmlns:a16="http://schemas.microsoft.com/office/drawing/2014/main" id="{32275BD8-B698-4300-82B0-37A2C55F0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01" y="123203"/>
            <a:ext cx="1428750" cy="933450"/>
          </a:xfrm>
          <a:prstGeom prst="rect">
            <a:avLst/>
          </a:prstGeom>
        </p:spPr>
      </p:pic>
      <p:sp>
        <p:nvSpPr>
          <p:cNvPr id="26" name="Textfeld 6">
            <a:extLst>
              <a:ext uri="{FF2B5EF4-FFF2-40B4-BE49-F238E27FC236}">
                <a16:creationId xmlns:a16="http://schemas.microsoft.com/office/drawing/2014/main" id="{8BA63CC0-5A60-4847-B745-EE3A880DEBC6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F4A48A-D4D8-41AA-A57D-80142CFC9318}"/>
              </a:ext>
            </a:extLst>
          </p:cNvPr>
          <p:cNvSpPr txBox="1"/>
          <p:nvPr/>
        </p:nvSpPr>
        <p:spPr>
          <a:xfrm>
            <a:off x="2303556" y="373758"/>
            <a:ext cx="8948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feld 8">
            <a:extLst>
              <a:ext uri="{FF2B5EF4-FFF2-40B4-BE49-F238E27FC236}">
                <a16:creationId xmlns:a16="http://schemas.microsoft.com/office/drawing/2014/main" id="{B74D0BD5-BB60-447A-B246-90AE5CD584DF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31" name="Textfeld 8">
            <a:extLst>
              <a:ext uri="{FF2B5EF4-FFF2-40B4-BE49-F238E27FC236}">
                <a16:creationId xmlns:a16="http://schemas.microsoft.com/office/drawing/2014/main" id="{9C5A323D-BDA0-4F58-9A84-DAC72F6236D0}"/>
              </a:ext>
            </a:extLst>
          </p:cNvPr>
          <p:cNvSpPr txBox="1"/>
          <p:nvPr/>
        </p:nvSpPr>
        <p:spPr>
          <a:xfrm>
            <a:off x="1267096" y="1258763"/>
            <a:ext cx="3409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tx1">
                    <a:lumMod val="50000"/>
                    <a:lumOff val="50000"/>
                  </a:schemeClr>
                </a:solidFill>
              </a:rPr>
              <a:t>Content Management</a:t>
            </a:r>
          </a:p>
        </p:txBody>
      </p:sp>
      <p:pic>
        <p:nvPicPr>
          <p:cNvPr id="14" name="Grafik 3">
            <a:extLst>
              <a:ext uri="{FF2B5EF4-FFF2-40B4-BE49-F238E27FC236}">
                <a16:creationId xmlns:a16="http://schemas.microsoft.com/office/drawing/2014/main" id="{36C71B7B-66C8-423C-91A6-3F8D30B68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40" y="1780211"/>
            <a:ext cx="7569404" cy="2452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Grafik 6">
            <a:extLst>
              <a:ext uri="{FF2B5EF4-FFF2-40B4-BE49-F238E27FC236}">
                <a16:creationId xmlns:a16="http://schemas.microsoft.com/office/drawing/2014/main" id="{F3173858-A3D6-484D-8663-7B2261548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658" y="3045880"/>
            <a:ext cx="7560021" cy="21394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Grafik 2">
            <a:extLst>
              <a:ext uri="{FF2B5EF4-FFF2-40B4-BE49-F238E27FC236}">
                <a16:creationId xmlns:a16="http://schemas.microsoft.com/office/drawing/2014/main" id="{C869F4E1-8FE6-4575-86C1-49ED94AC8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477" y="3438348"/>
            <a:ext cx="5381625" cy="28765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73865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2"/>
          <p:cNvSpPr/>
          <p:nvPr/>
        </p:nvSpPr>
        <p:spPr>
          <a:xfrm rot="10800000" flipH="1">
            <a:off x="-9530" y="0"/>
            <a:ext cx="2314580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"/>
          <p:cNvSpPr/>
          <p:nvPr/>
        </p:nvSpPr>
        <p:spPr>
          <a:xfrm rot="16200000" flipV="1">
            <a:off x="5470213" y="92073"/>
            <a:ext cx="1306616" cy="1222185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69301"/>
              <a:gd name="connsiteX1" fmla="*/ 2828441 w 2828441"/>
              <a:gd name="connsiteY1" fmla="*/ 0 h 6869301"/>
              <a:gd name="connsiteX2" fmla="*/ 1447240 w 2828441"/>
              <a:gd name="connsiteY2" fmla="*/ 6869301 h 6869301"/>
              <a:gd name="connsiteX3" fmla="*/ 0 w 2828441"/>
              <a:gd name="connsiteY3" fmla="*/ 6858000 h 6869301"/>
              <a:gd name="connsiteX4" fmla="*/ 0 w 2828441"/>
              <a:gd name="connsiteY4" fmla="*/ 0 h 6869301"/>
              <a:gd name="connsiteX0" fmla="*/ 0 w 2351391"/>
              <a:gd name="connsiteY0" fmla="*/ 9525 h 6878826"/>
              <a:gd name="connsiteX1" fmla="*/ 2351391 w 2351391"/>
              <a:gd name="connsiteY1" fmla="*/ 0 h 6878826"/>
              <a:gd name="connsiteX2" fmla="*/ 1447240 w 2351391"/>
              <a:gd name="connsiteY2" fmla="*/ 6878826 h 6878826"/>
              <a:gd name="connsiteX3" fmla="*/ 0 w 2351391"/>
              <a:gd name="connsiteY3" fmla="*/ 6867525 h 6878826"/>
              <a:gd name="connsiteX4" fmla="*/ 0 w 2351391"/>
              <a:gd name="connsiteY4" fmla="*/ 9525 h 6878826"/>
              <a:gd name="connsiteX0" fmla="*/ 0 w 2351391"/>
              <a:gd name="connsiteY0" fmla="*/ 9525 h 6884209"/>
              <a:gd name="connsiteX1" fmla="*/ 2351391 w 2351391"/>
              <a:gd name="connsiteY1" fmla="*/ 0 h 6884209"/>
              <a:gd name="connsiteX2" fmla="*/ 851897 w 2351391"/>
              <a:gd name="connsiteY2" fmla="*/ 6884209 h 6884209"/>
              <a:gd name="connsiteX3" fmla="*/ 0 w 2351391"/>
              <a:gd name="connsiteY3" fmla="*/ 6867525 h 6884209"/>
              <a:gd name="connsiteX4" fmla="*/ 0 w 2351391"/>
              <a:gd name="connsiteY4" fmla="*/ 9525 h 6884209"/>
              <a:gd name="connsiteX0" fmla="*/ 2 w 2351393"/>
              <a:gd name="connsiteY0" fmla="*/ 9525 h 6884209"/>
              <a:gd name="connsiteX1" fmla="*/ 2351393 w 2351393"/>
              <a:gd name="connsiteY1" fmla="*/ 0 h 6884209"/>
              <a:gd name="connsiteX2" fmla="*/ 851899 w 2351393"/>
              <a:gd name="connsiteY2" fmla="*/ 6884209 h 6884209"/>
              <a:gd name="connsiteX3" fmla="*/ 1 w 2351393"/>
              <a:gd name="connsiteY3" fmla="*/ 6883675 h 6884209"/>
              <a:gd name="connsiteX4" fmla="*/ 2 w 2351393"/>
              <a:gd name="connsiteY4" fmla="*/ 9525 h 6884209"/>
              <a:gd name="connsiteX0" fmla="*/ 0 w 2068603"/>
              <a:gd name="connsiteY0" fmla="*/ 47205 h 6921889"/>
              <a:gd name="connsiteX1" fmla="*/ 2068603 w 2068603"/>
              <a:gd name="connsiteY1" fmla="*/ 0 h 6921889"/>
              <a:gd name="connsiteX2" fmla="*/ 851897 w 2068603"/>
              <a:gd name="connsiteY2" fmla="*/ 6921889 h 6921889"/>
              <a:gd name="connsiteX3" fmla="*/ -1 w 2068603"/>
              <a:gd name="connsiteY3" fmla="*/ 6921355 h 6921889"/>
              <a:gd name="connsiteX4" fmla="*/ 0 w 2068603"/>
              <a:gd name="connsiteY4" fmla="*/ 47205 h 6921889"/>
              <a:gd name="connsiteX0" fmla="*/ 2 w 2038837"/>
              <a:gd name="connsiteY0" fmla="*/ 0 h 6874684"/>
              <a:gd name="connsiteX1" fmla="*/ 2038838 w 2038837"/>
              <a:gd name="connsiteY1" fmla="*/ 33538 h 6874684"/>
              <a:gd name="connsiteX2" fmla="*/ 851899 w 2038837"/>
              <a:gd name="connsiteY2" fmla="*/ 6874684 h 6874684"/>
              <a:gd name="connsiteX3" fmla="*/ 1 w 2038837"/>
              <a:gd name="connsiteY3" fmla="*/ 6874150 h 6874684"/>
              <a:gd name="connsiteX4" fmla="*/ 2 w 2038837"/>
              <a:gd name="connsiteY4" fmla="*/ 0 h 6874684"/>
              <a:gd name="connsiteX0" fmla="*/ 0 w 2038837"/>
              <a:gd name="connsiteY0" fmla="*/ 0 h 6890833"/>
              <a:gd name="connsiteX1" fmla="*/ 2038836 w 2038837"/>
              <a:gd name="connsiteY1" fmla="*/ 49687 h 6890833"/>
              <a:gd name="connsiteX2" fmla="*/ 851897 w 2038837"/>
              <a:gd name="connsiteY2" fmla="*/ 6890833 h 6890833"/>
              <a:gd name="connsiteX3" fmla="*/ -1 w 2038837"/>
              <a:gd name="connsiteY3" fmla="*/ 6890299 h 6890833"/>
              <a:gd name="connsiteX4" fmla="*/ 0 w 2038837"/>
              <a:gd name="connsiteY4" fmla="*/ 0 h 6890833"/>
              <a:gd name="connsiteX0" fmla="*/ 2 w 1919768"/>
              <a:gd name="connsiteY0" fmla="*/ 4142 h 6894975"/>
              <a:gd name="connsiteX1" fmla="*/ 1919769 w 1919768"/>
              <a:gd name="connsiteY1" fmla="*/ 0 h 6894975"/>
              <a:gd name="connsiteX2" fmla="*/ 851899 w 1919768"/>
              <a:gd name="connsiteY2" fmla="*/ 6894975 h 6894975"/>
              <a:gd name="connsiteX3" fmla="*/ 1 w 1919768"/>
              <a:gd name="connsiteY3" fmla="*/ 6894441 h 6894975"/>
              <a:gd name="connsiteX4" fmla="*/ 2 w 1919768"/>
              <a:gd name="connsiteY4" fmla="*/ 4142 h 6894975"/>
              <a:gd name="connsiteX0" fmla="*/ 0 w 1919768"/>
              <a:gd name="connsiteY0" fmla="*/ 0 h 6906982"/>
              <a:gd name="connsiteX1" fmla="*/ 1919767 w 1919768"/>
              <a:gd name="connsiteY1" fmla="*/ 12007 h 6906982"/>
              <a:gd name="connsiteX2" fmla="*/ 851897 w 1919768"/>
              <a:gd name="connsiteY2" fmla="*/ 6906982 h 6906982"/>
              <a:gd name="connsiteX3" fmla="*/ -1 w 1919768"/>
              <a:gd name="connsiteY3" fmla="*/ 6906448 h 6906982"/>
              <a:gd name="connsiteX4" fmla="*/ 0 w 1919768"/>
              <a:gd name="connsiteY4" fmla="*/ 0 h 690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768" h="6906982">
                <a:moveTo>
                  <a:pt x="0" y="0"/>
                </a:moveTo>
                <a:lnTo>
                  <a:pt x="1919767" y="12007"/>
                </a:lnTo>
                <a:lnTo>
                  <a:pt x="851897" y="6906982"/>
                </a:lnTo>
                <a:lnTo>
                  <a:pt x="-1" y="6906448"/>
                </a:lnTo>
                <a:cubicBezTo>
                  <a:pt x="-1" y="4615065"/>
                  <a:pt x="0" y="2291383"/>
                  <a:pt x="0" y="0"/>
                </a:cubicBezTo>
                <a:close/>
              </a:path>
            </a:pathLst>
          </a:custGeom>
          <a:solidFill>
            <a:srgbClr val="4D5C7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"/>
          <p:cNvSpPr/>
          <p:nvPr/>
        </p:nvSpPr>
        <p:spPr>
          <a:xfrm rot="5400000">
            <a:off x="4983637" y="-4981948"/>
            <a:ext cx="2224724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93189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38301 w 2828441"/>
              <a:gd name="connsiteY2" fmla="*/ 6855554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938301" y="685555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10">
            <a:extLst>
              <a:ext uri="{FF2B5EF4-FFF2-40B4-BE49-F238E27FC236}">
                <a16:creationId xmlns:a16="http://schemas.microsoft.com/office/drawing/2014/main" id="{32275BD8-B698-4300-82B0-37A2C55F0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746" y="5688431"/>
            <a:ext cx="1428750" cy="933450"/>
          </a:xfrm>
          <a:prstGeom prst="rect">
            <a:avLst/>
          </a:prstGeom>
        </p:spPr>
      </p:pic>
      <p:sp>
        <p:nvSpPr>
          <p:cNvPr id="26" name="Textfeld 6">
            <a:extLst>
              <a:ext uri="{FF2B5EF4-FFF2-40B4-BE49-F238E27FC236}">
                <a16:creationId xmlns:a16="http://schemas.microsoft.com/office/drawing/2014/main" id="{8BA63CC0-5A60-4847-B745-EE3A880DEBC6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F4A48A-D4D8-41AA-A57D-80142CFC9318}"/>
              </a:ext>
            </a:extLst>
          </p:cNvPr>
          <p:cNvSpPr txBox="1"/>
          <p:nvPr/>
        </p:nvSpPr>
        <p:spPr>
          <a:xfrm>
            <a:off x="2141622" y="373758"/>
            <a:ext cx="9110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feld 8">
            <a:extLst>
              <a:ext uri="{FF2B5EF4-FFF2-40B4-BE49-F238E27FC236}">
                <a16:creationId xmlns:a16="http://schemas.microsoft.com/office/drawing/2014/main" id="{B74D0BD5-BB60-447A-B246-90AE5CD584DF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31" name="Textfeld 8">
            <a:extLst>
              <a:ext uri="{FF2B5EF4-FFF2-40B4-BE49-F238E27FC236}">
                <a16:creationId xmlns:a16="http://schemas.microsoft.com/office/drawing/2014/main" id="{9C5A323D-BDA0-4F58-9A84-DAC72F6236D0}"/>
              </a:ext>
            </a:extLst>
          </p:cNvPr>
          <p:cNvSpPr txBox="1"/>
          <p:nvPr/>
        </p:nvSpPr>
        <p:spPr>
          <a:xfrm>
            <a:off x="1267096" y="1258763"/>
            <a:ext cx="3409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tx1">
                    <a:lumMod val="50000"/>
                    <a:lumOff val="50000"/>
                  </a:schemeClr>
                </a:solidFill>
              </a:rPr>
              <a:t>Content Management</a:t>
            </a:r>
          </a:p>
        </p:txBody>
      </p:sp>
      <p:pic>
        <p:nvPicPr>
          <p:cNvPr id="13" name="Grafik 9">
            <a:extLst>
              <a:ext uri="{FF2B5EF4-FFF2-40B4-BE49-F238E27FC236}">
                <a16:creationId xmlns:a16="http://schemas.microsoft.com/office/drawing/2014/main" id="{8ADD1E97-714D-4E16-B679-C5CAD295A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4559" y="864211"/>
            <a:ext cx="5631937" cy="20952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Grafik 2">
            <a:extLst>
              <a:ext uri="{FF2B5EF4-FFF2-40B4-BE49-F238E27FC236}">
                <a16:creationId xmlns:a16="http://schemas.microsoft.com/office/drawing/2014/main" id="{F65B5365-633E-47FB-9116-DFE174CFD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2" y="2598484"/>
            <a:ext cx="6078582" cy="35502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Grafik 4">
            <a:extLst>
              <a:ext uri="{FF2B5EF4-FFF2-40B4-BE49-F238E27FC236}">
                <a16:creationId xmlns:a16="http://schemas.microsoft.com/office/drawing/2014/main" id="{0608EB6E-E61C-4F01-8E4A-42B0C05B4F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181" y="2320536"/>
            <a:ext cx="5581650" cy="34194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Grafik 2">
            <a:extLst>
              <a:ext uri="{FF2B5EF4-FFF2-40B4-BE49-F238E27FC236}">
                <a16:creationId xmlns:a16="http://schemas.microsoft.com/office/drawing/2014/main" id="{18899DB8-2AC6-48FA-89E8-B712311D5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8703" y="2733655"/>
            <a:ext cx="5425050" cy="306465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11932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2"/>
          <p:cNvSpPr/>
          <p:nvPr/>
        </p:nvSpPr>
        <p:spPr>
          <a:xfrm rot="10800000" flipH="1">
            <a:off x="-9530" y="0"/>
            <a:ext cx="2314580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"/>
          <p:cNvSpPr/>
          <p:nvPr/>
        </p:nvSpPr>
        <p:spPr>
          <a:xfrm rot="16200000" flipV="1">
            <a:off x="5523221" y="92073"/>
            <a:ext cx="1306616" cy="1222185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69301"/>
              <a:gd name="connsiteX1" fmla="*/ 2828441 w 2828441"/>
              <a:gd name="connsiteY1" fmla="*/ 0 h 6869301"/>
              <a:gd name="connsiteX2" fmla="*/ 1447240 w 2828441"/>
              <a:gd name="connsiteY2" fmla="*/ 6869301 h 6869301"/>
              <a:gd name="connsiteX3" fmla="*/ 0 w 2828441"/>
              <a:gd name="connsiteY3" fmla="*/ 6858000 h 6869301"/>
              <a:gd name="connsiteX4" fmla="*/ 0 w 2828441"/>
              <a:gd name="connsiteY4" fmla="*/ 0 h 6869301"/>
              <a:gd name="connsiteX0" fmla="*/ 0 w 2351391"/>
              <a:gd name="connsiteY0" fmla="*/ 9525 h 6878826"/>
              <a:gd name="connsiteX1" fmla="*/ 2351391 w 2351391"/>
              <a:gd name="connsiteY1" fmla="*/ 0 h 6878826"/>
              <a:gd name="connsiteX2" fmla="*/ 1447240 w 2351391"/>
              <a:gd name="connsiteY2" fmla="*/ 6878826 h 6878826"/>
              <a:gd name="connsiteX3" fmla="*/ 0 w 2351391"/>
              <a:gd name="connsiteY3" fmla="*/ 6867525 h 6878826"/>
              <a:gd name="connsiteX4" fmla="*/ 0 w 2351391"/>
              <a:gd name="connsiteY4" fmla="*/ 9525 h 6878826"/>
              <a:gd name="connsiteX0" fmla="*/ 0 w 2351391"/>
              <a:gd name="connsiteY0" fmla="*/ 9525 h 6884209"/>
              <a:gd name="connsiteX1" fmla="*/ 2351391 w 2351391"/>
              <a:gd name="connsiteY1" fmla="*/ 0 h 6884209"/>
              <a:gd name="connsiteX2" fmla="*/ 851897 w 2351391"/>
              <a:gd name="connsiteY2" fmla="*/ 6884209 h 6884209"/>
              <a:gd name="connsiteX3" fmla="*/ 0 w 2351391"/>
              <a:gd name="connsiteY3" fmla="*/ 6867525 h 6884209"/>
              <a:gd name="connsiteX4" fmla="*/ 0 w 2351391"/>
              <a:gd name="connsiteY4" fmla="*/ 9525 h 6884209"/>
              <a:gd name="connsiteX0" fmla="*/ 2 w 2351393"/>
              <a:gd name="connsiteY0" fmla="*/ 9525 h 6884209"/>
              <a:gd name="connsiteX1" fmla="*/ 2351393 w 2351393"/>
              <a:gd name="connsiteY1" fmla="*/ 0 h 6884209"/>
              <a:gd name="connsiteX2" fmla="*/ 851899 w 2351393"/>
              <a:gd name="connsiteY2" fmla="*/ 6884209 h 6884209"/>
              <a:gd name="connsiteX3" fmla="*/ 1 w 2351393"/>
              <a:gd name="connsiteY3" fmla="*/ 6883675 h 6884209"/>
              <a:gd name="connsiteX4" fmla="*/ 2 w 2351393"/>
              <a:gd name="connsiteY4" fmla="*/ 9525 h 6884209"/>
              <a:gd name="connsiteX0" fmla="*/ 0 w 2068603"/>
              <a:gd name="connsiteY0" fmla="*/ 47205 h 6921889"/>
              <a:gd name="connsiteX1" fmla="*/ 2068603 w 2068603"/>
              <a:gd name="connsiteY1" fmla="*/ 0 h 6921889"/>
              <a:gd name="connsiteX2" fmla="*/ 851897 w 2068603"/>
              <a:gd name="connsiteY2" fmla="*/ 6921889 h 6921889"/>
              <a:gd name="connsiteX3" fmla="*/ -1 w 2068603"/>
              <a:gd name="connsiteY3" fmla="*/ 6921355 h 6921889"/>
              <a:gd name="connsiteX4" fmla="*/ 0 w 2068603"/>
              <a:gd name="connsiteY4" fmla="*/ 47205 h 6921889"/>
              <a:gd name="connsiteX0" fmla="*/ 2 w 2038837"/>
              <a:gd name="connsiteY0" fmla="*/ 0 h 6874684"/>
              <a:gd name="connsiteX1" fmla="*/ 2038838 w 2038837"/>
              <a:gd name="connsiteY1" fmla="*/ 33538 h 6874684"/>
              <a:gd name="connsiteX2" fmla="*/ 851899 w 2038837"/>
              <a:gd name="connsiteY2" fmla="*/ 6874684 h 6874684"/>
              <a:gd name="connsiteX3" fmla="*/ 1 w 2038837"/>
              <a:gd name="connsiteY3" fmla="*/ 6874150 h 6874684"/>
              <a:gd name="connsiteX4" fmla="*/ 2 w 2038837"/>
              <a:gd name="connsiteY4" fmla="*/ 0 h 6874684"/>
              <a:gd name="connsiteX0" fmla="*/ 0 w 2038837"/>
              <a:gd name="connsiteY0" fmla="*/ 0 h 6890833"/>
              <a:gd name="connsiteX1" fmla="*/ 2038836 w 2038837"/>
              <a:gd name="connsiteY1" fmla="*/ 49687 h 6890833"/>
              <a:gd name="connsiteX2" fmla="*/ 851897 w 2038837"/>
              <a:gd name="connsiteY2" fmla="*/ 6890833 h 6890833"/>
              <a:gd name="connsiteX3" fmla="*/ -1 w 2038837"/>
              <a:gd name="connsiteY3" fmla="*/ 6890299 h 6890833"/>
              <a:gd name="connsiteX4" fmla="*/ 0 w 2038837"/>
              <a:gd name="connsiteY4" fmla="*/ 0 h 6890833"/>
              <a:gd name="connsiteX0" fmla="*/ 2 w 1919768"/>
              <a:gd name="connsiteY0" fmla="*/ 4142 h 6894975"/>
              <a:gd name="connsiteX1" fmla="*/ 1919769 w 1919768"/>
              <a:gd name="connsiteY1" fmla="*/ 0 h 6894975"/>
              <a:gd name="connsiteX2" fmla="*/ 851899 w 1919768"/>
              <a:gd name="connsiteY2" fmla="*/ 6894975 h 6894975"/>
              <a:gd name="connsiteX3" fmla="*/ 1 w 1919768"/>
              <a:gd name="connsiteY3" fmla="*/ 6894441 h 6894975"/>
              <a:gd name="connsiteX4" fmla="*/ 2 w 1919768"/>
              <a:gd name="connsiteY4" fmla="*/ 4142 h 6894975"/>
              <a:gd name="connsiteX0" fmla="*/ 0 w 1919768"/>
              <a:gd name="connsiteY0" fmla="*/ 0 h 6906982"/>
              <a:gd name="connsiteX1" fmla="*/ 1919767 w 1919768"/>
              <a:gd name="connsiteY1" fmla="*/ 12007 h 6906982"/>
              <a:gd name="connsiteX2" fmla="*/ 851897 w 1919768"/>
              <a:gd name="connsiteY2" fmla="*/ 6906982 h 6906982"/>
              <a:gd name="connsiteX3" fmla="*/ -1 w 1919768"/>
              <a:gd name="connsiteY3" fmla="*/ 6906448 h 6906982"/>
              <a:gd name="connsiteX4" fmla="*/ 0 w 1919768"/>
              <a:gd name="connsiteY4" fmla="*/ 0 h 690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768" h="6906982">
                <a:moveTo>
                  <a:pt x="0" y="0"/>
                </a:moveTo>
                <a:lnTo>
                  <a:pt x="1919767" y="12007"/>
                </a:lnTo>
                <a:lnTo>
                  <a:pt x="851897" y="6906982"/>
                </a:lnTo>
                <a:lnTo>
                  <a:pt x="-1" y="6906448"/>
                </a:lnTo>
                <a:cubicBezTo>
                  <a:pt x="-1" y="4615065"/>
                  <a:pt x="0" y="2291383"/>
                  <a:pt x="0" y="0"/>
                </a:cubicBezTo>
                <a:close/>
              </a:path>
            </a:pathLst>
          </a:custGeom>
          <a:solidFill>
            <a:srgbClr val="4D5C7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"/>
          <p:cNvSpPr/>
          <p:nvPr/>
        </p:nvSpPr>
        <p:spPr>
          <a:xfrm rot="5400000">
            <a:off x="4983637" y="-4981948"/>
            <a:ext cx="2224724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93189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38301 w 2828441"/>
              <a:gd name="connsiteY2" fmla="*/ 6855554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938301" y="685555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10">
            <a:extLst>
              <a:ext uri="{FF2B5EF4-FFF2-40B4-BE49-F238E27FC236}">
                <a16:creationId xmlns:a16="http://schemas.microsoft.com/office/drawing/2014/main" id="{32275BD8-B698-4300-82B0-37A2C55F0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02" y="5172199"/>
            <a:ext cx="1428750" cy="933450"/>
          </a:xfrm>
          <a:prstGeom prst="rect">
            <a:avLst/>
          </a:prstGeom>
        </p:spPr>
      </p:pic>
      <p:sp>
        <p:nvSpPr>
          <p:cNvPr id="26" name="Textfeld 6">
            <a:extLst>
              <a:ext uri="{FF2B5EF4-FFF2-40B4-BE49-F238E27FC236}">
                <a16:creationId xmlns:a16="http://schemas.microsoft.com/office/drawing/2014/main" id="{8BA63CC0-5A60-4847-B745-EE3A880DEBC6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F4A48A-D4D8-41AA-A57D-80142CFC9318}"/>
              </a:ext>
            </a:extLst>
          </p:cNvPr>
          <p:cNvSpPr txBox="1"/>
          <p:nvPr/>
        </p:nvSpPr>
        <p:spPr>
          <a:xfrm>
            <a:off x="1231733" y="307083"/>
            <a:ext cx="9134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feld 8">
            <a:extLst>
              <a:ext uri="{FF2B5EF4-FFF2-40B4-BE49-F238E27FC236}">
                <a16:creationId xmlns:a16="http://schemas.microsoft.com/office/drawing/2014/main" id="{B74D0BD5-BB60-447A-B246-90AE5CD584DF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31" name="Textfeld 8">
            <a:extLst>
              <a:ext uri="{FF2B5EF4-FFF2-40B4-BE49-F238E27FC236}">
                <a16:creationId xmlns:a16="http://schemas.microsoft.com/office/drawing/2014/main" id="{9C5A323D-BDA0-4F58-9A84-DAC72F6236D0}"/>
              </a:ext>
            </a:extLst>
          </p:cNvPr>
          <p:cNvSpPr txBox="1"/>
          <p:nvPr/>
        </p:nvSpPr>
        <p:spPr>
          <a:xfrm>
            <a:off x="1267096" y="1258763"/>
            <a:ext cx="3409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tx1">
                    <a:lumMod val="50000"/>
                    <a:lumOff val="50000"/>
                  </a:schemeClr>
                </a:solidFill>
              </a:rPr>
              <a:t>Content Management</a:t>
            </a:r>
          </a:p>
        </p:txBody>
      </p:sp>
      <p:pic>
        <p:nvPicPr>
          <p:cNvPr id="23" name="Content Placeholder 4">
            <a:extLst>
              <a:ext uri="{FF2B5EF4-FFF2-40B4-BE49-F238E27FC236}">
                <a16:creationId xmlns:a16="http://schemas.microsoft.com/office/drawing/2014/main" id="{80B515B3-C12F-4606-9320-DC208DB58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7096" y="1875223"/>
            <a:ext cx="6254127" cy="26661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6C0D04D-367D-4E19-A5D1-FE6EE16579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4342" y="2909895"/>
            <a:ext cx="7907380" cy="236647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27554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2"/>
          <p:cNvSpPr/>
          <p:nvPr/>
        </p:nvSpPr>
        <p:spPr>
          <a:xfrm rot="10800000" flipH="1">
            <a:off x="-9530" y="0"/>
            <a:ext cx="2314580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"/>
          <p:cNvSpPr/>
          <p:nvPr/>
        </p:nvSpPr>
        <p:spPr>
          <a:xfrm rot="16200000" flipV="1">
            <a:off x="5523221" y="92073"/>
            <a:ext cx="1306616" cy="1222185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69301"/>
              <a:gd name="connsiteX1" fmla="*/ 2828441 w 2828441"/>
              <a:gd name="connsiteY1" fmla="*/ 0 h 6869301"/>
              <a:gd name="connsiteX2" fmla="*/ 1447240 w 2828441"/>
              <a:gd name="connsiteY2" fmla="*/ 6869301 h 6869301"/>
              <a:gd name="connsiteX3" fmla="*/ 0 w 2828441"/>
              <a:gd name="connsiteY3" fmla="*/ 6858000 h 6869301"/>
              <a:gd name="connsiteX4" fmla="*/ 0 w 2828441"/>
              <a:gd name="connsiteY4" fmla="*/ 0 h 6869301"/>
              <a:gd name="connsiteX0" fmla="*/ 0 w 2351391"/>
              <a:gd name="connsiteY0" fmla="*/ 9525 h 6878826"/>
              <a:gd name="connsiteX1" fmla="*/ 2351391 w 2351391"/>
              <a:gd name="connsiteY1" fmla="*/ 0 h 6878826"/>
              <a:gd name="connsiteX2" fmla="*/ 1447240 w 2351391"/>
              <a:gd name="connsiteY2" fmla="*/ 6878826 h 6878826"/>
              <a:gd name="connsiteX3" fmla="*/ 0 w 2351391"/>
              <a:gd name="connsiteY3" fmla="*/ 6867525 h 6878826"/>
              <a:gd name="connsiteX4" fmla="*/ 0 w 2351391"/>
              <a:gd name="connsiteY4" fmla="*/ 9525 h 6878826"/>
              <a:gd name="connsiteX0" fmla="*/ 0 w 2351391"/>
              <a:gd name="connsiteY0" fmla="*/ 9525 h 6884209"/>
              <a:gd name="connsiteX1" fmla="*/ 2351391 w 2351391"/>
              <a:gd name="connsiteY1" fmla="*/ 0 h 6884209"/>
              <a:gd name="connsiteX2" fmla="*/ 851897 w 2351391"/>
              <a:gd name="connsiteY2" fmla="*/ 6884209 h 6884209"/>
              <a:gd name="connsiteX3" fmla="*/ 0 w 2351391"/>
              <a:gd name="connsiteY3" fmla="*/ 6867525 h 6884209"/>
              <a:gd name="connsiteX4" fmla="*/ 0 w 2351391"/>
              <a:gd name="connsiteY4" fmla="*/ 9525 h 6884209"/>
              <a:gd name="connsiteX0" fmla="*/ 2 w 2351393"/>
              <a:gd name="connsiteY0" fmla="*/ 9525 h 6884209"/>
              <a:gd name="connsiteX1" fmla="*/ 2351393 w 2351393"/>
              <a:gd name="connsiteY1" fmla="*/ 0 h 6884209"/>
              <a:gd name="connsiteX2" fmla="*/ 851899 w 2351393"/>
              <a:gd name="connsiteY2" fmla="*/ 6884209 h 6884209"/>
              <a:gd name="connsiteX3" fmla="*/ 1 w 2351393"/>
              <a:gd name="connsiteY3" fmla="*/ 6883675 h 6884209"/>
              <a:gd name="connsiteX4" fmla="*/ 2 w 2351393"/>
              <a:gd name="connsiteY4" fmla="*/ 9525 h 6884209"/>
              <a:gd name="connsiteX0" fmla="*/ 0 w 2068603"/>
              <a:gd name="connsiteY0" fmla="*/ 47205 h 6921889"/>
              <a:gd name="connsiteX1" fmla="*/ 2068603 w 2068603"/>
              <a:gd name="connsiteY1" fmla="*/ 0 h 6921889"/>
              <a:gd name="connsiteX2" fmla="*/ 851897 w 2068603"/>
              <a:gd name="connsiteY2" fmla="*/ 6921889 h 6921889"/>
              <a:gd name="connsiteX3" fmla="*/ -1 w 2068603"/>
              <a:gd name="connsiteY3" fmla="*/ 6921355 h 6921889"/>
              <a:gd name="connsiteX4" fmla="*/ 0 w 2068603"/>
              <a:gd name="connsiteY4" fmla="*/ 47205 h 6921889"/>
              <a:gd name="connsiteX0" fmla="*/ 2 w 2038837"/>
              <a:gd name="connsiteY0" fmla="*/ 0 h 6874684"/>
              <a:gd name="connsiteX1" fmla="*/ 2038838 w 2038837"/>
              <a:gd name="connsiteY1" fmla="*/ 33538 h 6874684"/>
              <a:gd name="connsiteX2" fmla="*/ 851899 w 2038837"/>
              <a:gd name="connsiteY2" fmla="*/ 6874684 h 6874684"/>
              <a:gd name="connsiteX3" fmla="*/ 1 w 2038837"/>
              <a:gd name="connsiteY3" fmla="*/ 6874150 h 6874684"/>
              <a:gd name="connsiteX4" fmla="*/ 2 w 2038837"/>
              <a:gd name="connsiteY4" fmla="*/ 0 h 6874684"/>
              <a:gd name="connsiteX0" fmla="*/ 0 w 2038837"/>
              <a:gd name="connsiteY0" fmla="*/ 0 h 6890833"/>
              <a:gd name="connsiteX1" fmla="*/ 2038836 w 2038837"/>
              <a:gd name="connsiteY1" fmla="*/ 49687 h 6890833"/>
              <a:gd name="connsiteX2" fmla="*/ 851897 w 2038837"/>
              <a:gd name="connsiteY2" fmla="*/ 6890833 h 6890833"/>
              <a:gd name="connsiteX3" fmla="*/ -1 w 2038837"/>
              <a:gd name="connsiteY3" fmla="*/ 6890299 h 6890833"/>
              <a:gd name="connsiteX4" fmla="*/ 0 w 2038837"/>
              <a:gd name="connsiteY4" fmla="*/ 0 h 6890833"/>
              <a:gd name="connsiteX0" fmla="*/ 2 w 1919768"/>
              <a:gd name="connsiteY0" fmla="*/ 4142 h 6894975"/>
              <a:gd name="connsiteX1" fmla="*/ 1919769 w 1919768"/>
              <a:gd name="connsiteY1" fmla="*/ 0 h 6894975"/>
              <a:gd name="connsiteX2" fmla="*/ 851899 w 1919768"/>
              <a:gd name="connsiteY2" fmla="*/ 6894975 h 6894975"/>
              <a:gd name="connsiteX3" fmla="*/ 1 w 1919768"/>
              <a:gd name="connsiteY3" fmla="*/ 6894441 h 6894975"/>
              <a:gd name="connsiteX4" fmla="*/ 2 w 1919768"/>
              <a:gd name="connsiteY4" fmla="*/ 4142 h 6894975"/>
              <a:gd name="connsiteX0" fmla="*/ 0 w 1919768"/>
              <a:gd name="connsiteY0" fmla="*/ 0 h 6906982"/>
              <a:gd name="connsiteX1" fmla="*/ 1919767 w 1919768"/>
              <a:gd name="connsiteY1" fmla="*/ 12007 h 6906982"/>
              <a:gd name="connsiteX2" fmla="*/ 851897 w 1919768"/>
              <a:gd name="connsiteY2" fmla="*/ 6906982 h 6906982"/>
              <a:gd name="connsiteX3" fmla="*/ -1 w 1919768"/>
              <a:gd name="connsiteY3" fmla="*/ 6906448 h 6906982"/>
              <a:gd name="connsiteX4" fmla="*/ 0 w 1919768"/>
              <a:gd name="connsiteY4" fmla="*/ 0 h 690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768" h="6906982">
                <a:moveTo>
                  <a:pt x="0" y="0"/>
                </a:moveTo>
                <a:lnTo>
                  <a:pt x="1919767" y="12007"/>
                </a:lnTo>
                <a:lnTo>
                  <a:pt x="851897" y="6906982"/>
                </a:lnTo>
                <a:lnTo>
                  <a:pt x="-1" y="6906448"/>
                </a:lnTo>
                <a:cubicBezTo>
                  <a:pt x="-1" y="4615065"/>
                  <a:pt x="0" y="2291383"/>
                  <a:pt x="0" y="0"/>
                </a:cubicBezTo>
                <a:close/>
              </a:path>
            </a:pathLst>
          </a:custGeom>
          <a:solidFill>
            <a:srgbClr val="4D5C7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"/>
          <p:cNvSpPr/>
          <p:nvPr/>
        </p:nvSpPr>
        <p:spPr>
          <a:xfrm rot="5400000">
            <a:off x="4983637" y="-4981948"/>
            <a:ext cx="2224724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93189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38301 w 2828441"/>
              <a:gd name="connsiteY2" fmla="*/ 6855554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938301" y="685555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Grafik 10">
            <a:extLst>
              <a:ext uri="{FF2B5EF4-FFF2-40B4-BE49-F238E27FC236}">
                <a16:creationId xmlns:a16="http://schemas.microsoft.com/office/drawing/2014/main" id="{32275BD8-B698-4300-82B0-37A2C55F0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529" y="988295"/>
            <a:ext cx="1428750" cy="933450"/>
          </a:xfrm>
          <a:prstGeom prst="rect">
            <a:avLst/>
          </a:prstGeom>
        </p:spPr>
      </p:pic>
      <p:sp>
        <p:nvSpPr>
          <p:cNvPr id="26" name="Textfeld 6">
            <a:extLst>
              <a:ext uri="{FF2B5EF4-FFF2-40B4-BE49-F238E27FC236}">
                <a16:creationId xmlns:a16="http://schemas.microsoft.com/office/drawing/2014/main" id="{8BA63CC0-5A60-4847-B745-EE3A880DEBC6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F4A48A-D4D8-41AA-A57D-80142CFC9318}"/>
              </a:ext>
            </a:extLst>
          </p:cNvPr>
          <p:cNvSpPr txBox="1"/>
          <p:nvPr/>
        </p:nvSpPr>
        <p:spPr>
          <a:xfrm>
            <a:off x="2093496" y="373758"/>
            <a:ext cx="9158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Textfeld 8">
            <a:extLst>
              <a:ext uri="{FF2B5EF4-FFF2-40B4-BE49-F238E27FC236}">
                <a16:creationId xmlns:a16="http://schemas.microsoft.com/office/drawing/2014/main" id="{B74D0BD5-BB60-447A-B246-90AE5CD584DF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31" name="Textfeld 8">
            <a:extLst>
              <a:ext uri="{FF2B5EF4-FFF2-40B4-BE49-F238E27FC236}">
                <a16:creationId xmlns:a16="http://schemas.microsoft.com/office/drawing/2014/main" id="{9C5A323D-BDA0-4F58-9A84-DAC72F6236D0}"/>
              </a:ext>
            </a:extLst>
          </p:cNvPr>
          <p:cNvSpPr txBox="1"/>
          <p:nvPr/>
        </p:nvSpPr>
        <p:spPr>
          <a:xfrm>
            <a:off x="1267096" y="1258763"/>
            <a:ext cx="3409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tx1">
                    <a:lumMod val="50000"/>
                    <a:lumOff val="50000"/>
                  </a:schemeClr>
                </a:solidFill>
              </a:rPr>
              <a:t>Content Management</a:t>
            </a:r>
          </a:p>
        </p:txBody>
      </p:sp>
      <p:pic>
        <p:nvPicPr>
          <p:cNvPr id="12" name="Grafik 1">
            <a:extLst>
              <a:ext uri="{FF2B5EF4-FFF2-40B4-BE49-F238E27FC236}">
                <a16:creationId xmlns:a16="http://schemas.microsoft.com/office/drawing/2014/main" id="{6836070A-D665-4CA3-92B0-FC0FEB91E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54" y="1736445"/>
            <a:ext cx="6417138" cy="24498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Grafik 3">
            <a:extLst>
              <a:ext uri="{FF2B5EF4-FFF2-40B4-BE49-F238E27FC236}">
                <a16:creationId xmlns:a16="http://schemas.microsoft.com/office/drawing/2014/main" id="{6FB711A3-388E-40E5-BEE3-99C335345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562" y="3459394"/>
            <a:ext cx="6393134" cy="2630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Grafik 6">
            <a:extLst>
              <a:ext uri="{FF2B5EF4-FFF2-40B4-BE49-F238E27FC236}">
                <a16:creationId xmlns:a16="http://schemas.microsoft.com/office/drawing/2014/main" id="{33A2DBDD-B0F6-4B5F-A098-1AE17C84D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519" y="4203478"/>
            <a:ext cx="6241500" cy="1989856"/>
          </a:xfrm>
          <a:prstGeom prst="rect">
            <a:avLst/>
          </a:prstGeom>
          <a:ln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26509996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0932" y="1057398"/>
            <a:ext cx="8139004" cy="487371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" y="0"/>
            <a:ext cx="2244436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672347"/>
              <a:gd name="connsiteY0" fmla="*/ 0 h 6858000"/>
              <a:gd name="connsiteX1" fmla="*/ 2672347 w 2672347"/>
              <a:gd name="connsiteY1" fmla="*/ 9426 h 6858000"/>
              <a:gd name="connsiteX2" fmla="*/ 1146875 w 2672347"/>
              <a:gd name="connsiteY2" fmla="*/ 6850251 h 6858000"/>
              <a:gd name="connsiteX3" fmla="*/ 0 w 2672347"/>
              <a:gd name="connsiteY3" fmla="*/ 6858000 h 6858000"/>
              <a:gd name="connsiteX4" fmla="*/ 0 w 267234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347" h="6858000">
                <a:moveTo>
                  <a:pt x="0" y="0"/>
                </a:moveTo>
                <a:lnTo>
                  <a:pt x="2672347" y="9426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2"/>
          <p:cNvSpPr/>
          <p:nvPr/>
        </p:nvSpPr>
        <p:spPr>
          <a:xfrm rot="5400000" flipH="1">
            <a:off x="5456238" y="118750"/>
            <a:ext cx="1279519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2"/>
          <p:cNvSpPr/>
          <p:nvPr/>
        </p:nvSpPr>
        <p:spPr>
          <a:xfrm rot="5400000">
            <a:off x="4586384" y="-5203878"/>
            <a:ext cx="1727198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17" y="5748027"/>
            <a:ext cx="1428750" cy="933450"/>
          </a:xfrm>
          <a:prstGeom prst="rect">
            <a:avLst/>
          </a:prstGeom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ABA0B6D5-B7BB-41E9-A6B0-B1650B307550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1094FD8E-0A55-459B-9116-60023C0EA2C9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B07E0-B7A6-4B4C-A19C-F4295D8C1473}"/>
              </a:ext>
            </a:extLst>
          </p:cNvPr>
          <p:cNvSpPr txBox="1"/>
          <p:nvPr/>
        </p:nvSpPr>
        <p:spPr>
          <a:xfrm>
            <a:off x="622133" y="364233"/>
            <a:ext cx="9134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1797580" y="4149631"/>
            <a:ext cx="3227298" cy="15081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cs-CZ" sz="2300" b="1">
                <a:solidFill>
                  <a:schemeClr val="bg1">
                    <a:lumMod val="50000"/>
                  </a:schemeClr>
                </a:solidFill>
                <a:latin typeface="Arial Narrow"/>
              </a:rPr>
              <a:t>Příklad vizualizace časopiseckého titulu na  veřejném webovém rozhraní</a:t>
            </a:r>
            <a:endParaRPr lang="en-GB" sz="2300" b="1">
              <a:solidFill>
                <a:schemeClr val="bg1">
                  <a:lumMod val="50000"/>
                </a:schemeClr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43030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495" y="1054737"/>
            <a:ext cx="8139004" cy="484464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" y="0"/>
            <a:ext cx="2244436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672347"/>
              <a:gd name="connsiteY0" fmla="*/ 0 h 6858000"/>
              <a:gd name="connsiteX1" fmla="*/ 2672347 w 2672347"/>
              <a:gd name="connsiteY1" fmla="*/ 9426 h 6858000"/>
              <a:gd name="connsiteX2" fmla="*/ 1146875 w 2672347"/>
              <a:gd name="connsiteY2" fmla="*/ 6850251 h 6858000"/>
              <a:gd name="connsiteX3" fmla="*/ 0 w 2672347"/>
              <a:gd name="connsiteY3" fmla="*/ 6858000 h 6858000"/>
              <a:gd name="connsiteX4" fmla="*/ 0 w 267234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347" h="6858000">
                <a:moveTo>
                  <a:pt x="0" y="0"/>
                </a:moveTo>
                <a:lnTo>
                  <a:pt x="2672347" y="9426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2"/>
          <p:cNvSpPr/>
          <p:nvPr/>
        </p:nvSpPr>
        <p:spPr>
          <a:xfrm rot="5400000" flipH="1">
            <a:off x="5456238" y="118750"/>
            <a:ext cx="1279519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2"/>
          <p:cNvSpPr/>
          <p:nvPr/>
        </p:nvSpPr>
        <p:spPr>
          <a:xfrm rot="5400000">
            <a:off x="5232400" y="-5232400"/>
            <a:ext cx="1727198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9" y="3023213"/>
            <a:ext cx="1428750" cy="933450"/>
          </a:xfrm>
          <a:prstGeom prst="rect">
            <a:avLst/>
          </a:prstGeom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ABA0B6D5-B7BB-41E9-A6B0-B1650B307550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1094FD8E-0A55-459B-9116-60023C0EA2C9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B07E0-B7A6-4B4C-A19C-F4295D8C1473}"/>
              </a:ext>
            </a:extLst>
          </p:cNvPr>
          <p:cNvSpPr txBox="1"/>
          <p:nvPr/>
        </p:nvSpPr>
        <p:spPr>
          <a:xfrm>
            <a:off x="1112096" y="364233"/>
            <a:ext cx="92254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3587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59" y="1053678"/>
            <a:ext cx="8133362" cy="48897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" y="0"/>
            <a:ext cx="2244436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672347"/>
              <a:gd name="connsiteY0" fmla="*/ 0 h 6858000"/>
              <a:gd name="connsiteX1" fmla="*/ 2672347 w 2672347"/>
              <a:gd name="connsiteY1" fmla="*/ 9426 h 6858000"/>
              <a:gd name="connsiteX2" fmla="*/ 1146875 w 2672347"/>
              <a:gd name="connsiteY2" fmla="*/ 6850251 h 6858000"/>
              <a:gd name="connsiteX3" fmla="*/ 0 w 2672347"/>
              <a:gd name="connsiteY3" fmla="*/ 6858000 h 6858000"/>
              <a:gd name="connsiteX4" fmla="*/ 0 w 267234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347" h="6858000">
                <a:moveTo>
                  <a:pt x="0" y="0"/>
                </a:moveTo>
                <a:lnTo>
                  <a:pt x="2672347" y="9426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2"/>
          <p:cNvSpPr/>
          <p:nvPr/>
        </p:nvSpPr>
        <p:spPr>
          <a:xfrm rot="5400000" flipH="1">
            <a:off x="5456238" y="118750"/>
            <a:ext cx="1279519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2"/>
          <p:cNvSpPr/>
          <p:nvPr/>
        </p:nvSpPr>
        <p:spPr>
          <a:xfrm rot="5400000">
            <a:off x="5232400" y="-5232400"/>
            <a:ext cx="1727198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828" y="671596"/>
            <a:ext cx="1428750" cy="933450"/>
          </a:xfrm>
          <a:prstGeom prst="rect">
            <a:avLst/>
          </a:prstGeom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ABA0B6D5-B7BB-41E9-A6B0-B1650B307550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1094FD8E-0A55-459B-9116-60023C0EA2C9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B07E0-B7A6-4B4C-A19C-F4295D8C1473}"/>
              </a:ext>
            </a:extLst>
          </p:cNvPr>
          <p:cNvSpPr txBox="1"/>
          <p:nvPr/>
        </p:nvSpPr>
        <p:spPr>
          <a:xfrm>
            <a:off x="2244438" y="373758"/>
            <a:ext cx="900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1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58" y="1053622"/>
            <a:ext cx="8155051" cy="4863906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" y="0"/>
            <a:ext cx="2244436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672347"/>
              <a:gd name="connsiteY0" fmla="*/ 0 h 6858000"/>
              <a:gd name="connsiteX1" fmla="*/ 2672347 w 2672347"/>
              <a:gd name="connsiteY1" fmla="*/ 9426 h 6858000"/>
              <a:gd name="connsiteX2" fmla="*/ 1146875 w 2672347"/>
              <a:gd name="connsiteY2" fmla="*/ 6850251 h 6858000"/>
              <a:gd name="connsiteX3" fmla="*/ 0 w 2672347"/>
              <a:gd name="connsiteY3" fmla="*/ 6858000 h 6858000"/>
              <a:gd name="connsiteX4" fmla="*/ 0 w 267234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347" h="6858000">
                <a:moveTo>
                  <a:pt x="0" y="0"/>
                </a:moveTo>
                <a:lnTo>
                  <a:pt x="2672347" y="9426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2"/>
          <p:cNvSpPr/>
          <p:nvPr/>
        </p:nvSpPr>
        <p:spPr>
          <a:xfrm rot="5400000" flipH="1">
            <a:off x="5456238" y="118750"/>
            <a:ext cx="1279519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2"/>
          <p:cNvSpPr/>
          <p:nvPr/>
        </p:nvSpPr>
        <p:spPr>
          <a:xfrm rot="5400000">
            <a:off x="5232400" y="-5232400"/>
            <a:ext cx="1727198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3" y="319941"/>
            <a:ext cx="1428750" cy="933450"/>
          </a:xfrm>
          <a:prstGeom prst="rect">
            <a:avLst/>
          </a:prstGeom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ABA0B6D5-B7BB-41E9-A6B0-B1650B307550}"/>
              </a:ext>
            </a:extLst>
          </p:cNvPr>
          <p:cNvSpPr txBox="1"/>
          <p:nvPr/>
        </p:nvSpPr>
        <p:spPr>
          <a:xfrm>
            <a:off x="4786794" y="628465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1094FD8E-0A55-459B-9116-60023C0EA2C9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B07E0-B7A6-4B4C-A19C-F4295D8C1473}"/>
              </a:ext>
            </a:extLst>
          </p:cNvPr>
          <p:cNvSpPr txBox="1"/>
          <p:nvPr/>
        </p:nvSpPr>
        <p:spPr>
          <a:xfrm>
            <a:off x="1796763" y="392808"/>
            <a:ext cx="9007484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2600" b="1" dirty="0">
                <a:solidFill>
                  <a:srgbClr val="303A48"/>
                </a:solidFill>
                <a:latin typeface="Arial Narrow"/>
              </a:rPr>
              <a:t>Ovládání systému CEEOL a navazující služby pro vydavatelství</a:t>
            </a:r>
            <a:endParaRPr lang="en-GB" sz="2600" b="1" dirty="0">
              <a:solidFill>
                <a:srgbClr val="303A48"/>
              </a:solidFill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4075102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2"/>
          <p:cNvSpPr/>
          <p:nvPr/>
        </p:nvSpPr>
        <p:spPr>
          <a:xfrm rot="16200000" flipH="1" flipV="1">
            <a:off x="5207525" y="-126474"/>
            <a:ext cx="1767523" cy="12201426"/>
          </a:xfrm>
          <a:custGeom>
            <a:avLst/>
            <a:gdLst>
              <a:gd name="connsiteX0" fmla="*/ 0 w 3057525"/>
              <a:gd name="connsiteY0" fmla="*/ 0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0 w 3057525"/>
              <a:gd name="connsiteY4" fmla="*/ 0 h 6858000"/>
              <a:gd name="connsiteX0" fmla="*/ 1933575 w 3057525"/>
              <a:gd name="connsiteY0" fmla="*/ 9525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1933575 w 3057525"/>
              <a:gd name="connsiteY4" fmla="*/ 9525 h 6858000"/>
              <a:gd name="connsiteX0" fmla="*/ 1743075 w 2867025"/>
              <a:gd name="connsiteY0" fmla="*/ 9525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9525 h 6858000"/>
              <a:gd name="connsiteX0" fmla="*/ 1743075 w 2867025"/>
              <a:gd name="connsiteY0" fmla="*/ 0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0 h 6858000"/>
              <a:gd name="connsiteX0" fmla="*/ 1784527 w 2908477"/>
              <a:gd name="connsiteY0" fmla="*/ 0 h 6858000"/>
              <a:gd name="connsiteX1" fmla="*/ 2908477 w 2908477"/>
              <a:gd name="connsiteY1" fmla="*/ 0 h 6858000"/>
              <a:gd name="connsiteX2" fmla="*/ 2908477 w 2908477"/>
              <a:gd name="connsiteY2" fmla="*/ 6858000 h 6858000"/>
              <a:gd name="connsiteX3" fmla="*/ 0 w 2908477"/>
              <a:gd name="connsiteY3" fmla="*/ 6849555 h 6858000"/>
              <a:gd name="connsiteX4" fmla="*/ 1784527 w 2908477"/>
              <a:gd name="connsiteY4" fmla="*/ 0 h 6858000"/>
              <a:gd name="connsiteX0" fmla="*/ 1756892 w 2880842"/>
              <a:gd name="connsiteY0" fmla="*/ 0 h 6858000"/>
              <a:gd name="connsiteX1" fmla="*/ 2880842 w 2880842"/>
              <a:gd name="connsiteY1" fmla="*/ 0 h 6858000"/>
              <a:gd name="connsiteX2" fmla="*/ 2880842 w 2880842"/>
              <a:gd name="connsiteY2" fmla="*/ 6858000 h 6858000"/>
              <a:gd name="connsiteX3" fmla="*/ -1 w 2880842"/>
              <a:gd name="connsiteY3" fmla="*/ 6849557 h 6858000"/>
              <a:gd name="connsiteX4" fmla="*/ 1756892 w 2880842"/>
              <a:gd name="connsiteY4" fmla="*/ 0 h 6858000"/>
              <a:gd name="connsiteX0" fmla="*/ 1743078 w 2867028"/>
              <a:gd name="connsiteY0" fmla="*/ 0 h 6865466"/>
              <a:gd name="connsiteX1" fmla="*/ 2867028 w 2867028"/>
              <a:gd name="connsiteY1" fmla="*/ 0 h 6865466"/>
              <a:gd name="connsiteX2" fmla="*/ 2867028 w 2867028"/>
              <a:gd name="connsiteY2" fmla="*/ 6858000 h 6865466"/>
              <a:gd name="connsiteX3" fmla="*/ 1 w 2867028"/>
              <a:gd name="connsiteY3" fmla="*/ 6865466 h 6865466"/>
              <a:gd name="connsiteX4" fmla="*/ 1743078 w 2867028"/>
              <a:gd name="connsiteY4" fmla="*/ 0 h 6865466"/>
              <a:gd name="connsiteX0" fmla="*/ 1673992 w 2797942"/>
              <a:gd name="connsiteY0" fmla="*/ 0 h 6865467"/>
              <a:gd name="connsiteX1" fmla="*/ 2797942 w 2797942"/>
              <a:gd name="connsiteY1" fmla="*/ 0 h 6865467"/>
              <a:gd name="connsiteX2" fmla="*/ 2797942 w 2797942"/>
              <a:gd name="connsiteY2" fmla="*/ 6858000 h 6865467"/>
              <a:gd name="connsiteX3" fmla="*/ 0 w 2797942"/>
              <a:gd name="connsiteY3" fmla="*/ 6865467 h 6865467"/>
              <a:gd name="connsiteX4" fmla="*/ 1673992 w 2797942"/>
              <a:gd name="connsiteY4" fmla="*/ 0 h 6865467"/>
              <a:gd name="connsiteX0" fmla="*/ 1385654 w 2797942"/>
              <a:gd name="connsiteY0" fmla="*/ 0 h 6870775"/>
              <a:gd name="connsiteX1" fmla="*/ 2797942 w 2797942"/>
              <a:gd name="connsiteY1" fmla="*/ 5308 h 6870775"/>
              <a:gd name="connsiteX2" fmla="*/ 2797942 w 2797942"/>
              <a:gd name="connsiteY2" fmla="*/ 6863308 h 6870775"/>
              <a:gd name="connsiteX3" fmla="*/ 0 w 2797942"/>
              <a:gd name="connsiteY3" fmla="*/ 6870775 h 6870775"/>
              <a:gd name="connsiteX4" fmla="*/ 1385654 w 2797942"/>
              <a:gd name="connsiteY4" fmla="*/ 0 h 6870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97942" h="6870775">
                <a:moveTo>
                  <a:pt x="1385654" y="0"/>
                </a:moveTo>
                <a:lnTo>
                  <a:pt x="2797942" y="5308"/>
                </a:lnTo>
                <a:lnTo>
                  <a:pt x="2797942" y="6863308"/>
                </a:lnTo>
                <a:lnTo>
                  <a:pt x="0" y="6870775"/>
                </a:lnTo>
                <a:lnTo>
                  <a:pt x="1385654" y="0"/>
                </a:lnTo>
                <a:close/>
              </a:path>
            </a:pathLst>
          </a:custGeom>
          <a:solidFill>
            <a:srgbClr val="4D5C73">
              <a:alpha val="8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4" y="171450"/>
            <a:ext cx="4450112" cy="6480810"/>
          </a:xfrm>
          <a:prstGeom prst="rect">
            <a:avLst/>
          </a:prstGeom>
          <a:effectLst>
            <a:outerShdw blurRad="152400" dist="38100" dir="8100000" sx="101000" sy="101000" algn="tr" rotWithShape="0">
              <a:schemeClr val="bg2">
                <a:lumMod val="25000"/>
                <a:alpha val="33000"/>
              </a:scheme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06" y="1580729"/>
            <a:ext cx="4056124" cy="5071531"/>
          </a:xfrm>
          <a:prstGeom prst="rect">
            <a:avLst/>
          </a:prstGeom>
          <a:effectLst>
            <a:outerShdw blurRad="152400" dist="76200" dir="8100000" sx="101000" sy="101000" algn="tr" rotWithShape="0">
              <a:schemeClr val="bg2">
                <a:lumMod val="25000"/>
                <a:alpha val="30000"/>
              </a:schemeClr>
            </a:outerShdw>
          </a:effectLst>
        </p:spPr>
      </p:pic>
      <p:sp>
        <p:nvSpPr>
          <p:cNvPr id="3" name="Rechteck 2"/>
          <p:cNvSpPr/>
          <p:nvPr/>
        </p:nvSpPr>
        <p:spPr>
          <a:xfrm>
            <a:off x="10350631" y="1"/>
            <a:ext cx="1841368" cy="6858000"/>
          </a:xfrm>
          <a:custGeom>
            <a:avLst/>
            <a:gdLst>
              <a:gd name="connsiteX0" fmla="*/ 0 w 3057525"/>
              <a:gd name="connsiteY0" fmla="*/ 0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0 w 3057525"/>
              <a:gd name="connsiteY4" fmla="*/ 0 h 6858000"/>
              <a:gd name="connsiteX0" fmla="*/ 1933575 w 3057525"/>
              <a:gd name="connsiteY0" fmla="*/ 9525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1933575 w 3057525"/>
              <a:gd name="connsiteY4" fmla="*/ 9525 h 6858000"/>
              <a:gd name="connsiteX0" fmla="*/ 1743075 w 2867025"/>
              <a:gd name="connsiteY0" fmla="*/ 9525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9525 h 6858000"/>
              <a:gd name="connsiteX0" fmla="*/ 1743075 w 2867025"/>
              <a:gd name="connsiteY0" fmla="*/ 0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0 h 6858000"/>
              <a:gd name="connsiteX0" fmla="*/ 1589906 w 2713856"/>
              <a:gd name="connsiteY0" fmla="*/ 0 h 6858000"/>
              <a:gd name="connsiteX1" fmla="*/ 2713856 w 2713856"/>
              <a:gd name="connsiteY1" fmla="*/ 0 h 6858000"/>
              <a:gd name="connsiteX2" fmla="*/ 2713856 w 2713856"/>
              <a:gd name="connsiteY2" fmla="*/ 6858000 h 6858000"/>
              <a:gd name="connsiteX3" fmla="*/ 0 w 2713856"/>
              <a:gd name="connsiteY3" fmla="*/ 6857804 h 6858000"/>
              <a:gd name="connsiteX4" fmla="*/ 1589906 w 271385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856" h="6858000">
                <a:moveTo>
                  <a:pt x="1589906" y="0"/>
                </a:moveTo>
                <a:lnTo>
                  <a:pt x="2713856" y="0"/>
                </a:lnTo>
                <a:lnTo>
                  <a:pt x="2713856" y="6858000"/>
                </a:lnTo>
                <a:lnTo>
                  <a:pt x="0" y="6857804"/>
                </a:lnTo>
                <a:lnTo>
                  <a:pt x="1589906" y="0"/>
                </a:lnTo>
                <a:close/>
              </a:path>
            </a:pathLst>
          </a:custGeom>
          <a:solidFill>
            <a:srgbClr val="EF8A6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5647538" y="1303417"/>
            <a:ext cx="5761006" cy="39087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cs-CZ" sz="2200">
                <a:solidFill>
                  <a:srgbClr val="4D5C73"/>
                </a:solidFill>
                <a:latin typeface="Arial Narrow"/>
              </a:rPr>
              <a:t>V současnosti databáze obsahuje:</a:t>
            </a:r>
            <a:br>
              <a:rPr lang="en-US" sz="2200" b="1">
                <a:latin typeface="Arial Narrow" panose="020B0606020202030204" pitchFamily="34" charset="0"/>
              </a:rPr>
            </a:br>
            <a:endParaRPr lang="en-US" sz="1000" b="1">
              <a:solidFill>
                <a:srgbClr val="EF8A64"/>
              </a:solidFill>
              <a:latin typeface="Arial Narrow" panose="020B0606020202030204" pitchFamily="34" charset="0"/>
            </a:endParaRPr>
          </a:p>
          <a:p>
            <a:r>
              <a:rPr lang="en-US" sz="2800" b="1">
                <a:solidFill>
                  <a:srgbClr val="EF8A64"/>
                </a:solidFill>
                <a:latin typeface="Arial Narrow" panose="020B0606020202030204" pitchFamily="34" charset="0"/>
              </a:rPr>
              <a:t>     2,150+ </a:t>
            </a:r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časopisů</a:t>
            </a:r>
            <a:endParaRPr lang="en-US" sz="2800" b="1">
              <a:solidFill>
                <a:srgbClr val="303A48"/>
              </a:solidFill>
              <a:latin typeface="Arial Narrow" panose="020B0606020202030204" pitchFamily="34" charset="0"/>
            </a:endParaRPr>
          </a:p>
          <a:p>
            <a:r>
              <a:rPr lang="en-US" sz="2800" b="1">
                <a:solidFill>
                  <a:srgbClr val="EF8A64"/>
                </a:solidFill>
                <a:latin typeface="Arial Narrow"/>
              </a:rPr>
              <a:t>     40,000</a:t>
            </a:r>
            <a:r>
              <a:rPr lang="en-US" sz="2800" b="1">
                <a:solidFill>
                  <a:srgbClr val="4D5C73"/>
                </a:solidFill>
                <a:latin typeface="Arial Narrow"/>
              </a:rPr>
              <a:t>  </a:t>
            </a:r>
            <a:r>
              <a:rPr lang="cs-CZ" sz="2800" b="1">
                <a:solidFill>
                  <a:srgbClr val="303A48"/>
                </a:solidFill>
                <a:latin typeface="Arial Narrow"/>
              </a:rPr>
              <a:t>čísel časopisů</a:t>
            </a:r>
            <a:endParaRPr lang="en-US" sz="2800" b="1">
              <a:solidFill>
                <a:srgbClr val="303A48"/>
              </a:solidFill>
              <a:latin typeface="Arial Narrow"/>
            </a:endParaRPr>
          </a:p>
          <a:p>
            <a:r>
              <a:rPr lang="en-US" sz="2800" b="1">
                <a:solidFill>
                  <a:srgbClr val="EF8A64"/>
                </a:solidFill>
                <a:latin typeface="Arial Narrow" panose="020B0606020202030204" pitchFamily="34" charset="0"/>
              </a:rPr>
              <a:t>     55</a:t>
            </a:r>
            <a:r>
              <a:rPr lang="bg-BG" sz="2800" b="1">
                <a:solidFill>
                  <a:srgbClr val="EF8A64"/>
                </a:solidFill>
                <a:latin typeface="Arial Narrow" panose="020B0606020202030204" pitchFamily="34" charset="0"/>
              </a:rPr>
              <a:t>0</a:t>
            </a:r>
            <a:r>
              <a:rPr lang="en-US" sz="2800" b="1">
                <a:solidFill>
                  <a:srgbClr val="EF8A64"/>
                </a:solidFill>
                <a:latin typeface="Arial Narrow" panose="020B0606020202030204" pitchFamily="34" charset="0"/>
              </a:rPr>
              <a:t>,000+ </a:t>
            </a:r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článků</a:t>
            </a:r>
            <a:endParaRPr lang="en-US" sz="2800" b="1">
              <a:solidFill>
                <a:srgbClr val="303A48"/>
              </a:solidFill>
              <a:latin typeface="Arial Narrow" panose="020B0606020202030204" pitchFamily="34" charset="0"/>
            </a:endParaRPr>
          </a:p>
          <a:p>
            <a:r>
              <a:rPr lang="en-US" sz="2800" b="1">
                <a:solidFill>
                  <a:srgbClr val="EF8A64"/>
                </a:solidFill>
                <a:latin typeface="Arial Narrow"/>
              </a:rPr>
              <a:t>     6,5</a:t>
            </a:r>
            <a:r>
              <a:rPr lang="en-US" sz="2800" b="1">
                <a:solidFill>
                  <a:srgbClr val="4D5C73"/>
                </a:solidFill>
                <a:latin typeface="Arial Narrow"/>
              </a:rPr>
              <a:t> </a:t>
            </a:r>
            <a:r>
              <a:rPr lang="cs-CZ" sz="2800" b="1">
                <a:solidFill>
                  <a:srgbClr val="303A48"/>
                </a:solidFill>
                <a:latin typeface="Arial Narrow"/>
              </a:rPr>
              <a:t>mil stánek obsahu</a:t>
            </a:r>
            <a:endParaRPr lang="en-US" sz="2800" b="1">
              <a:solidFill>
                <a:srgbClr val="303A48"/>
              </a:solidFill>
              <a:latin typeface="Arial Narrow"/>
            </a:endParaRPr>
          </a:p>
          <a:p>
            <a:r>
              <a:rPr lang="cs-CZ" sz="2800" b="1">
                <a:solidFill>
                  <a:srgbClr val="303A48"/>
                </a:solidFill>
                <a:latin typeface="Arial Narrow"/>
              </a:rPr>
              <a:t>     od </a:t>
            </a:r>
            <a:r>
              <a:rPr lang="bg-BG" sz="2800" b="1">
                <a:solidFill>
                  <a:srgbClr val="EF8A64"/>
                </a:solidFill>
                <a:latin typeface="Arial Narrow"/>
              </a:rPr>
              <a:t>1</a:t>
            </a:r>
            <a:r>
              <a:rPr lang="en-US" sz="2800" b="1">
                <a:solidFill>
                  <a:srgbClr val="EF8A64"/>
                </a:solidFill>
                <a:latin typeface="Arial Narrow"/>
              </a:rPr>
              <a:t>1</a:t>
            </a:r>
            <a:r>
              <a:rPr lang="bg-BG" sz="2800" b="1">
                <a:solidFill>
                  <a:srgbClr val="EF8A64"/>
                </a:solidFill>
                <a:latin typeface="Arial Narrow"/>
              </a:rPr>
              <a:t>0</a:t>
            </a:r>
            <a:r>
              <a:rPr lang="en-US" sz="2800" b="1">
                <a:solidFill>
                  <a:srgbClr val="EF8A64"/>
                </a:solidFill>
                <a:latin typeface="Arial Narrow"/>
              </a:rPr>
              <a:t>0+ </a:t>
            </a:r>
            <a:r>
              <a:rPr lang="cs-CZ" sz="2800" b="1">
                <a:solidFill>
                  <a:srgbClr val="303A48"/>
                </a:solidFill>
                <a:latin typeface="Arial Narrow"/>
              </a:rPr>
              <a:t>vydavatelů  </a:t>
            </a:r>
            <a:endParaRPr lang="cs-CZ"/>
          </a:p>
          <a:p>
            <a:endParaRPr lang="en-US" sz="100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cs-CZ" sz="2200">
                <a:solidFill>
                  <a:srgbClr val="4D5C73"/>
                </a:solidFill>
                <a:latin typeface="Arial Narrow"/>
              </a:rPr>
              <a:t>Tematicky obsah pokrývá všechny relevantní obory vztahujících se k humanitním a společenským vědám v původních jazycích</a:t>
            </a:r>
            <a:endParaRPr lang="de-DE">
              <a:latin typeface="Arial Narrow"/>
            </a:endParaRPr>
          </a:p>
        </p:txBody>
      </p:sp>
      <p:pic>
        <p:nvPicPr>
          <p:cNvPr id="8" name="Grafik 12">
            <a:extLst>
              <a:ext uri="{FF2B5EF4-FFF2-40B4-BE49-F238E27FC236}">
                <a16:creationId xmlns:a16="http://schemas.microsoft.com/office/drawing/2014/main" id="{8A932CD2-3474-4A76-B9BC-9A2A2EF9E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36" y="5924549"/>
            <a:ext cx="1428750" cy="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591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42" y="1237840"/>
            <a:ext cx="5179689" cy="3083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270" y="2294573"/>
            <a:ext cx="5184702" cy="31169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099" y="3290276"/>
            <a:ext cx="5237749" cy="3148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939" y="1140319"/>
            <a:ext cx="5654955" cy="3386241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" y="0"/>
            <a:ext cx="2244436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672347"/>
              <a:gd name="connsiteY0" fmla="*/ 0 h 6858000"/>
              <a:gd name="connsiteX1" fmla="*/ 2672347 w 2672347"/>
              <a:gd name="connsiteY1" fmla="*/ 9426 h 6858000"/>
              <a:gd name="connsiteX2" fmla="*/ 1146875 w 2672347"/>
              <a:gd name="connsiteY2" fmla="*/ 6850251 h 6858000"/>
              <a:gd name="connsiteX3" fmla="*/ 0 w 2672347"/>
              <a:gd name="connsiteY3" fmla="*/ 6858000 h 6858000"/>
              <a:gd name="connsiteX4" fmla="*/ 0 w 267234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347" h="6858000">
                <a:moveTo>
                  <a:pt x="0" y="0"/>
                </a:moveTo>
                <a:lnTo>
                  <a:pt x="2672347" y="9426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2"/>
          <p:cNvSpPr/>
          <p:nvPr/>
        </p:nvSpPr>
        <p:spPr>
          <a:xfrm rot="5400000" flipH="1">
            <a:off x="5456238" y="118750"/>
            <a:ext cx="1279519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2"/>
          <p:cNvSpPr/>
          <p:nvPr/>
        </p:nvSpPr>
        <p:spPr>
          <a:xfrm rot="5400000">
            <a:off x="5232400" y="-5232400"/>
            <a:ext cx="1727198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017" y="5748027"/>
            <a:ext cx="1428750" cy="933450"/>
          </a:xfrm>
          <a:prstGeom prst="rect">
            <a:avLst/>
          </a:prstGeom>
        </p:spPr>
      </p:pic>
      <p:sp>
        <p:nvSpPr>
          <p:cNvPr id="10" name="Textfeld 6">
            <a:extLst>
              <a:ext uri="{FF2B5EF4-FFF2-40B4-BE49-F238E27FC236}">
                <a16:creationId xmlns:a16="http://schemas.microsoft.com/office/drawing/2014/main" id="{ABA0B6D5-B7BB-41E9-A6B0-B1650B307550}"/>
              </a:ext>
            </a:extLst>
          </p:cNvPr>
          <p:cNvSpPr txBox="1"/>
          <p:nvPr/>
        </p:nvSpPr>
        <p:spPr>
          <a:xfrm>
            <a:off x="4786794" y="6284651"/>
            <a:ext cx="5660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tx1">
                    <a:lumMod val="50000"/>
                    <a:lumOff val="50000"/>
                  </a:schemeClr>
                </a:solidFill>
                <a:latin typeface="Arial Narrow" panose="020B0606020202030204" pitchFamily="34" charset="0"/>
              </a:rPr>
              <a:t>Central and Eastern European Online Library</a:t>
            </a:r>
          </a:p>
        </p:txBody>
      </p:sp>
      <p:sp>
        <p:nvSpPr>
          <p:cNvPr id="12" name="Textfeld 8">
            <a:extLst>
              <a:ext uri="{FF2B5EF4-FFF2-40B4-BE49-F238E27FC236}">
                <a16:creationId xmlns:a16="http://schemas.microsoft.com/office/drawing/2014/main" id="{1094FD8E-0A55-459B-9116-60023C0EA2C9}"/>
              </a:ext>
            </a:extLst>
          </p:cNvPr>
          <p:cNvSpPr txBox="1"/>
          <p:nvPr/>
        </p:nvSpPr>
        <p:spPr>
          <a:xfrm>
            <a:off x="1112020" y="6154709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20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EB07E0-B7A6-4B4C-A19C-F4295D8C1473}"/>
              </a:ext>
            </a:extLst>
          </p:cNvPr>
          <p:cNvSpPr txBox="1"/>
          <p:nvPr/>
        </p:nvSpPr>
        <p:spPr>
          <a:xfrm>
            <a:off x="2244438" y="373758"/>
            <a:ext cx="90074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>
                <a:solidFill>
                  <a:srgbClr val="303A48"/>
                </a:solidFill>
                <a:latin typeface="Arial Narrow" panose="020B0606020202030204" pitchFamily="34" charset="0"/>
              </a:rPr>
              <a:t>Ovládání systému CEEOL a navazující služby pro vydavatelství</a:t>
            </a:r>
            <a:endParaRPr lang="en-GB" sz="28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56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hteck 2"/>
          <p:cNvSpPr/>
          <p:nvPr/>
        </p:nvSpPr>
        <p:spPr>
          <a:xfrm rot="10800000" flipH="1">
            <a:off x="-9530" y="0"/>
            <a:ext cx="2314580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hteck 2"/>
          <p:cNvSpPr/>
          <p:nvPr/>
        </p:nvSpPr>
        <p:spPr>
          <a:xfrm rot="16200000" flipV="1">
            <a:off x="5448091" y="104980"/>
            <a:ext cx="1306616" cy="1222185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69301"/>
              <a:gd name="connsiteX1" fmla="*/ 2828441 w 2828441"/>
              <a:gd name="connsiteY1" fmla="*/ 0 h 6869301"/>
              <a:gd name="connsiteX2" fmla="*/ 1447240 w 2828441"/>
              <a:gd name="connsiteY2" fmla="*/ 6869301 h 6869301"/>
              <a:gd name="connsiteX3" fmla="*/ 0 w 2828441"/>
              <a:gd name="connsiteY3" fmla="*/ 6858000 h 6869301"/>
              <a:gd name="connsiteX4" fmla="*/ 0 w 2828441"/>
              <a:gd name="connsiteY4" fmla="*/ 0 h 6869301"/>
              <a:gd name="connsiteX0" fmla="*/ 0 w 2351391"/>
              <a:gd name="connsiteY0" fmla="*/ 9525 h 6878826"/>
              <a:gd name="connsiteX1" fmla="*/ 2351391 w 2351391"/>
              <a:gd name="connsiteY1" fmla="*/ 0 h 6878826"/>
              <a:gd name="connsiteX2" fmla="*/ 1447240 w 2351391"/>
              <a:gd name="connsiteY2" fmla="*/ 6878826 h 6878826"/>
              <a:gd name="connsiteX3" fmla="*/ 0 w 2351391"/>
              <a:gd name="connsiteY3" fmla="*/ 6867525 h 6878826"/>
              <a:gd name="connsiteX4" fmla="*/ 0 w 2351391"/>
              <a:gd name="connsiteY4" fmla="*/ 9525 h 6878826"/>
              <a:gd name="connsiteX0" fmla="*/ 0 w 2351391"/>
              <a:gd name="connsiteY0" fmla="*/ 9525 h 6884209"/>
              <a:gd name="connsiteX1" fmla="*/ 2351391 w 2351391"/>
              <a:gd name="connsiteY1" fmla="*/ 0 h 6884209"/>
              <a:gd name="connsiteX2" fmla="*/ 851897 w 2351391"/>
              <a:gd name="connsiteY2" fmla="*/ 6884209 h 6884209"/>
              <a:gd name="connsiteX3" fmla="*/ 0 w 2351391"/>
              <a:gd name="connsiteY3" fmla="*/ 6867525 h 6884209"/>
              <a:gd name="connsiteX4" fmla="*/ 0 w 2351391"/>
              <a:gd name="connsiteY4" fmla="*/ 9525 h 6884209"/>
              <a:gd name="connsiteX0" fmla="*/ 2 w 2351393"/>
              <a:gd name="connsiteY0" fmla="*/ 9525 h 6884209"/>
              <a:gd name="connsiteX1" fmla="*/ 2351393 w 2351393"/>
              <a:gd name="connsiteY1" fmla="*/ 0 h 6884209"/>
              <a:gd name="connsiteX2" fmla="*/ 851899 w 2351393"/>
              <a:gd name="connsiteY2" fmla="*/ 6884209 h 6884209"/>
              <a:gd name="connsiteX3" fmla="*/ 1 w 2351393"/>
              <a:gd name="connsiteY3" fmla="*/ 6883675 h 6884209"/>
              <a:gd name="connsiteX4" fmla="*/ 2 w 2351393"/>
              <a:gd name="connsiteY4" fmla="*/ 9525 h 6884209"/>
              <a:gd name="connsiteX0" fmla="*/ 0 w 2068603"/>
              <a:gd name="connsiteY0" fmla="*/ 47205 h 6921889"/>
              <a:gd name="connsiteX1" fmla="*/ 2068603 w 2068603"/>
              <a:gd name="connsiteY1" fmla="*/ 0 h 6921889"/>
              <a:gd name="connsiteX2" fmla="*/ 851897 w 2068603"/>
              <a:gd name="connsiteY2" fmla="*/ 6921889 h 6921889"/>
              <a:gd name="connsiteX3" fmla="*/ -1 w 2068603"/>
              <a:gd name="connsiteY3" fmla="*/ 6921355 h 6921889"/>
              <a:gd name="connsiteX4" fmla="*/ 0 w 2068603"/>
              <a:gd name="connsiteY4" fmla="*/ 47205 h 6921889"/>
              <a:gd name="connsiteX0" fmla="*/ 2 w 2038837"/>
              <a:gd name="connsiteY0" fmla="*/ 0 h 6874684"/>
              <a:gd name="connsiteX1" fmla="*/ 2038838 w 2038837"/>
              <a:gd name="connsiteY1" fmla="*/ 33538 h 6874684"/>
              <a:gd name="connsiteX2" fmla="*/ 851899 w 2038837"/>
              <a:gd name="connsiteY2" fmla="*/ 6874684 h 6874684"/>
              <a:gd name="connsiteX3" fmla="*/ 1 w 2038837"/>
              <a:gd name="connsiteY3" fmla="*/ 6874150 h 6874684"/>
              <a:gd name="connsiteX4" fmla="*/ 2 w 2038837"/>
              <a:gd name="connsiteY4" fmla="*/ 0 h 6874684"/>
              <a:gd name="connsiteX0" fmla="*/ 0 w 2038837"/>
              <a:gd name="connsiteY0" fmla="*/ 0 h 6890833"/>
              <a:gd name="connsiteX1" fmla="*/ 2038836 w 2038837"/>
              <a:gd name="connsiteY1" fmla="*/ 49687 h 6890833"/>
              <a:gd name="connsiteX2" fmla="*/ 851897 w 2038837"/>
              <a:gd name="connsiteY2" fmla="*/ 6890833 h 6890833"/>
              <a:gd name="connsiteX3" fmla="*/ -1 w 2038837"/>
              <a:gd name="connsiteY3" fmla="*/ 6890299 h 6890833"/>
              <a:gd name="connsiteX4" fmla="*/ 0 w 2038837"/>
              <a:gd name="connsiteY4" fmla="*/ 0 h 6890833"/>
              <a:gd name="connsiteX0" fmla="*/ 2 w 1919768"/>
              <a:gd name="connsiteY0" fmla="*/ 4142 h 6894975"/>
              <a:gd name="connsiteX1" fmla="*/ 1919769 w 1919768"/>
              <a:gd name="connsiteY1" fmla="*/ 0 h 6894975"/>
              <a:gd name="connsiteX2" fmla="*/ 851899 w 1919768"/>
              <a:gd name="connsiteY2" fmla="*/ 6894975 h 6894975"/>
              <a:gd name="connsiteX3" fmla="*/ 1 w 1919768"/>
              <a:gd name="connsiteY3" fmla="*/ 6894441 h 6894975"/>
              <a:gd name="connsiteX4" fmla="*/ 2 w 1919768"/>
              <a:gd name="connsiteY4" fmla="*/ 4142 h 6894975"/>
              <a:gd name="connsiteX0" fmla="*/ 0 w 1919768"/>
              <a:gd name="connsiteY0" fmla="*/ 0 h 6906982"/>
              <a:gd name="connsiteX1" fmla="*/ 1919767 w 1919768"/>
              <a:gd name="connsiteY1" fmla="*/ 12007 h 6906982"/>
              <a:gd name="connsiteX2" fmla="*/ 851897 w 1919768"/>
              <a:gd name="connsiteY2" fmla="*/ 6906982 h 6906982"/>
              <a:gd name="connsiteX3" fmla="*/ -1 w 1919768"/>
              <a:gd name="connsiteY3" fmla="*/ 6906448 h 6906982"/>
              <a:gd name="connsiteX4" fmla="*/ 0 w 1919768"/>
              <a:gd name="connsiteY4" fmla="*/ 0 h 6906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9768" h="6906982">
                <a:moveTo>
                  <a:pt x="0" y="0"/>
                </a:moveTo>
                <a:lnTo>
                  <a:pt x="1919767" y="12007"/>
                </a:lnTo>
                <a:lnTo>
                  <a:pt x="851897" y="6906982"/>
                </a:lnTo>
                <a:lnTo>
                  <a:pt x="-1" y="6906448"/>
                </a:lnTo>
                <a:cubicBezTo>
                  <a:pt x="-1" y="4615065"/>
                  <a:pt x="0" y="2291383"/>
                  <a:pt x="0" y="0"/>
                </a:cubicBezTo>
                <a:close/>
              </a:path>
            </a:pathLst>
          </a:custGeom>
          <a:solidFill>
            <a:srgbClr val="4D5C7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hteck 2"/>
          <p:cNvSpPr/>
          <p:nvPr/>
        </p:nvSpPr>
        <p:spPr>
          <a:xfrm rot="5400000">
            <a:off x="4983637" y="-4981948"/>
            <a:ext cx="2224724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93189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938301 w 2828441"/>
              <a:gd name="connsiteY2" fmla="*/ 6855554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938301" y="685555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5" y="4802428"/>
            <a:ext cx="1428750" cy="933450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>
          <a:xfrm>
            <a:off x="2351166" y="256950"/>
            <a:ext cx="89711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303A48"/>
                </a:solidFill>
                <a:latin typeface="Arial Narrow"/>
              </a:rPr>
              <a:t>CEEOL - </a:t>
            </a:r>
            <a:r>
              <a:rPr lang="en-US" sz="3200" b="1" dirty="0" err="1">
                <a:solidFill>
                  <a:srgbClr val="303A48"/>
                </a:solidFill>
                <a:latin typeface="Arial Narrow"/>
              </a:rPr>
              <a:t>Politologický</a:t>
            </a:r>
            <a:r>
              <a:rPr lang="en-US" sz="3200" b="1" dirty="0">
                <a:solidFill>
                  <a:srgbClr val="303A48"/>
                </a:solidFill>
                <a:latin typeface="Arial Narrow"/>
              </a:rPr>
              <a:t> </a:t>
            </a:r>
            <a:r>
              <a:rPr lang="en-US" sz="3200" b="1" dirty="0" err="1">
                <a:solidFill>
                  <a:srgbClr val="303A48"/>
                </a:solidFill>
                <a:latin typeface="Arial Narrow"/>
              </a:rPr>
              <a:t>časopis</a:t>
            </a:r>
            <a:endParaRPr lang="en-US" sz="3200" b="1" dirty="0" err="1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FA99F957-3EED-487B-9F95-25758CA587D2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/>
            </a:endParaRPr>
          </a:p>
        </p:txBody>
      </p:sp>
      <p:pic>
        <p:nvPicPr>
          <p:cNvPr id="3" name="Obrázek 3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CF88D443-7432-4BF5-8639-371DBEB7D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965" y="840621"/>
            <a:ext cx="2743200" cy="239380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EA785605-01AA-463E-8DD7-F9DB863C3C0C}"/>
              </a:ext>
            </a:extLst>
          </p:cNvPr>
          <p:cNvSpPr txBox="1"/>
          <p:nvPr/>
        </p:nvSpPr>
        <p:spPr>
          <a:xfrm>
            <a:off x="2085008" y="4757530"/>
            <a:ext cx="6365460" cy="115416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2300" b="1" dirty="0">
                <a:solidFill>
                  <a:schemeClr val="tx2">
                    <a:lumMod val="50000"/>
                  </a:schemeClr>
                </a:solidFill>
                <a:latin typeface="Arial Narrow"/>
              </a:rPr>
              <a:t>Některé časopisy, především s placeným obsahem, využívají bibliografické informace z CEEOL - které jsou veřejně přístupné - ke své prezentaci. </a:t>
            </a:r>
            <a:endParaRPr lang="cs-CZ" sz="2300" b="1" dirty="0">
              <a:solidFill>
                <a:schemeClr val="tx2">
                  <a:lumMod val="50000"/>
                </a:schemeClr>
              </a:solidFill>
              <a:latin typeface="Arial Narrow"/>
              <a:cs typeface="Calibri"/>
            </a:endParaRPr>
          </a:p>
        </p:txBody>
      </p:sp>
      <p:pic>
        <p:nvPicPr>
          <p:cNvPr id="11" name="Obrázek 11" descr="Obsah obrázku snímek obrazovky&#10;&#10;Popis vygenerovaný s velmi vysokou mírou spolehlivosti">
            <a:extLst>
              <a:ext uri="{FF2B5EF4-FFF2-40B4-BE49-F238E27FC236}">
                <a16:creationId xmlns:a16="http://schemas.microsoft.com/office/drawing/2014/main" id="{67A9CC4F-8203-4A6A-9BE6-0BF7D0972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118337"/>
            <a:ext cx="7142018" cy="3605325"/>
          </a:xfrm>
          <a:prstGeom prst="rect">
            <a:avLst/>
          </a:prstGeom>
        </p:spPr>
      </p:pic>
      <p:sp>
        <p:nvSpPr>
          <p:cNvPr id="7" name="Pfeil nach rechts 13">
            <a:extLst>
              <a:ext uri="{FF2B5EF4-FFF2-40B4-BE49-F238E27FC236}">
                <a16:creationId xmlns:a16="http://schemas.microsoft.com/office/drawing/2014/main" id="{962403E2-478F-4CBB-A8A7-3E1A404820E5}"/>
              </a:ext>
            </a:extLst>
          </p:cNvPr>
          <p:cNvSpPr/>
          <p:nvPr/>
        </p:nvSpPr>
        <p:spPr>
          <a:xfrm rot="1320000">
            <a:off x="4047646" y="1293055"/>
            <a:ext cx="1422447" cy="11361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b="1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17483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 rot="16200000">
            <a:off x="4650840" y="-561084"/>
            <a:ext cx="2895600" cy="1219728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485104"/>
              <a:gd name="connsiteY0" fmla="*/ 0 h 6858000"/>
              <a:gd name="connsiteX1" fmla="*/ 2485104 w 2485104"/>
              <a:gd name="connsiteY1" fmla="*/ 5358 h 6858000"/>
              <a:gd name="connsiteX2" fmla="*/ 1146875 w 2485104"/>
              <a:gd name="connsiteY2" fmla="*/ 6850251 h 6858000"/>
              <a:gd name="connsiteX3" fmla="*/ 0 w 2485104"/>
              <a:gd name="connsiteY3" fmla="*/ 6858000 h 6858000"/>
              <a:gd name="connsiteX4" fmla="*/ 0 w 2485104"/>
              <a:gd name="connsiteY4" fmla="*/ 0 h 6858000"/>
              <a:gd name="connsiteX0" fmla="*/ 0 w 2485104"/>
              <a:gd name="connsiteY0" fmla="*/ 0 h 6858000"/>
              <a:gd name="connsiteX1" fmla="*/ 2485104 w 2485104"/>
              <a:gd name="connsiteY1" fmla="*/ 2 h 6858000"/>
              <a:gd name="connsiteX2" fmla="*/ 1146875 w 2485104"/>
              <a:gd name="connsiteY2" fmla="*/ 6850251 h 6858000"/>
              <a:gd name="connsiteX3" fmla="*/ 0 w 2485104"/>
              <a:gd name="connsiteY3" fmla="*/ 6858000 h 6858000"/>
              <a:gd name="connsiteX4" fmla="*/ 0 w 248510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5104" h="6858000">
                <a:moveTo>
                  <a:pt x="0" y="0"/>
                </a:moveTo>
                <a:lnTo>
                  <a:pt x="2485104" y="2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2"/>
          <p:cNvSpPr/>
          <p:nvPr/>
        </p:nvSpPr>
        <p:spPr>
          <a:xfrm rot="5400000">
            <a:off x="4878924" y="-4884200"/>
            <a:ext cx="2428873" cy="1219727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60967"/>
              <a:gd name="connsiteX1" fmla="*/ 2828441 w 2828441"/>
              <a:gd name="connsiteY1" fmla="*/ 0 h 6860967"/>
              <a:gd name="connsiteX2" fmla="*/ 1124691 w 2828441"/>
              <a:gd name="connsiteY2" fmla="*/ 6860967 h 6860967"/>
              <a:gd name="connsiteX3" fmla="*/ 0 w 2828441"/>
              <a:gd name="connsiteY3" fmla="*/ 6858000 h 6860967"/>
              <a:gd name="connsiteX4" fmla="*/ 0 w 2828441"/>
              <a:gd name="connsiteY4" fmla="*/ 0 h 686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60967">
                <a:moveTo>
                  <a:pt x="0" y="0"/>
                </a:moveTo>
                <a:lnTo>
                  <a:pt x="2828441" y="0"/>
                </a:lnTo>
                <a:lnTo>
                  <a:pt x="1124691" y="68609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2"/>
          <p:cNvSpPr/>
          <p:nvPr/>
        </p:nvSpPr>
        <p:spPr>
          <a:xfrm rot="10800000">
            <a:off x="9391650" y="-30352"/>
            <a:ext cx="2800347" cy="6888351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88351"/>
              <a:gd name="connsiteX1" fmla="*/ 2828441 w 2828441"/>
              <a:gd name="connsiteY1" fmla="*/ 0 h 6888351"/>
              <a:gd name="connsiteX2" fmla="*/ 1358528 w 2828441"/>
              <a:gd name="connsiteY2" fmla="*/ 6888351 h 6888351"/>
              <a:gd name="connsiteX3" fmla="*/ 0 w 2828441"/>
              <a:gd name="connsiteY3" fmla="*/ 6858000 h 6888351"/>
              <a:gd name="connsiteX4" fmla="*/ 0 w 2828441"/>
              <a:gd name="connsiteY4" fmla="*/ 0 h 6888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88351">
                <a:moveTo>
                  <a:pt x="0" y="0"/>
                </a:moveTo>
                <a:lnTo>
                  <a:pt x="2828441" y="0"/>
                </a:lnTo>
                <a:lnTo>
                  <a:pt x="1358528" y="68883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91" y="5537556"/>
            <a:ext cx="1428750" cy="933450"/>
          </a:xfrm>
          <a:prstGeom prst="rect">
            <a:avLst/>
          </a:prstGeom>
        </p:spPr>
      </p:pic>
      <p:pic>
        <p:nvPicPr>
          <p:cNvPr id="12" name="Grafik 3">
            <a:extLst>
              <a:ext uri="{FF2B5EF4-FFF2-40B4-BE49-F238E27FC236}">
                <a16:creationId xmlns:a16="http://schemas.microsoft.com/office/drawing/2014/main" id="{B99FC529-0F4C-447C-AFC9-8307E5FF0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4" y="224458"/>
            <a:ext cx="4450112" cy="6480810"/>
          </a:xfrm>
          <a:prstGeom prst="rect">
            <a:avLst/>
          </a:prstGeom>
          <a:effectLst>
            <a:outerShdw blurRad="152400" dist="38100" dir="8100000" sx="101000" sy="101000" algn="tr" rotWithShape="0">
              <a:schemeClr val="bg2">
                <a:lumMod val="25000"/>
                <a:alpha val="33000"/>
              </a:schemeClr>
            </a:outerShdw>
          </a:effectLst>
        </p:spPr>
      </p:pic>
      <p:pic>
        <p:nvPicPr>
          <p:cNvPr id="13" name="Grafik 5">
            <a:extLst>
              <a:ext uri="{FF2B5EF4-FFF2-40B4-BE49-F238E27FC236}">
                <a16:creationId xmlns:a16="http://schemas.microsoft.com/office/drawing/2014/main" id="{873EF016-2DC7-4A0D-A88B-4682A8B8A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806" y="1621705"/>
            <a:ext cx="4056124" cy="5071531"/>
          </a:xfrm>
          <a:prstGeom prst="rect">
            <a:avLst/>
          </a:prstGeom>
          <a:effectLst>
            <a:outerShdw blurRad="152400" dist="76200" dir="8100000" sx="101000" sy="101000" algn="tr" rotWithShape="0">
              <a:schemeClr val="bg2">
                <a:lumMod val="25000"/>
                <a:alpha val="30000"/>
              </a:schemeClr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4859725" y="2357921"/>
            <a:ext cx="547576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b="1">
                <a:solidFill>
                  <a:srgbClr val="4D5C73"/>
                </a:solidFill>
                <a:latin typeface="Arial Narrow" panose="020B0606020202030204" pitchFamily="34" charset="0"/>
              </a:rPr>
              <a:t>Další informace naleznete na webu:</a:t>
            </a:r>
            <a:endParaRPr lang="en-US" sz="4000" b="1">
              <a:solidFill>
                <a:srgbClr val="4D5C73"/>
              </a:solidFill>
              <a:latin typeface="Arial Narrow" panose="020B0606020202030204" pitchFamily="34" charset="0"/>
            </a:endParaRPr>
          </a:p>
          <a:p>
            <a:pPr algn="ctr"/>
            <a:r>
              <a:rPr lang="en-US" sz="40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en-US" sz="32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en-US" sz="800">
              <a:latin typeface="Arial Narrow" panose="020B060602020203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797452" y="602333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i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Central </a:t>
            </a:r>
            <a:r>
              <a:rPr lang="de-DE" sz="2400" b="1" i="1" err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and</a:t>
            </a:r>
            <a:r>
              <a:rPr lang="de-DE" sz="2400" b="1" i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 Eastern European Online Library</a:t>
            </a:r>
          </a:p>
        </p:txBody>
      </p:sp>
    </p:spTree>
    <p:extLst>
      <p:ext uri="{BB962C8B-B14F-4D97-AF65-F5344CB8AC3E}">
        <p14:creationId xmlns:p14="http://schemas.microsoft.com/office/powerpoint/2010/main" val="4266478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2"/>
          <p:cNvSpPr/>
          <p:nvPr/>
        </p:nvSpPr>
        <p:spPr>
          <a:xfrm rot="5400000">
            <a:off x="5278972" y="-5284248"/>
            <a:ext cx="1628775" cy="1219727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60967"/>
              <a:gd name="connsiteX1" fmla="*/ 2828441 w 2828441"/>
              <a:gd name="connsiteY1" fmla="*/ 0 h 6860967"/>
              <a:gd name="connsiteX2" fmla="*/ 1130334 w 2828441"/>
              <a:gd name="connsiteY2" fmla="*/ 6860967 h 6860967"/>
              <a:gd name="connsiteX3" fmla="*/ 0 w 2828441"/>
              <a:gd name="connsiteY3" fmla="*/ 6858000 h 6860967"/>
              <a:gd name="connsiteX4" fmla="*/ 0 w 2828441"/>
              <a:gd name="connsiteY4" fmla="*/ 0 h 6860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60967">
                <a:moveTo>
                  <a:pt x="0" y="0"/>
                </a:moveTo>
                <a:lnTo>
                  <a:pt x="2828441" y="0"/>
                </a:lnTo>
                <a:lnTo>
                  <a:pt x="1130334" y="6860967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4" descr="banner_AK">
            <a:extLst>
              <a:ext uri="{FF2B5EF4-FFF2-40B4-BE49-F238E27FC236}">
                <a16:creationId xmlns:a16="http://schemas.microsoft.com/office/drawing/2014/main" id="{A7966A40-A401-41E6-9038-050086C6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71" y="3316812"/>
            <a:ext cx="12199867" cy="2541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fik 3">
            <a:extLst>
              <a:ext uri="{FF2B5EF4-FFF2-40B4-BE49-F238E27FC236}">
                <a16:creationId xmlns:a16="http://schemas.microsoft.com/office/drawing/2014/main" id="{4F58DA51-769A-408E-9C2A-3016AAD7A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04" y="164701"/>
            <a:ext cx="4450112" cy="6480810"/>
          </a:xfrm>
          <a:prstGeom prst="rect">
            <a:avLst/>
          </a:prstGeom>
          <a:effectLst>
            <a:outerShdw blurRad="152400" dist="38100" dir="8100000" sx="101000" sy="101000" algn="tr" rotWithShape="0">
              <a:schemeClr val="bg2">
                <a:lumMod val="25000"/>
                <a:alpha val="33000"/>
              </a:schemeClr>
            </a:outerShdw>
          </a:effectLst>
        </p:spPr>
      </p:pic>
      <p:sp>
        <p:nvSpPr>
          <p:cNvPr id="3" name="Rechteck 2"/>
          <p:cNvSpPr/>
          <p:nvPr/>
        </p:nvSpPr>
        <p:spPr>
          <a:xfrm rot="16200000">
            <a:off x="4895852" y="-447675"/>
            <a:ext cx="2400300" cy="12191999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485104"/>
              <a:gd name="connsiteY0" fmla="*/ 0 h 6858000"/>
              <a:gd name="connsiteX1" fmla="*/ 2485104 w 2485104"/>
              <a:gd name="connsiteY1" fmla="*/ 5358 h 6858000"/>
              <a:gd name="connsiteX2" fmla="*/ 1146875 w 2485104"/>
              <a:gd name="connsiteY2" fmla="*/ 6850251 h 6858000"/>
              <a:gd name="connsiteX3" fmla="*/ 0 w 2485104"/>
              <a:gd name="connsiteY3" fmla="*/ 6858000 h 6858000"/>
              <a:gd name="connsiteX4" fmla="*/ 0 w 248510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85104" h="6858000">
                <a:moveTo>
                  <a:pt x="0" y="0"/>
                </a:moveTo>
                <a:lnTo>
                  <a:pt x="2485104" y="5358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hteck 2"/>
          <p:cNvSpPr/>
          <p:nvPr/>
        </p:nvSpPr>
        <p:spPr>
          <a:xfrm rot="10800000">
            <a:off x="10353674" y="-20826"/>
            <a:ext cx="1838322" cy="6869301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88351"/>
              <a:gd name="connsiteX1" fmla="*/ 2828441 w 2828441"/>
              <a:gd name="connsiteY1" fmla="*/ 0 h 6888351"/>
              <a:gd name="connsiteX2" fmla="*/ 1358528 w 2828441"/>
              <a:gd name="connsiteY2" fmla="*/ 6888351 h 6888351"/>
              <a:gd name="connsiteX3" fmla="*/ 0 w 2828441"/>
              <a:gd name="connsiteY3" fmla="*/ 6858000 h 6888351"/>
              <a:gd name="connsiteX4" fmla="*/ 0 w 2828441"/>
              <a:gd name="connsiteY4" fmla="*/ 0 h 6888351"/>
              <a:gd name="connsiteX0" fmla="*/ 0 w 2828441"/>
              <a:gd name="connsiteY0" fmla="*/ 0 h 6859776"/>
              <a:gd name="connsiteX1" fmla="*/ 2828441 w 2828441"/>
              <a:gd name="connsiteY1" fmla="*/ 0 h 6859776"/>
              <a:gd name="connsiteX2" fmla="*/ 901234 w 2828441"/>
              <a:gd name="connsiteY2" fmla="*/ 6859776 h 6859776"/>
              <a:gd name="connsiteX3" fmla="*/ 0 w 2828441"/>
              <a:gd name="connsiteY3" fmla="*/ 6858000 h 6859776"/>
              <a:gd name="connsiteX4" fmla="*/ 0 w 2828441"/>
              <a:gd name="connsiteY4" fmla="*/ 0 h 6859776"/>
              <a:gd name="connsiteX0" fmla="*/ 0 w 3268798"/>
              <a:gd name="connsiteY0" fmla="*/ 9525 h 6869301"/>
              <a:gd name="connsiteX1" fmla="*/ 3268798 w 3268798"/>
              <a:gd name="connsiteY1" fmla="*/ 0 h 6869301"/>
              <a:gd name="connsiteX2" fmla="*/ 901234 w 3268798"/>
              <a:gd name="connsiteY2" fmla="*/ 6869301 h 6869301"/>
              <a:gd name="connsiteX3" fmla="*/ 0 w 3268798"/>
              <a:gd name="connsiteY3" fmla="*/ 6867525 h 6869301"/>
              <a:gd name="connsiteX4" fmla="*/ 0 w 3268798"/>
              <a:gd name="connsiteY4" fmla="*/ 9525 h 686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68798" h="6869301">
                <a:moveTo>
                  <a:pt x="0" y="9525"/>
                </a:moveTo>
                <a:lnTo>
                  <a:pt x="3268798" y="0"/>
                </a:lnTo>
                <a:lnTo>
                  <a:pt x="901234" y="6869301"/>
                </a:lnTo>
                <a:lnTo>
                  <a:pt x="0" y="6867525"/>
                </a:lnTo>
                <a:lnTo>
                  <a:pt x="0" y="9525"/>
                </a:lnTo>
                <a:close/>
              </a:path>
            </a:pathLst>
          </a:custGeom>
          <a:solidFill>
            <a:srgbClr val="4D5C73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951022" y="203963"/>
            <a:ext cx="8273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>
                <a:solidFill>
                  <a:schemeClr val="bg1"/>
                </a:solidFill>
                <a:latin typeface="Arial Narrow" panose="020B0606020202030204" pitchFamily="34" charset="0"/>
              </a:rPr>
              <a:t>  </a:t>
            </a:r>
            <a:endParaRPr lang="de-DE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C74D17C-6805-462E-9322-7C409DB50177}"/>
              </a:ext>
            </a:extLst>
          </p:cNvPr>
          <p:cNvSpPr txBox="1">
            <a:spLocks/>
          </p:cNvSpPr>
          <p:nvPr/>
        </p:nvSpPr>
        <p:spPr>
          <a:xfrm>
            <a:off x="2058813" y="1953612"/>
            <a:ext cx="8808218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600">
                <a:latin typeface="+mn-lt"/>
              </a:rPr>
              <a:t>Děkuji za pozornost</a:t>
            </a:r>
            <a:endParaRPr lang="de-DE" sz="360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100967-3268-4A9F-96CB-4AFB2599FD4C}"/>
              </a:ext>
            </a:extLst>
          </p:cNvPr>
          <p:cNvSpPr/>
          <p:nvPr/>
        </p:nvSpPr>
        <p:spPr>
          <a:xfrm>
            <a:off x="8238761" y="2992541"/>
            <a:ext cx="2791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err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livia.vrzalova</a:t>
            </a:r>
            <a:r>
              <a:rPr lang="de-DE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@ceeol.com</a:t>
            </a:r>
          </a:p>
        </p:txBody>
      </p:sp>
      <p:sp>
        <p:nvSpPr>
          <p:cNvPr id="14" name="Textfeld 6">
            <a:extLst>
              <a:ext uri="{FF2B5EF4-FFF2-40B4-BE49-F238E27FC236}">
                <a16:creationId xmlns:a16="http://schemas.microsoft.com/office/drawing/2014/main" id="{23914F01-B702-41C9-AB8E-04BDF190C3DB}"/>
              </a:ext>
            </a:extLst>
          </p:cNvPr>
          <p:cNvSpPr txBox="1"/>
          <p:nvPr/>
        </p:nvSpPr>
        <p:spPr>
          <a:xfrm>
            <a:off x="4786794" y="6154021"/>
            <a:ext cx="5589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Central and </a:t>
            </a:r>
            <a:r>
              <a:rPr lang="de-DE" sz="2400" b="1" i="1">
                <a:solidFill>
                  <a:schemeClr val="bg1">
                    <a:lumMod val="75000"/>
                  </a:schemeClr>
                </a:solidFill>
                <a:latin typeface="Arial Narrow" panose="020B0606020202030204" pitchFamily="34" charset="0"/>
              </a:rPr>
              <a:t>Eastern European Online Library</a:t>
            </a:r>
          </a:p>
        </p:txBody>
      </p:sp>
      <p:sp>
        <p:nvSpPr>
          <p:cNvPr id="15" name="Textfeld 8">
            <a:extLst>
              <a:ext uri="{FF2B5EF4-FFF2-40B4-BE49-F238E27FC236}">
                <a16:creationId xmlns:a16="http://schemas.microsoft.com/office/drawing/2014/main" id="{C5ED4DB1-52F3-4987-897B-B7DA9353868C}"/>
              </a:ext>
            </a:extLst>
          </p:cNvPr>
          <p:cNvSpPr txBox="1"/>
          <p:nvPr/>
        </p:nvSpPr>
        <p:spPr>
          <a:xfrm>
            <a:off x="632248" y="6042381"/>
            <a:ext cx="3718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rgbClr val="EF8A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  <a:r>
              <a:rPr lang="de-DE" sz="3600">
                <a:solidFill>
                  <a:srgbClr val="4D5C7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652517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hteck 2"/>
          <p:cNvSpPr/>
          <p:nvPr/>
        </p:nvSpPr>
        <p:spPr>
          <a:xfrm rot="5400000">
            <a:off x="4982871" y="-5003254"/>
            <a:ext cx="2224531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46875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46875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2"/>
          <p:cNvSpPr/>
          <p:nvPr/>
        </p:nvSpPr>
        <p:spPr>
          <a:xfrm rot="10800000">
            <a:off x="-1" y="-18658"/>
            <a:ext cx="2069486" cy="6876657"/>
          </a:xfrm>
          <a:custGeom>
            <a:avLst/>
            <a:gdLst>
              <a:gd name="connsiteX0" fmla="*/ 0 w 3057525"/>
              <a:gd name="connsiteY0" fmla="*/ 0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0 w 3057525"/>
              <a:gd name="connsiteY4" fmla="*/ 0 h 6858000"/>
              <a:gd name="connsiteX0" fmla="*/ 1933575 w 3057525"/>
              <a:gd name="connsiteY0" fmla="*/ 9525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1933575 w 3057525"/>
              <a:gd name="connsiteY4" fmla="*/ 9525 h 6858000"/>
              <a:gd name="connsiteX0" fmla="*/ 1743075 w 2867025"/>
              <a:gd name="connsiteY0" fmla="*/ 9525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9525 h 6858000"/>
              <a:gd name="connsiteX0" fmla="*/ 1743075 w 2867025"/>
              <a:gd name="connsiteY0" fmla="*/ 0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0 h 6858000"/>
              <a:gd name="connsiteX0" fmla="*/ 1589906 w 2713856"/>
              <a:gd name="connsiteY0" fmla="*/ 0 h 6858000"/>
              <a:gd name="connsiteX1" fmla="*/ 2713856 w 2713856"/>
              <a:gd name="connsiteY1" fmla="*/ 0 h 6858000"/>
              <a:gd name="connsiteX2" fmla="*/ 2713856 w 2713856"/>
              <a:gd name="connsiteY2" fmla="*/ 6858000 h 6858000"/>
              <a:gd name="connsiteX3" fmla="*/ 0 w 2713856"/>
              <a:gd name="connsiteY3" fmla="*/ 6857804 h 6858000"/>
              <a:gd name="connsiteX4" fmla="*/ 1589906 w 2713856"/>
              <a:gd name="connsiteY4" fmla="*/ 0 h 6858000"/>
              <a:gd name="connsiteX0" fmla="*/ 878465 w 2002415"/>
              <a:gd name="connsiteY0" fmla="*/ 0 h 6858000"/>
              <a:gd name="connsiteX1" fmla="*/ 2002415 w 2002415"/>
              <a:gd name="connsiteY1" fmla="*/ 0 h 6858000"/>
              <a:gd name="connsiteX2" fmla="*/ 2002415 w 2002415"/>
              <a:gd name="connsiteY2" fmla="*/ 6858000 h 6858000"/>
              <a:gd name="connsiteX3" fmla="*/ 0 w 2002415"/>
              <a:gd name="connsiteY3" fmla="*/ 6857804 h 6858000"/>
              <a:gd name="connsiteX4" fmla="*/ 878465 w 2002415"/>
              <a:gd name="connsiteY4" fmla="*/ 0 h 6858000"/>
              <a:gd name="connsiteX0" fmla="*/ 1138206 w 2002415"/>
              <a:gd name="connsiteY0" fmla="*/ 0 h 6858000"/>
              <a:gd name="connsiteX1" fmla="*/ 2002415 w 2002415"/>
              <a:gd name="connsiteY1" fmla="*/ 0 h 6858000"/>
              <a:gd name="connsiteX2" fmla="*/ 2002415 w 2002415"/>
              <a:gd name="connsiteY2" fmla="*/ 6858000 h 6858000"/>
              <a:gd name="connsiteX3" fmla="*/ 0 w 2002415"/>
              <a:gd name="connsiteY3" fmla="*/ 6857804 h 6858000"/>
              <a:gd name="connsiteX4" fmla="*/ 1138206 w 2002415"/>
              <a:gd name="connsiteY4" fmla="*/ 0 h 6858000"/>
              <a:gd name="connsiteX0" fmla="*/ 1460286 w 2324495"/>
              <a:gd name="connsiteY0" fmla="*/ 0 h 6867230"/>
              <a:gd name="connsiteX1" fmla="*/ 2324495 w 2324495"/>
              <a:gd name="connsiteY1" fmla="*/ 0 h 6867230"/>
              <a:gd name="connsiteX2" fmla="*/ 2324495 w 2324495"/>
              <a:gd name="connsiteY2" fmla="*/ 6858000 h 6867230"/>
              <a:gd name="connsiteX3" fmla="*/ 0 w 2324495"/>
              <a:gd name="connsiteY3" fmla="*/ 6867230 h 6867230"/>
              <a:gd name="connsiteX4" fmla="*/ 1460286 w 2324495"/>
              <a:gd name="connsiteY4" fmla="*/ 0 h 6867230"/>
              <a:gd name="connsiteX0" fmla="*/ 1700495 w 2564704"/>
              <a:gd name="connsiteY0" fmla="*/ 0 h 6876657"/>
              <a:gd name="connsiteX1" fmla="*/ 2564704 w 2564704"/>
              <a:gd name="connsiteY1" fmla="*/ 0 h 6876657"/>
              <a:gd name="connsiteX2" fmla="*/ 2564704 w 2564704"/>
              <a:gd name="connsiteY2" fmla="*/ 6858000 h 6876657"/>
              <a:gd name="connsiteX3" fmla="*/ 0 w 2564704"/>
              <a:gd name="connsiteY3" fmla="*/ 6876657 h 6876657"/>
              <a:gd name="connsiteX4" fmla="*/ 1700495 w 2564704"/>
              <a:gd name="connsiteY4" fmla="*/ 0 h 6876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64704" h="6876657">
                <a:moveTo>
                  <a:pt x="1700495" y="0"/>
                </a:moveTo>
                <a:lnTo>
                  <a:pt x="2564704" y="0"/>
                </a:lnTo>
                <a:lnTo>
                  <a:pt x="2564704" y="6858000"/>
                </a:lnTo>
                <a:lnTo>
                  <a:pt x="0" y="6876657"/>
                </a:lnTo>
                <a:lnTo>
                  <a:pt x="1700495" y="0"/>
                </a:lnTo>
                <a:close/>
              </a:path>
            </a:pathLst>
          </a:custGeom>
          <a:solidFill>
            <a:srgbClr val="EF8A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2"/>
          <p:cNvSpPr/>
          <p:nvPr/>
        </p:nvSpPr>
        <p:spPr>
          <a:xfrm rot="16200000" flipH="1">
            <a:off x="2576714" y="-1170440"/>
            <a:ext cx="5462834" cy="10612908"/>
          </a:xfrm>
          <a:custGeom>
            <a:avLst/>
            <a:gdLst>
              <a:gd name="connsiteX0" fmla="*/ 0 w 3057525"/>
              <a:gd name="connsiteY0" fmla="*/ 0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0 w 3057525"/>
              <a:gd name="connsiteY4" fmla="*/ 0 h 6858000"/>
              <a:gd name="connsiteX0" fmla="*/ 1933575 w 3057525"/>
              <a:gd name="connsiteY0" fmla="*/ 9525 h 6858000"/>
              <a:gd name="connsiteX1" fmla="*/ 3057525 w 3057525"/>
              <a:gd name="connsiteY1" fmla="*/ 0 h 6858000"/>
              <a:gd name="connsiteX2" fmla="*/ 3057525 w 3057525"/>
              <a:gd name="connsiteY2" fmla="*/ 6858000 h 6858000"/>
              <a:gd name="connsiteX3" fmla="*/ 0 w 3057525"/>
              <a:gd name="connsiteY3" fmla="*/ 6858000 h 6858000"/>
              <a:gd name="connsiteX4" fmla="*/ 1933575 w 3057525"/>
              <a:gd name="connsiteY4" fmla="*/ 9525 h 6858000"/>
              <a:gd name="connsiteX0" fmla="*/ 1743075 w 2867025"/>
              <a:gd name="connsiteY0" fmla="*/ 9525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9525 h 6858000"/>
              <a:gd name="connsiteX0" fmla="*/ 1743075 w 2867025"/>
              <a:gd name="connsiteY0" fmla="*/ 0 h 6858000"/>
              <a:gd name="connsiteX1" fmla="*/ 2867025 w 2867025"/>
              <a:gd name="connsiteY1" fmla="*/ 0 h 6858000"/>
              <a:gd name="connsiteX2" fmla="*/ 2867025 w 2867025"/>
              <a:gd name="connsiteY2" fmla="*/ 6858000 h 6858000"/>
              <a:gd name="connsiteX3" fmla="*/ 0 w 2867025"/>
              <a:gd name="connsiteY3" fmla="*/ 6838950 h 6858000"/>
              <a:gd name="connsiteX4" fmla="*/ 1743075 w 2867025"/>
              <a:gd name="connsiteY4" fmla="*/ 0 h 6858000"/>
              <a:gd name="connsiteX0" fmla="*/ 1784527 w 2908477"/>
              <a:gd name="connsiteY0" fmla="*/ 0 h 6858000"/>
              <a:gd name="connsiteX1" fmla="*/ 2908477 w 2908477"/>
              <a:gd name="connsiteY1" fmla="*/ 0 h 6858000"/>
              <a:gd name="connsiteX2" fmla="*/ 2908477 w 2908477"/>
              <a:gd name="connsiteY2" fmla="*/ 6858000 h 6858000"/>
              <a:gd name="connsiteX3" fmla="*/ 0 w 2908477"/>
              <a:gd name="connsiteY3" fmla="*/ 6849555 h 6858000"/>
              <a:gd name="connsiteX4" fmla="*/ 1784527 w 2908477"/>
              <a:gd name="connsiteY4" fmla="*/ 0 h 6858000"/>
              <a:gd name="connsiteX0" fmla="*/ 1756892 w 2880842"/>
              <a:gd name="connsiteY0" fmla="*/ 0 h 6858000"/>
              <a:gd name="connsiteX1" fmla="*/ 2880842 w 2880842"/>
              <a:gd name="connsiteY1" fmla="*/ 0 h 6858000"/>
              <a:gd name="connsiteX2" fmla="*/ 2880842 w 2880842"/>
              <a:gd name="connsiteY2" fmla="*/ 6858000 h 6858000"/>
              <a:gd name="connsiteX3" fmla="*/ -1 w 2880842"/>
              <a:gd name="connsiteY3" fmla="*/ 6849557 h 6858000"/>
              <a:gd name="connsiteX4" fmla="*/ 1756892 w 2880842"/>
              <a:gd name="connsiteY4" fmla="*/ 0 h 6858000"/>
              <a:gd name="connsiteX0" fmla="*/ 1743078 w 2867028"/>
              <a:gd name="connsiteY0" fmla="*/ 0 h 6865466"/>
              <a:gd name="connsiteX1" fmla="*/ 2867028 w 2867028"/>
              <a:gd name="connsiteY1" fmla="*/ 0 h 6865466"/>
              <a:gd name="connsiteX2" fmla="*/ 2867028 w 2867028"/>
              <a:gd name="connsiteY2" fmla="*/ 6858000 h 6865466"/>
              <a:gd name="connsiteX3" fmla="*/ 1 w 2867028"/>
              <a:gd name="connsiteY3" fmla="*/ 6865466 h 6865466"/>
              <a:gd name="connsiteX4" fmla="*/ 1743078 w 2867028"/>
              <a:gd name="connsiteY4" fmla="*/ 0 h 6865466"/>
              <a:gd name="connsiteX0" fmla="*/ 1673992 w 2797942"/>
              <a:gd name="connsiteY0" fmla="*/ 0 h 6865467"/>
              <a:gd name="connsiteX1" fmla="*/ 2797942 w 2797942"/>
              <a:gd name="connsiteY1" fmla="*/ 0 h 6865467"/>
              <a:gd name="connsiteX2" fmla="*/ 2797942 w 2797942"/>
              <a:gd name="connsiteY2" fmla="*/ 6858000 h 6865467"/>
              <a:gd name="connsiteX3" fmla="*/ 0 w 2797942"/>
              <a:gd name="connsiteY3" fmla="*/ 6865467 h 6865467"/>
              <a:gd name="connsiteX4" fmla="*/ 1673992 w 2797942"/>
              <a:gd name="connsiteY4" fmla="*/ 0 h 6865467"/>
              <a:gd name="connsiteX0" fmla="*/ 1385654 w 2797942"/>
              <a:gd name="connsiteY0" fmla="*/ 0 h 6870775"/>
              <a:gd name="connsiteX1" fmla="*/ 2797942 w 2797942"/>
              <a:gd name="connsiteY1" fmla="*/ 5308 h 6870775"/>
              <a:gd name="connsiteX2" fmla="*/ 2797942 w 2797942"/>
              <a:gd name="connsiteY2" fmla="*/ 6863308 h 6870775"/>
              <a:gd name="connsiteX3" fmla="*/ 0 w 2797942"/>
              <a:gd name="connsiteY3" fmla="*/ 6870775 h 6870775"/>
              <a:gd name="connsiteX4" fmla="*/ 1385654 w 2797942"/>
              <a:gd name="connsiteY4" fmla="*/ 0 h 6870775"/>
              <a:gd name="connsiteX0" fmla="*/ 6384651 w 7796939"/>
              <a:gd name="connsiteY0" fmla="*/ 0 h 8184512"/>
              <a:gd name="connsiteX1" fmla="*/ 7796939 w 7796939"/>
              <a:gd name="connsiteY1" fmla="*/ 5308 h 8184512"/>
              <a:gd name="connsiteX2" fmla="*/ 7796939 w 7796939"/>
              <a:gd name="connsiteY2" fmla="*/ 6863308 h 8184512"/>
              <a:gd name="connsiteX3" fmla="*/ 0 w 7796939"/>
              <a:gd name="connsiteY3" fmla="*/ 8184512 h 8184512"/>
              <a:gd name="connsiteX4" fmla="*/ 6384651 w 7796939"/>
              <a:gd name="connsiteY4" fmla="*/ 0 h 8184512"/>
              <a:gd name="connsiteX0" fmla="*/ 7263422 w 8675710"/>
              <a:gd name="connsiteY0" fmla="*/ 0 h 7826220"/>
              <a:gd name="connsiteX1" fmla="*/ 8675710 w 8675710"/>
              <a:gd name="connsiteY1" fmla="*/ 5308 h 7826220"/>
              <a:gd name="connsiteX2" fmla="*/ 8675710 w 8675710"/>
              <a:gd name="connsiteY2" fmla="*/ 6863308 h 7826220"/>
              <a:gd name="connsiteX3" fmla="*/ 0 w 8675710"/>
              <a:gd name="connsiteY3" fmla="*/ 7826220 h 7826220"/>
              <a:gd name="connsiteX4" fmla="*/ 7263422 w 8675710"/>
              <a:gd name="connsiteY4" fmla="*/ 0 h 7826220"/>
              <a:gd name="connsiteX0" fmla="*/ 7560873 w 8675710"/>
              <a:gd name="connsiteY0" fmla="*/ 0 h 7831995"/>
              <a:gd name="connsiteX1" fmla="*/ 8675710 w 8675710"/>
              <a:gd name="connsiteY1" fmla="*/ 11083 h 7831995"/>
              <a:gd name="connsiteX2" fmla="*/ 8675710 w 8675710"/>
              <a:gd name="connsiteY2" fmla="*/ 6869083 h 7831995"/>
              <a:gd name="connsiteX3" fmla="*/ 0 w 8675710"/>
              <a:gd name="connsiteY3" fmla="*/ 7831995 h 7831995"/>
              <a:gd name="connsiteX4" fmla="*/ 7560873 w 8675710"/>
              <a:gd name="connsiteY4" fmla="*/ 0 h 7831995"/>
              <a:gd name="connsiteX0" fmla="*/ 8456875 w 9571712"/>
              <a:gd name="connsiteY0" fmla="*/ 0 h 7958452"/>
              <a:gd name="connsiteX1" fmla="*/ 9571712 w 9571712"/>
              <a:gd name="connsiteY1" fmla="*/ 11083 h 7958452"/>
              <a:gd name="connsiteX2" fmla="*/ 9571712 w 9571712"/>
              <a:gd name="connsiteY2" fmla="*/ 6869083 h 7958452"/>
              <a:gd name="connsiteX3" fmla="*/ -1 w 9571712"/>
              <a:gd name="connsiteY3" fmla="*/ 7958452 h 7958452"/>
              <a:gd name="connsiteX4" fmla="*/ 8456875 w 9571712"/>
              <a:gd name="connsiteY4" fmla="*/ 0 h 7958452"/>
              <a:gd name="connsiteX0" fmla="*/ 8456877 w 9588943"/>
              <a:gd name="connsiteY0" fmla="*/ 0 h 7958452"/>
              <a:gd name="connsiteX1" fmla="*/ 9571714 w 9588943"/>
              <a:gd name="connsiteY1" fmla="*/ 11083 h 7958452"/>
              <a:gd name="connsiteX2" fmla="*/ 9588944 w 9588943"/>
              <a:gd name="connsiteY2" fmla="*/ 7121997 h 7958452"/>
              <a:gd name="connsiteX3" fmla="*/ 1 w 9588943"/>
              <a:gd name="connsiteY3" fmla="*/ 7958452 h 7958452"/>
              <a:gd name="connsiteX4" fmla="*/ 8456877 w 9588943"/>
              <a:gd name="connsiteY4" fmla="*/ 0 h 7958452"/>
              <a:gd name="connsiteX0" fmla="*/ 8560260 w 9692328"/>
              <a:gd name="connsiteY0" fmla="*/ 0 h 7888199"/>
              <a:gd name="connsiteX1" fmla="*/ 9675097 w 9692328"/>
              <a:gd name="connsiteY1" fmla="*/ 11083 h 7888199"/>
              <a:gd name="connsiteX2" fmla="*/ 9692327 w 9692328"/>
              <a:gd name="connsiteY2" fmla="*/ 7121997 h 7888199"/>
              <a:gd name="connsiteX3" fmla="*/ 0 w 9692328"/>
              <a:gd name="connsiteY3" fmla="*/ 7888199 h 7888199"/>
              <a:gd name="connsiteX4" fmla="*/ 8560260 w 9692328"/>
              <a:gd name="connsiteY4" fmla="*/ 0 h 7888199"/>
              <a:gd name="connsiteX0" fmla="*/ 8698107 w 9692326"/>
              <a:gd name="connsiteY0" fmla="*/ 0 h 7881176"/>
              <a:gd name="connsiteX1" fmla="*/ 9675097 w 9692326"/>
              <a:gd name="connsiteY1" fmla="*/ 4060 h 7881176"/>
              <a:gd name="connsiteX2" fmla="*/ 9692327 w 9692326"/>
              <a:gd name="connsiteY2" fmla="*/ 7114974 h 7881176"/>
              <a:gd name="connsiteX3" fmla="*/ 0 w 9692326"/>
              <a:gd name="connsiteY3" fmla="*/ 7881176 h 7881176"/>
              <a:gd name="connsiteX4" fmla="*/ 8698107 w 9692326"/>
              <a:gd name="connsiteY4" fmla="*/ 0 h 7881176"/>
              <a:gd name="connsiteX0" fmla="*/ 8991031 w 9985252"/>
              <a:gd name="connsiteY0" fmla="*/ 0 h 7909277"/>
              <a:gd name="connsiteX1" fmla="*/ 9968021 w 9985252"/>
              <a:gd name="connsiteY1" fmla="*/ 4060 h 7909277"/>
              <a:gd name="connsiteX2" fmla="*/ 9985251 w 9985252"/>
              <a:gd name="connsiteY2" fmla="*/ 7114974 h 7909277"/>
              <a:gd name="connsiteX3" fmla="*/ 0 w 9985252"/>
              <a:gd name="connsiteY3" fmla="*/ 7909277 h 7909277"/>
              <a:gd name="connsiteX4" fmla="*/ 8991031 w 9985252"/>
              <a:gd name="connsiteY4" fmla="*/ 0 h 7909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85252" h="7909277">
                <a:moveTo>
                  <a:pt x="8991031" y="0"/>
                </a:moveTo>
                <a:lnTo>
                  <a:pt x="9968021" y="4060"/>
                </a:lnTo>
                <a:cubicBezTo>
                  <a:pt x="9973764" y="2374365"/>
                  <a:pt x="9979508" y="4744669"/>
                  <a:pt x="9985251" y="7114974"/>
                </a:cubicBezTo>
                <a:lnTo>
                  <a:pt x="0" y="7909277"/>
                </a:lnTo>
                <a:lnTo>
                  <a:pt x="8991031" y="0"/>
                </a:lnTo>
                <a:close/>
              </a:path>
            </a:pathLst>
          </a:custGeom>
          <a:gradFill>
            <a:gsLst>
              <a:gs pos="0">
                <a:schemeClr val="tx2">
                  <a:lumMod val="40000"/>
                  <a:lumOff val="60000"/>
                  <a:alpha val="70000"/>
                </a:schemeClr>
              </a:gs>
              <a:gs pos="100000">
                <a:srgbClr val="303A48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633437" y="1048154"/>
            <a:ext cx="993315" cy="5869299"/>
          </a:xfrm>
          <a:custGeom>
            <a:avLst/>
            <a:gdLst>
              <a:gd name="connsiteX0" fmla="*/ 0 w 678434"/>
              <a:gd name="connsiteY0" fmla="*/ 0 h 4785926"/>
              <a:gd name="connsiteX1" fmla="*/ 678434 w 678434"/>
              <a:gd name="connsiteY1" fmla="*/ 0 h 4785926"/>
              <a:gd name="connsiteX2" fmla="*/ 678434 w 678434"/>
              <a:gd name="connsiteY2" fmla="*/ 4785926 h 4785926"/>
              <a:gd name="connsiteX3" fmla="*/ 0 w 678434"/>
              <a:gd name="connsiteY3" fmla="*/ 4785926 h 4785926"/>
              <a:gd name="connsiteX4" fmla="*/ 0 w 678434"/>
              <a:gd name="connsiteY4" fmla="*/ 0 h 4785926"/>
              <a:gd name="connsiteX0" fmla="*/ 0 w 678434"/>
              <a:gd name="connsiteY0" fmla="*/ 0 h 4785926"/>
              <a:gd name="connsiteX1" fmla="*/ 678434 w 678434"/>
              <a:gd name="connsiteY1" fmla="*/ 0 h 4785926"/>
              <a:gd name="connsiteX2" fmla="*/ 678434 w 678434"/>
              <a:gd name="connsiteY2" fmla="*/ 4785926 h 4785926"/>
              <a:gd name="connsiteX3" fmla="*/ 142875 w 678434"/>
              <a:gd name="connsiteY3" fmla="*/ 4776401 h 4785926"/>
              <a:gd name="connsiteX4" fmla="*/ 0 w 678434"/>
              <a:gd name="connsiteY4" fmla="*/ 0 h 4785926"/>
              <a:gd name="connsiteX0" fmla="*/ 0 w 678434"/>
              <a:gd name="connsiteY0" fmla="*/ 0 h 4776401"/>
              <a:gd name="connsiteX1" fmla="*/ 678434 w 678434"/>
              <a:gd name="connsiteY1" fmla="*/ 0 h 4776401"/>
              <a:gd name="connsiteX2" fmla="*/ 554609 w 678434"/>
              <a:gd name="connsiteY2" fmla="*/ 4757351 h 4776401"/>
              <a:gd name="connsiteX3" fmla="*/ 142875 w 678434"/>
              <a:gd name="connsiteY3" fmla="*/ 4776401 h 4776401"/>
              <a:gd name="connsiteX4" fmla="*/ 0 w 678434"/>
              <a:gd name="connsiteY4" fmla="*/ 0 h 477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434" h="4776401">
                <a:moveTo>
                  <a:pt x="0" y="0"/>
                </a:moveTo>
                <a:lnTo>
                  <a:pt x="678434" y="0"/>
                </a:lnTo>
                <a:lnTo>
                  <a:pt x="554609" y="4757351"/>
                </a:lnTo>
                <a:lnTo>
                  <a:pt x="142875" y="4776401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bIns="0" spcCol="7200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2018</a:t>
            </a:r>
          </a:p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2017</a:t>
            </a:r>
          </a:p>
          <a:p>
            <a:pPr>
              <a:lnSpc>
                <a:spcPct val="18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2016</a:t>
            </a:r>
          </a:p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2015</a:t>
            </a:r>
          </a:p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2014</a:t>
            </a:r>
          </a:p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2013</a:t>
            </a:r>
          </a:p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2012</a:t>
            </a:r>
          </a:p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2011</a:t>
            </a:r>
          </a:p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2010</a:t>
            </a:r>
          </a:p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2009</a:t>
            </a:r>
          </a:p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2008</a:t>
            </a:r>
          </a:p>
          <a:p>
            <a:pPr>
              <a:lnSpc>
                <a:spcPct val="140000"/>
              </a:lnSpc>
            </a:pPr>
            <a:r>
              <a:rPr lang="de-DE" sz="2200" b="1">
                <a:solidFill>
                  <a:srgbClr val="303A48"/>
                </a:solidFill>
                <a:latin typeface="Arial Narrow" panose="020B0606020202030204" pitchFamily="34" charset="0"/>
              </a:rPr>
              <a:t>2007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-5137" y="5843374"/>
            <a:ext cx="502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302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581828" y="5527048"/>
            <a:ext cx="56938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2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348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10489" y="5186695"/>
            <a:ext cx="607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442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878654" y="4842124"/>
            <a:ext cx="6415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6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553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620898" y="4473408"/>
            <a:ext cx="675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647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344743" y="4089925"/>
            <a:ext cx="7088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0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841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4022560" y="3586984"/>
            <a:ext cx="10278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1.032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5015822" y="3098825"/>
            <a:ext cx="107914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4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1.156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6010315" y="2555849"/>
            <a:ext cx="1130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1.202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7215662" y="1986822"/>
            <a:ext cx="11865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8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1.433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8841991" y="348748"/>
            <a:ext cx="1922321" cy="110799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de-DE" sz="6600" b="1">
                <a:solidFill>
                  <a:schemeClr val="bg1">
                    <a:lumMod val="50000"/>
                  </a:schemeClr>
                </a:solidFill>
                <a:latin typeface="Arial Narrow"/>
              </a:rPr>
              <a:t>2.</a:t>
            </a:r>
            <a:r>
              <a:rPr lang="en-US" sz="6600" b="1">
                <a:solidFill>
                  <a:schemeClr val="bg1">
                    <a:lumMod val="50000"/>
                  </a:schemeClr>
                </a:solidFill>
                <a:latin typeface="Arial Narrow"/>
              </a:rPr>
              <a:t>131</a:t>
            </a:r>
            <a:endParaRPr lang="de-DE" sz="6600" b="1">
              <a:solidFill>
                <a:schemeClr val="bg1">
                  <a:lumMod val="50000"/>
                </a:schemeClr>
              </a:solidFill>
              <a:latin typeface="Arial Narrow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245" y="1456343"/>
            <a:ext cx="1428750" cy="933450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4392551" y="4210583"/>
            <a:ext cx="5706422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3200" b="1">
                <a:solidFill>
                  <a:srgbClr val="303A48"/>
                </a:solidFill>
                <a:latin typeface="Arial Narrow"/>
              </a:rPr>
              <a:t>CEEOL</a:t>
            </a:r>
            <a:r>
              <a:rPr lang="de-DE" sz="3200" b="1">
                <a:solidFill>
                  <a:schemeClr val="bg1"/>
                </a:solidFill>
                <a:latin typeface="Arial Narrow"/>
              </a:rPr>
              <a:t> – </a:t>
            </a:r>
            <a:r>
              <a:rPr lang="cs-CZ" sz="3200" b="1">
                <a:solidFill>
                  <a:schemeClr val="bg1"/>
                </a:solidFill>
                <a:latin typeface="Arial Narrow"/>
              </a:rPr>
              <a:t>rozšiřování databáze o klíčové recenzované a další časopisecké tituly</a:t>
            </a:r>
            <a:endParaRPr lang="en-US" sz="3200" b="1">
              <a:solidFill>
                <a:schemeClr val="bg1"/>
              </a:solidFill>
              <a:latin typeface="Arial Narrow"/>
            </a:endParaRPr>
          </a:p>
        </p:txBody>
      </p:sp>
      <p:sp>
        <p:nvSpPr>
          <p:cNvPr id="26" name="Textfeld 22"/>
          <p:cNvSpPr txBox="1"/>
          <p:nvPr/>
        </p:nvSpPr>
        <p:spPr>
          <a:xfrm>
            <a:off x="8205189" y="1482400"/>
            <a:ext cx="1282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1.827</a:t>
            </a:r>
          </a:p>
        </p:txBody>
      </p:sp>
    </p:spTree>
    <p:extLst>
      <p:ext uri="{BB962C8B-B14F-4D97-AF65-F5344CB8AC3E}">
        <p14:creationId xmlns:p14="http://schemas.microsoft.com/office/powerpoint/2010/main" val="339506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2"/>
          <p:cNvSpPr/>
          <p:nvPr/>
        </p:nvSpPr>
        <p:spPr>
          <a:xfrm rot="5400000">
            <a:off x="5020481" y="-5022204"/>
            <a:ext cx="2149311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57073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57073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hteck 2"/>
          <p:cNvSpPr/>
          <p:nvPr/>
        </p:nvSpPr>
        <p:spPr>
          <a:xfrm rot="10800000">
            <a:off x="9840371" y="-7750"/>
            <a:ext cx="2351626" cy="6865749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65749"/>
              <a:gd name="connsiteX1" fmla="*/ 2828441 w 2828441"/>
              <a:gd name="connsiteY1" fmla="*/ 0 h 6865749"/>
              <a:gd name="connsiteX2" fmla="*/ 1118913 w 2828441"/>
              <a:gd name="connsiteY2" fmla="*/ 6865749 h 6865749"/>
              <a:gd name="connsiteX3" fmla="*/ 0 w 2828441"/>
              <a:gd name="connsiteY3" fmla="*/ 6858000 h 6865749"/>
              <a:gd name="connsiteX4" fmla="*/ 0 w 2828441"/>
              <a:gd name="connsiteY4" fmla="*/ 0 h 6865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65749">
                <a:moveTo>
                  <a:pt x="0" y="0"/>
                </a:moveTo>
                <a:lnTo>
                  <a:pt x="2828441" y="0"/>
                </a:lnTo>
                <a:lnTo>
                  <a:pt x="1118913" y="686574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652352" y="3898524"/>
            <a:ext cx="2902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rgbClr val="4D5C73"/>
                </a:solidFill>
                <a:latin typeface="Arial Narrow" panose="020B0606020202030204" pitchFamily="34" charset="0"/>
              </a:rPr>
              <a:t>P</a:t>
            </a:r>
            <a:r>
              <a:rPr lang="cs-CZ" sz="3600" b="1" err="1">
                <a:solidFill>
                  <a:srgbClr val="4D5C73"/>
                </a:solidFill>
                <a:latin typeface="Arial Narrow" panose="020B0606020202030204" pitchFamily="34" charset="0"/>
              </a:rPr>
              <a:t>lacený</a:t>
            </a:r>
            <a:r>
              <a:rPr lang="cs-CZ" sz="3600" b="1">
                <a:solidFill>
                  <a:srgbClr val="4D5C73"/>
                </a:solidFill>
                <a:latin typeface="Arial Narrow" panose="020B0606020202030204" pitchFamily="34" charset="0"/>
              </a:rPr>
              <a:t> obsah</a:t>
            </a:r>
            <a:endParaRPr lang="de-DE" sz="3600" b="1">
              <a:solidFill>
                <a:srgbClr val="4D5C73"/>
              </a:solidFill>
              <a:latin typeface="Arial Narrow" panose="020B060602020203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652352" y="5005084"/>
            <a:ext cx="2959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>
                <a:solidFill>
                  <a:srgbClr val="EF8A64"/>
                </a:solidFill>
                <a:latin typeface="Arial Narrow" panose="020B0606020202030204" pitchFamily="34" charset="0"/>
              </a:rPr>
              <a:t>Open Access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4261342" y="2626535"/>
            <a:ext cx="13913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>
                <a:solidFill>
                  <a:schemeClr val="bg1"/>
                </a:solidFill>
                <a:latin typeface="Arial Narrow" panose="020B0606020202030204" pitchFamily="34" charset="0"/>
              </a:rPr>
              <a:t>25%</a:t>
            </a:r>
          </a:p>
        </p:txBody>
      </p:sp>
      <p:sp>
        <p:nvSpPr>
          <p:cNvPr id="3" name="Rechteck 2"/>
          <p:cNvSpPr/>
          <p:nvPr/>
        </p:nvSpPr>
        <p:spPr>
          <a:xfrm>
            <a:off x="4355536" y="369333"/>
            <a:ext cx="59513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b="1">
                <a:solidFill>
                  <a:srgbClr val="303A48"/>
                </a:solidFill>
                <a:latin typeface="Arial Narrow" panose="020B0606020202030204" pitchFamily="34" charset="0"/>
              </a:rPr>
              <a:t>Open Access </a:t>
            </a:r>
            <a:r>
              <a:rPr lang="de-DE" sz="3600" b="1" err="1">
                <a:solidFill>
                  <a:srgbClr val="303A48"/>
                </a:solidFill>
                <a:latin typeface="Arial Narrow" panose="020B0606020202030204" pitchFamily="34" charset="0"/>
              </a:rPr>
              <a:t>vs</a:t>
            </a:r>
            <a:r>
              <a:rPr lang="en-GB" sz="3600" b="1">
                <a:solidFill>
                  <a:srgbClr val="303A48"/>
                </a:solidFill>
                <a:latin typeface="Arial Narrow" panose="020B0606020202030204" pitchFamily="34" charset="0"/>
              </a:rPr>
              <a:t>. </a:t>
            </a:r>
            <a:r>
              <a:rPr lang="cs-CZ" sz="3600" b="1">
                <a:solidFill>
                  <a:srgbClr val="303A48"/>
                </a:solidFill>
                <a:latin typeface="Arial Narrow" panose="020B0606020202030204" pitchFamily="34" charset="0"/>
              </a:rPr>
              <a:t>Placený obsah</a:t>
            </a:r>
            <a:endParaRPr lang="en-GB" sz="36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048" y="5131347"/>
            <a:ext cx="1428750" cy="93345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1365161" y="4726546"/>
            <a:ext cx="1501991" cy="87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000" b="1">
                <a:solidFill>
                  <a:schemeClr val="bg1"/>
                </a:solidFill>
                <a:latin typeface="Arial Narrow" panose="020B0606020202030204" pitchFamily="34" charset="0"/>
              </a:rPr>
              <a:t>75%</a:t>
            </a: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9648495"/>
              </p:ext>
            </p:extLst>
          </p:nvPr>
        </p:nvGraphicFramePr>
        <p:xfrm>
          <a:off x="-2560026" y="1287887"/>
          <a:ext cx="9836589" cy="6557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38097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hteck 2"/>
          <p:cNvSpPr/>
          <p:nvPr/>
        </p:nvSpPr>
        <p:spPr>
          <a:xfrm rot="10800000">
            <a:off x="10162094" y="-3"/>
            <a:ext cx="2029904" cy="6857999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"/>
          <p:cNvSpPr/>
          <p:nvPr/>
        </p:nvSpPr>
        <p:spPr>
          <a:xfrm rot="5400000">
            <a:off x="5408706" y="-5410430"/>
            <a:ext cx="1372861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57073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57073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5145703" y="895148"/>
            <a:ext cx="1912273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Pol</a:t>
            </a:r>
            <a:r>
              <a:rPr lang="cs-CZ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sko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 666</a:t>
            </a: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   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506242" y="4202709"/>
            <a:ext cx="1493987" cy="434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>
                <a:solidFill>
                  <a:srgbClr val="4D5C73"/>
                </a:solidFill>
                <a:latin typeface="Arial Narrow" panose="020B0606020202030204" pitchFamily="34" charset="0"/>
              </a:rPr>
              <a:t>C</a:t>
            </a:r>
            <a:r>
              <a:rPr lang="cs-CZ" b="1" err="1">
                <a:solidFill>
                  <a:srgbClr val="4D5C73"/>
                </a:solidFill>
                <a:latin typeface="Arial Narrow" panose="020B0606020202030204" pitchFamily="34" charset="0"/>
              </a:rPr>
              <a:t>horvatsko</a:t>
            </a:r>
            <a:r>
              <a:rPr lang="en-US" b="1">
                <a:solidFill>
                  <a:srgbClr val="EF8A64"/>
                </a:solidFill>
                <a:latin typeface="Arial Narrow" panose="020B0606020202030204" pitchFamily="34" charset="0"/>
              </a:rPr>
              <a:t> 54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405718" y="2615180"/>
            <a:ext cx="2359631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000" b="1">
                <a:solidFill>
                  <a:srgbClr val="4D5C73"/>
                </a:solidFill>
                <a:latin typeface="Arial Narrow" panose="020B0606020202030204" pitchFamily="34" charset="0"/>
              </a:rPr>
              <a:t>Česko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105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125378" y="1930672"/>
            <a:ext cx="1399309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S</a:t>
            </a:r>
            <a:r>
              <a:rPr lang="cs-CZ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rbsko</a:t>
            </a: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110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561747" y="3793427"/>
            <a:ext cx="16398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000" b="1">
                <a:solidFill>
                  <a:srgbClr val="4D5C73"/>
                </a:solidFill>
                <a:latin typeface="Arial Narrow" panose="020B0606020202030204" pitchFamily="34" charset="0"/>
              </a:rPr>
              <a:t>Maďarsko</a:t>
            </a: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>
                <a:solidFill>
                  <a:srgbClr val="EF8A64"/>
                </a:solidFill>
                <a:latin typeface="Arial Narrow" panose="020B0606020202030204" pitchFamily="34" charset="0"/>
              </a:rPr>
              <a:t>60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865749" y="1530221"/>
            <a:ext cx="1722500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Bu</a:t>
            </a:r>
            <a:r>
              <a:rPr lang="cs-CZ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lharsko</a:t>
            </a: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140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264102" y="2262019"/>
            <a:ext cx="3159653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Bosna a Herzegovina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107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5562871" y="1199397"/>
            <a:ext cx="2275323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R</a:t>
            </a:r>
            <a:r>
              <a:rPr lang="cs-CZ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umunsko</a:t>
            </a: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457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6517080" y="3003538"/>
            <a:ext cx="1855023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Lit</a:t>
            </a:r>
            <a:r>
              <a:rPr lang="cs-CZ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va</a:t>
            </a: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78</a:t>
            </a: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     </a:t>
            </a:r>
          </a:p>
        </p:txBody>
      </p:sp>
      <p:sp>
        <p:nvSpPr>
          <p:cNvPr id="24" name="Rechteck 2"/>
          <p:cNvSpPr/>
          <p:nvPr/>
        </p:nvSpPr>
        <p:spPr>
          <a:xfrm rot="10800000" flipH="1">
            <a:off x="-1727" y="-1809"/>
            <a:ext cx="2482204" cy="685980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613581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9814"/>
              <a:gd name="connsiteX1" fmla="*/ 2828441 w 2828441"/>
              <a:gd name="connsiteY1" fmla="*/ 0 h 6859814"/>
              <a:gd name="connsiteX2" fmla="*/ 1613581 w 2828441"/>
              <a:gd name="connsiteY2" fmla="*/ 6859814 h 6859814"/>
              <a:gd name="connsiteX3" fmla="*/ 0 w 2828441"/>
              <a:gd name="connsiteY3" fmla="*/ 6858000 h 6859814"/>
              <a:gd name="connsiteX4" fmla="*/ 0 w 2828441"/>
              <a:gd name="connsiteY4" fmla="*/ 0 h 685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9814">
                <a:moveTo>
                  <a:pt x="0" y="0"/>
                </a:moveTo>
                <a:lnTo>
                  <a:pt x="2828441" y="0"/>
                </a:lnTo>
                <a:lnTo>
                  <a:pt x="1613581" y="68598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3894" y="1493478"/>
            <a:ext cx="1428750" cy="933450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6375994" y="4515620"/>
            <a:ext cx="146220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 err="1">
                <a:solidFill>
                  <a:srgbClr val="4D5C73"/>
                </a:solidFill>
                <a:latin typeface="Arial Narrow" panose="020B0606020202030204" pitchFamily="34" charset="0"/>
              </a:rPr>
              <a:t>Slov</a:t>
            </a:r>
            <a:r>
              <a:rPr lang="cs-CZ" b="1" err="1">
                <a:solidFill>
                  <a:srgbClr val="4D5C73"/>
                </a:solidFill>
                <a:latin typeface="Arial Narrow" panose="020B0606020202030204" pitchFamily="34" charset="0"/>
              </a:rPr>
              <a:t>ensko</a:t>
            </a:r>
            <a:r>
              <a:rPr lang="en-US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>
                <a:solidFill>
                  <a:srgbClr val="EF8A64"/>
                </a:solidFill>
                <a:latin typeface="Arial Narrow" panose="020B0606020202030204" pitchFamily="34" charset="0"/>
              </a:rPr>
              <a:t>54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560064" y="3444141"/>
            <a:ext cx="1397626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Tur</a:t>
            </a:r>
            <a:r>
              <a:rPr lang="cs-CZ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ecko</a:t>
            </a: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>
                <a:solidFill>
                  <a:srgbClr val="EF8A64"/>
                </a:solidFill>
                <a:latin typeface="Arial Narrow" panose="020B0606020202030204" pitchFamily="34" charset="0"/>
              </a:rPr>
              <a:t>63</a:t>
            </a:r>
          </a:p>
        </p:txBody>
      </p:sp>
      <p:grpSp>
        <p:nvGrpSpPr>
          <p:cNvPr id="3" name="Gruppieren 2"/>
          <p:cNvGrpSpPr/>
          <p:nvPr/>
        </p:nvGrpSpPr>
        <p:grpSpPr>
          <a:xfrm>
            <a:off x="798461" y="1175428"/>
            <a:ext cx="5347773" cy="5347773"/>
            <a:chOff x="317691" y="1024597"/>
            <a:chExt cx="5347773" cy="5347773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612" y="1325029"/>
              <a:ext cx="4669931" cy="4746908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B/>
            </a:sp3d>
          </p:spPr>
        </p:pic>
        <p:sp>
          <p:nvSpPr>
            <p:cNvPr id="4" name="Ellipse 3"/>
            <p:cNvSpPr/>
            <p:nvPr/>
          </p:nvSpPr>
          <p:spPr>
            <a:xfrm rot="16902180">
              <a:off x="317691" y="1024597"/>
              <a:ext cx="5347773" cy="5347773"/>
            </a:xfrm>
            <a:prstGeom prst="ellipse">
              <a:avLst/>
            </a:prstGeom>
            <a:noFill/>
            <a:ln w="190500" cap="rnd">
              <a:gradFill flip="none" rotWithShape="1">
                <a:gsLst>
                  <a:gs pos="0">
                    <a:schemeClr val="bg1"/>
                  </a:gs>
                  <a:gs pos="86000">
                    <a:srgbClr val="EF8A64"/>
                  </a:gs>
                </a:gsLst>
                <a:lin ang="2700000" scaled="1"/>
                <a:tileRect/>
              </a:gradFill>
              <a:prstDash val="sysDot"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feld 26"/>
          <p:cNvSpPr txBox="1"/>
          <p:nvPr/>
        </p:nvSpPr>
        <p:spPr>
          <a:xfrm>
            <a:off x="6183899" y="4860739"/>
            <a:ext cx="18163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b="1">
                <a:solidFill>
                  <a:srgbClr val="4D5C73"/>
                </a:solidFill>
                <a:latin typeface="Arial Narrow" panose="020B0606020202030204" pitchFamily="34" charset="0"/>
              </a:rPr>
              <a:t>Ma</a:t>
            </a:r>
            <a:r>
              <a:rPr lang="cs-CZ" b="1">
                <a:solidFill>
                  <a:srgbClr val="4D5C73"/>
                </a:solidFill>
                <a:latin typeface="Arial Narrow" panose="020B0606020202030204" pitchFamily="34" charset="0"/>
              </a:rPr>
              <a:t>k</a:t>
            </a:r>
            <a:r>
              <a:rPr lang="en-US" b="1" err="1">
                <a:solidFill>
                  <a:srgbClr val="4D5C73"/>
                </a:solidFill>
                <a:latin typeface="Arial Narrow" panose="020B0606020202030204" pitchFamily="34" charset="0"/>
              </a:rPr>
              <a:t>edoni</a:t>
            </a:r>
            <a:r>
              <a:rPr lang="cs-CZ" b="1">
                <a:solidFill>
                  <a:srgbClr val="4D5C73"/>
                </a:solidFill>
                <a:latin typeface="Arial Narrow" panose="020B0606020202030204" pitchFamily="34" charset="0"/>
              </a:rPr>
              <a:t>e</a:t>
            </a:r>
            <a:r>
              <a:rPr lang="en-US" sz="2000" b="1">
                <a:solidFill>
                  <a:srgbClr val="EF8A64"/>
                </a:solidFill>
                <a:latin typeface="Arial Narrow" panose="020B0606020202030204" pitchFamily="34" charset="0"/>
              </a:rPr>
              <a:t> 28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5976442" y="5186726"/>
            <a:ext cx="1632429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Eston</a:t>
            </a:r>
            <a:r>
              <a:rPr lang="cs-CZ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sko</a:t>
            </a: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>
                <a:solidFill>
                  <a:srgbClr val="EF8A64"/>
                </a:solidFill>
                <a:latin typeface="Arial Narrow" panose="020B0606020202030204" pitchFamily="34" charset="0"/>
              </a:rPr>
              <a:t>27</a:t>
            </a:r>
          </a:p>
        </p:txBody>
      </p:sp>
      <p:sp>
        <p:nvSpPr>
          <p:cNvPr id="29" name="Textfeld 28"/>
          <p:cNvSpPr txBox="1"/>
          <p:nvPr/>
        </p:nvSpPr>
        <p:spPr>
          <a:xfrm>
            <a:off x="5688631" y="5497679"/>
            <a:ext cx="156373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000" b="1">
                <a:solidFill>
                  <a:srgbClr val="4D5C73"/>
                </a:solidFill>
                <a:latin typeface="Arial Narrow" panose="020B0606020202030204" pitchFamily="34" charset="0"/>
              </a:rPr>
              <a:t>Německo</a:t>
            </a: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>
                <a:solidFill>
                  <a:srgbClr val="EF8A64"/>
                </a:solidFill>
                <a:latin typeface="Arial Narrow" panose="020B0606020202030204" pitchFamily="34" charset="0"/>
              </a:rPr>
              <a:t>26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4719182" y="6399639"/>
            <a:ext cx="1473190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Rus</a:t>
            </a:r>
            <a:r>
              <a:rPr lang="cs-CZ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ko</a:t>
            </a: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>
                <a:solidFill>
                  <a:srgbClr val="EF8A64"/>
                </a:solidFill>
                <a:latin typeface="Arial Narrow" panose="020B0606020202030204" pitchFamily="34" charset="0"/>
              </a:rPr>
              <a:t>19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5410030" y="5827265"/>
            <a:ext cx="197433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Ukra</a:t>
            </a:r>
            <a:r>
              <a:rPr lang="cs-CZ" sz="2000" b="1" err="1">
                <a:solidFill>
                  <a:srgbClr val="4D5C73"/>
                </a:solidFill>
                <a:latin typeface="Arial Narrow" panose="020B0606020202030204" pitchFamily="34" charset="0"/>
              </a:rPr>
              <a:t>jina</a:t>
            </a:r>
            <a:r>
              <a:rPr lang="en-US" sz="20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000" b="1">
                <a:solidFill>
                  <a:srgbClr val="EF8A64"/>
                </a:solidFill>
                <a:latin typeface="Arial Narrow" panose="020B0606020202030204" pitchFamily="34" charset="0"/>
              </a:rPr>
              <a:t>24</a:t>
            </a:r>
          </a:p>
        </p:txBody>
      </p:sp>
      <p:sp>
        <p:nvSpPr>
          <p:cNvPr id="33" name="Textfeld 32"/>
          <p:cNvSpPr txBox="1"/>
          <p:nvPr/>
        </p:nvSpPr>
        <p:spPr>
          <a:xfrm>
            <a:off x="3639974" y="115122"/>
            <a:ext cx="8726428" cy="64633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000" b="1">
                <a:solidFill>
                  <a:srgbClr val="303A48"/>
                </a:solidFill>
                <a:latin typeface="Arial Narrow"/>
              </a:rPr>
              <a:t>CEEOL – Počet časopiseckých titulů z jednotlivých zemí</a:t>
            </a:r>
            <a:r>
              <a:rPr lang="en-US" sz="3600" b="1">
                <a:solidFill>
                  <a:srgbClr val="303A48"/>
                </a:solidFill>
                <a:latin typeface="Arial Narrow"/>
              </a:rPr>
              <a:t> </a:t>
            </a:r>
            <a:endParaRPr lang="en-US">
              <a:latin typeface="Arial Narrow"/>
            </a:endParaRPr>
          </a:p>
        </p:txBody>
      </p:sp>
      <p:sp>
        <p:nvSpPr>
          <p:cNvPr id="34" name="Textfeld 29"/>
          <p:cNvSpPr txBox="1"/>
          <p:nvPr/>
        </p:nvSpPr>
        <p:spPr>
          <a:xfrm>
            <a:off x="5077646" y="6139912"/>
            <a:ext cx="2880044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000" b="1">
                <a:solidFill>
                  <a:srgbClr val="4D5C73"/>
                </a:solidFill>
                <a:latin typeface="Arial Narrow" panose="020B0606020202030204" pitchFamily="34" charset="0"/>
              </a:rPr>
              <a:t>Spojené státy americké </a:t>
            </a:r>
            <a:r>
              <a:rPr lang="en-US" sz="2000" b="1">
                <a:solidFill>
                  <a:srgbClr val="EF8A64"/>
                </a:solidFill>
                <a:latin typeface="Arial Narrow" panose="020B060602020203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1472750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 2"/>
          <p:cNvGraphicFramePr/>
          <p:nvPr>
            <p:extLst>
              <p:ext uri="{D42A27DB-BD31-4B8C-83A1-F6EECF244321}">
                <p14:modId xmlns:p14="http://schemas.microsoft.com/office/powerpoint/2010/main" val="3715991617"/>
              </p:ext>
            </p:extLst>
          </p:nvPr>
        </p:nvGraphicFramePr>
        <p:xfrm>
          <a:off x="161925" y="822559"/>
          <a:ext cx="6260144" cy="6035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Ellipse 3"/>
          <p:cNvSpPr/>
          <p:nvPr/>
        </p:nvSpPr>
        <p:spPr>
          <a:xfrm rot="16902180">
            <a:off x="1184484" y="1524719"/>
            <a:ext cx="5058486" cy="5058486"/>
          </a:xfrm>
          <a:prstGeom prst="ellipse">
            <a:avLst/>
          </a:prstGeom>
          <a:noFill/>
          <a:ln w="266700" cap="rnd">
            <a:gradFill flip="none" rotWithShape="1">
              <a:gsLst>
                <a:gs pos="0">
                  <a:schemeClr val="bg1"/>
                </a:gs>
                <a:gs pos="86000">
                  <a:srgbClr val="EF8A64"/>
                </a:gs>
              </a:gsLst>
              <a:lin ang="2700000" scaled="1"/>
              <a:tileRect/>
            </a:gradFill>
            <a:prstDash val="sysDot"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/>
          <p:cNvSpPr/>
          <p:nvPr/>
        </p:nvSpPr>
        <p:spPr>
          <a:xfrm>
            <a:off x="1630325" y="1980384"/>
            <a:ext cx="4166803" cy="4166803"/>
          </a:xfrm>
          <a:prstGeom prst="ellipse">
            <a:avLst/>
          </a:prstGeom>
          <a:solidFill>
            <a:srgbClr val="4D5C73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"/>
          <p:cNvSpPr/>
          <p:nvPr/>
        </p:nvSpPr>
        <p:spPr>
          <a:xfrm rot="5400000">
            <a:off x="4980710" y="-4982435"/>
            <a:ext cx="2228854" cy="12193726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969"/>
              <a:gd name="connsiteX1" fmla="*/ 2828441 w 2828441"/>
              <a:gd name="connsiteY1" fmla="*/ 0 h 6858969"/>
              <a:gd name="connsiteX2" fmla="*/ 1157073 w 2828441"/>
              <a:gd name="connsiteY2" fmla="*/ 6858969 h 6858969"/>
              <a:gd name="connsiteX3" fmla="*/ 0 w 2828441"/>
              <a:gd name="connsiteY3" fmla="*/ 6858000 h 6858969"/>
              <a:gd name="connsiteX4" fmla="*/ 0 w 2828441"/>
              <a:gd name="connsiteY4" fmla="*/ 0 h 685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969">
                <a:moveTo>
                  <a:pt x="0" y="0"/>
                </a:moveTo>
                <a:lnTo>
                  <a:pt x="2828441" y="0"/>
                </a:lnTo>
                <a:lnTo>
                  <a:pt x="1157073" y="6858969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444275" y="1701840"/>
            <a:ext cx="4836701" cy="5548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400" b="1">
                <a:solidFill>
                  <a:srgbClr val="4D5C73"/>
                </a:solidFill>
                <a:latin typeface="Arial Narrow"/>
              </a:rPr>
              <a:t>Společenské vědy </a:t>
            </a:r>
            <a:r>
              <a:rPr lang="en-US" sz="2400" b="1">
                <a:solidFill>
                  <a:srgbClr val="EF8A64"/>
                </a:solidFill>
                <a:latin typeface="Arial Narrow"/>
              </a:rPr>
              <a:t>46.000+ </a:t>
            </a:r>
            <a:r>
              <a:rPr lang="en-US" sz="2400" b="1">
                <a:solidFill>
                  <a:srgbClr val="4D5C73"/>
                </a:solidFill>
                <a:latin typeface="Arial Narrow"/>
              </a:rPr>
              <a:t>    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496492" y="5041872"/>
            <a:ext cx="5815714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400" b="1">
                <a:solidFill>
                  <a:srgbClr val="4D5C73"/>
                </a:solidFill>
                <a:latin typeface="Arial Narrow" panose="020B0606020202030204" pitchFamily="34" charset="0"/>
              </a:rPr>
              <a:t>Pedagogika</a:t>
            </a: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19.000+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894164" y="4107867"/>
            <a:ext cx="554447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400" b="1">
                <a:solidFill>
                  <a:srgbClr val="4D5C73"/>
                </a:solidFill>
                <a:latin typeface="Arial Narrow" panose="020B0606020202030204" pitchFamily="34" charset="0"/>
              </a:rPr>
              <a:t>Filozofie</a:t>
            </a: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23.000+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723617" y="4571232"/>
            <a:ext cx="5841873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400" b="1">
                <a:solidFill>
                  <a:srgbClr val="4D5C73"/>
                </a:solidFill>
                <a:latin typeface="Arial Narrow" panose="020B0606020202030204" pitchFamily="34" charset="0"/>
              </a:rPr>
              <a:t>Právo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28.000+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6149000" y="5564730"/>
            <a:ext cx="580259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An</a:t>
            </a:r>
            <a:r>
              <a:rPr lang="cs-CZ" sz="2400" b="1" err="1">
                <a:solidFill>
                  <a:srgbClr val="4D5C73"/>
                </a:solidFill>
                <a:latin typeface="Arial Narrow" panose="020B0606020202030204" pitchFamily="34" charset="0"/>
              </a:rPr>
              <a:t>tropologie</a:t>
            </a:r>
            <a:r>
              <a:rPr lang="cs-CZ" sz="24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13.000+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920013" y="2677224"/>
            <a:ext cx="4609157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400" b="1">
                <a:solidFill>
                  <a:srgbClr val="4D5C73"/>
                </a:solidFill>
                <a:latin typeface="Arial Narrow" panose="020B0606020202030204" pitchFamily="34" charset="0"/>
              </a:rPr>
              <a:t>Politologie</a:t>
            </a: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45.000+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043701" y="3145249"/>
            <a:ext cx="2141281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 err="1">
                <a:solidFill>
                  <a:srgbClr val="4D5C73"/>
                </a:solidFill>
                <a:latin typeface="Arial Narrow" panose="020B0606020202030204" pitchFamily="34" charset="0"/>
              </a:rPr>
              <a:t>Histor</a:t>
            </a:r>
            <a:r>
              <a:rPr lang="cs-CZ" sz="2400" b="1" err="1">
                <a:solidFill>
                  <a:srgbClr val="4D5C73"/>
                </a:solidFill>
                <a:latin typeface="Arial Narrow" panose="020B0606020202030204" pitchFamily="34" charset="0"/>
              </a:rPr>
              <a:t>ie</a:t>
            </a: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53.000+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724299" y="2165164"/>
            <a:ext cx="5388639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cs-CZ" sz="2400" b="1">
                <a:solidFill>
                  <a:srgbClr val="4D5C73"/>
                </a:solidFill>
                <a:latin typeface="Arial Narrow" panose="020B0606020202030204" pitchFamily="34" charset="0"/>
              </a:rPr>
              <a:t>Lingvistika a literární věda</a:t>
            </a: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42.000+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7011749" y="3632341"/>
            <a:ext cx="2584119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E</a:t>
            </a:r>
            <a:r>
              <a:rPr lang="cs-CZ" sz="2400" b="1" err="1">
                <a:solidFill>
                  <a:srgbClr val="4D5C73"/>
                </a:solidFill>
                <a:latin typeface="Arial Narrow" panose="020B0606020202030204" pitchFamily="34" charset="0"/>
              </a:rPr>
              <a:t>konomie</a:t>
            </a:r>
            <a:r>
              <a:rPr lang="cs-CZ" sz="24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56.000+</a:t>
            </a:r>
            <a:endParaRPr lang="en-US" sz="2400" b="1">
              <a:solidFill>
                <a:srgbClr val="4D5C73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003714" y="3102054"/>
            <a:ext cx="3695295" cy="230832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CEEOL </a:t>
            </a:r>
            <a:r>
              <a:rPr lang="cs-CZ" sz="32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pokrývá</a:t>
            </a:r>
            <a:r>
              <a:rPr lang="en-US" sz="3200" b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>
                <a:solidFill>
                  <a:srgbClr val="303A48"/>
                </a:solidFill>
                <a:latin typeface="Arial Narrow"/>
                <a:cs typeface="Arial"/>
              </a:rPr>
              <a:t> </a:t>
            </a:r>
            <a:r>
              <a:rPr lang="en-US" sz="3200" b="1">
                <a:solidFill>
                  <a:srgbClr val="303A48"/>
                </a:solidFill>
                <a:latin typeface="Arial Narrow"/>
                <a:cs typeface="Arial"/>
              </a:rPr>
              <a:t>11 </a:t>
            </a:r>
            <a:r>
              <a:rPr lang="cs-CZ" sz="2400" b="1">
                <a:solidFill>
                  <a:srgbClr val="303A48"/>
                </a:solidFill>
                <a:latin typeface="Arial Narrow"/>
                <a:cs typeface="Arial"/>
              </a:rPr>
              <a:t>hlavních oblastí výzkumu</a:t>
            </a:r>
            <a:br>
              <a:rPr lang="en-US" sz="3200" b="1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sz="3200" b="1">
                <a:solidFill>
                  <a:srgbClr val="303A48"/>
                </a:solidFill>
                <a:latin typeface="Arial Narrow"/>
                <a:cs typeface="Arial"/>
              </a:rPr>
              <a:t>300 </a:t>
            </a:r>
            <a:r>
              <a:rPr lang="cs-CZ" sz="2400" b="1">
                <a:solidFill>
                  <a:srgbClr val="303A48"/>
                </a:solidFill>
                <a:latin typeface="Arial Narrow"/>
                <a:cs typeface="Arial"/>
              </a:rPr>
              <a:t>speciálních oblastí výzkumu</a:t>
            </a:r>
            <a:endParaRPr lang="en-US" sz="2400" b="1">
              <a:solidFill>
                <a:srgbClr val="303A48"/>
              </a:solidFill>
              <a:latin typeface="Arial Narrow"/>
              <a:cs typeface="Arial"/>
            </a:endParaRPr>
          </a:p>
        </p:txBody>
      </p:sp>
      <p:sp>
        <p:nvSpPr>
          <p:cNvPr id="24" name="Rechteck 2"/>
          <p:cNvSpPr/>
          <p:nvPr/>
        </p:nvSpPr>
        <p:spPr>
          <a:xfrm rot="10800000" flipH="1">
            <a:off x="-1727" y="-1809"/>
            <a:ext cx="2482204" cy="6859808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613581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9814"/>
              <a:gd name="connsiteX1" fmla="*/ 2828441 w 2828441"/>
              <a:gd name="connsiteY1" fmla="*/ 0 h 6859814"/>
              <a:gd name="connsiteX2" fmla="*/ 1613581 w 2828441"/>
              <a:gd name="connsiteY2" fmla="*/ 6859814 h 6859814"/>
              <a:gd name="connsiteX3" fmla="*/ 0 w 2828441"/>
              <a:gd name="connsiteY3" fmla="*/ 6858000 h 6859814"/>
              <a:gd name="connsiteX4" fmla="*/ 0 w 2828441"/>
              <a:gd name="connsiteY4" fmla="*/ 0 h 6859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9814">
                <a:moveTo>
                  <a:pt x="0" y="0"/>
                </a:moveTo>
                <a:lnTo>
                  <a:pt x="2828441" y="0"/>
                </a:lnTo>
                <a:lnTo>
                  <a:pt x="1613581" y="6859814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002760" y="185096"/>
            <a:ext cx="7491153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GB" sz="4000" b="1">
                <a:solidFill>
                  <a:srgbClr val="303A48"/>
                </a:solidFill>
                <a:latin typeface="Arial Narrow"/>
              </a:rPr>
              <a:t>Rozvrstvení dokumentů podle oborů</a:t>
            </a:r>
            <a:endParaRPr lang="en-GB" sz="4000" b="1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5" y="1207460"/>
            <a:ext cx="1428750" cy="933450"/>
          </a:xfrm>
          <a:prstGeom prst="rect">
            <a:avLst/>
          </a:prstGeom>
        </p:spPr>
      </p:pic>
      <p:sp>
        <p:nvSpPr>
          <p:cNvPr id="19" name="Textfeld 12"/>
          <p:cNvSpPr txBox="1"/>
          <p:nvPr/>
        </p:nvSpPr>
        <p:spPr>
          <a:xfrm>
            <a:off x="5747609" y="5961831"/>
            <a:ext cx="580259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Mu</a:t>
            </a:r>
            <a:r>
              <a:rPr lang="cs-CZ" sz="2400" b="1" err="1">
                <a:solidFill>
                  <a:srgbClr val="4D5C73"/>
                </a:solidFill>
                <a:latin typeface="Arial Narrow" panose="020B0606020202030204" pitchFamily="34" charset="0"/>
              </a:rPr>
              <a:t>zikologie</a:t>
            </a: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6.000+</a:t>
            </a:r>
          </a:p>
        </p:txBody>
      </p:sp>
      <p:sp>
        <p:nvSpPr>
          <p:cNvPr id="20" name="Textfeld 12"/>
          <p:cNvSpPr txBox="1"/>
          <p:nvPr/>
        </p:nvSpPr>
        <p:spPr>
          <a:xfrm>
            <a:off x="5142303" y="6348196"/>
            <a:ext cx="5802598" cy="6093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400" b="1">
                <a:solidFill>
                  <a:srgbClr val="4D5C73"/>
                </a:solidFill>
                <a:latin typeface="Arial Narrow" panose="020B0606020202030204" pitchFamily="34" charset="0"/>
              </a:rPr>
              <a:t>Gender Studies </a:t>
            </a:r>
            <a:r>
              <a:rPr lang="en-US" sz="2400" b="1">
                <a:solidFill>
                  <a:srgbClr val="EF8A64"/>
                </a:solidFill>
                <a:latin typeface="Arial Narrow" panose="020B0606020202030204" pitchFamily="34" charset="0"/>
              </a:rPr>
              <a:t>5.000+</a:t>
            </a:r>
          </a:p>
        </p:txBody>
      </p:sp>
    </p:spTree>
    <p:extLst>
      <p:ext uri="{BB962C8B-B14F-4D97-AF65-F5344CB8AC3E}">
        <p14:creationId xmlns:p14="http://schemas.microsoft.com/office/powerpoint/2010/main" val="11762166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1" y="0"/>
            <a:ext cx="2244436" cy="6858000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672347"/>
              <a:gd name="connsiteY0" fmla="*/ 0 h 6858000"/>
              <a:gd name="connsiteX1" fmla="*/ 2672347 w 2672347"/>
              <a:gd name="connsiteY1" fmla="*/ 9426 h 6858000"/>
              <a:gd name="connsiteX2" fmla="*/ 1146875 w 2672347"/>
              <a:gd name="connsiteY2" fmla="*/ 6850251 h 6858000"/>
              <a:gd name="connsiteX3" fmla="*/ 0 w 2672347"/>
              <a:gd name="connsiteY3" fmla="*/ 6858000 h 6858000"/>
              <a:gd name="connsiteX4" fmla="*/ 0 w 2672347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2347" h="6858000">
                <a:moveTo>
                  <a:pt x="0" y="0"/>
                </a:moveTo>
                <a:lnTo>
                  <a:pt x="2672347" y="9426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303A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hteck 2"/>
          <p:cNvSpPr/>
          <p:nvPr/>
        </p:nvSpPr>
        <p:spPr>
          <a:xfrm rot="5400000" flipH="1">
            <a:off x="5456238" y="118750"/>
            <a:ext cx="1279519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99CCCC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1816542" y="238415"/>
            <a:ext cx="6429080" cy="6429080"/>
          </a:xfrm>
          <a:prstGeom prst="ellipse">
            <a:avLst/>
          </a:prstGeom>
          <a:solidFill>
            <a:srgbClr val="4D5C73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2"/>
          <p:cNvSpPr/>
          <p:nvPr/>
        </p:nvSpPr>
        <p:spPr>
          <a:xfrm rot="5400000">
            <a:off x="5232400" y="-5232400"/>
            <a:ext cx="1727198" cy="12192003"/>
          </a:xfrm>
          <a:custGeom>
            <a:avLst/>
            <a:gdLst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2828441 w 2828441"/>
              <a:gd name="connsiteY2" fmla="*/ 6858000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  <a:gd name="connsiteX0" fmla="*/ 0 w 2828441"/>
              <a:gd name="connsiteY0" fmla="*/ 0 h 6858000"/>
              <a:gd name="connsiteX1" fmla="*/ 2828441 w 2828441"/>
              <a:gd name="connsiteY1" fmla="*/ 0 h 6858000"/>
              <a:gd name="connsiteX2" fmla="*/ 1146875 w 2828441"/>
              <a:gd name="connsiteY2" fmla="*/ 6850251 h 6858000"/>
              <a:gd name="connsiteX3" fmla="*/ 0 w 2828441"/>
              <a:gd name="connsiteY3" fmla="*/ 6858000 h 6858000"/>
              <a:gd name="connsiteX4" fmla="*/ 0 w 2828441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441" h="6858000">
                <a:moveTo>
                  <a:pt x="0" y="0"/>
                </a:moveTo>
                <a:lnTo>
                  <a:pt x="2828441" y="0"/>
                </a:lnTo>
                <a:lnTo>
                  <a:pt x="1146875" y="6850251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EF8A6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-172409" y="1023434"/>
            <a:ext cx="10041857" cy="54662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ct val="70000"/>
              </a:lnSpc>
            </a:pPr>
            <a:endParaRPr lang="de-DE"/>
          </a:p>
          <a:p>
            <a:pPr indent="457200" algn="ctr">
              <a:lnSpc>
                <a:spcPct val="70000"/>
              </a:lnSpc>
            </a:pPr>
            <a:endParaRPr lang="de-DE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75000"/>
              </a:lnSpc>
            </a:pPr>
            <a:r>
              <a:rPr lang="cs-CZ" sz="2200" b="1">
                <a:solidFill>
                  <a:srgbClr val="303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polština</a:t>
            </a:r>
            <a:r>
              <a:rPr lang="de-DE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bulharština</a:t>
            </a:r>
            <a:r>
              <a:rPr lang="de-DE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litevština</a:t>
            </a:r>
            <a:r>
              <a:rPr lang="de-DE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7200" algn="ctr">
              <a:lnSpc>
                <a:spcPct val="75000"/>
              </a:lnSpc>
            </a:pPr>
            <a:r>
              <a:rPr lang="cs-CZ" sz="2400" b="1">
                <a:solidFill>
                  <a:schemeClr val="bg1"/>
                </a:solidFill>
                <a:latin typeface="Times New Roman"/>
                <a:cs typeface="Times New Roman"/>
              </a:rPr>
              <a:t>francouzština</a:t>
            </a:r>
            <a:r>
              <a:rPr lang="de-DE" sz="48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cs-CZ" sz="4400" b="1">
                <a:solidFill>
                  <a:schemeClr val="bg1"/>
                </a:solidFill>
                <a:latin typeface="Times New Roman"/>
                <a:cs typeface="Times New Roman"/>
              </a:rPr>
              <a:t>čeština</a:t>
            </a:r>
            <a:r>
              <a:rPr lang="de-DE" b="1">
                <a:solidFill>
                  <a:schemeClr val="bg1"/>
                </a:solidFill>
                <a:latin typeface="Times New Roman"/>
                <a:cs typeface="Times New Roman"/>
              </a:rPr>
              <a:t>  </a:t>
            </a:r>
            <a:r>
              <a:rPr lang="cs-CZ" sz="4000" b="1">
                <a:solidFill>
                  <a:srgbClr val="303A48"/>
                </a:solidFill>
                <a:latin typeface="Times New Roman"/>
                <a:cs typeface="Times New Roman"/>
              </a:rPr>
              <a:t>slovenština</a:t>
            </a:r>
            <a:r>
              <a:rPr lang="de-DE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cs-CZ" b="1">
                <a:solidFill>
                  <a:schemeClr val="bg1"/>
                </a:solidFill>
                <a:latin typeface="Times New Roman"/>
                <a:cs typeface="Times New Roman"/>
              </a:rPr>
              <a:t>estonština</a:t>
            </a:r>
            <a:endParaRPr lang="de-DE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indent="457200" algn="ctr">
              <a:lnSpc>
                <a:spcPct val="75000"/>
              </a:lnSpc>
            </a:pPr>
            <a:r>
              <a:rPr lang="de-DE" sz="3200" b="1">
                <a:solidFill>
                  <a:schemeClr val="bg1"/>
                </a:solidFill>
                <a:latin typeface="Times New Roman"/>
                <a:cs typeface="Times New Roman"/>
              </a:rPr>
              <a:t> </a:t>
            </a:r>
            <a:r>
              <a:rPr lang="cs-CZ" sz="2400" b="1">
                <a:solidFill>
                  <a:schemeClr val="bg1"/>
                </a:solidFill>
                <a:latin typeface="Times New Roman"/>
                <a:cs typeface="Times New Roman"/>
              </a:rPr>
              <a:t>lotyština</a:t>
            </a:r>
            <a:r>
              <a:rPr lang="de-DE" sz="32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cs-CZ" sz="3600" b="1">
                <a:solidFill>
                  <a:srgbClr val="EF8A64"/>
                </a:solidFill>
                <a:latin typeface="Times New Roman"/>
                <a:cs typeface="Times New Roman"/>
              </a:rPr>
              <a:t>albánština</a:t>
            </a:r>
            <a:r>
              <a:rPr lang="de-DE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cs-CZ" b="1">
                <a:solidFill>
                  <a:schemeClr val="bg1"/>
                </a:solidFill>
                <a:latin typeface="Times New Roman"/>
                <a:cs typeface="Times New Roman"/>
              </a:rPr>
              <a:t>maďarština</a:t>
            </a:r>
            <a:r>
              <a:rPr lang="de-DE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cs-CZ" b="1">
                <a:solidFill>
                  <a:schemeClr val="bg1"/>
                </a:solidFill>
                <a:latin typeface="Times New Roman"/>
                <a:cs typeface="Times New Roman"/>
              </a:rPr>
              <a:t>turečtina</a:t>
            </a:r>
            <a:endParaRPr lang="de-DE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indent="457200" algn="ctr">
              <a:lnSpc>
                <a:spcPct val="75000"/>
              </a:lnSpc>
            </a:pPr>
            <a:r>
              <a:rPr lang="cs-CZ" sz="2400" b="1">
                <a:solidFill>
                  <a:schemeClr val="bg1"/>
                </a:solidFill>
                <a:latin typeface="Times New Roman"/>
                <a:cs typeface="Times New Roman"/>
              </a:rPr>
              <a:t>makedonština</a:t>
            </a:r>
            <a:r>
              <a:rPr lang="de-DE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cs-CZ" b="1">
                <a:solidFill>
                  <a:schemeClr val="bg1"/>
                </a:solidFill>
                <a:latin typeface="Times New Roman"/>
                <a:cs typeface="Times New Roman"/>
              </a:rPr>
              <a:t>ukrajinština</a:t>
            </a:r>
            <a:r>
              <a:rPr lang="de-DE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r>
              <a:rPr lang="cs-CZ" sz="4400" b="1">
                <a:solidFill>
                  <a:schemeClr val="bg1"/>
                </a:solidFill>
                <a:latin typeface="Times New Roman"/>
                <a:cs typeface="Times New Roman"/>
              </a:rPr>
              <a:t>srbština</a:t>
            </a:r>
            <a:r>
              <a:rPr lang="de-DE" sz="4400" b="1">
                <a:solidFill>
                  <a:schemeClr val="bg1"/>
                </a:solidFill>
                <a:latin typeface="Times New Roman"/>
                <a:cs typeface="Times New Roman"/>
              </a:rPr>
              <a:t> </a:t>
            </a:r>
            <a:endParaRPr lang="de-DE" sz="2800" b="1">
              <a:solidFill>
                <a:schemeClr val="bg1"/>
              </a:solidFill>
              <a:latin typeface="Times New Roman"/>
              <a:cs typeface="Times New Roman"/>
            </a:endParaRPr>
          </a:p>
          <a:p>
            <a:pPr indent="457200" algn="ctr">
              <a:lnSpc>
                <a:spcPct val="75000"/>
              </a:lnSpc>
            </a:pPr>
            <a:r>
              <a:rPr lang="cs-CZ" sz="2800" b="1">
                <a:solidFill>
                  <a:srgbClr val="303A48"/>
                </a:solidFill>
                <a:latin typeface="Times New Roman"/>
                <a:cs typeface="Times New Roman"/>
              </a:rPr>
              <a:t>rumunština</a:t>
            </a:r>
            <a:endParaRPr lang="de-DE" sz="2800" b="1">
              <a:solidFill>
                <a:srgbClr val="303A48"/>
              </a:solidFill>
              <a:latin typeface="Times New Roman"/>
              <a:cs typeface="Times New Roman"/>
            </a:endParaRPr>
          </a:p>
          <a:p>
            <a:pPr indent="457200" algn="ctr">
              <a:lnSpc>
                <a:spcPct val="75000"/>
              </a:lnSpc>
            </a:pPr>
            <a:r>
              <a:rPr lang="cs-CZ" sz="4800" b="1">
                <a:solidFill>
                  <a:srgbClr val="303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angličtina</a:t>
            </a:r>
            <a:r>
              <a:rPr lang="de-DE" sz="4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gruzínština</a:t>
            </a:r>
            <a:r>
              <a:rPr lang="de-DE" sz="5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3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slovinština </a:t>
            </a:r>
          </a:p>
          <a:p>
            <a:pPr indent="457200" algn="ctr">
              <a:lnSpc>
                <a:spcPct val="75000"/>
              </a:lnSpc>
            </a:pPr>
            <a:r>
              <a:rPr lang="cs-CZ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španělština   </a:t>
            </a:r>
            <a:r>
              <a:rPr lang="cs-CZ" sz="2800" b="1">
                <a:solidFill>
                  <a:srgbClr val="303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běloruština</a:t>
            </a:r>
            <a:r>
              <a:rPr lang="de-DE" b="1">
                <a:solidFill>
                  <a:srgbClr val="303A4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7200" algn="ctr">
              <a:lnSpc>
                <a:spcPct val="75000"/>
              </a:lnSpc>
            </a:pPr>
            <a:r>
              <a:rPr lang="cs-CZ" sz="2800" b="1">
                <a:solidFill>
                  <a:srgbClr val="EF8A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němčina</a:t>
            </a:r>
            <a:r>
              <a:rPr lang="de-DE" b="1">
                <a:solidFill>
                  <a:srgbClr val="EF8A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chorvatština</a:t>
            </a:r>
            <a:r>
              <a:rPr lang="de-DE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japonština</a:t>
            </a:r>
            <a:r>
              <a:rPr lang="de-DE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7200" algn="ctr">
              <a:lnSpc>
                <a:spcPct val="75000"/>
              </a:lnSpc>
            </a:pPr>
            <a:r>
              <a:rPr lang="cs-CZ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finština</a:t>
            </a:r>
            <a:r>
              <a:rPr lang="de-DE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bosenština</a:t>
            </a:r>
            <a:endParaRPr lang="de-DE" sz="2800" b="1">
              <a:solidFill>
                <a:srgbClr val="303A4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75000"/>
              </a:lnSpc>
            </a:pPr>
            <a:r>
              <a:rPr lang="cs-CZ" sz="2400" b="1">
                <a:solidFill>
                  <a:srgbClr val="EF8A6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ruština</a:t>
            </a:r>
            <a:endParaRPr lang="de-DE" sz="2400" b="1">
              <a:solidFill>
                <a:srgbClr val="EF8A6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ctr">
              <a:lnSpc>
                <a:spcPct val="70000"/>
              </a:lnSpc>
            </a:pPr>
            <a:endParaRPr lang="de-DE">
              <a:solidFill>
                <a:schemeClr val="bg1"/>
              </a:solidFill>
            </a:endParaRPr>
          </a:p>
          <a:p>
            <a:pPr>
              <a:lnSpc>
                <a:spcPct val="70000"/>
              </a:lnSpc>
            </a:pP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63" y="1143849"/>
            <a:ext cx="1428750" cy="93345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213917" y="2433012"/>
            <a:ext cx="3867648" cy="31547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cs-CZ" sz="2300" b="1">
                <a:solidFill>
                  <a:srgbClr val="4D5C73"/>
                </a:solidFill>
                <a:latin typeface="Arial Narrow"/>
              </a:rPr>
              <a:t>Jazykové pokrytí</a:t>
            </a:r>
            <a:endParaRPr lang="cs-CZ">
              <a:cs typeface="Calibri" panose="020F0502020204030204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endParaRPr lang="cs-CZ" sz="2300" b="1">
              <a:solidFill>
                <a:srgbClr val="4D5C73"/>
              </a:solidFill>
              <a:latin typeface="Arial Narrow"/>
              <a:cs typeface="Calibri" panose="020F0502020204030204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cs-CZ" sz="2300" b="1">
                <a:solidFill>
                  <a:srgbClr val="4D5C73"/>
                </a:solidFill>
                <a:latin typeface="Arial Narrow"/>
              </a:rPr>
              <a:t>Články, elektronické knihy a dokumenty šedé literatury lze v databázi najít ve více než </a:t>
            </a:r>
            <a:r>
              <a:rPr lang="en-US" sz="2300" b="1">
                <a:solidFill>
                  <a:srgbClr val="EF8A64"/>
                </a:solidFill>
                <a:latin typeface="Arial Narrow"/>
              </a:rPr>
              <a:t>75</a:t>
            </a:r>
            <a:r>
              <a:rPr lang="cs-CZ" sz="2300" b="1">
                <a:solidFill>
                  <a:srgbClr val="EF8A64"/>
                </a:solidFill>
                <a:latin typeface="Arial Narrow"/>
              </a:rPr>
              <a:t> jazycích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cs-CZ" sz="2300" b="1">
                <a:solidFill>
                  <a:srgbClr val="4D5C73"/>
                </a:solidFill>
                <a:latin typeface="Arial Narrow" panose="020B0606020202030204" pitchFamily="34" charset="0"/>
              </a:rPr>
              <a:t>To vše přístupné z jednoho místa</a:t>
            </a:r>
            <a:endParaRPr lang="en-US" sz="2300" b="1">
              <a:solidFill>
                <a:srgbClr val="4D5C73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4725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51" y="-17930"/>
            <a:ext cx="7263113" cy="6882999"/>
          </a:xfrm>
          <a:prstGeom prst="rect">
            <a:avLst/>
          </a:prstGeom>
          <a:noFill/>
          <a:effectLst>
            <a:reflection stA="99000" endPos="0" dist="50800" dir="5400000" sy="-100000" algn="bl" rotWithShape="0"/>
          </a:effectLst>
        </p:spPr>
      </p:pic>
      <p:sp>
        <p:nvSpPr>
          <p:cNvPr id="4" name="Rechteck 3"/>
          <p:cNvSpPr/>
          <p:nvPr/>
        </p:nvSpPr>
        <p:spPr>
          <a:xfrm rot="10800000" flipH="1">
            <a:off x="7582983" y="0"/>
            <a:ext cx="4609017" cy="6865070"/>
          </a:xfrm>
          <a:custGeom>
            <a:avLst/>
            <a:gdLst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0 w 4928888"/>
              <a:gd name="connsiteY3" fmla="*/ 6858000 h 6858000"/>
              <a:gd name="connsiteX4" fmla="*/ 0 w 4928888"/>
              <a:gd name="connsiteY4" fmla="*/ 0 h 6858000"/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471340 w 4928888"/>
              <a:gd name="connsiteY3" fmla="*/ 6858000 h 6858000"/>
              <a:gd name="connsiteX4" fmla="*/ 0 w 4928888"/>
              <a:gd name="connsiteY4" fmla="*/ 0 h 6858000"/>
              <a:gd name="connsiteX0" fmla="*/ 0 w 5145704"/>
              <a:gd name="connsiteY0" fmla="*/ 9427 h 6858000"/>
              <a:gd name="connsiteX1" fmla="*/ 5145704 w 5145704"/>
              <a:gd name="connsiteY1" fmla="*/ 0 h 6858000"/>
              <a:gd name="connsiteX2" fmla="*/ 5145704 w 5145704"/>
              <a:gd name="connsiteY2" fmla="*/ 6858000 h 6858000"/>
              <a:gd name="connsiteX3" fmla="*/ 688156 w 5145704"/>
              <a:gd name="connsiteY3" fmla="*/ 6858000 h 6858000"/>
              <a:gd name="connsiteX4" fmla="*/ 0 w 5145704"/>
              <a:gd name="connsiteY4" fmla="*/ 9427 h 6858000"/>
              <a:gd name="connsiteX0" fmla="*/ 0 w 5179983"/>
              <a:gd name="connsiteY0" fmla="*/ 9427 h 6858000"/>
              <a:gd name="connsiteX1" fmla="*/ 5179983 w 5179983"/>
              <a:gd name="connsiteY1" fmla="*/ 0 h 6858000"/>
              <a:gd name="connsiteX2" fmla="*/ 5179983 w 5179983"/>
              <a:gd name="connsiteY2" fmla="*/ 6858000 h 6858000"/>
              <a:gd name="connsiteX3" fmla="*/ 722435 w 5179983"/>
              <a:gd name="connsiteY3" fmla="*/ 6858000 h 6858000"/>
              <a:gd name="connsiteX4" fmla="*/ 0 w 5179983"/>
              <a:gd name="connsiteY4" fmla="*/ 9427 h 6858000"/>
              <a:gd name="connsiteX0" fmla="*/ 0 w 5191384"/>
              <a:gd name="connsiteY0" fmla="*/ 10 h 6858000"/>
              <a:gd name="connsiteX1" fmla="*/ 5191384 w 5191384"/>
              <a:gd name="connsiteY1" fmla="*/ 0 h 6858000"/>
              <a:gd name="connsiteX2" fmla="*/ 5191384 w 5191384"/>
              <a:gd name="connsiteY2" fmla="*/ 6858000 h 6858000"/>
              <a:gd name="connsiteX3" fmla="*/ 733836 w 5191384"/>
              <a:gd name="connsiteY3" fmla="*/ 6858000 h 6858000"/>
              <a:gd name="connsiteX4" fmla="*/ 0 w 5191384"/>
              <a:gd name="connsiteY4" fmla="*/ 1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384" h="6858000">
                <a:moveTo>
                  <a:pt x="0" y="10"/>
                </a:moveTo>
                <a:lnTo>
                  <a:pt x="5191384" y="0"/>
                </a:lnTo>
                <a:lnTo>
                  <a:pt x="5191384" y="6858000"/>
                </a:lnTo>
                <a:lnTo>
                  <a:pt x="733836" y="6858000"/>
                </a:lnTo>
                <a:lnTo>
                  <a:pt x="0" y="10"/>
                </a:lnTo>
                <a:close/>
              </a:path>
            </a:pathLst>
          </a:custGeom>
          <a:solidFill>
            <a:srgbClr val="99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F8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3"/>
          <p:cNvSpPr/>
          <p:nvPr/>
        </p:nvSpPr>
        <p:spPr>
          <a:xfrm rot="10800000" flipV="1">
            <a:off x="-4" y="-9418"/>
            <a:ext cx="2234155" cy="6867418"/>
          </a:xfrm>
          <a:custGeom>
            <a:avLst/>
            <a:gdLst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0 w 4928888"/>
              <a:gd name="connsiteY3" fmla="*/ 6858000 h 6858000"/>
              <a:gd name="connsiteX4" fmla="*/ 0 w 4928888"/>
              <a:gd name="connsiteY4" fmla="*/ 0 h 6858000"/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471340 w 4928888"/>
              <a:gd name="connsiteY3" fmla="*/ 6858000 h 6858000"/>
              <a:gd name="connsiteX4" fmla="*/ 0 w 4928888"/>
              <a:gd name="connsiteY4" fmla="*/ 0 h 6858000"/>
              <a:gd name="connsiteX0" fmla="*/ 0 w 5145704"/>
              <a:gd name="connsiteY0" fmla="*/ 9427 h 6858000"/>
              <a:gd name="connsiteX1" fmla="*/ 5145704 w 5145704"/>
              <a:gd name="connsiteY1" fmla="*/ 0 h 6858000"/>
              <a:gd name="connsiteX2" fmla="*/ 5145704 w 5145704"/>
              <a:gd name="connsiteY2" fmla="*/ 6858000 h 6858000"/>
              <a:gd name="connsiteX3" fmla="*/ 688156 w 5145704"/>
              <a:gd name="connsiteY3" fmla="*/ 6858000 h 6858000"/>
              <a:gd name="connsiteX4" fmla="*/ 0 w 5145704"/>
              <a:gd name="connsiteY4" fmla="*/ 9427 h 6858000"/>
              <a:gd name="connsiteX0" fmla="*/ 0 w 5179983"/>
              <a:gd name="connsiteY0" fmla="*/ 9427 h 6858000"/>
              <a:gd name="connsiteX1" fmla="*/ 5179983 w 5179983"/>
              <a:gd name="connsiteY1" fmla="*/ 0 h 6858000"/>
              <a:gd name="connsiteX2" fmla="*/ 5179983 w 5179983"/>
              <a:gd name="connsiteY2" fmla="*/ 6858000 h 6858000"/>
              <a:gd name="connsiteX3" fmla="*/ 722435 w 5179983"/>
              <a:gd name="connsiteY3" fmla="*/ 6858000 h 6858000"/>
              <a:gd name="connsiteX4" fmla="*/ 0 w 5179983"/>
              <a:gd name="connsiteY4" fmla="*/ 9427 h 6858000"/>
              <a:gd name="connsiteX0" fmla="*/ 0 w 5191384"/>
              <a:gd name="connsiteY0" fmla="*/ 10 h 6858000"/>
              <a:gd name="connsiteX1" fmla="*/ 5191384 w 5191384"/>
              <a:gd name="connsiteY1" fmla="*/ 0 h 6858000"/>
              <a:gd name="connsiteX2" fmla="*/ 5191384 w 5191384"/>
              <a:gd name="connsiteY2" fmla="*/ 6858000 h 6858000"/>
              <a:gd name="connsiteX3" fmla="*/ 733836 w 5191384"/>
              <a:gd name="connsiteY3" fmla="*/ 6858000 h 6858000"/>
              <a:gd name="connsiteX4" fmla="*/ 0 w 5191384"/>
              <a:gd name="connsiteY4" fmla="*/ 10 h 6858000"/>
              <a:gd name="connsiteX0" fmla="*/ 0 w 7032097"/>
              <a:gd name="connsiteY0" fmla="*/ 9535 h 6858000"/>
              <a:gd name="connsiteX1" fmla="*/ 7032097 w 7032097"/>
              <a:gd name="connsiteY1" fmla="*/ 0 h 6858000"/>
              <a:gd name="connsiteX2" fmla="*/ 7032097 w 7032097"/>
              <a:gd name="connsiteY2" fmla="*/ 6858000 h 6858000"/>
              <a:gd name="connsiteX3" fmla="*/ 2574549 w 7032097"/>
              <a:gd name="connsiteY3" fmla="*/ 6858000 h 6858000"/>
              <a:gd name="connsiteX4" fmla="*/ 0 w 7032097"/>
              <a:gd name="connsiteY4" fmla="*/ 9535 h 6858000"/>
              <a:gd name="connsiteX0" fmla="*/ 0 w 7931177"/>
              <a:gd name="connsiteY0" fmla="*/ 10 h 6858000"/>
              <a:gd name="connsiteX1" fmla="*/ 7931177 w 7931177"/>
              <a:gd name="connsiteY1" fmla="*/ 0 h 6858000"/>
              <a:gd name="connsiteX2" fmla="*/ 7931177 w 7931177"/>
              <a:gd name="connsiteY2" fmla="*/ 6858000 h 6858000"/>
              <a:gd name="connsiteX3" fmla="*/ 3473629 w 7931177"/>
              <a:gd name="connsiteY3" fmla="*/ 6858000 h 6858000"/>
              <a:gd name="connsiteX4" fmla="*/ 0 w 7931177"/>
              <a:gd name="connsiteY4" fmla="*/ 10 h 6858000"/>
              <a:gd name="connsiteX0" fmla="*/ 0 w 8207042"/>
              <a:gd name="connsiteY0" fmla="*/ 37717 h 6858000"/>
              <a:gd name="connsiteX1" fmla="*/ 8207042 w 8207042"/>
              <a:gd name="connsiteY1" fmla="*/ 0 h 6858000"/>
              <a:gd name="connsiteX2" fmla="*/ 8207042 w 8207042"/>
              <a:gd name="connsiteY2" fmla="*/ 6858000 h 6858000"/>
              <a:gd name="connsiteX3" fmla="*/ 3749494 w 8207042"/>
              <a:gd name="connsiteY3" fmla="*/ 6858000 h 6858000"/>
              <a:gd name="connsiteX4" fmla="*/ 0 w 8207042"/>
              <a:gd name="connsiteY4" fmla="*/ 37717 h 6858000"/>
              <a:gd name="connsiteX0" fmla="*/ 0 w 8172558"/>
              <a:gd name="connsiteY0" fmla="*/ 9436 h 6858000"/>
              <a:gd name="connsiteX1" fmla="*/ 8172558 w 8172558"/>
              <a:gd name="connsiteY1" fmla="*/ 0 h 6858000"/>
              <a:gd name="connsiteX2" fmla="*/ 8172558 w 8172558"/>
              <a:gd name="connsiteY2" fmla="*/ 6858000 h 6858000"/>
              <a:gd name="connsiteX3" fmla="*/ 3715010 w 8172558"/>
              <a:gd name="connsiteY3" fmla="*/ 6858000 h 6858000"/>
              <a:gd name="connsiteX4" fmla="*/ 0 w 8172558"/>
              <a:gd name="connsiteY4" fmla="*/ 9436 h 6858000"/>
              <a:gd name="connsiteX0" fmla="*/ 0 w 8172558"/>
              <a:gd name="connsiteY0" fmla="*/ 0 h 6867418"/>
              <a:gd name="connsiteX1" fmla="*/ 8172558 w 8172558"/>
              <a:gd name="connsiteY1" fmla="*/ 9418 h 6867418"/>
              <a:gd name="connsiteX2" fmla="*/ 8172558 w 8172558"/>
              <a:gd name="connsiteY2" fmla="*/ 6867418 h 6867418"/>
              <a:gd name="connsiteX3" fmla="*/ 3715010 w 8172558"/>
              <a:gd name="connsiteY3" fmla="*/ 6867418 h 6867418"/>
              <a:gd name="connsiteX4" fmla="*/ 0 w 8172558"/>
              <a:gd name="connsiteY4" fmla="*/ 0 h 686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2558" h="6867418">
                <a:moveTo>
                  <a:pt x="0" y="0"/>
                </a:moveTo>
                <a:lnTo>
                  <a:pt x="8172558" y="9418"/>
                </a:lnTo>
                <a:lnTo>
                  <a:pt x="8172558" y="6867418"/>
                </a:lnTo>
                <a:lnTo>
                  <a:pt x="3715010" y="6867418"/>
                </a:lnTo>
                <a:lnTo>
                  <a:pt x="0" y="0"/>
                </a:lnTo>
                <a:close/>
              </a:path>
            </a:pathLst>
          </a:custGeom>
          <a:solidFill>
            <a:srgbClr val="4D5C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F8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3"/>
          <p:cNvSpPr/>
          <p:nvPr/>
        </p:nvSpPr>
        <p:spPr>
          <a:xfrm rot="5400000">
            <a:off x="5227367" y="-99562"/>
            <a:ext cx="1737260" cy="12192008"/>
          </a:xfrm>
          <a:custGeom>
            <a:avLst/>
            <a:gdLst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0 w 4928888"/>
              <a:gd name="connsiteY3" fmla="*/ 6858000 h 6858000"/>
              <a:gd name="connsiteX4" fmla="*/ 0 w 4928888"/>
              <a:gd name="connsiteY4" fmla="*/ 0 h 6858000"/>
              <a:gd name="connsiteX0" fmla="*/ 0 w 4928888"/>
              <a:gd name="connsiteY0" fmla="*/ 0 h 6858000"/>
              <a:gd name="connsiteX1" fmla="*/ 4928888 w 4928888"/>
              <a:gd name="connsiteY1" fmla="*/ 0 h 6858000"/>
              <a:gd name="connsiteX2" fmla="*/ 4928888 w 4928888"/>
              <a:gd name="connsiteY2" fmla="*/ 6858000 h 6858000"/>
              <a:gd name="connsiteX3" fmla="*/ 471340 w 4928888"/>
              <a:gd name="connsiteY3" fmla="*/ 6858000 h 6858000"/>
              <a:gd name="connsiteX4" fmla="*/ 0 w 4928888"/>
              <a:gd name="connsiteY4" fmla="*/ 0 h 6858000"/>
              <a:gd name="connsiteX0" fmla="*/ 0 w 5145704"/>
              <a:gd name="connsiteY0" fmla="*/ 9427 h 6858000"/>
              <a:gd name="connsiteX1" fmla="*/ 5145704 w 5145704"/>
              <a:gd name="connsiteY1" fmla="*/ 0 h 6858000"/>
              <a:gd name="connsiteX2" fmla="*/ 5145704 w 5145704"/>
              <a:gd name="connsiteY2" fmla="*/ 6858000 h 6858000"/>
              <a:gd name="connsiteX3" fmla="*/ 688156 w 5145704"/>
              <a:gd name="connsiteY3" fmla="*/ 6858000 h 6858000"/>
              <a:gd name="connsiteX4" fmla="*/ 0 w 5145704"/>
              <a:gd name="connsiteY4" fmla="*/ 9427 h 6858000"/>
              <a:gd name="connsiteX0" fmla="*/ 0 w 5179983"/>
              <a:gd name="connsiteY0" fmla="*/ 9427 h 6858000"/>
              <a:gd name="connsiteX1" fmla="*/ 5179983 w 5179983"/>
              <a:gd name="connsiteY1" fmla="*/ 0 h 6858000"/>
              <a:gd name="connsiteX2" fmla="*/ 5179983 w 5179983"/>
              <a:gd name="connsiteY2" fmla="*/ 6858000 h 6858000"/>
              <a:gd name="connsiteX3" fmla="*/ 722435 w 5179983"/>
              <a:gd name="connsiteY3" fmla="*/ 6858000 h 6858000"/>
              <a:gd name="connsiteX4" fmla="*/ 0 w 5179983"/>
              <a:gd name="connsiteY4" fmla="*/ 9427 h 6858000"/>
              <a:gd name="connsiteX0" fmla="*/ 0 w 5191384"/>
              <a:gd name="connsiteY0" fmla="*/ 10 h 6858000"/>
              <a:gd name="connsiteX1" fmla="*/ 5191384 w 5191384"/>
              <a:gd name="connsiteY1" fmla="*/ 0 h 6858000"/>
              <a:gd name="connsiteX2" fmla="*/ 5191384 w 5191384"/>
              <a:gd name="connsiteY2" fmla="*/ 6858000 h 6858000"/>
              <a:gd name="connsiteX3" fmla="*/ 733836 w 5191384"/>
              <a:gd name="connsiteY3" fmla="*/ 6858000 h 6858000"/>
              <a:gd name="connsiteX4" fmla="*/ 0 w 5191384"/>
              <a:gd name="connsiteY4" fmla="*/ 10 h 6858000"/>
              <a:gd name="connsiteX0" fmla="*/ 0 w 7032097"/>
              <a:gd name="connsiteY0" fmla="*/ 9535 h 6858000"/>
              <a:gd name="connsiteX1" fmla="*/ 7032097 w 7032097"/>
              <a:gd name="connsiteY1" fmla="*/ 0 h 6858000"/>
              <a:gd name="connsiteX2" fmla="*/ 7032097 w 7032097"/>
              <a:gd name="connsiteY2" fmla="*/ 6858000 h 6858000"/>
              <a:gd name="connsiteX3" fmla="*/ 2574549 w 7032097"/>
              <a:gd name="connsiteY3" fmla="*/ 6858000 h 6858000"/>
              <a:gd name="connsiteX4" fmla="*/ 0 w 7032097"/>
              <a:gd name="connsiteY4" fmla="*/ 9535 h 6858000"/>
              <a:gd name="connsiteX0" fmla="*/ 0 w 7931177"/>
              <a:gd name="connsiteY0" fmla="*/ 10 h 6858000"/>
              <a:gd name="connsiteX1" fmla="*/ 7931177 w 7931177"/>
              <a:gd name="connsiteY1" fmla="*/ 0 h 6858000"/>
              <a:gd name="connsiteX2" fmla="*/ 7931177 w 7931177"/>
              <a:gd name="connsiteY2" fmla="*/ 6858000 h 6858000"/>
              <a:gd name="connsiteX3" fmla="*/ 3473629 w 7931177"/>
              <a:gd name="connsiteY3" fmla="*/ 6858000 h 6858000"/>
              <a:gd name="connsiteX4" fmla="*/ 0 w 7931177"/>
              <a:gd name="connsiteY4" fmla="*/ 10 h 6858000"/>
              <a:gd name="connsiteX0" fmla="*/ 0 w 8207042"/>
              <a:gd name="connsiteY0" fmla="*/ 37717 h 6858000"/>
              <a:gd name="connsiteX1" fmla="*/ 8207042 w 8207042"/>
              <a:gd name="connsiteY1" fmla="*/ 0 h 6858000"/>
              <a:gd name="connsiteX2" fmla="*/ 8207042 w 8207042"/>
              <a:gd name="connsiteY2" fmla="*/ 6858000 h 6858000"/>
              <a:gd name="connsiteX3" fmla="*/ 3749494 w 8207042"/>
              <a:gd name="connsiteY3" fmla="*/ 6858000 h 6858000"/>
              <a:gd name="connsiteX4" fmla="*/ 0 w 8207042"/>
              <a:gd name="connsiteY4" fmla="*/ 37717 h 6858000"/>
              <a:gd name="connsiteX0" fmla="*/ 0 w 8172558"/>
              <a:gd name="connsiteY0" fmla="*/ 9436 h 6858000"/>
              <a:gd name="connsiteX1" fmla="*/ 8172558 w 8172558"/>
              <a:gd name="connsiteY1" fmla="*/ 0 h 6858000"/>
              <a:gd name="connsiteX2" fmla="*/ 8172558 w 8172558"/>
              <a:gd name="connsiteY2" fmla="*/ 6858000 h 6858000"/>
              <a:gd name="connsiteX3" fmla="*/ 3715010 w 8172558"/>
              <a:gd name="connsiteY3" fmla="*/ 6858000 h 6858000"/>
              <a:gd name="connsiteX4" fmla="*/ 0 w 8172558"/>
              <a:gd name="connsiteY4" fmla="*/ 9436 h 6858000"/>
              <a:gd name="connsiteX0" fmla="*/ 0 w 8172558"/>
              <a:gd name="connsiteY0" fmla="*/ 0 h 6867418"/>
              <a:gd name="connsiteX1" fmla="*/ 8172558 w 8172558"/>
              <a:gd name="connsiteY1" fmla="*/ 9418 h 6867418"/>
              <a:gd name="connsiteX2" fmla="*/ 8172558 w 8172558"/>
              <a:gd name="connsiteY2" fmla="*/ 6867418 h 6867418"/>
              <a:gd name="connsiteX3" fmla="*/ 3715010 w 8172558"/>
              <a:gd name="connsiteY3" fmla="*/ 6867418 h 6867418"/>
              <a:gd name="connsiteX4" fmla="*/ 0 w 8172558"/>
              <a:gd name="connsiteY4" fmla="*/ 0 h 6867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72558" h="6867418">
                <a:moveTo>
                  <a:pt x="0" y="0"/>
                </a:moveTo>
                <a:lnTo>
                  <a:pt x="8172558" y="9418"/>
                </a:lnTo>
                <a:lnTo>
                  <a:pt x="8172558" y="6867418"/>
                </a:lnTo>
                <a:lnTo>
                  <a:pt x="3715010" y="6867418"/>
                </a:lnTo>
                <a:lnTo>
                  <a:pt x="0" y="0"/>
                </a:lnTo>
                <a:close/>
              </a:path>
            </a:pathLst>
          </a:custGeom>
          <a:solidFill>
            <a:srgbClr val="4D5C73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EF8A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46927" y="4923690"/>
            <a:ext cx="6350341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cs-CZ" sz="4800" b="1">
                <a:solidFill>
                  <a:schemeClr val="bg1"/>
                </a:solidFill>
                <a:latin typeface="Arial Narrow" panose="020B0606020202030204" pitchFamily="34" charset="0"/>
              </a:rPr>
              <a:t>Úplná retrospektiva</a:t>
            </a:r>
            <a:r>
              <a:rPr lang="en-US" sz="4600">
                <a:solidFill>
                  <a:schemeClr val="bg1"/>
                </a:solidFill>
                <a:latin typeface="Arial Narrow" panose="020B0606020202030204" pitchFamily="34" charset="0"/>
              </a:rPr>
              <a:t> </a:t>
            </a:r>
            <a:endParaRPr lang="de-DE">
              <a:latin typeface="Arial Narrow" panose="020B060602020203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68" y="524612"/>
            <a:ext cx="1428750" cy="93345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8282368" y="5626520"/>
            <a:ext cx="36300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www.ceeol.com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128142" y="437156"/>
            <a:ext cx="3947800" cy="46474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Bef>
                <a:spcPts val="600"/>
              </a:spcBef>
            </a:pPr>
            <a:r>
              <a:rPr lang="cs-CZ" sz="2200" b="1" dirty="0">
                <a:solidFill>
                  <a:srgbClr val="303A48"/>
                </a:solidFill>
                <a:latin typeface="Arial Narrow"/>
              </a:rPr>
              <a:t>Jedním z cílů </a:t>
            </a:r>
            <a:r>
              <a:rPr lang="en-US" sz="2200" b="1" dirty="0">
                <a:solidFill>
                  <a:srgbClr val="303A48"/>
                </a:solidFill>
                <a:latin typeface="Arial Narrow"/>
              </a:rPr>
              <a:t>CEEOL</a:t>
            </a:r>
            <a:r>
              <a:rPr lang="cs-CZ" sz="2200" b="1" dirty="0">
                <a:solidFill>
                  <a:srgbClr val="303A48"/>
                </a:solidFill>
                <a:latin typeface="Arial Narrow"/>
              </a:rPr>
              <a:t> je podporovat vydavatele a editory k archivaci kompletní retrospektivy časopisů. Při zařazení časopisu do CEEOL nabízíme službu zpracování již vyšlých čísel</a:t>
            </a:r>
          </a:p>
          <a:p>
            <a:pPr>
              <a:spcBef>
                <a:spcPts val="600"/>
              </a:spcBef>
            </a:pPr>
            <a:r>
              <a:rPr lang="cs-CZ" sz="2200" b="1" dirty="0">
                <a:solidFill>
                  <a:srgbClr val="303A48"/>
                </a:solidFill>
                <a:latin typeface="Arial Narrow"/>
              </a:rPr>
              <a:t>Úplná retrospektiva tak u vybraných titulů zahrnuje archiv od prvního vydaného čísla do posledního aktuálního</a:t>
            </a:r>
            <a:endParaRPr lang="cs-CZ" sz="2200" dirty="0">
              <a:latin typeface="Arial Narrow"/>
            </a:endParaRP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303A48"/>
                </a:solidFill>
                <a:latin typeface="Arial Narrow"/>
              </a:rPr>
              <a:t>CEEOL </a:t>
            </a:r>
            <a:r>
              <a:rPr lang="cs-CZ" sz="2200" b="1" dirty="0">
                <a:solidFill>
                  <a:srgbClr val="303A48"/>
                </a:solidFill>
                <a:latin typeface="Arial Narrow"/>
              </a:rPr>
              <a:t>rovněž spolupracuje s vydavateli a digitalizuje dostupné tištěné originály dokumentů</a:t>
            </a:r>
            <a:endParaRPr lang="de-DE" sz="2200" dirty="0">
              <a:solidFill>
                <a:srgbClr val="303A48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794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:\CEEOL\2017\Bea\Presentation\Temp\CEEOL-2017\Präsentation\24-04-17_CEEOL.potx" id="{8254A057-97FB-48C4-A460-6DF75234AD7F}" vid="{B93D18B3-C06A-4DD8-BCE3-9285AAF381E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24-04-17_CEEOL</Template>
  <Application>Microsoft Office PowerPoint</Application>
  <PresentationFormat>Širokoúhlá obrazovka</PresentationFormat>
  <Slides>33</Slides>
  <Notes>2</Notes>
  <HiddenSlides>0</HiddenSlide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4" baseType="lpstr">
      <vt:lpstr>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Neroslavski, Alexander</dc:creator>
  <cp:revision>91</cp:revision>
  <dcterms:created xsi:type="dcterms:W3CDTF">2017-04-24T12:00:50Z</dcterms:created>
  <dcterms:modified xsi:type="dcterms:W3CDTF">2019-02-21T12:54:17Z</dcterms:modified>
</cp:coreProperties>
</file>