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294" r:id="rId9"/>
    <p:sldId id="257" r:id="rId10"/>
    <p:sldId id="295" r:id="rId11"/>
    <p:sldId id="258" r:id="rId12"/>
    <p:sldId id="259" r:id="rId13"/>
    <p:sldId id="296" r:id="rId14"/>
    <p:sldId id="297" r:id="rId15"/>
    <p:sldId id="260" r:id="rId16"/>
    <p:sldId id="263" r:id="rId17"/>
    <p:sldId id="261" r:id="rId18"/>
    <p:sldId id="300" r:id="rId19"/>
    <p:sldId id="302" r:id="rId20"/>
    <p:sldId id="301" r:id="rId21"/>
    <p:sldId id="299" r:id="rId22"/>
    <p:sldId id="298" r:id="rId23"/>
    <p:sldId id="303" r:id="rId24"/>
    <p:sldId id="304" r:id="rId25"/>
    <p:sldId id="266" r:id="rId26"/>
    <p:sldId id="267" r:id="rId27"/>
    <p:sldId id="268" r:id="rId28"/>
    <p:sldId id="269" r:id="rId29"/>
    <p:sldId id="286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 Novotná" initials="LN" lastIdx="1" clrIdx="0">
    <p:extLst>
      <p:ext uri="{19B8F6BF-5375-455C-9EA6-DF929625EA0E}">
        <p15:presenceInfo xmlns:p15="http://schemas.microsoft.com/office/powerpoint/2012/main" userId="2874cd88c96681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93" d="100"/>
          <a:sy n="93" d="100"/>
        </p:scale>
        <p:origin x="96" y="10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Novinky</a:t>
            </a:r>
            <a:r>
              <a:rPr lang="en-US" dirty="0"/>
              <a:t> v OJS 3 – Open Access Week 2018 / 25. 10. 2018 /</a:t>
            </a:r>
            <a:r>
              <a:rPr lang="cs-CZ" dirty="0"/>
              <a:t> n</a:t>
            </a:r>
            <a:r>
              <a:rPr lang="en-US" dirty="0" err="1"/>
              <a:t>akladatelství</a:t>
            </a:r>
            <a:r>
              <a:rPr lang="en-US" dirty="0"/>
              <a:t> Munipress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5BEFE29-270D-4288-8B8E-9D76A91EF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9" y="42260"/>
            <a:ext cx="2281806" cy="14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Novinky v OJS 3 – Open Access </a:t>
            </a:r>
            <a:r>
              <a:rPr lang="cs-CZ" dirty="0" err="1"/>
              <a:t>Week</a:t>
            </a:r>
            <a:r>
              <a:rPr lang="cs-CZ" dirty="0"/>
              <a:t> 2018 / 25. 10. 2018 / Radek Gomola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BA90FE7-3026-4DD1-B22A-75CF276C0D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90" y="5807917"/>
            <a:ext cx="1658186" cy="10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4505267-DD0B-43BA-A4C8-CF23872B27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701" y="5807917"/>
            <a:ext cx="1658186" cy="10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Novinky v OJS 3 – Open Access </a:t>
            </a:r>
            <a:r>
              <a:rPr lang="cs-CZ" dirty="0" err="1"/>
              <a:t>Week</a:t>
            </a:r>
            <a:r>
              <a:rPr lang="cs-CZ" dirty="0"/>
              <a:t> 2018 / 25. 10. 2018 / Radek Gomola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kp.sfu.ca/ojs" TargetMode="External"/><Relationship Id="rId2" Type="http://schemas.openxmlformats.org/officeDocument/2006/relationships/hyperlink" Target="https://www.youtube.com/channel/UCgVvzs3kjynHzuPYN3Jg12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orum.pkp.sfu.c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.muni.cz/nakladatelstvi/fotogalerie/fotogalerie/pkp-sprint-heidelberg-2018" TargetMode="External"/><Relationship Id="rId2" Type="http://schemas.openxmlformats.org/officeDocument/2006/relationships/hyperlink" Target="https://pkp.sfu.ca/2018/10/02/sprinting-in-heidelberg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s://journals.muni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hil.muni.cz/journals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ojs.cuni.cz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demo.publicknowledgeproject.org/ojs3/demo/index.php/demojourna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hyperlink" Target="https://demo.publicknowledgeproject.org/ojs2/demo/index.php/demojour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242745-4FB0-44A6-AB71-24C9AD81C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Služba </a:t>
            </a:r>
            <a:r>
              <a:rPr lang="cs-CZ" dirty="0" err="1"/>
              <a:t>Cited</a:t>
            </a:r>
            <a:r>
              <a:rPr lang="cs-CZ" dirty="0"/>
              <a:t>-by / 21. 2. 2019 / Lea Novotná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5B0345-F5C4-4AB9-921B-79F518612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DBB856-96DA-41D6-B0BD-BFD18D78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cs-CZ" dirty="0"/>
              <a:t>Služba </a:t>
            </a:r>
            <a:r>
              <a:rPr lang="cs-CZ" dirty="0" err="1"/>
              <a:t>Cited</a:t>
            </a:r>
            <a:r>
              <a:rPr lang="cs-CZ" dirty="0"/>
              <a:t>-by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84D2835-7DEC-4134-AEAE-0D9BC673B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PhDr. Lea Novotná, Mgr. Radek Gomola</a:t>
            </a:r>
          </a:p>
        </p:txBody>
      </p:sp>
    </p:spTree>
    <p:extLst>
      <p:ext uri="{BB962C8B-B14F-4D97-AF65-F5344CB8AC3E}">
        <p14:creationId xmlns:p14="http://schemas.microsoft.com/office/powerpoint/2010/main" val="205701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938428-8AC2-45D8-B4E8-1038A6489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6248BC9-9404-4818-82EE-945018AE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761358"/>
            <a:ext cx="11361600" cy="585781"/>
          </a:xfrm>
        </p:spPr>
        <p:txBody>
          <a:bodyPr/>
          <a:lstStyle/>
          <a:p>
            <a:r>
              <a:rPr lang="cs-CZ" dirty="0"/>
              <a:t>Včera a dnes – MUNI </a:t>
            </a:r>
            <a:r>
              <a:rPr lang="cs-CZ" dirty="0" err="1"/>
              <a:t>Journals</a:t>
            </a:r>
            <a:endParaRPr lang="cs-CZ" dirty="0"/>
          </a:p>
        </p:txBody>
      </p:sp>
      <p:sp>
        <p:nvSpPr>
          <p:cNvPr id="9" name="Zástupný symbol pro zápatí 1">
            <a:extLst>
              <a:ext uri="{FF2B5EF4-FFF2-40B4-BE49-F238E27FC236}">
                <a16:creationId xmlns:a16="http://schemas.microsoft.com/office/drawing/2014/main" id="{4E61B120-A33B-443E-A407-3F24DF295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86C08A-4D1D-4FF0-9FE5-C1A3D110F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0631"/>
            <a:ext cx="5428735" cy="356260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985718-18D3-48FB-A205-D7A28BD6C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50630"/>
            <a:ext cx="5428734" cy="35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3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722554-49F5-49BD-9DEF-FAF0E8768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E5D2154-D040-48A9-A253-219EB7E2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6DE63EF8-07E6-40E9-8742-6B20DB088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14498"/>
            <a:ext cx="10753200" cy="2536049"/>
          </a:xfrm>
        </p:spPr>
        <p:txBody>
          <a:bodyPr/>
          <a:lstStyle/>
          <a:p>
            <a:r>
              <a:rPr lang="cs-CZ" dirty="0"/>
              <a:t>OJS nasazený v rámci </a:t>
            </a:r>
            <a:r>
              <a:rPr lang="cs-CZ" dirty="0" err="1"/>
              <a:t>Journals</a:t>
            </a:r>
            <a:r>
              <a:rPr lang="cs-CZ" dirty="0"/>
              <a:t> již 5 let (bez větších změn)</a:t>
            </a:r>
          </a:p>
          <a:p>
            <a:r>
              <a:rPr lang="cs-CZ" dirty="0"/>
              <a:t>V současnosti 17 aktivních časopisů</a:t>
            </a:r>
          </a:p>
          <a:p>
            <a:r>
              <a:rPr lang="cs-CZ" dirty="0"/>
              <a:t>Další plánují zapojení v letošním roce</a:t>
            </a:r>
          </a:p>
          <a:p>
            <a:r>
              <a:rPr lang="cs-CZ" dirty="0"/>
              <a:t>Rok 2018: </a:t>
            </a:r>
            <a:r>
              <a:rPr lang="cs-CZ" b="1" dirty="0"/>
              <a:t>283 708</a:t>
            </a:r>
            <a:r>
              <a:rPr lang="cs-CZ" dirty="0"/>
              <a:t> návštěv a </a:t>
            </a:r>
            <a:r>
              <a:rPr lang="cs-CZ" b="1" dirty="0"/>
              <a:t>681 123</a:t>
            </a:r>
            <a:r>
              <a:rPr lang="cs-CZ" dirty="0"/>
              <a:t>  zobrazení stránek</a:t>
            </a:r>
          </a:p>
        </p:txBody>
      </p:sp>
      <p:sp>
        <p:nvSpPr>
          <p:cNvPr id="11" name="Zástupný symbol pro zápatí 1">
            <a:extLst>
              <a:ext uri="{FF2B5EF4-FFF2-40B4-BE49-F238E27FC236}">
                <a16:creationId xmlns:a16="http://schemas.microsoft.com/office/drawing/2014/main" id="{513EFFF0-1EFD-4C32-B4B2-6B953D211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</p:spTree>
    <p:extLst>
      <p:ext uri="{BB962C8B-B14F-4D97-AF65-F5344CB8AC3E}">
        <p14:creationId xmlns:p14="http://schemas.microsoft.com/office/powerpoint/2010/main" val="286187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993E4E-C422-4E50-91D8-CB96898DF8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0A4D7B-3268-49F1-B0F8-C58449EB4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18FADD-BBE2-48DA-926C-90509290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BE30A44-6794-47DE-BC24-12D1E716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současnosti využíváme verzi 2.4.8</a:t>
            </a:r>
          </a:p>
          <a:p>
            <a:pPr>
              <a:lnSpc>
                <a:spcPct val="100000"/>
              </a:lnSpc>
            </a:pPr>
            <a:r>
              <a:rPr lang="cs-CZ" dirty="0"/>
              <a:t>Další vývoj této větve již ukončen </a:t>
            </a:r>
            <a:br>
              <a:rPr lang="cs-CZ" dirty="0"/>
            </a:br>
            <a:r>
              <a:rPr lang="cs-CZ" dirty="0"/>
              <a:t>(oficiální informace – Heidelberg sprint 2018) </a:t>
            </a:r>
          </a:p>
          <a:p>
            <a:r>
              <a:rPr lang="cs-CZ" dirty="0"/>
              <a:t>Zastarávání systému (funkcionalita, bezpečnost atd.)</a:t>
            </a:r>
          </a:p>
          <a:p>
            <a:r>
              <a:rPr lang="cs-CZ" dirty="0"/>
              <a:t>Zastaralý design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941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993E4E-C422-4E50-91D8-CB96898DF8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0A4D7B-3268-49F1-B0F8-C58449EB4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18FADD-BBE2-48DA-926C-90509290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 – vhodný čas pro upgrade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BE30A44-6794-47DE-BC24-12D1E716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Vydaná stabilní verze OJS 3.1.1-4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Dokončené české prostředí</a:t>
            </a:r>
          </a:p>
          <a:p>
            <a:r>
              <a:rPr lang="cs-CZ" dirty="0"/>
              <a:t>Aktuálně vyvíjená větev systému</a:t>
            </a:r>
          </a:p>
          <a:p>
            <a:pPr lvl="1"/>
            <a:r>
              <a:rPr lang="cs-CZ" dirty="0"/>
              <a:t>Velký počet nových funkcí</a:t>
            </a:r>
          </a:p>
          <a:p>
            <a:pPr lvl="1"/>
            <a:r>
              <a:rPr lang="cs-CZ" dirty="0"/>
              <a:t>Robustnější a propracovanější systém</a:t>
            </a:r>
          </a:p>
          <a:p>
            <a:pPr lvl="1"/>
            <a:r>
              <a:rPr lang="cs-CZ" dirty="0"/>
              <a:t>Pravidelné aktualizace – snadnější správa než u OJS 2</a:t>
            </a:r>
          </a:p>
          <a:p>
            <a:r>
              <a:rPr lang="cs-CZ" dirty="0"/>
              <a:t>Dokončený vizuál 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31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993E4E-C422-4E50-91D8-CB96898DF8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0A4D7B-3268-49F1-B0F8-C58449EB4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18FADD-BBE2-48DA-926C-90509290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 – co dál?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BE30A44-6794-47DE-BC24-12D1E716B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0"/>
            <a:ext cx="10753200" cy="4446181"/>
          </a:xfrm>
        </p:spPr>
        <p:txBody>
          <a:bodyPr/>
          <a:lstStyle/>
          <a:p>
            <a:r>
              <a:rPr lang="cs-CZ" dirty="0"/>
              <a:t>Zpřístupnění testovací verze redakcím</a:t>
            </a:r>
          </a:p>
          <a:p>
            <a:r>
              <a:rPr lang="cs-CZ" dirty="0"/>
              <a:t>Postupné konzultace o možných úpravách</a:t>
            </a:r>
          </a:p>
          <a:p>
            <a:r>
              <a:rPr lang="cs-CZ" dirty="0"/>
              <a:t>Příprava návodů a popisů změn v systému</a:t>
            </a:r>
          </a:p>
          <a:p>
            <a:r>
              <a:rPr lang="cs-CZ" dirty="0"/>
              <a:t>Přechod na OJS 3 do konce letošního roku</a:t>
            </a:r>
          </a:p>
          <a:p>
            <a:pPr lvl="1"/>
            <a:r>
              <a:rPr lang="cs-CZ" dirty="0"/>
              <a:t>Převod je již připravený a zprovozněný –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časopisy převedeny v testovací verzi</a:t>
            </a:r>
          </a:p>
          <a:p>
            <a:pPr lvl="1"/>
            <a:r>
              <a:rPr lang="cs-CZ" dirty="0"/>
              <a:t>Jednotný vizuál MU přenesen ve dvou variantách (zatím jen pro účely prezentace, </a:t>
            </a:r>
            <a:br>
              <a:rPr lang="cs-CZ" dirty="0"/>
            </a:br>
            <a:r>
              <a:rPr lang="cs-CZ" dirty="0"/>
              <a:t>bude se ještě upravovat více na míru OJS)</a:t>
            </a:r>
          </a:p>
          <a:p>
            <a:pPr lvl="1"/>
            <a:r>
              <a:rPr lang="cs-CZ" dirty="0"/>
              <a:t>Upgrade bude připraven, aby redakcím nezpůsobil žádné prodlevy či potíže</a:t>
            </a:r>
          </a:p>
          <a:p>
            <a:pPr lvl="1"/>
            <a:r>
              <a:rPr lang="cs-CZ" dirty="0"/>
              <a:t>Žádná data nebudou ztracena, přenos dříve vytvořených funkcí, budou-li stále potřeba</a:t>
            </a:r>
          </a:p>
          <a:p>
            <a:pPr lvl="1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Nakladatelství opět poskytne plnou podporu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38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A9796D-D727-4D2A-90A8-A0655963A6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DF5AB3-30BE-4BB3-B43E-0D7AE8050A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CC7C39-9AA9-4D16-A096-54A65268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OJS 3 v datech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AEA127B-9C3C-4CEC-9A30-60FAA993B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září 2016: první stabilní verze</a:t>
            </a:r>
          </a:p>
          <a:p>
            <a:r>
              <a:rPr lang="cs-CZ" dirty="0"/>
              <a:t>Začátkem roku 2017: přečíslování verzí u OMP</a:t>
            </a:r>
          </a:p>
          <a:p>
            <a:r>
              <a:rPr lang="cs-CZ" dirty="0"/>
              <a:t>Přechod na nové diskuzní fórum</a:t>
            </a:r>
          </a:p>
          <a:p>
            <a:r>
              <a:rPr lang="cs-CZ" dirty="0"/>
              <a:t>Červenec 2018: 5 kroků, jak přejít na OJS 3 pro </a:t>
            </a:r>
            <a:r>
              <a:rPr lang="cs-CZ" dirty="0" err="1"/>
              <a:t>adminy</a:t>
            </a:r>
            <a:endParaRPr lang="cs-CZ" dirty="0"/>
          </a:p>
          <a:p>
            <a:r>
              <a:rPr lang="cs-CZ" dirty="0"/>
              <a:t>11. září 2018: poslední stabilní verze 3.1.1-4</a:t>
            </a:r>
          </a:p>
          <a:p>
            <a:r>
              <a:rPr lang="cs-CZ" dirty="0"/>
              <a:t>Současnost: vyvíjí se OJS 3.2 – přinese další novinky</a:t>
            </a:r>
          </a:p>
        </p:txBody>
      </p:sp>
    </p:spTree>
    <p:extLst>
      <p:ext uri="{BB962C8B-B14F-4D97-AF65-F5344CB8AC3E}">
        <p14:creationId xmlns:p14="http://schemas.microsoft.com/office/powerpoint/2010/main" val="35679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D9E3CA-9866-48D6-BA57-720AF1D4DB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EF0C31-6373-4EEB-9993-773EDFD34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BB4026-2907-4519-8D58-50DFCBB3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OJS 3 – co nám systém přináší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34FF70-9F66-4704-A900-5548566CF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77200"/>
            <a:ext cx="7165651" cy="45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7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236574-5B69-4D42-A825-125FA3D87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52739E-3C43-47F2-AC7B-A74B90FBC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058606-10BA-4684-A7A6-EBA06894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720000"/>
            <a:ext cx="11249637" cy="451576"/>
          </a:xfrm>
        </p:spPr>
        <p:txBody>
          <a:bodyPr/>
          <a:lstStyle/>
          <a:p>
            <a:r>
              <a:rPr lang="cs-CZ" dirty="0"/>
              <a:t>OJS 3 – nejdůležitější změny (pohled redakce)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13D795-6944-4DA1-AB34-13AF7B40B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8974"/>
            <a:ext cx="10753200" cy="4381627"/>
          </a:xfrm>
        </p:spPr>
        <p:txBody>
          <a:bodyPr/>
          <a:lstStyle/>
          <a:p>
            <a:r>
              <a:rPr lang="cs-CZ" dirty="0"/>
              <a:t>Možnost výběru typu recenzního řízení</a:t>
            </a:r>
          </a:p>
          <a:p>
            <a:pPr lvl="1"/>
            <a:r>
              <a:rPr lang="cs-CZ" dirty="0"/>
              <a:t>Otevřené, jednostranně slepé, oboustranně slepé</a:t>
            </a:r>
          </a:p>
          <a:p>
            <a:r>
              <a:rPr lang="cs-CZ" dirty="0"/>
              <a:t>Možnost publikovat jako autor i ve vlastním časopise</a:t>
            </a:r>
          </a:p>
          <a:p>
            <a:pPr lvl="1"/>
            <a:r>
              <a:rPr lang="cs-CZ" dirty="0"/>
              <a:t>Manažer časopisu či editoři mohou publikovat se zachováním slepého recenzního řízení</a:t>
            </a:r>
          </a:p>
          <a:p>
            <a:r>
              <a:rPr lang="cs-CZ" dirty="0"/>
              <a:t>Vytváření různých kroků s ohledem na postupy redakcí</a:t>
            </a:r>
          </a:p>
          <a:p>
            <a:pPr lvl="1"/>
            <a:r>
              <a:rPr lang="cs-CZ" dirty="0"/>
              <a:t>Větší variabilita v procesu, usnadnění práce s rolemi v procesu</a:t>
            </a:r>
          </a:p>
          <a:p>
            <a:r>
              <a:rPr lang="cs-CZ" dirty="0"/>
              <a:t>Možnost udělit právo zadávat pouze doporučení</a:t>
            </a:r>
          </a:p>
          <a:p>
            <a:pPr lvl="1"/>
            <a:r>
              <a:rPr lang="cs-CZ" dirty="0"/>
              <a:t>Možnost vytvoření kroků a rozhodnutí ještě před recenzním řízením</a:t>
            </a:r>
          </a:p>
          <a:p>
            <a:r>
              <a:rPr lang="cs-CZ" dirty="0"/>
              <a:t>Rozšíření </a:t>
            </a:r>
            <a:r>
              <a:rPr lang="cs-CZ" dirty="0" err="1"/>
              <a:t>Quick</a:t>
            </a:r>
            <a:r>
              <a:rPr lang="cs-CZ" dirty="0"/>
              <a:t> </a:t>
            </a:r>
            <a:r>
              <a:rPr lang="cs-CZ" dirty="0" err="1"/>
              <a:t>Actions</a:t>
            </a:r>
            <a:r>
              <a:rPr lang="cs-CZ" dirty="0"/>
              <a:t>, filtrování příspěvků, rozdělení podle fáze</a:t>
            </a:r>
          </a:p>
        </p:txBody>
      </p:sp>
    </p:spTree>
    <p:extLst>
      <p:ext uri="{BB962C8B-B14F-4D97-AF65-F5344CB8AC3E}">
        <p14:creationId xmlns:p14="http://schemas.microsoft.com/office/powerpoint/2010/main" val="25769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236574-5B69-4D42-A825-125FA3D87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52739E-3C43-47F2-AC7B-A74B90FBC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058606-10BA-4684-A7A6-EBA06894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720000"/>
            <a:ext cx="11249637" cy="451576"/>
          </a:xfrm>
        </p:spPr>
        <p:txBody>
          <a:bodyPr/>
          <a:lstStyle/>
          <a:p>
            <a:r>
              <a:rPr lang="cs-CZ" dirty="0"/>
              <a:t>OJS 3 – nejdůležitější změny (pohled redakce)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13D795-6944-4DA1-AB34-13AF7B40B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85275"/>
            <a:ext cx="10753200" cy="4629026"/>
          </a:xfrm>
        </p:spPr>
        <p:txBody>
          <a:bodyPr/>
          <a:lstStyle/>
          <a:p>
            <a:r>
              <a:rPr lang="cs-CZ" dirty="0"/>
              <a:t>GDPR </a:t>
            </a:r>
            <a:r>
              <a:rPr lang="cs-CZ" dirty="0" err="1"/>
              <a:t>compliant</a:t>
            </a:r>
            <a:endParaRPr lang="cs-CZ" dirty="0"/>
          </a:p>
          <a:p>
            <a:r>
              <a:rPr lang="cs-CZ" dirty="0"/>
              <a:t>Možnost výběru, které soubory se zveřejní</a:t>
            </a:r>
          </a:p>
          <a:p>
            <a:r>
              <a:rPr lang="cs-CZ" dirty="0"/>
              <a:t>Vytváření vlastních šablon e-mailů</a:t>
            </a:r>
          </a:p>
          <a:p>
            <a:pPr lvl="1"/>
            <a:r>
              <a:rPr lang="cs-CZ" dirty="0"/>
              <a:t>Rozšíření voleb výběru a zasílání e-mailů i z vlastních šablon</a:t>
            </a:r>
          </a:p>
          <a:p>
            <a:r>
              <a:rPr lang="cs-CZ" dirty="0"/>
              <a:t>Vytváření tzv. diskuzí</a:t>
            </a:r>
          </a:p>
          <a:p>
            <a:pPr lvl="1"/>
            <a:r>
              <a:rPr lang="cs-CZ" dirty="0"/>
              <a:t>Větší variabilita v procesu zpracování článků</a:t>
            </a:r>
          </a:p>
          <a:p>
            <a:r>
              <a:rPr lang="cs-CZ" dirty="0"/>
              <a:t>Úkoly </a:t>
            </a:r>
          </a:p>
          <a:p>
            <a:pPr lvl="1"/>
            <a:r>
              <a:rPr lang="cs-CZ" dirty="0"/>
              <a:t>Zlepšení zobrazení úkolů pro redaktory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373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236574-5B69-4D42-A825-125FA3D87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52739E-3C43-47F2-AC7B-A74B90FBC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058606-10BA-4684-A7A6-EBA06894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720000"/>
            <a:ext cx="11249637" cy="451576"/>
          </a:xfrm>
        </p:spPr>
        <p:txBody>
          <a:bodyPr/>
          <a:lstStyle/>
          <a:p>
            <a:r>
              <a:rPr lang="cs-CZ" dirty="0"/>
              <a:t>OJS 3 – nejdůležitější změny (pohled redakce)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13D795-6944-4DA1-AB34-13AF7B40B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81627"/>
          </a:xfrm>
        </p:spPr>
        <p:txBody>
          <a:bodyPr/>
          <a:lstStyle/>
          <a:p>
            <a:r>
              <a:rPr lang="cs-CZ" dirty="0"/>
              <a:t>Zlepšení práce se soubory </a:t>
            </a:r>
          </a:p>
          <a:p>
            <a:pPr lvl="1"/>
            <a:r>
              <a:rPr lang="cs-CZ" dirty="0"/>
              <a:t>Pojmenování, přejmenování, předávání dal, </a:t>
            </a:r>
            <a:r>
              <a:rPr lang="cs-CZ" dirty="0" err="1"/>
              <a:t>drag‘n‘drop</a:t>
            </a:r>
            <a:r>
              <a:rPr lang="cs-CZ" dirty="0"/>
              <a:t> režim, možnost nahrávat více souborů ve všech částech procesu, revize souborů místo vkládání nového apod.</a:t>
            </a:r>
          </a:p>
          <a:p>
            <a:r>
              <a:rPr lang="cs-CZ" dirty="0"/>
              <a:t>Větší škálovatelnost v právech </a:t>
            </a:r>
          </a:p>
          <a:p>
            <a:pPr lvl="1"/>
            <a:r>
              <a:rPr lang="cs-CZ" dirty="0"/>
              <a:t>Možnost vytvářet vlastní role a upravovat pravomoci rolí</a:t>
            </a:r>
          </a:p>
          <a:p>
            <a:pPr lvl="1"/>
            <a:r>
              <a:rPr lang="cs-CZ" dirty="0"/>
              <a:t>Možnost pracovat s příspěvkem v rámci různých rolí </a:t>
            </a:r>
          </a:p>
          <a:p>
            <a:r>
              <a:rPr lang="cs-CZ" dirty="0"/>
              <a:t>Zjednodušení nastavování stránek časopisu</a:t>
            </a:r>
          </a:p>
          <a:p>
            <a:r>
              <a:rPr lang="cs-CZ" dirty="0"/>
              <a:t>Snadnější úprava menu stránek a přidávání nových</a:t>
            </a:r>
          </a:p>
          <a:p>
            <a:r>
              <a:rPr lang="cs-CZ" dirty="0"/>
              <a:t>Knihovna souborů – např. smlouvy, etika apod.</a:t>
            </a:r>
          </a:p>
        </p:txBody>
      </p:sp>
    </p:spTree>
    <p:extLst>
      <p:ext uri="{BB962C8B-B14F-4D97-AF65-F5344CB8AC3E}">
        <p14:creationId xmlns:p14="http://schemas.microsoft.com/office/powerpoint/2010/main" val="69512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722554-49F5-49BD-9DEF-FAF0E8768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E5D2154-D040-48A9-A253-219EB7E2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služby </a:t>
            </a:r>
            <a:r>
              <a:rPr lang="cs-CZ" dirty="0" err="1"/>
              <a:t>Cited</a:t>
            </a:r>
            <a:r>
              <a:rPr lang="cs-CZ" dirty="0"/>
              <a:t>-by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6DE63EF8-07E6-40E9-8742-6B20DB088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14498"/>
            <a:ext cx="10753200" cy="4600270"/>
          </a:xfrm>
        </p:spPr>
        <p:txBody>
          <a:bodyPr/>
          <a:lstStyle/>
          <a:p>
            <a:r>
              <a:rPr lang="cs-CZ" dirty="0"/>
              <a:t>Služba databáze </a:t>
            </a:r>
            <a:r>
              <a:rPr lang="cs-CZ" dirty="0" err="1"/>
              <a:t>Crossref</a:t>
            </a:r>
            <a:endParaRPr lang="cs-CZ" dirty="0"/>
          </a:p>
          <a:p>
            <a:r>
              <a:rPr lang="cs-CZ" dirty="0"/>
              <a:t>Co nabízí?</a:t>
            </a:r>
          </a:p>
          <a:p>
            <a:pPr lvl="1"/>
            <a:r>
              <a:rPr lang="cs-CZ" dirty="0"/>
              <a:t>Zajišťuje propojení mezi citovanými články prostřednictvím referencí</a:t>
            </a:r>
          </a:p>
          <a:p>
            <a:pPr lvl="1"/>
            <a:r>
              <a:rPr lang="cs-CZ" dirty="0"/>
              <a:t>Přes API je možné zjistit, kdo článek cituje a kolikrát je článek citován</a:t>
            </a:r>
          </a:p>
          <a:p>
            <a:pPr lvl="1"/>
            <a:r>
              <a:rPr lang="cs-CZ" dirty="0"/>
              <a:t>Data je možné zobrazovat přímo na </a:t>
            </a:r>
            <a:r>
              <a:rPr lang="cs-CZ" dirty="0" err="1"/>
              <a:t>landing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článku</a:t>
            </a:r>
          </a:p>
          <a:p>
            <a:r>
              <a:rPr lang="cs-CZ" dirty="0"/>
              <a:t>Služba je poskytována bezúplatně</a:t>
            </a:r>
          </a:p>
          <a:p>
            <a:pPr>
              <a:lnSpc>
                <a:spcPct val="100000"/>
              </a:lnSpc>
            </a:pPr>
            <a:r>
              <a:rPr lang="cs-CZ" dirty="0"/>
              <a:t>Služba napomáhá čtenářům vyhledávat články s podobným obsahem – prohlubují se křížové odkazy</a:t>
            </a:r>
          </a:p>
          <a:p>
            <a:pPr lvl="1"/>
            <a:endParaRPr lang="cs-CZ" dirty="0"/>
          </a:p>
        </p:txBody>
      </p:sp>
      <p:sp>
        <p:nvSpPr>
          <p:cNvPr id="11" name="Zástupný symbol pro zápatí 1">
            <a:extLst>
              <a:ext uri="{FF2B5EF4-FFF2-40B4-BE49-F238E27FC236}">
                <a16:creationId xmlns:a16="http://schemas.microsoft.com/office/drawing/2014/main" id="{513EFFF0-1EFD-4C32-B4B2-6B953D211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Služba </a:t>
            </a:r>
            <a:r>
              <a:rPr lang="cs-CZ" dirty="0" err="1"/>
              <a:t>Cited</a:t>
            </a:r>
            <a:r>
              <a:rPr lang="cs-CZ" dirty="0"/>
              <a:t>-by / 21. 2. 2019 / Lea Novotná / Radek Gomola</a:t>
            </a:r>
          </a:p>
        </p:txBody>
      </p:sp>
    </p:spTree>
    <p:extLst>
      <p:ext uri="{BB962C8B-B14F-4D97-AF65-F5344CB8AC3E}">
        <p14:creationId xmlns:p14="http://schemas.microsoft.com/office/powerpoint/2010/main" val="64386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236574-5B69-4D42-A825-125FA3D87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52739E-3C43-47F2-AC7B-A74B90FBC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058606-10BA-4684-A7A6-EBA06894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720000"/>
            <a:ext cx="11249637" cy="451576"/>
          </a:xfrm>
        </p:spPr>
        <p:txBody>
          <a:bodyPr/>
          <a:lstStyle/>
          <a:p>
            <a:r>
              <a:rPr lang="cs-CZ" dirty="0"/>
              <a:t>OJS 3 – nejdůležitější změny (recenze)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13D795-6944-4DA1-AB34-13AF7B40B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81627"/>
          </a:xfrm>
        </p:spPr>
        <p:txBody>
          <a:bodyPr/>
          <a:lstStyle/>
          <a:p>
            <a:r>
              <a:rPr lang="cs-CZ" dirty="0"/>
              <a:t>Třídění recenzentů podle různých kritérií</a:t>
            </a:r>
          </a:p>
          <a:p>
            <a:r>
              <a:rPr lang="cs-CZ" dirty="0"/>
              <a:t>Snížení počtu kroků a větší „</a:t>
            </a:r>
            <a:r>
              <a:rPr lang="cs-CZ" dirty="0" err="1"/>
              <a:t>návodnost</a:t>
            </a:r>
            <a:r>
              <a:rPr lang="cs-CZ" dirty="0"/>
              <a:t>“ pro recenzenty</a:t>
            </a:r>
          </a:p>
          <a:p>
            <a:r>
              <a:rPr lang="cs-CZ" dirty="0"/>
              <a:t>Snazší procházení historie recenzního řízení </a:t>
            </a:r>
          </a:p>
          <a:p>
            <a:pPr lvl="1"/>
            <a:r>
              <a:rPr lang="cs-CZ" dirty="0"/>
              <a:t>Kol recenzního řízení, zaslaných souborů, rozhodnutí</a:t>
            </a:r>
          </a:p>
          <a:p>
            <a:r>
              <a:rPr lang="cs-CZ" dirty="0"/>
              <a:t>Uzamčení recenzenta, který by způsobil, že nebude recenze slepá</a:t>
            </a:r>
          </a:p>
          <a:p>
            <a:r>
              <a:rPr lang="cs-CZ" dirty="0"/>
              <a:t>Zpřístupnění v recenzi více souborů najednou</a:t>
            </a:r>
          </a:p>
          <a:p>
            <a:pPr lvl="1"/>
            <a:r>
              <a:rPr lang="cs-CZ" dirty="0"/>
              <a:t>Například přidávání </a:t>
            </a:r>
            <a:r>
              <a:rPr lang="cs-CZ" dirty="0" err="1"/>
              <a:t>cover</a:t>
            </a:r>
            <a:r>
              <a:rPr lang="cs-CZ" dirty="0"/>
              <a:t> </a:t>
            </a:r>
            <a:r>
              <a:rPr lang="cs-CZ" dirty="0" err="1"/>
              <a:t>letters</a:t>
            </a:r>
            <a:r>
              <a:rPr lang="cs-CZ" dirty="0"/>
              <a:t> nebo doplňkových souborů</a:t>
            </a:r>
          </a:p>
          <a:p>
            <a:r>
              <a:rPr lang="cs-CZ" dirty="0"/>
              <a:t>Možnost změny </a:t>
            </a:r>
            <a:r>
              <a:rPr lang="cs-CZ" dirty="0" err="1"/>
              <a:t>deadline</a:t>
            </a:r>
            <a:r>
              <a:rPr lang="cs-CZ" dirty="0"/>
              <a:t> pro recenze</a:t>
            </a:r>
          </a:p>
        </p:txBody>
      </p:sp>
    </p:spTree>
    <p:extLst>
      <p:ext uri="{BB962C8B-B14F-4D97-AF65-F5344CB8AC3E}">
        <p14:creationId xmlns:p14="http://schemas.microsoft.com/office/powerpoint/2010/main" val="1133975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236574-5B69-4D42-A825-125FA3D87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52739E-3C43-47F2-AC7B-A74B90FBC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058606-10BA-4684-A7A6-EBA06894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4" y="720000"/>
            <a:ext cx="11400639" cy="451576"/>
          </a:xfrm>
        </p:spPr>
        <p:txBody>
          <a:bodyPr/>
          <a:lstStyle/>
          <a:p>
            <a:r>
              <a:rPr lang="cs-CZ" dirty="0"/>
              <a:t>OJS 3 – nejdůležitější změny (pohled autora)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13D795-6944-4DA1-AB34-13AF7B40B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dirty="0"/>
              <a:t>Přidání třídění a filtrování do UI pro čtenáře, autora i editora</a:t>
            </a:r>
          </a:p>
          <a:p>
            <a:r>
              <a:rPr lang="cs-CZ" dirty="0"/>
              <a:t>Rozšíření </a:t>
            </a:r>
            <a:r>
              <a:rPr lang="cs-CZ" dirty="0" err="1"/>
              <a:t>Quick</a:t>
            </a:r>
            <a:r>
              <a:rPr lang="cs-CZ" dirty="0"/>
              <a:t> </a:t>
            </a:r>
            <a:r>
              <a:rPr lang="cs-CZ" dirty="0" err="1"/>
              <a:t>Actions</a:t>
            </a:r>
            <a:endParaRPr lang="cs-CZ" dirty="0"/>
          </a:p>
          <a:p>
            <a:r>
              <a:rPr lang="cs-CZ" dirty="0"/>
              <a:t>Rozšíření filtrování vlastních příspěvků</a:t>
            </a:r>
          </a:p>
          <a:p>
            <a:r>
              <a:rPr lang="cs-CZ" dirty="0"/>
              <a:t>Restrukturalizace procesu odeslání a zpracování příspěvků</a:t>
            </a:r>
          </a:p>
          <a:p>
            <a:pPr lvl="1"/>
            <a:r>
              <a:rPr lang="cs-CZ" dirty="0"/>
              <a:t>Méně kroků, možnost přidávat více souborů najednou, lepší pojmenovávání souborů</a:t>
            </a:r>
          </a:p>
          <a:p>
            <a:r>
              <a:rPr lang="cs-CZ" dirty="0"/>
              <a:t>GDPR – aktivní souhlas</a:t>
            </a:r>
          </a:p>
          <a:p>
            <a:r>
              <a:rPr lang="cs-CZ" dirty="0"/>
              <a:t>Licence – aktivní souhlas s licenční politikou časopisu</a:t>
            </a:r>
          </a:p>
          <a:p>
            <a:pPr lvl="1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Velmi vítaná funkcionalita s </a:t>
            </a:r>
            <a:r>
              <a:rPr lang="cs-CZ" dirty="0"/>
              <a:t>ohledem na politiku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4043987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236574-5B69-4D42-A825-125FA3D87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52739E-3C43-47F2-AC7B-A74B90FBC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058606-10BA-4684-A7A6-EBA06894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" y="720000"/>
            <a:ext cx="11375472" cy="451576"/>
          </a:xfrm>
        </p:spPr>
        <p:txBody>
          <a:bodyPr/>
          <a:lstStyle/>
          <a:p>
            <a:r>
              <a:rPr lang="cs-CZ" dirty="0"/>
              <a:t>OJS 3 – nejdůležitější změny (pohled uživatele)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13D795-6944-4DA1-AB34-13AF7B40B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Členění článků do tematických kolekcí</a:t>
            </a:r>
          </a:p>
          <a:p>
            <a:r>
              <a:rPr lang="cs-CZ" dirty="0"/>
              <a:t>Standardizování terminologie</a:t>
            </a:r>
          </a:p>
          <a:p>
            <a:r>
              <a:rPr lang="cs-CZ" dirty="0"/>
              <a:t>Přehlednější design s jednodušší orientací</a:t>
            </a:r>
          </a:p>
          <a:p>
            <a:r>
              <a:rPr lang="cs-CZ" dirty="0"/>
              <a:t>Oddělení prezenční části od „pracovní“</a:t>
            </a:r>
          </a:p>
        </p:txBody>
      </p:sp>
    </p:spTree>
    <p:extLst>
      <p:ext uri="{BB962C8B-B14F-4D97-AF65-F5344CB8AC3E}">
        <p14:creationId xmlns:p14="http://schemas.microsoft.com/office/powerpoint/2010/main" val="3454030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236574-5B69-4D42-A825-125FA3D87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52739E-3C43-47F2-AC7B-A74B90FBC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058606-10BA-4684-A7A6-EBA06894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" y="720000"/>
            <a:ext cx="11375472" cy="451576"/>
          </a:xfrm>
        </p:spPr>
        <p:txBody>
          <a:bodyPr/>
          <a:lstStyle/>
          <a:p>
            <a:r>
              <a:rPr lang="cs-CZ" dirty="0"/>
              <a:t>OJS 3 – prezenční část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13D795-6944-4DA1-AB34-13AF7B40B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Moderní responzivní design </a:t>
            </a:r>
          </a:p>
          <a:p>
            <a:pPr lvl="1"/>
            <a:r>
              <a:rPr lang="cs-CZ" dirty="0"/>
              <a:t>Mobile </a:t>
            </a:r>
            <a:r>
              <a:rPr lang="cs-CZ" dirty="0" err="1"/>
              <a:t>friendly</a:t>
            </a:r>
            <a:r>
              <a:rPr lang="cs-CZ" dirty="0"/>
              <a:t>, podle současných kritérií</a:t>
            </a:r>
          </a:p>
          <a:p>
            <a:pPr lvl="1"/>
            <a:r>
              <a:rPr lang="cs-CZ" dirty="0"/>
              <a:t>Lepší přístupnost webu pro uživatele se specifickými potřebami</a:t>
            </a:r>
          </a:p>
          <a:p>
            <a:r>
              <a:rPr lang="cs-CZ" dirty="0"/>
              <a:t>Vytvoření šablon podle JVS MUNI</a:t>
            </a:r>
          </a:p>
          <a:p>
            <a:pPr lvl="1"/>
            <a:r>
              <a:rPr lang="cs-CZ" dirty="0"/>
              <a:t>Velká škálovatelnost pro jednotlivé časopisy – snazší úpravy ve vzhledu</a:t>
            </a:r>
          </a:p>
          <a:p>
            <a:r>
              <a:rPr lang="cs-CZ" dirty="0"/>
              <a:t>OJS dává k užívání další 3 vlastní designy</a:t>
            </a:r>
          </a:p>
          <a:p>
            <a:r>
              <a:rPr lang="cs-CZ" dirty="0"/>
              <a:t>Redakce si může velmi snadno design poupravit sama </a:t>
            </a:r>
          </a:p>
          <a:p>
            <a:pPr lvl="1"/>
            <a:r>
              <a:rPr lang="cs-CZ" dirty="0"/>
              <a:t>Případně s pomocí </a:t>
            </a:r>
            <a:r>
              <a:rPr lang="cs-CZ" dirty="0" err="1"/>
              <a:t>Munipress</a:t>
            </a:r>
            <a:endParaRPr lang="cs-CZ" dirty="0"/>
          </a:p>
          <a:p>
            <a:r>
              <a:rPr lang="cs-CZ" dirty="0"/>
              <a:t>Snadnější vytvoření vlastních designu</a:t>
            </a:r>
          </a:p>
        </p:txBody>
      </p:sp>
    </p:spTree>
    <p:extLst>
      <p:ext uri="{BB962C8B-B14F-4D97-AF65-F5344CB8AC3E}">
        <p14:creationId xmlns:p14="http://schemas.microsoft.com/office/powerpoint/2010/main" val="3720730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236574-5B69-4D42-A825-125FA3D87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52739E-3C43-47F2-AC7B-A74B90FBC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058606-10BA-4684-A7A6-EBA06894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" y="720000"/>
            <a:ext cx="11375472" cy="451576"/>
          </a:xfrm>
        </p:spPr>
        <p:txBody>
          <a:bodyPr/>
          <a:lstStyle/>
          <a:p>
            <a:r>
              <a:rPr lang="cs-CZ" dirty="0"/>
              <a:t>Důležité odkazy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13D795-6944-4DA1-AB34-13AF7B40B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Anglické návody pro redakci a správce</a:t>
            </a:r>
          </a:p>
          <a:p>
            <a:pPr lvl="1"/>
            <a:r>
              <a:rPr lang="cs-CZ" u="sng" dirty="0">
                <a:hlinkClick r:id="rId2"/>
              </a:rPr>
              <a:t>https://www.youtube.com/channel/UCgVvzs3kjynHzuPYN3Jg12g</a:t>
            </a:r>
            <a:endParaRPr lang="cs-CZ" u="sng" dirty="0"/>
          </a:p>
          <a:p>
            <a:r>
              <a:rPr lang="cs-CZ" dirty="0"/>
              <a:t>Informace k OJS</a:t>
            </a:r>
          </a:p>
          <a:p>
            <a:pPr lvl="1"/>
            <a:r>
              <a:rPr lang="cs-CZ" dirty="0">
                <a:hlinkClick r:id="rId3"/>
              </a:rPr>
              <a:t>http://pkp.sfu.ca/ojs</a:t>
            </a:r>
            <a:endParaRPr lang="cs-CZ" dirty="0"/>
          </a:p>
          <a:p>
            <a:r>
              <a:rPr lang="cs-CZ" dirty="0"/>
              <a:t>Fórum PKP</a:t>
            </a:r>
          </a:p>
          <a:p>
            <a:pPr lvl="1"/>
            <a:r>
              <a:rPr lang="cs-CZ" dirty="0">
                <a:hlinkClick r:id="rId4"/>
              </a:rPr>
              <a:t>https://forum.pkp.sfu.ca/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685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A2C762-1172-4A30-A742-0BA6E63D13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7BBF24-2981-44F4-9146-890FCBF7E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BAC421-929B-4E61-AB6C-4FC7CF79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Heidelberg sprint 2018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F4F25E4-CDE0-45B0-ADBE-BC3A9D511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Report: </a:t>
            </a:r>
            <a:r>
              <a:rPr lang="cs-CZ" u="sng" dirty="0">
                <a:hlinkClick r:id="rId2"/>
              </a:rPr>
              <a:t>https://pkp.sfu.ca/2018/10/02/sprinting-in-heidelberg/</a:t>
            </a:r>
            <a:endParaRPr lang="cs-CZ" dirty="0"/>
          </a:p>
          <a:p>
            <a:r>
              <a:rPr lang="cs-CZ" dirty="0"/>
              <a:t>Pár fotek: </a:t>
            </a:r>
            <a:r>
              <a:rPr lang="cs-CZ" u="sng" dirty="0">
                <a:hlinkClick r:id="rId3"/>
              </a:rPr>
              <a:t>https://www.press.muni.cz/nakladatelstvi/fotogalerie/fotogalerie/pkp-sprint-heidelberg-2018</a:t>
            </a:r>
            <a:r>
              <a:rPr lang="cs-CZ" dirty="0"/>
              <a:t> </a:t>
            </a:r>
          </a:p>
          <a:p>
            <a:r>
              <a:rPr lang="cs-CZ" dirty="0"/>
              <a:t>Účast 40 vývojářů, knihovníků a redaktorů ze 16 zemí</a:t>
            </a:r>
          </a:p>
        </p:txBody>
      </p:sp>
    </p:spTree>
    <p:extLst>
      <p:ext uri="{BB962C8B-B14F-4D97-AF65-F5344CB8AC3E}">
        <p14:creationId xmlns:p14="http://schemas.microsoft.com/office/powerpoint/2010/main" val="4155925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1EFB22-C633-49F7-B620-9275E43BC9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BB34BD-9DCB-4FBA-A136-983999A06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756E00-6203-4B51-A150-0BFEC2FE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Heidelberg sprint 2018 – témata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AE8A1DC-1298-47B0-B047-E5AD5F97F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Revidování editorského </a:t>
            </a:r>
            <a:r>
              <a:rPr lang="cs-CZ" dirty="0" err="1"/>
              <a:t>workflow</a:t>
            </a:r>
            <a:r>
              <a:rPr lang="cs-CZ" dirty="0"/>
              <a:t> a recenzního řízení</a:t>
            </a:r>
          </a:p>
          <a:p>
            <a:r>
              <a:rPr lang="cs-CZ" dirty="0"/>
              <a:t>Nový způsob vytváření překladů pro systémy</a:t>
            </a:r>
          </a:p>
          <a:p>
            <a:r>
              <a:rPr lang="cs-CZ" dirty="0"/>
              <a:t>Hodnocení recenzentů s napojením na ORCID</a:t>
            </a:r>
          </a:p>
          <a:p>
            <a:r>
              <a:rPr lang="cs-CZ" dirty="0"/>
              <a:t>Vue.js </a:t>
            </a:r>
            <a:r>
              <a:rPr lang="cs-CZ" dirty="0" err="1"/>
              <a:t>ListPanel</a:t>
            </a:r>
            <a:r>
              <a:rPr lang="cs-CZ" dirty="0"/>
              <a:t> – nový styl oznámení </a:t>
            </a:r>
          </a:p>
          <a:p>
            <a:r>
              <a:rPr lang="cs-CZ" dirty="0"/>
              <a:t>XML </a:t>
            </a:r>
            <a:r>
              <a:rPr lang="cs-CZ" dirty="0" err="1"/>
              <a:t>workflow</a:t>
            </a:r>
            <a:r>
              <a:rPr lang="cs-CZ" dirty="0"/>
              <a:t> a větší podpora XML publikování</a:t>
            </a:r>
          </a:p>
        </p:txBody>
      </p:sp>
    </p:spTree>
    <p:extLst>
      <p:ext uri="{BB962C8B-B14F-4D97-AF65-F5344CB8AC3E}">
        <p14:creationId xmlns:p14="http://schemas.microsoft.com/office/powerpoint/2010/main" val="67004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938428-8AC2-45D8-B4E8-1038A6489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6248BC9-9404-4818-82EE-945018AE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761358"/>
            <a:ext cx="11361600" cy="585781"/>
          </a:xfrm>
        </p:spPr>
        <p:txBody>
          <a:bodyPr/>
          <a:lstStyle/>
          <a:p>
            <a:r>
              <a:rPr lang="cs-CZ" dirty="0"/>
              <a:t>OJS v Česku</a:t>
            </a:r>
          </a:p>
        </p:txBody>
      </p:sp>
      <p:sp>
        <p:nvSpPr>
          <p:cNvPr id="9" name="Zástupný symbol pro zápatí 1">
            <a:extLst>
              <a:ext uri="{FF2B5EF4-FFF2-40B4-BE49-F238E27FC236}">
                <a16:creationId xmlns:a16="http://schemas.microsoft.com/office/drawing/2014/main" id="{4E61B120-A33B-443E-A407-3F24DF295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id="{EDEBC8E1-B0E0-464D-899E-3D30BD107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88675"/>
            <a:ext cx="3877727" cy="2659848"/>
          </a:xfrm>
          <a:prstGeom prst="rect">
            <a:avLst/>
          </a:prstGeom>
        </p:spPr>
      </p:pic>
      <p:pic>
        <p:nvPicPr>
          <p:cNvPr id="7" name="Obrázek 6">
            <a:hlinkClick r:id="rId4"/>
            <a:extLst>
              <a:ext uri="{FF2B5EF4-FFF2-40B4-BE49-F238E27FC236}">
                <a16:creationId xmlns:a16="http://schemas.microsoft.com/office/drawing/2014/main" id="{07B651FB-94CA-40FB-9C77-2350586DB8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15" y="2472114"/>
            <a:ext cx="4107722" cy="2735041"/>
          </a:xfrm>
          <a:prstGeom prst="rect">
            <a:avLst/>
          </a:prstGeom>
        </p:spPr>
      </p:pic>
      <p:pic>
        <p:nvPicPr>
          <p:cNvPr id="10" name="Obrázek 9">
            <a:hlinkClick r:id="rId6"/>
            <a:extLst>
              <a:ext uri="{FF2B5EF4-FFF2-40B4-BE49-F238E27FC236}">
                <a16:creationId xmlns:a16="http://schemas.microsoft.com/office/drawing/2014/main" id="{631B93AA-770A-41AB-B717-481D641FEA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70" y="4049359"/>
            <a:ext cx="2948796" cy="19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8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1EFB22-C633-49F7-B620-9275E43BC9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BB34BD-9DCB-4FBA-A136-983999A065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756E00-6203-4B51-A150-0BFEC2FE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OJS v Česku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AE8A1DC-1298-47B0-B047-E5AD5F97F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Využívají spíše jednotlivci / bez zapnutí OAI PMH</a:t>
            </a:r>
          </a:p>
          <a:p>
            <a:r>
              <a:rPr lang="cs-CZ" dirty="0"/>
              <a:t>Dle mapy využívalo v ČR 21 časopisů v roce 2017</a:t>
            </a:r>
          </a:p>
          <a:p>
            <a:r>
              <a:rPr lang="cs-CZ" dirty="0"/>
              <a:t>Většinou stále užívána verze 2</a:t>
            </a:r>
          </a:p>
          <a:p>
            <a:r>
              <a:rPr lang="cs-CZ" dirty="0"/>
              <a:t>Větší využití na Masarykově univerzitě a Karlově univerzitě</a:t>
            </a:r>
          </a:p>
        </p:txBody>
      </p:sp>
    </p:spTree>
    <p:extLst>
      <p:ext uri="{BB962C8B-B14F-4D97-AF65-F5344CB8AC3E}">
        <p14:creationId xmlns:p14="http://schemas.microsoft.com/office/powerpoint/2010/main" val="1057731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242745-4FB0-44A6-AB71-24C9AD81C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5B0345-F5C4-4AB9-921B-79F518612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DBB856-96DA-41D6-B0BD-BFD18D78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0803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722554-49F5-49BD-9DEF-FAF0E8768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E5D2154-D040-48A9-A253-219EB7E2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zapojení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6DE63EF8-07E6-40E9-8742-6B20DB088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14498"/>
            <a:ext cx="10753200" cy="4600270"/>
          </a:xfrm>
        </p:spPr>
        <p:txBody>
          <a:bodyPr/>
          <a:lstStyle/>
          <a:p>
            <a:r>
              <a:rPr lang="cs-CZ" dirty="0"/>
              <a:t>Službu </a:t>
            </a:r>
            <a:r>
              <a:rPr lang="cs-CZ" dirty="0" err="1"/>
              <a:t>Cited</a:t>
            </a:r>
            <a:r>
              <a:rPr lang="cs-CZ" dirty="0"/>
              <a:t>-by využívá nyní 1 205 vydavatelů </a:t>
            </a:r>
          </a:p>
          <a:p>
            <a:r>
              <a:rPr lang="cs-CZ" dirty="0"/>
              <a:t>Je zde uloženo 43 miliónů záznamů společně s referencemi</a:t>
            </a:r>
          </a:p>
          <a:p>
            <a:r>
              <a:rPr lang="cs-CZ" dirty="0"/>
              <a:t>Služba má momentálně 836 miliónů shod v rámci </a:t>
            </a:r>
            <a:r>
              <a:rPr lang="cs-CZ" dirty="0" err="1"/>
              <a:t>Cited</a:t>
            </a:r>
            <a:r>
              <a:rPr lang="cs-CZ" dirty="0"/>
              <a:t>-by</a:t>
            </a:r>
          </a:p>
        </p:txBody>
      </p:sp>
      <p:sp>
        <p:nvSpPr>
          <p:cNvPr id="11" name="Zástupný symbol pro zápatí 1">
            <a:extLst>
              <a:ext uri="{FF2B5EF4-FFF2-40B4-BE49-F238E27FC236}">
                <a16:creationId xmlns:a16="http://schemas.microsoft.com/office/drawing/2014/main" id="{513EFFF0-1EFD-4C32-B4B2-6B953D211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Služba </a:t>
            </a:r>
            <a:r>
              <a:rPr lang="cs-CZ" dirty="0" err="1"/>
              <a:t>Cited</a:t>
            </a:r>
            <a:r>
              <a:rPr lang="cs-CZ" dirty="0"/>
              <a:t>-by / 21. 2. 2019 / Lea Novotná / Radek Gomola</a:t>
            </a:r>
          </a:p>
        </p:txBody>
      </p:sp>
    </p:spTree>
    <p:extLst>
      <p:ext uri="{BB962C8B-B14F-4D97-AF65-F5344CB8AC3E}">
        <p14:creationId xmlns:p14="http://schemas.microsoft.com/office/powerpoint/2010/main" val="295211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722554-49F5-49BD-9DEF-FAF0E8768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E5D2154-D040-48A9-A253-219EB7E2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třeba dělat pro využití služby?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6DE63EF8-07E6-40E9-8742-6B20DB088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14498"/>
            <a:ext cx="10753200" cy="4600270"/>
          </a:xfrm>
        </p:spPr>
        <p:txBody>
          <a:bodyPr/>
          <a:lstStyle/>
          <a:p>
            <a:r>
              <a:rPr lang="cs-CZ" dirty="0"/>
              <a:t>Poskytnout k </a:t>
            </a:r>
            <a:r>
              <a:rPr lang="cs-CZ" dirty="0" err="1"/>
              <a:t>metadatům</a:t>
            </a:r>
            <a:r>
              <a:rPr lang="cs-CZ" dirty="0"/>
              <a:t> také reference s DOI</a:t>
            </a:r>
          </a:p>
          <a:p>
            <a:r>
              <a:rPr lang="cs-CZ" dirty="0"/>
              <a:t>Služba přijímá i nestrukturované reference</a:t>
            </a:r>
          </a:p>
          <a:p>
            <a:pPr marL="504000">
              <a:lnSpc>
                <a:spcPct val="100000"/>
              </a:lnSpc>
            </a:pPr>
            <a:r>
              <a:rPr lang="cs-CZ" sz="2000" dirty="0"/>
              <a:t>Není potřeba převádět do XML formátu</a:t>
            </a:r>
          </a:p>
          <a:p>
            <a:r>
              <a:rPr lang="cs-CZ" dirty="0"/>
              <a:t>Udržovat reference aktuální, pro správnou funkčnost </a:t>
            </a:r>
          </a:p>
          <a:p>
            <a:r>
              <a:rPr lang="cs-CZ" dirty="0"/>
              <a:t>Zobrazení počtu citací a článků má určitá omezení!</a:t>
            </a:r>
          </a:p>
          <a:p>
            <a:pPr lvl="1"/>
            <a:r>
              <a:rPr lang="cs-CZ" dirty="0"/>
              <a:t>Shody se počítají pouze z článků členů </a:t>
            </a:r>
            <a:r>
              <a:rPr lang="cs-CZ" dirty="0" err="1"/>
              <a:t>Crossref</a:t>
            </a:r>
            <a:r>
              <a:rPr lang="cs-CZ" dirty="0"/>
              <a:t> zapojených do služby </a:t>
            </a:r>
            <a:r>
              <a:rPr lang="cs-CZ" dirty="0" err="1"/>
              <a:t>Cited</a:t>
            </a:r>
            <a:r>
              <a:rPr lang="cs-CZ" dirty="0"/>
              <a:t>-by </a:t>
            </a:r>
            <a:br>
              <a:rPr lang="cs-CZ" dirty="0"/>
            </a:br>
            <a:r>
              <a:rPr lang="cs-CZ" dirty="0"/>
              <a:t>(1 205 vydavatelů z 12 072 členů)</a:t>
            </a:r>
          </a:p>
          <a:p>
            <a:pPr lvl="1"/>
            <a:endParaRPr lang="cs-CZ" dirty="0"/>
          </a:p>
        </p:txBody>
      </p:sp>
      <p:sp>
        <p:nvSpPr>
          <p:cNvPr id="11" name="Zástupný symbol pro zápatí 1">
            <a:extLst>
              <a:ext uri="{FF2B5EF4-FFF2-40B4-BE49-F238E27FC236}">
                <a16:creationId xmlns:a16="http://schemas.microsoft.com/office/drawing/2014/main" id="{513EFFF0-1EFD-4C32-B4B2-6B953D211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Služba </a:t>
            </a:r>
            <a:r>
              <a:rPr lang="cs-CZ" dirty="0" err="1"/>
              <a:t>Cited</a:t>
            </a:r>
            <a:r>
              <a:rPr lang="cs-CZ" dirty="0"/>
              <a:t>-by / 21. 2. 2019 / Lea Novotná / Radek Gomola</a:t>
            </a:r>
          </a:p>
        </p:txBody>
      </p:sp>
    </p:spTree>
    <p:extLst>
      <p:ext uri="{BB962C8B-B14F-4D97-AF65-F5344CB8AC3E}">
        <p14:creationId xmlns:p14="http://schemas.microsoft.com/office/powerpoint/2010/main" val="238200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722554-49F5-49BD-9DEF-FAF0E8768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E5D2154-D040-48A9-A253-219EB7E2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Cited</a:t>
            </a:r>
            <a:r>
              <a:rPr lang="cs-CZ" dirty="0"/>
              <a:t>-by a OJS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6DE63EF8-07E6-40E9-8742-6B20DB088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14498"/>
            <a:ext cx="10753200" cy="4600270"/>
          </a:xfrm>
        </p:spPr>
        <p:txBody>
          <a:bodyPr/>
          <a:lstStyle/>
          <a:p>
            <a:r>
              <a:rPr lang="cs-CZ" dirty="0"/>
              <a:t>Probíhá spolupráce mezi PKP (vývojáři OJS) a </a:t>
            </a:r>
            <a:r>
              <a:rPr lang="cs-CZ" dirty="0" err="1"/>
              <a:t>Crossref</a:t>
            </a:r>
            <a:endParaRPr lang="cs-CZ" dirty="0"/>
          </a:p>
          <a:p>
            <a:r>
              <a:rPr lang="cs-CZ" dirty="0"/>
              <a:t>Plné propojení od verze OJS v3.2 (v plánu během příštího roku)</a:t>
            </a:r>
          </a:p>
          <a:p>
            <a:r>
              <a:rPr lang="cs-CZ" dirty="0"/>
              <a:t>Snadnější předávání metadat a referencí mezi OJS a </a:t>
            </a:r>
            <a:r>
              <a:rPr lang="cs-CZ" dirty="0" err="1"/>
              <a:t>Crossref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11" name="Zástupný symbol pro zápatí 1">
            <a:extLst>
              <a:ext uri="{FF2B5EF4-FFF2-40B4-BE49-F238E27FC236}">
                <a16:creationId xmlns:a16="http://schemas.microsoft.com/office/drawing/2014/main" id="{513EFFF0-1EFD-4C32-B4B2-6B953D211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Služba </a:t>
            </a:r>
            <a:r>
              <a:rPr lang="cs-CZ" dirty="0" err="1"/>
              <a:t>Cited</a:t>
            </a:r>
            <a:r>
              <a:rPr lang="cs-CZ" dirty="0"/>
              <a:t>-by / 21. 2. 2019 / Lea Novotná / Radek Gomola</a:t>
            </a:r>
          </a:p>
        </p:txBody>
      </p:sp>
    </p:spTree>
    <p:extLst>
      <p:ext uri="{BB962C8B-B14F-4D97-AF65-F5344CB8AC3E}">
        <p14:creationId xmlns:p14="http://schemas.microsoft.com/office/powerpoint/2010/main" val="195639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BD833B-E2AB-4649-B72F-369253F665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Služba </a:t>
            </a:r>
            <a:r>
              <a:rPr lang="cs-CZ" dirty="0" err="1"/>
              <a:t>Cited</a:t>
            </a:r>
            <a:r>
              <a:rPr lang="cs-CZ" dirty="0"/>
              <a:t>-by / 21. 2. 2019 / Lea Novotná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8244FD-019E-494D-901A-1E062C5D0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44BFEF-741B-425B-9C13-E58D2841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Cited</a:t>
            </a:r>
            <a:r>
              <a:rPr lang="cs-CZ" dirty="0"/>
              <a:t>-by a Munipress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61673E-5657-4A60-8786-1E74A726B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Koordinaci a zapojení do služby </a:t>
            </a:r>
            <a:r>
              <a:rPr lang="cs-CZ" dirty="0" err="1"/>
              <a:t>Cited</a:t>
            </a:r>
            <a:r>
              <a:rPr lang="cs-CZ" dirty="0"/>
              <a:t>-by bude zajišťovat nakladatelství</a:t>
            </a:r>
          </a:p>
          <a:p>
            <a:r>
              <a:rPr lang="cs-CZ" dirty="0"/>
              <a:t>Časopisy využívající OJS – jednoduché nastavení</a:t>
            </a:r>
          </a:p>
          <a:p>
            <a:pPr lvl="0">
              <a:lnSpc>
                <a:spcPct val="100000"/>
              </a:lnSpc>
            </a:pPr>
            <a:r>
              <a:rPr lang="cs-CZ" dirty="0"/>
              <a:t>Časopisy v jiných systémech – postupná spolupráce na metodice zapojení do </a:t>
            </a:r>
            <a:r>
              <a:rPr lang="cs-CZ" dirty="0" err="1"/>
              <a:t>Cited</a:t>
            </a:r>
            <a:r>
              <a:rPr lang="cs-CZ" dirty="0"/>
              <a:t>-by</a:t>
            </a:r>
          </a:p>
        </p:txBody>
      </p:sp>
    </p:spTree>
    <p:extLst>
      <p:ext uri="{BB962C8B-B14F-4D97-AF65-F5344CB8AC3E}">
        <p14:creationId xmlns:p14="http://schemas.microsoft.com/office/powerpoint/2010/main" val="27158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242745-4FB0-44A6-AB71-24C9AD81C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Služba </a:t>
            </a:r>
            <a:r>
              <a:rPr lang="cs-CZ" dirty="0" err="1"/>
              <a:t>Cited</a:t>
            </a:r>
            <a:r>
              <a:rPr lang="cs-CZ" dirty="0"/>
              <a:t>-by / 21. 2. 2019 / Lea Novotná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5B0345-F5C4-4AB9-921B-79F518612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DBB856-96DA-41D6-B0BD-BFD18D78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63604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242745-4FB0-44A6-AB71-24C9AD81C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5B0345-F5C4-4AB9-921B-79F518612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DBB856-96DA-41D6-B0BD-BFD18D78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cs-CZ" dirty="0"/>
              <a:t>Novinky v Open </a:t>
            </a:r>
            <a:r>
              <a:rPr lang="cs-CZ" dirty="0" err="1"/>
              <a:t>Journal</a:t>
            </a:r>
            <a:r>
              <a:rPr lang="cs-CZ" dirty="0"/>
              <a:t> Systems 3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84D2835-7DEC-4134-AEAE-0D9BC673B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Mgr. Radek Gomola </a:t>
            </a:r>
          </a:p>
        </p:txBody>
      </p:sp>
    </p:spTree>
    <p:extLst>
      <p:ext uri="{BB962C8B-B14F-4D97-AF65-F5344CB8AC3E}">
        <p14:creationId xmlns:p14="http://schemas.microsoft.com/office/powerpoint/2010/main" val="304677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938428-8AC2-45D8-B4E8-1038A6489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6248BC9-9404-4818-82EE-945018AE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761358"/>
            <a:ext cx="11361600" cy="585781"/>
          </a:xfrm>
        </p:spPr>
        <p:txBody>
          <a:bodyPr/>
          <a:lstStyle/>
          <a:p>
            <a:r>
              <a:rPr lang="cs-CZ" dirty="0"/>
              <a:t>Včera a dnes – OJS</a:t>
            </a:r>
          </a:p>
        </p:txBody>
      </p:sp>
      <p:sp>
        <p:nvSpPr>
          <p:cNvPr id="9" name="Zástupný symbol pro zápatí 1">
            <a:extLst>
              <a:ext uri="{FF2B5EF4-FFF2-40B4-BE49-F238E27FC236}">
                <a16:creationId xmlns:a16="http://schemas.microsoft.com/office/drawing/2014/main" id="{4E61B120-A33B-443E-A407-3F24DF295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Novinky v OJS 3 / 21. 2. 2019 / Radek Gomola</a:t>
            </a:r>
          </a:p>
        </p:txBody>
      </p:sp>
      <p:pic>
        <p:nvPicPr>
          <p:cNvPr id="13" name="Obrázek 12">
            <a:hlinkClick r:id="rId2"/>
            <a:extLst>
              <a:ext uri="{FF2B5EF4-FFF2-40B4-BE49-F238E27FC236}">
                <a16:creationId xmlns:a16="http://schemas.microsoft.com/office/drawing/2014/main" id="{F205CA81-BC68-4CEB-834C-23AEDC4BA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06" y="2544788"/>
            <a:ext cx="4498382" cy="3485562"/>
          </a:xfrm>
          <a:prstGeom prst="rect">
            <a:avLst/>
          </a:prstGeom>
        </p:spPr>
      </p:pic>
      <p:pic>
        <p:nvPicPr>
          <p:cNvPr id="15" name="Obrázek 14">
            <a:hlinkClick r:id="rId4"/>
            <a:extLst>
              <a:ext uri="{FF2B5EF4-FFF2-40B4-BE49-F238E27FC236}">
                <a16:creationId xmlns:a16="http://schemas.microsoft.com/office/drawing/2014/main" id="{298DD083-0279-4F48-8930-7574E2FB2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544788"/>
            <a:ext cx="4307998" cy="34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6126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1168BCCA-2AB7-4870-A85F-BE56985345A3}" vid="{B6CC91D0-7B29-434B-BDBF-53FFEABC7D1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ojs3_open_access_week_2018</Template>
  <TotalTime>242</TotalTime>
  <Words>1453</Words>
  <Application>Microsoft Office PowerPoint</Application>
  <PresentationFormat>Širokoúhlá obrazovka</PresentationFormat>
  <Paragraphs>213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Tahoma</vt:lpstr>
      <vt:lpstr>Wingdings</vt:lpstr>
      <vt:lpstr>Prezentace_MU_CZ</vt:lpstr>
      <vt:lpstr>Služba Cited-by</vt:lpstr>
      <vt:lpstr>Představení služby Cited-by</vt:lpstr>
      <vt:lpstr>Statistiky zapojení</vt:lpstr>
      <vt:lpstr>Co je třeba dělat pro využití služby?</vt:lpstr>
      <vt:lpstr>Cited-by a OJS</vt:lpstr>
      <vt:lpstr>Cited-by a Munipress</vt:lpstr>
      <vt:lpstr>Děkujeme za pozornost</vt:lpstr>
      <vt:lpstr>Novinky v Open Journal Systems 3</vt:lpstr>
      <vt:lpstr>Včera a dnes – OJS</vt:lpstr>
      <vt:lpstr>Včera a dnes – MUNI Journals</vt:lpstr>
      <vt:lpstr>Statistika</vt:lpstr>
      <vt:lpstr>Aktuální stav</vt:lpstr>
      <vt:lpstr>Aktuální stav – vhodný čas pro upgrade</vt:lpstr>
      <vt:lpstr>Aktuální stav – co dál?</vt:lpstr>
      <vt:lpstr>OJS 3 v datech</vt:lpstr>
      <vt:lpstr>OJS 3 – co nám systém přináší</vt:lpstr>
      <vt:lpstr>OJS 3 – nejdůležitější změny (pohled redakce)</vt:lpstr>
      <vt:lpstr>OJS 3 – nejdůležitější změny (pohled redakce)</vt:lpstr>
      <vt:lpstr>OJS 3 – nejdůležitější změny (pohled redakce)</vt:lpstr>
      <vt:lpstr>OJS 3 – nejdůležitější změny (recenze)</vt:lpstr>
      <vt:lpstr>OJS 3 – nejdůležitější změny (pohled autora)</vt:lpstr>
      <vt:lpstr>OJS 3 – nejdůležitější změny (pohled uživatele)</vt:lpstr>
      <vt:lpstr>OJS 3 – prezenční část</vt:lpstr>
      <vt:lpstr>Důležité odkazy</vt:lpstr>
      <vt:lpstr>Heidelberg sprint 2018</vt:lpstr>
      <vt:lpstr>Heidelberg sprint 2018 – témata</vt:lpstr>
      <vt:lpstr>OJS v Česku</vt:lpstr>
      <vt:lpstr>OJS v Česku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Novinky v Open Journal Systems 3</dc:title>
  <dc:creator>Radek Gomola</dc:creator>
  <cp:lastModifiedBy>Radek Gomola</cp:lastModifiedBy>
  <cp:revision>33</cp:revision>
  <cp:lastPrinted>1601-01-01T00:00:00Z</cp:lastPrinted>
  <dcterms:created xsi:type="dcterms:W3CDTF">2018-10-24T17:18:23Z</dcterms:created>
  <dcterms:modified xsi:type="dcterms:W3CDTF">2019-02-21T06:45:18Z</dcterms:modified>
</cp:coreProperties>
</file>