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76" r:id="rId2"/>
    <p:sldMasterId id="2147483664" r:id="rId3"/>
  </p:sldMasterIdLst>
  <p:notesMasterIdLst>
    <p:notesMasterId r:id="rId16"/>
  </p:notesMasterIdLst>
  <p:handoutMasterIdLst>
    <p:handoutMasterId r:id="rId17"/>
  </p:handoutMasterIdLst>
  <p:sldIdLst>
    <p:sldId id="256" r:id="rId4"/>
    <p:sldId id="262" r:id="rId5"/>
    <p:sldId id="257" r:id="rId6"/>
    <p:sldId id="264" r:id="rId7"/>
    <p:sldId id="285" r:id="rId8"/>
    <p:sldId id="287" r:id="rId9"/>
    <p:sldId id="268" r:id="rId10"/>
    <p:sldId id="269" r:id="rId11"/>
    <p:sldId id="289" r:id="rId12"/>
    <p:sldId id="279" r:id="rId13"/>
    <p:sldId id="281" r:id="rId14"/>
    <p:sldId id="284" r:id="rId15"/>
  </p:sldIdLst>
  <p:sldSz cx="9144000" cy="6858000" type="screen4x3"/>
  <p:notesSz cx="6858000" cy="9144000"/>
  <p:defaultTextStyle>
    <a:defPPr>
      <a:defRPr lang="de-DE"/>
    </a:defPPr>
    <a:lvl1pPr algn="ctr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pitchFamily="2" charset="0"/>
      <a:defRPr sz="2800" b="1" kern="1200">
        <a:solidFill>
          <a:srgbClr val="E6E6FF"/>
        </a:solidFill>
        <a:latin typeface="Arial" charset="0"/>
        <a:ea typeface="+mn-ea"/>
        <a:cs typeface="+mn-cs"/>
      </a:defRPr>
    </a:lvl1pPr>
    <a:lvl2pPr marL="457200" algn="ctr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pitchFamily="2" charset="0"/>
      <a:defRPr sz="2800" b="1" kern="1200">
        <a:solidFill>
          <a:srgbClr val="E6E6FF"/>
        </a:solidFill>
        <a:latin typeface="Arial" charset="0"/>
        <a:ea typeface="+mn-ea"/>
        <a:cs typeface="+mn-cs"/>
      </a:defRPr>
    </a:lvl2pPr>
    <a:lvl3pPr marL="914400" algn="ctr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pitchFamily="2" charset="0"/>
      <a:defRPr sz="2800" b="1" kern="1200">
        <a:solidFill>
          <a:srgbClr val="E6E6FF"/>
        </a:solidFill>
        <a:latin typeface="Arial" charset="0"/>
        <a:ea typeface="+mn-ea"/>
        <a:cs typeface="+mn-cs"/>
      </a:defRPr>
    </a:lvl3pPr>
    <a:lvl4pPr marL="1371600" algn="ctr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pitchFamily="2" charset="0"/>
      <a:defRPr sz="2800" b="1" kern="1200">
        <a:solidFill>
          <a:srgbClr val="E6E6FF"/>
        </a:solidFill>
        <a:latin typeface="Arial" charset="0"/>
        <a:ea typeface="+mn-ea"/>
        <a:cs typeface="+mn-cs"/>
      </a:defRPr>
    </a:lvl4pPr>
    <a:lvl5pPr marL="1828800" algn="ctr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pitchFamily="2" charset="0"/>
      <a:defRPr sz="2800" b="1" kern="1200">
        <a:solidFill>
          <a:srgbClr val="E6E6FF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rgbClr val="E6E6FF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rgbClr val="E6E6FF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rgbClr val="E6E6FF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rgbClr val="E6E6FF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DEFF"/>
    <a:srgbClr val="D9FA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3379" autoAdjust="0"/>
    <p:restoredTop sz="94782" autoAdjust="0"/>
  </p:normalViewPr>
  <p:slideViewPr>
    <p:cSldViewPr>
      <p:cViewPr varScale="1">
        <p:scale>
          <a:sx n="105" d="100"/>
          <a:sy n="105" d="100"/>
        </p:scale>
        <p:origin x="69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04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774E3D1-1B66-42DD-BAA1-E138CB6D220D}" type="datetimeFigureOut">
              <a:rPr lang="de-DE"/>
              <a:pPr/>
              <a:t>23.11.2017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F018A50-A827-40F5-9B4F-0925EED7A86C}" type="slidenum">
              <a:rPr lang="de-DE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buClrTx/>
              <a:buSzTx/>
              <a:buFontTx/>
              <a:buNone/>
              <a:defRPr sz="1200" b="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Tx/>
              <a:buSzTx/>
              <a:buFontTx/>
              <a:buNone/>
              <a:defRPr sz="1200" b="0">
                <a:solidFill>
                  <a:schemeClr val="tx1"/>
                </a:solidFill>
              </a:defRPr>
            </a:lvl1pPr>
          </a:lstStyle>
          <a:p>
            <a:fld id="{66EC44D2-944C-49C1-BE57-D44BCC6D11E1}" type="datetimeFigureOut">
              <a:rPr lang="de-DE"/>
              <a:pPr/>
              <a:t>23.11.2017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buClrTx/>
              <a:buSzTx/>
              <a:buFontTx/>
              <a:buNone/>
              <a:defRPr sz="1200" b="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Tx/>
              <a:buSzTx/>
              <a:buFontTx/>
              <a:buNone/>
              <a:defRPr sz="1200" b="0">
                <a:solidFill>
                  <a:schemeClr val="tx1"/>
                </a:solidFill>
              </a:defRPr>
            </a:lvl1pPr>
          </a:lstStyle>
          <a:p>
            <a:fld id="{1AAA22BE-3802-400E-99E2-845C53264778}" type="slidenum">
              <a:rPr lang="de-DE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DE35E-5802-41B7-AEC7-618D100D043A}" type="datetime1">
              <a:rPr lang="de-DE" smtClean="0"/>
              <a:pPr/>
              <a:t>23.11.2017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HRK-Konferenz, 11./12.12.2012          Dr. Bärbel Kühn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131E-2EF6-4F7D-8F38-5248B7FC0328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971550" y="1557338"/>
            <a:ext cx="7848600" cy="4608512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DFEA-BDD2-4A63-9D9E-C9A5D61F42DB}" type="datetime1">
              <a:rPr lang="de-DE" smtClean="0"/>
              <a:pPr/>
              <a:t>23.11.2017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HRK-Konferenz, 11./12.12.2012          Dr. Bärbel Kühn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16CA1-E1A9-4BDC-8ADA-ECC53255564A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5F766-42B5-4215-9B11-8227A4B72687}" type="datetime1">
              <a:rPr lang="de-DE" smtClean="0"/>
              <a:pPr/>
              <a:t>23.11.2017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HRK-Konferenz, 11./12.12.2012          Dr. Bärbel Kühn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16CA1-E1A9-4BDC-8ADA-ECC53255564A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E11DE-7BB1-49B1-871B-D284691A346D}" type="datetime1">
              <a:rPr lang="de-DE" smtClean="0"/>
              <a:pPr/>
              <a:t>23.11.2017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HRK-Konferenz, 11./12.12.2012          Dr. Bärbel Kühn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16CA1-E1A9-4BDC-8ADA-ECC53255564A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6B820-2B51-4026-AE96-A0BF5420B3C1}" type="datetime1">
              <a:rPr lang="de-DE" smtClean="0"/>
              <a:pPr/>
              <a:t>23.11.2017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HRK-Konferenz, 11./12.12.2012          Dr. Bärbel Kühn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16CA1-E1A9-4BDC-8ADA-ECC53255564A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9314C-AC20-46BD-9CDC-85E1DAC6606F}" type="datetime1">
              <a:rPr lang="de-DE" smtClean="0"/>
              <a:pPr/>
              <a:t>23.11.2017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HRK-Konferenz, 11./12.12.2012          Dr. Bärbel Kühn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16CA1-E1A9-4BDC-8ADA-ECC53255564A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EA88-8C97-4215-925E-2060E1CB9450}" type="datetime1">
              <a:rPr lang="de-DE" smtClean="0"/>
              <a:pPr/>
              <a:t>23.11.2017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HRK-Konferenz, 11./12.12.2012          Dr. Bärbel Kühn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BA312-F876-47F1-9AA9-10D64839A60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37716-7479-44F7-A681-DD9D55FECB00}" type="datetime1">
              <a:rPr lang="de-DE" smtClean="0"/>
              <a:pPr/>
              <a:t>23.11.2017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HRK-Konferenz, 11./12.12.2012          Dr. Bärbel Kühn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BA312-F876-47F1-9AA9-10D64839A60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38E9-4E18-4061-9C08-AE66F880149F}" type="datetime1">
              <a:rPr lang="de-DE" smtClean="0"/>
              <a:pPr/>
              <a:t>23.11.2017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HRK-Konferenz, 11./12.12.2012          Dr. Bärbel Kühn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BA312-F876-47F1-9AA9-10D64839A60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ED124-5F6E-4839-97A7-F053F9F2BAFF}" type="datetime1">
              <a:rPr lang="de-DE" smtClean="0"/>
              <a:pPr/>
              <a:t>23.11.2017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HRK-Konferenz, 11./12.12.2012          Dr. Bärbel Kühn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BA312-F876-47F1-9AA9-10D64839A60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BF78C-F597-4D6C-9A3F-A23E4D3BC41F}" type="datetime1">
              <a:rPr lang="de-DE" smtClean="0"/>
              <a:pPr/>
              <a:t>23.11.2017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HRK-Konferenz, 11./12.12.2012          Dr. Bärbel Kühn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BA312-F876-47F1-9AA9-10D64839A60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0238E-408D-40B3-8884-44E275F3D7EB}" type="datetime1">
              <a:rPr lang="de-DE"/>
              <a:pPr>
                <a:defRPr/>
              </a:pPr>
              <a:t>23.11.2017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AKS Aachen, 10.11.2012, Bärbel Kühn, Fremdsprachenzentrum Bremen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6768C-0A9B-4ECF-A440-9966E091CEE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8886-7B33-47BE-B146-621A9183EF43}" type="datetime1">
              <a:rPr lang="de-DE" smtClean="0"/>
              <a:pPr/>
              <a:t>23.11.2017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HRK-Konferenz, 11./12.12.2012          Dr. Bärbel Kühn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BA312-F876-47F1-9AA9-10D64839A60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4158D-E703-4F80-84E0-5ED52514DA51}" type="datetime1">
              <a:rPr lang="de-DE" smtClean="0"/>
              <a:pPr/>
              <a:t>23.11.2017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HRK-Konferenz, 11./12.12.2012          Dr. Bärbel Kühn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BA312-F876-47F1-9AA9-10D64839A60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E140E-DDC1-4659-8F96-DB586DE3642B}" type="datetime1">
              <a:rPr lang="de-DE" smtClean="0"/>
              <a:pPr/>
              <a:t>23.11.2017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HRK-Konferenz, 11./12.12.2012          Dr. Bärbel Kühn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BA312-F876-47F1-9AA9-10D64839A60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86E8C-CF1E-4BE4-B610-2C038CDD75F6}" type="datetime1">
              <a:rPr lang="de-DE" smtClean="0"/>
              <a:pPr/>
              <a:t>23.11.2017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HRK-Konferenz, 11./12.12.2012          Dr. Bärbel Kühn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BA312-F876-47F1-9AA9-10D64839A60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9CAD-6465-480C-A009-477DBBAAE0A0}" type="datetime1">
              <a:rPr lang="de-DE" smtClean="0"/>
              <a:pPr/>
              <a:t>23.11.2017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HRK-Konferenz, 11./12.12.2012          Dr. Bärbel Kühn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BA312-F876-47F1-9AA9-10D64839A60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F3E0E-65CC-4E58-B820-F023AE7043C8}" type="datetime1">
              <a:rPr lang="de-DE" smtClean="0"/>
              <a:pPr/>
              <a:t>23.11.2017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HRK-Konferenz, 11./12.12.2012          Dr. Bärbel Kühn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BA312-F876-47F1-9AA9-10D64839A60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E4585-0057-470F-BE79-CB5AF08EDECD}" type="datetime1">
              <a:rPr lang="de-DE" smtClean="0"/>
              <a:pPr/>
              <a:t>23.11.2017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HRK-Konferenz, 11./12.12.2012          Dr. Bärbel Kühn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16CA1-E1A9-4BDC-8ADA-ECC53255564A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F56E2-F53B-49B9-A8B6-42A6DBA4AFFE}" type="datetime1">
              <a:rPr lang="de-DE" smtClean="0"/>
              <a:pPr/>
              <a:t>23.11.2017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HRK-Konferenz, 11./12.12.2012          Dr. Bärbel Kühn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16CA1-E1A9-4BDC-8ADA-ECC53255564A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01BDA-9E9F-4599-AF2D-768381221455}" type="datetime1">
              <a:rPr lang="de-DE" smtClean="0"/>
              <a:pPr/>
              <a:t>23.11.2017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HRK-Konferenz, 11./12.12.2012          Dr. Bärbel Kühn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16CA1-E1A9-4BDC-8ADA-ECC53255564A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8621D-CC89-415F-AF9B-09D29D43D96B}" type="datetime1">
              <a:rPr lang="de-DE" smtClean="0"/>
              <a:pPr/>
              <a:t>23.11.2017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HRK-Konferenz, 11./12.12.2012          Dr. Bärbel Kühn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16CA1-E1A9-4BDC-8ADA-ECC53255564A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39A0F-15D2-4EEF-B927-207AE4AE1A11}" type="datetime1">
              <a:rPr lang="de-DE" smtClean="0"/>
              <a:pPr/>
              <a:t>23.11.2017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HRK-Konferenz, 11./12.12.2012          Dr. Bärbel Kühn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16CA1-E1A9-4BDC-8ADA-ECC53255564A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E495-F828-48B7-B99D-091287D7F25C}" type="datetime1">
              <a:rPr lang="de-DE" smtClean="0"/>
              <a:pPr/>
              <a:t>23.11.2017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HRK-Konferenz, 11./12.12.2012          Dr. Bärbel Kühn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16CA1-E1A9-4BDC-8ADA-ECC53255564A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5C62C-88B2-4BD6-9523-979DB43CCF0B}" type="datetime1">
              <a:rPr lang="de-DE" smtClean="0"/>
              <a:pPr/>
              <a:t>23.11.2017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HRK-Konferenz, 11./12.12.2012          Dr. Bärbel Kühn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16CA1-E1A9-4BDC-8ADA-ECC53255564A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55576" y="1600200"/>
            <a:ext cx="820891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675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16E91-3364-4D68-87C1-E2D0633AB6BA}" type="datetime1">
              <a:rPr lang="de-DE" smtClean="0"/>
              <a:pPr/>
              <a:t>23.11.2017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HRK-Konferenz, 11./12.12.2012          Dr. Bärbel Kühn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C131E-2EF6-4F7D-8F38-5248B7FC0328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7" name="AutoShape 2"/>
          <p:cNvSpPr>
            <a:spLocks noChangeArrowheads="1"/>
          </p:cNvSpPr>
          <p:nvPr userDrawn="1"/>
        </p:nvSpPr>
        <p:spPr bwMode="auto">
          <a:xfrm>
            <a:off x="0" y="0"/>
            <a:ext cx="9144000" cy="1327150"/>
          </a:xfrm>
          <a:prstGeom prst="roundRect">
            <a:avLst>
              <a:gd name="adj" fmla="val 125"/>
            </a:avLst>
          </a:prstGeom>
          <a:solidFill>
            <a:srgbClr val="125C8D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l">
              <a:lnSpc>
                <a:spcPct val="100000"/>
              </a:lnSpc>
              <a:buClrTx/>
              <a:buSzTx/>
              <a:buFontTx/>
              <a:buNone/>
            </a:pPr>
            <a:endParaRPr lang="de-DE" sz="1800" b="0">
              <a:solidFill>
                <a:schemeClr val="tx1"/>
              </a:solidFill>
            </a:endParaRPr>
          </a:p>
        </p:txBody>
      </p:sp>
      <p:sp>
        <p:nvSpPr>
          <p:cNvPr id="8" name="AutoShape 1"/>
          <p:cNvSpPr>
            <a:spLocks noChangeArrowheads="1"/>
          </p:cNvSpPr>
          <p:nvPr userDrawn="1"/>
        </p:nvSpPr>
        <p:spPr bwMode="auto">
          <a:xfrm>
            <a:off x="0" y="0"/>
            <a:ext cx="673100" cy="6858000"/>
          </a:xfrm>
          <a:prstGeom prst="roundRect">
            <a:avLst>
              <a:gd name="adj" fmla="val 231"/>
            </a:avLst>
          </a:prstGeom>
          <a:solidFill>
            <a:srgbClr val="125C8D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l">
              <a:lnSpc>
                <a:spcPct val="100000"/>
              </a:lnSpc>
              <a:buClrTx/>
              <a:buSzTx/>
              <a:buFontTx/>
              <a:buNone/>
            </a:pPr>
            <a:endParaRPr lang="de-DE" sz="1800" b="0">
              <a:solidFill>
                <a:schemeClr val="tx1"/>
              </a:solidFill>
            </a:endParaRPr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917248" y="122238"/>
            <a:ext cx="66247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Meine </a:t>
            </a:r>
            <a:br>
              <a:rPr lang="de-DE" dirty="0" smtClean="0"/>
            </a:br>
            <a:r>
              <a:rPr lang="de-DE" dirty="0" smtClean="0"/>
              <a:t>Präsentation</a:t>
            </a:r>
            <a:endParaRPr lang="de-DE" dirty="0"/>
          </a:p>
        </p:txBody>
      </p:sp>
      <p:pic>
        <p:nvPicPr>
          <p:cNvPr id="10" name="Picture 6" descr="logo_blau_auf_weiß_115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05750" y="142875"/>
            <a:ext cx="10953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89" r:id="rId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60AD6-A4B3-490B-B360-1374052A68FC}" type="datetime1">
              <a:rPr lang="de-DE" smtClean="0"/>
              <a:pPr/>
              <a:t>23.11.2017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HRK-Konferenz, 11./12.12.2012          Dr. Bärbel Kühn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16CA1-E1A9-4BDC-8ADA-ECC53255564A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8FFFF-1279-4FD0-BEAB-2E7BBA47907C}" type="datetime1">
              <a:rPr lang="de-DE" smtClean="0"/>
              <a:pPr/>
              <a:t>23.11.2017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HRK-Konferenz, 11./12.12.2012          Dr. Bärbel Kühn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BA312-F876-47F1-9AA9-10D64839A600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2400" dirty="0" smtClean="0"/>
              <a:t> </a:t>
            </a:r>
            <a:r>
              <a:rPr lang="de-DE" sz="2400" dirty="0" smtClean="0">
                <a:solidFill>
                  <a:schemeClr val="bg1"/>
                </a:solidFill>
              </a:rPr>
              <a:t>WELCHE ROLLE SPIELEN  DIE SPRACHENZENTREN DER HOCHSCHULEN FÜR DIE SPRACHENPOLITIK UND VOR WELCHEN HERAUSFORDERUNGEN STEHEN SIE?</a:t>
            </a:r>
            <a:endParaRPr lang="de-DE" sz="2400" dirty="0">
              <a:solidFill>
                <a:schemeClr val="bg1"/>
              </a:solidFill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>
              <a:buNone/>
            </a:pPr>
            <a:r>
              <a:rPr lang="de-DE" b="1" dirty="0" smtClean="0"/>
              <a:t>Das Beispiel des Fremdsprachenzentrums der Hochschulen im Land Bremen</a:t>
            </a:r>
          </a:p>
          <a:p>
            <a:pPr>
              <a:buNone/>
            </a:pPr>
            <a:endParaRPr lang="de-DE" b="1" dirty="0" smtClean="0"/>
          </a:p>
          <a:p>
            <a:r>
              <a:rPr lang="de-DE" b="1" dirty="0" smtClean="0"/>
              <a:t>Sprachenpolitischer Auftrag</a:t>
            </a:r>
          </a:p>
          <a:p>
            <a:r>
              <a:rPr lang="de-DE" b="1" dirty="0" smtClean="0"/>
              <a:t>Aktuelle Herausforderungen</a:t>
            </a:r>
          </a:p>
          <a:p>
            <a:pPr>
              <a:buNone/>
            </a:pPr>
            <a:endParaRPr lang="de-DE" dirty="0" smtClean="0"/>
          </a:p>
          <a:p>
            <a:pPr>
              <a:buFont typeface="Wingdings" pitchFamily="2" charset="2"/>
              <a:buChar char="Ø"/>
            </a:pPr>
            <a:endParaRPr lang="de-DE" b="1" dirty="0" smtClean="0"/>
          </a:p>
          <a:p>
            <a:pPr>
              <a:buNone/>
            </a:pPr>
            <a:endParaRPr lang="de-DE" dirty="0" smtClean="0"/>
          </a:p>
          <a:p>
            <a:pPr>
              <a:buFont typeface="Wingdings" pitchFamily="2" charset="2"/>
              <a:buChar char="Ø"/>
            </a:pPr>
            <a:endParaRPr lang="de-DE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HRK-Konferenz, 11./12.12.2012          Dr. Bärbel Kühn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>
                <a:solidFill>
                  <a:schemeClr val="bg1"/>
                </a:solidFill>
              </a:rPr>
              <a:t>PROGRAMM AKADEMISCHE MEHRSPRACHIGKEIT</a:t>
            </a:r>
            <a:r>
              <a:rPr lang="de-DE" b="1" dirty="0" smtClean="0"/>
              <a:t/>
            </a:r>
            <a:br>
              <a:rPr lang="de-DE" b="1" dirty="0" smtClean="0"/>
            </a:br>
            <a:endParaRPr lang="de-DE" dirty="0" smtClean="0">
              <a:solidFill>
                <a:schemeClr val="bg1"/>
              </a:solidFill>
            </a:endParaRPr>
          </a:p>
        </p:txBody>
      </p:sp>
      <p:sp>
        <p:nvSpPr>
          <p:cNvPr id="9219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buFont typeface="Arial" charset="0"/>
              <a:buNone/>
            </a:pPr>
            <a:r>
              <a:rPr lang="de-DE" sz="3800" b="1" dirty="0" smtClean="0"/>
              <a:t>Antworten der Universität und des FZHB:</a:t>
            </a:r>
          </a:p>
          <a:p>
            <a:pPr>
              <a:spcBef>
                <a:spcPts val="0"/>
              </a:spcBef>
              <a:buNone/>
            </a:pPr>
            <a:endParaRPr lang="de-DE" dirty="0" smtClean="0"/>
          </a:p>
          <a:p>
            <a:pPr marL="0">
              <a:spcBef>
                <a:spcPts val="0"/>
              </a:spcBef>
              <a:buNone/>
            </a:pPr>
            <a:r>
              <a:rPr lang="de-DE" dirty="0" smtClean="0"/>
              <a:t>Sichtbarmachen und Weiterentwicklung des mehrsprachigen Potentials für Studium und Beruf für</a:t>
            </a:r>
          </a:p>
          <a:p>
            <a:pPr marL="0">
              <a:spcBef>
                <a:spcPts val="0"/>
              </a:spcBef>
              <a:buNone/>
            </a:pPr>
            <a:endParaRPr lang="de-DE" u="sng" dirty="0" smtClean="0"/>
          </a:p>
          <a:p>
            <a:pPr eaLnBrk="1" hangingPunct="1"/>
            <a:r>
              <a:rPr lang="de-DE" dirty="0" smtClean="0"/>
              <a:t>Familiensprachen Türkisch, Polnisch, Russisch </a:t>
            </a:r>
          </a:p>
          <a:p>
            <a:pPr eaLnBrk="1" hangingPunct="1"/>
            <a:r>
              <a:rPr lang="de-DE" dirty="0" smtClean="0"/>
              <a:t>Deutsch als Wissenschaftssprache (auch als Zweitsprache)</a:t>
            </a:r>
          </a:p>
          <a:p>
            <a:pPr eaLnBrk="1" hangingPunct="1"/>
            <a:r>
              <a:rPr lang="de-DE" dirty="0" smtClean="0"/>
              <a:t>Englisch mit Fachprofil als akademische </a:t>
            </a:r>
            <a:r>
              <a:rPr lang="de-DE" dirty="0" err="1" smtClean="0"/>
              <a:t>lingua</a:t>
            </a:r>
            <a:r>
              <a:rPr lang="de-DE" dirty="0" smtClean="0"/>
              <a:t> </a:t>
            </a:r>
            <a:r>
              <a:rPr lang="de-DE" dirty="0" err="1" smtClean="0"/>
              <a:t>franca</a:t>
            </a:r>
            <a:endParaRPr lang="de-DE" dirty="0" smtClean="0"/>
          </a:p>
          <a:p>
            <a:pPr>
              <a:buNone/>
            </a:pPr>
            <a:endParaRPr lang="de-DE" i="1" dirty="0" smtClean="0"/>
          </a:p>
          <a:p>
            <a:pPr>
              <a:buNone/>
            </a:pPr>
            <a:r>
              <a:rPr lang="de-DE" i="1" dirty="0" smtClean="0"/>
              <a:t>(Hochschule Bremen plant Beteiligung)</a:t>
            </a:r>
          </a:p>
          <a:p>
            <a:pPr eaLnBrk="1" hangingPunct="1"/>
            <a:endParaRPr lang="de-DE" dirty="0" smtClean="0"/>
          </a:p>
          <a:p>
            <a:pPr eaLnBrk="1" hangingPunct="1"/>
            <a:endParaRPr lang="de-DE" dirty="0" smtClean="0"/>
          </a:p>
          <a:p>
            <a:pPr eaLnBrk="1" hangingPunct="1">
              <a:buFont typeface="Arial" charset="0"/>
              <a:buNone/>
            </a:pPr>
            <a:endParaRPr lang="de-DE" sz="2400" dirty="0" smtClean="0"/>
          </a:p>
          <a:p>
            <a:pPr eaLnBrk="1" hangingPunct="1">
              <a:buFont typeface="Arial" charset="0"/>
              <a:buNone/>
            </a:pPr>
            <a:endParaRPr lang="de-DE" dirty="0" smtClean="0"/>
          </a:p>
          <a:p>
            <a:pPr eaLnBrk="1" hangingPunct="1">
              <a:buFont typeface="Arial" charset="0"/>
              <a:buNone/>
            </a:pPr>
            <a:endParaRPr lang="de-DE" dirty="0" smtClean="0"/>
          </a:p>
          <a:p>
            <a:pPr eaLnBrk="1" hangingPunct="1">
              <a:buFont typeface="Arial" charset="0"/>
              <a:buNone/>
            </a:pPr>
            <a:endParaRPr lang="de-DE" dirty="0" smtClean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203848" y="6309320"/>
            <a:ext cx="2887960" cy="412155"/>
          </a:xfrm>
        </p:spPr>
        <p:txBody>
          <a:bodyPr/>
          <a:lstStyle/>
          <a:p>
            <a:pPr>
              <a:defRPr/>
            </a:pPr>
            <a:endParaRPr lang="de-DE" dirty="0" smtClean="0"/>
          </a:p>
          <a:p>
            <a:pPr>
              <a:defRPr/>
            </a:pPr>
            <a:r>
              <a:rPr lang="de-DE" dirty="0" smtClean="0"/>
              <a:t>HRK-Konferenz, 11./12.12.2012          Dr. Bärbel Kühn</a:t>
            </a:r>
          </a:p>
          <a:p>
            <a:pPr>
              <a:defRPr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b="1" dirty="0" smtClean="0">
                <a:solidFill>
                  <a:schemeClr val="bg1"/>
                </a:solidFill>
              </a:rPr>
              <a:t>ANGEBOTE</a:t>
            </a:r>
          </a:p>
        </p:txBody>
      </p:sp>
      <p:sp>
        <p:nvSpPr>
          <p:cNvPr id="1024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 typeface="Arial" charset="0"/>
              <a:buNone/>
            </a:pPr>
            <a:endParaRPr lang="de-DE" b="1" dirty="0" smtClean="0"/>
          </a:p>
          <a:p>
            <a:pPr eaLnBrk="1" hangingPunct="1">
              <a:buFont typeface="Arial" charset="0"/>
              <a:buNone/>
            </a:pPr>
            <a:r>
              <a:rPr lang="de-DE" b="1" dirty="0" smtClean="0"/>
              <a:t>MODUL </a:t>
            </a:r>
          </a:p>
          <a:p>
            <a:pPr eaLnBrk="1" hangingPunct="1">
              <a:buFont typeface="Arial" charset="0"/>
              <a:buNone/>
            </a:pPr>
            <a:endParaRPr lang="de-DE" b="1" dirty="0" smtClean="0"/>
          </a:p>
          <a:p>
            <a:pPr eaLnBrk="1" hangingPunct="1"/>
            <a:r>
              <a:rPr lang="de-DE" dirty="0" smtClean="0"/>
              <a:t>Mündliche Fachkommunikation </a:t>
            </a:r>
          </a:p>
          <a:p>
            <a:pPr eaLnBrk="1" hangingPunct="1"/>
            <a:r>
              <a:rPr lang="de-DE" dirty="0" smtClean="0"/>
              <a:t>Wissenschaftliches Schreiben</a:t>
            </a:r>
          </a:p>
          <a:p>
            <a:r>
              <a:rPr lang="de-DE" dirty="0" smtClean="0"/>
              <a:t> Projektkurs, Autonomes Lernen (Fachorientierte Anwendungen)</a:t>
            </a:r>
          </a:p>
          <a:p>
            <a:pPr eaLnBrk="1" hangingPunct="1"/>
            <a:r>
              <a:rPr lang="de-DE" dirty="0" smtClean="0"/>
              <a:t>UNICERT Zertifikat (Niveau B2/C1)</a:t>
            </a:r>
          </a:p>
          <a:p>
            <a:pPr eaLnBrk="1" hangingPunct="1"/>
            <a:endParaRPr lang="de-DE" dirty="0" smtClean="0"/>
          </a:p>
          <a:p>
            <a:pPr eaLnBrk="1" hangingPunct="1">
              <a:buFont typeface="Arial" charset="0"/>
              <a:buNone/>
            </a:pPr>
            <a:endParaRPr lang="de-DE" dirty="0" smtClean="0"/>
          </a:p>
          <a:p>
            <a:pPr eaLnBrk="1" hangingPunct="1">
              <a:buFont typeface="Arial" charset="0"/>
              <a:buNone/>
            </a:pPr>
            <a:endParaRPr lang="de-DE" i="1" dirty="0" smtClean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HRK-Konferenz, 11./12.12.2012          Dr. Bärbel Kühn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smtClean="0">
                <a:solidFill>
                  <a:schemeClr val="bg1"/>
                </a:solidFill>
              </a:rPr>
              <a:t>PERSEPKTIVE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b="1" dirty="0" smtClean="0"/>
          </a:p>
        </p:txBody>
      </p:sp>
      <p:sp>
        <p:nvSpPr>
          <p:cNvPr id="11267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None/>
            </a:pPr>
            <a:endParaRPr lang="de-DE" b="1" dirty="0" smtClean="0"/>
          </a:p>
          <a:p>
            <a:pPr eaLnBrk="1" hangingPunct="1">
              <a:buNone/>
            </a:pPr>
            <a:r>
              <a:rPr lang="de-DE" b="1" dirty="0" smtClean="0"/>
              <a:t>	Beschluss der Gemeinsamen Kommission der vier Hochschulen des FZHB im Herbst  2012: </a:t>
            </a:r>
          </a:p>
          <a:p>
            <a:pPr eaLnBrk="1" hangingPunct="1">
              <a:buNone/>
            </a:pPr>
            <a:r>
              <a:rPr lang="de-DE" dirty="0" smtClean="0"/>
              <a:t>	</a:t>
            </a:r>
          </a:p>
          <a:p>
            <a:pPr lvl="1">
              <a:buFont typeface="Arial" pitchFamily="34" charset="0"/>
              <a:buChar char="•"/>
            </a:pPr>
            <a:r>
              <a:rPr lang="de-DE" sz="3200" b="1" dirty="0" smtClean="0"/>
              <a:t>ZIEL für 2013: </a:t>
            </a:r>
            <a:r>
              <a:rPr lang="de-DE" sz="3200" dirty="0" smtClean="0"/>
              <a:t> </a:t>
            </a:r>
            <a:r>
              <a:rPr lang="de-DE" sz="3200" b="1" dirty="0" smtClean="0"/>
              <a:t>Formulierung einer gemeinsamen Sprachenpolitik</a:t>
            </a:r>
            <a:endParaRPr lang="de-DE" sz="3200" dirty="0" smtClean="0"/>
          </a:p>
          <a:p>
            <a:pPr eaLnBrk="1" hangingPunct="1"/>
            <a:endParaRPr lang="de-DE" dirty="0" smtClean="0"/>
          </a:p>
          <a:p>
            <a:pPr eaLnBrk="1" hangingPunct="1">
              <a:buFont typeface="Arial" charset="0"/>
              <a:buNone/>
            </a:pPr>
            <a:endParaRPr lang="de-DE" dirty="0" smtClean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HRK-Konferenz, 11./12.12.2012          Dr. Bärbel Kühn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/>
              <a:t> </a:t>
            </a:r>
            <a:r>
              <a:rPr lang="de-DE" sz="2400" dirty="0" smtClean="0">
                <a:solidFill>
                  <a:schemeClr val="bg1"/>
                </a:solidFill>
              </a:rPr>
              <a:t> VORAUSSETZUNGEN I</a:t>
            </a:r>
            <a:endParaRPr lang="de-DE" sz="2400" dirty="0">
              <a:solidFill>
                <a:schemeClr val="bg1"/>
              </a:solidFill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endParaRPr lang="de-DE" b="1" dirty="0" smtClean="0"/>
          </a:p>
          <a:p>
            <a:pPr algn="ctr">
              <a:buNone/>
            </a:pPr>
            <a:r>
              <a:rPr lang="de-DE" b="1" dirty="0" smtClean="0"/>
              <a:t>GEGENSTAND DER VEREINBARUNG 1995</a:t>
            </a:r>
          </a:p>
          <a:p>
            <a:pPr marL="0">
              <a:buNone/>
            </a:pPr>
            <a:endParaRPr lang="de-DE" b="1" dirty="0" smtClean="0"/>
          </a:p>
          <a:p>
            <a:pPr marL="0">
              <a:buNone/>
            </a:pPr>
            <a:r>
              <a:rPr lang="de-DE" b="1" dirty="0" smtClean="0"/>
              <a:t>„</a:t>
            </a:r>
            <a:r>
              <a:rPr lang="de-DE" b="1" u="sng" dirty="0" smtClean="0"/>
              <a:t>Zur Verbesserung der Fremdsprachenausbildung an den Hochschulen des Landes Bremen und in der Region </a:t>
            </a:r>
            <a:r>
              <a:rPr lang="de-DE" dirty="0" smtClean="0"/>
              <a:t>gründen die Universität Bremen, die Hochschule Bremen, die Hochschule für Künste und die Hochschule Bremerhaven </a:t>
            </a:r>
            <a:r>
              <a:rPr lang="de-DE" b="1" dirty="0" smtClean="0"/>
              <a:t>das Fremdsprachenzentrum der Hochschulen im Land Bremen (FZHB) </a:t>
            </a:r>
            <a:r>
              <a:rPr lang="de-DE" dirty="0" smtClean="0"/>
              <a:t>als gemeinsame Betriebseinheit der bremischen Hochschulen.…</a:t>
            </a:r>
          </a:p>
          <a:p>
            <a:pPr marL="0">
              <a:buNone/>
            </a:pPr>
            <a:endParaRPr lang="de-DE" b="1" u="sng" dirty="0" smtClean="0"/>
          </a:p>
          <a:p>
            <a:pPr marL="0">
              <a:buNone/>
            </a:pPr>
            <a:r>
              <a:rPr lang="de-DE" b="1" u="sng" dirty="0" smtClean="0"/>
              <a:t>Es nimmt seine Aufgaben in Kooperation mit den in Bremen ansässigen Kulturinstituten wahr “</a:t>
            </a:r>
          </a:p>
          <a:p>
            <a:pPr marL="0">
              <a:buNone/>
            </a:pPr>
            <a:endParaRPr lang="de-DE" sz="2400" i="1" dirty="0" smtClean="0"/>
          </a:p>
          <a:p>
            <a:pPr marL="0">
              <a:buNone/>
            </a:pPr>
            <a:r>
              <a:rPr lang="de-DE" sz="2400" i="1" dirty="0" smtClean="0"/>
              <a:t>	§ 1, Vereinbarung über die Organisation des Fremdsprachenzentrums der 	Hochschulen im Land Bremen vom 25.04.1995</a:t>
            </a:r>
          </a:p>
          <a:p>
            <a:pPr>
              <a:buNone/>
            </a:pPr>
            <a:endParaRPr lang="de-DE" b="1" dirty="0" smtClean="0"/>
          </a:p>
          <a:p>
            <a:pPr>
              <a:buNone/>
            </a:pPr>
            <a:endParaRPr lang="de-DE" b="1" dirty="0" smtClean="0"/>
          </a:p>
          <a:p>
            <a:pPr>
              <a:buNone/>
            </a:pPr>
            <a:endParaRPr lang="de-DE" dirty="0" smtClean="0"/>
          </a:p>
          <a:p>
            <a:pPr>
              <a:buFont typeface="Wingdings" pitchFamily="2" charset="2"/>
              <a:buChar char="Ø"/>
            </a:pPr>
            <a:endParaRPr lang="de-DE" b="1" dirty="0" smtClean="0"/>
          </a:p>
          <a:p>
            <a:pPr>
              <a:buNone/>
            </a:pPr>
            <a:endParaRPr lang="de-DE" dirty="0" smtClean="0"/>
          </a:p>
          <a:p>
            <a:pPr>
              <a:buFont typeface="Wingdings" pitchFamily="2" charset="2"/>
              <a:buChar char="Ø"/>
            </a:pPr>
            <a:endParaRPr lang="de-DE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HRK-Konferenz, 11./12.12.2012          Dr. Bärbel Kühn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/>
              <a:t> </a:t>
            </a:r>
            <a:r>
              <a:rPr lang="de-DE" sz="2400" dirty="0" smtClean="0">
                <a:solidFill>
                  <a:schemeClr val="bg1"/>
                </a:solidFill>
              </a:rPr>
              <a:t>VORAUSSETZUGEN II</a:t>
            </a:r>
            <a:endParaRPr lang="de-DE" sz="2400" dirty="0">
              <a:solidFill>
                <a:schemeClr val="bg1"/>
              </a:solidFill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endParaRPr lang="de-DE" b="1" dirty="0" smtClean="0"/>
          </a:p>
          <a:p>
            <a:pPr algn="ctr">
              <a:buNone/>
            </a:pPr>
            <a:r>
              <a:rPr lang="de-DE" b="1" dirty="0" smtClean="0"/>
              <a:t>WEITERENTWICKLUNG DER VEREINBARUNG</a:t>
            </a:r>
          </a:p>
          <a:p>
            <a:pPr algn="ctr">
              <a:buNone/>
            </a:pPr>
            <a:r>
              <a:rPr lang="de-DE" b="1" dirty="0" smtClean="0"/>
              <a:t>  2002-2008</a:t>
            </a:r>
          </a:p>
          <a:p>
            <a:pPr marL="0">
              <a:buNone/>
            </a:pPr>
            <a:endParaRPr lang="de-DE" b="1" dirty="0" smtClean="0"/>
          </a:p>
          <a:p>
            <a:pPr marL="0">
              <a:buNone/>
            </a:pPr>
            <a:r>
              <a:rPr lang="de-DE" u="sng" dirty="0" smtClean="0"/>
              <a:t>„</a:t>
            </a:r>
            <a:r>
              <a:rPr lang="de-DE" b="1" u="sng" dirty="0" smtClean="0"/>
              <a:t>Im Rahmen ihrer Internationalisierungsstrategie</a:t>
            </a:r>
            <a:r>
              <a:rPr lang="de-DE" u="sng" dirty="0" smtClean="0"/>
              <a:t> </a:t>
            </a:r>
            <a:r>
              <a:rPr lang="de-DE" dirty="0" smtClean="0"/>
              <a:t>betreiben die Universität Bremen, die Hochschule Bremen, die Hochschule für Künste und die Hochschule Bremerhaven das Fremdsprachenzentrum der Hochschulen im Land Bremen (</a:t>
            </a:r>
            <a:r>
              <a:rPr lang="de-DE" smtClean="0"/>
              <a:t>FZHB)…..“</a:t>
            </a:r>
            <a:endParaRPr lang="de-DE" dirty="0" smtClean="0"/>
          </a:p>
          <a:p>
            <a:pPr marL="0">
              <a:buNone/>
            </a:pPr>
            <a:endParaRPr lang="de-DE" sz="2400" i="1" dirty="0" smtClean="0"/>
          </a:p>
          <a:p>
            <a:pPr marL="0">
              <a:buNone/>
            </a:pPr>
            <a:r>
              <a:rPr lang="de-DE" sz="2400" i="1" dirty="0" smtClean="0"/>
              <a:t>	§ 1, Vereinbarung über die Organisation des Fremdsprachenzentrums der Hochschulen im Land Bremen vom 28.03.2002</a:t>
            </a:r>
          </a:p>
          <a:p>
            <a:pPr>
              <a:buNone/>
            </a:pPr>
            <a:endParaRPr lang="de-DE" b="1" dirty="0" smtClean="0"/>
          </a:p>
          <a:p>
            <a:pPr>
              <a:buNone/>
            </a:pPr>
            <a:endParaRPr lang="de-DE" b="1" dirty="0" smtClean="0"/>
          </a:p>
          <a:p>
            <a:pPr>
              <a:buNone/>
            </a:pPr>
            <a:endParaRPr lang="de-DE" dirty="0" smtClean="0"/>
          </a:p>
          <a:p>
            <a:pPr>
              <a:buFont typeface="Wingdings" pitchFamily="2" charset="2"/>
              <a:buChar char="Ø"/>
            </a:pPr>
            <a:endParaRPr lang="de-DE" b="1" dirty="0" smtClean="0"/>
          </a:p>
          <a:p>
            <a:pPr>
              <a:buNone/>
            </a:pPr>
            <a:endParaRPr lang="de-DE" dirty="0" smtClean="0"/>
          </a:p>
          <a:p>
            <a:pPr>
              <a:buFont typeface="Wingdings" pitchFamily="2" charset="2"/>
              <a:buChar char="Ø"/>
            </a:pPr>
            <a:endParaRPr lang="de-DE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HRK-Konferenz, 11./12.12.2012          Dr. Bärbel Kühn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/>
              <a:t> </a:t>
            </a:r>
            <a:r>
              <a:rPr lang="de-DE" sz="3200" dirty="0" smtClean="0">
                <a:solidFill>
                  <a:schemeClr val="bg1"/>
                </a:solidFill>
              </a:rPr>
              <a:t>IMPLIKATE</a:t>
            </a:r>
            <a:endParaRPr lang="de-DE" sz="3200" dirty="0">
              <a:solidFill>
                <a:schemeClr val="bg1"/>
              </a:solidFill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 algn="ctr">
              <a:buNone/>
            </a:pPr>
            <a:r>
              <a:rPr lang="de-DE" sz="2800" b="1" dirty="0" smtClean="0"/>
              <a:t>VEREINBARUNG 2008, § 1 und 2  </a:t>
            </a:r>
          </a:p>
          <a:p>
            <a:pPr marL="457200" indent="-457200" algn="ctr">
              <a:buNone/>
            </a:pPr>
            <a:endParaRPr lang="de-DE" sz="2400" b="1" dirty="0" smtClean="0"/>
          </a:p>
          <a:p>
            <a:pPr marL="457200" indent="-457200">
              <a:buNone/>
            </a:pPr>
            <a:r>
              <a:rPr lang="de-DE" sz="2400" b="1" dirty="0" smtClean="0"/>
              <a:t>WISSENSCHAFTLICHE EINBINDUNG in </a:t>
            </a:r>
          </a:p>
          <a:p>
            <a:pPr marL="457200" indent="-457200">
              <a:buFont typeface="Symbol" pitchFamily="18" charset="2"/>
              <a:buChar char="-"/>
            </a:pPr>
            <a:r>
              <a:rPr lang="de-DE" sz="2400" dirty="0" smtClean="0"/>
              <a:t>Sprachlern- und -</a:t>
            </a:r>
            <a:r>
              <a:rPr lang="de-DE" sz="2400" dirty="0" err="1" smtClean="0"/>
              <a:t>lehrforschung</a:t>
            </a:r>
            <a:endParaRPr lang="de-DE" sz="2400" dirty="0" smtClean="0"/>
          </a:p>
          <a:p>
            <a:pPr marL="457200" indent="-457200">
              <a:buFont typeface="Symbol" pitchFamily="18" charset="2"/>
              <a:buChar char="-"/>
            </a:pPr>
            <a:r>
              <a:rPr lang="de-DE" sz="2400" dirty="0" smtClean="0"/>
              <a:t>Gemeinsamen Europäischen Referenzrahmen</a:t>
            </a:r>
          </a:p>
          <a:p>
            <a:pPr marL="457200" indent="-457200">
              <a:buNone/>
            </a:pPr>
            <a:endParaRPr lang="de-DE" sz="2400" b="1" dirty="0" smtClean="0"/>
          </a:p>
          <a:p>
            <a:pPr marL="457200" indent="-457200">
              <a:buNone/>
            </a:pPr>
            <a:r>
              <a:rPr lang="de-DE" sz="2400" b="1" dirty="0" smtClean="0"/>
              <a:t>Weiterentwicklung der Angebote durch</a:t>
            </a:r>
          </a:p>
          <a:p>
            <a:pPr marL="457200" indent="-457200">
              <a:buFont typeface="Symbol" pitchFamily="18" charset="2"/>
              <a:buChar char="-"/>
            </a:pPr>
            <a:r>
              <a:rPr lang="de-DE" sz="2400" dirty="0" smtClean="0"/>
              <a:t>Vernetztes Selbstlernzentrum</a:t>
            </a:r>
          </a:p>
          <a:p>
            <a:pPr marL="457200" indent="-457200">
              <a:buNone/>
            </a:pPr>
            <a:endParaRPr lang="de-DE" sz="2400" b="1" dirty="0" smtClean="0"/>
          </a:p>
          <a:p>
            <a:pPr marL="457200" indent="-457200">
              <a:buNone/>
            </a:pPr>
            <a:r>
              <a:rPr lang="de-DE" sz="2400" b="1" dirty="0" smtClean="0"/>
              <a:t>Weiterentwicklung durch Kooperationen mit</a:t>
            </a:r>
          </a:p>
          <a:p>
            <a:pPr marL="457200" indent="-457200">
              <a:buFont typeface="Symbol" pitchFamily="18" charset="2"/>
              <a:buChar char="-"/>
            </a:pPr>
            <a:r>
              <a:rPr lang="de-DE" sz="2400" dirty="0" smtClean="0"/>
              <a:t>den</a:t>
            </a:r>
            <a:r>
              <a:rPr lang="de-DE" sz="2400" b="1" dirty="0" smtClean="0"/>
              <a:t> </a:t>
            </a:r>
            <a:r>
              <a:rPr lang="de-DE" sz="2400" dirty="0" smtClean="0"/>
              <a:t>3 europäischen Kulturinstituten</a:t>
            </a:r>
          </a:p>
          <a:p>
            <a:pPr marL="457200" indent="-457200">
              <a:buFont typeface="Symbol" pitchFamily="18" charset="2"/>
              <a:buChar char="-"/>
            </a:pPr>
            <a:r>
              <a:rPr lang="de-DE" sz="2400" dirty="0" smtClean="0"/>
              <a:t>den Kooperationspartnern der Hochschulen</a:t>
            </a:r>
          </a:p>
          <a:p>
            <a:pPr marL="457200" indent="-457200">
              <a:buFont typeface="Symbol" pitchFamily="18" charset="2"/>
              <a:buChar char="-"/>
            </a:pPr>
            <a:r>
              <a:rPr lang="de-DE" sz="2400" dirty="0" smtClean="0"/>
              <a:t>Bildungs- und Weiterbildungseinrichtungen des Landes  </a:t>
            </a:r>
          </a:p>
          <a:p>
            <a:pPr marL="457200" indent="-457200">
              <a:buFont typeface="Symbol" pitchFamily="18" charset="2"/>
              <a:buChar char="-"/>
            </a:pPr>
            <a:r>
              <a:rPr lang="de-DE" sz="2400" dirty="0" smtClean="0"/>
              <a:t>Sprachenzentren sowie ihren deutschen und europäischen Organisationen</a:t>
            </a:r>
          </a:p>
          <a:p>
            <a:pPr>
              <a:buNone/>
            </a:pPr>
            <a:endParaRPr lang="de-DE" b="1" dirty="0" smtClean="0"/>
          </a:p>
          <a:p>
            <a:pPr>
              <a:buNone/>
            </a:pPr>
            <a:endParaRPr lang="de-DE" b="1" dirty="0" smtClean="0"/>
          </a:p>
          <a:p>
            <a:pPr>
              <a:buNone/>
            </a:pPr>
            <a:endParaRPr lang="de-DE" b="1" dirty="0" smtClean="0"/>
          </a:p>
          <a:p>
            <a:pPr>
              <a:buNone/>
            </a:pPr>
            <a:endParaRPr lang="de-DE" b="1" dirty="0" smtClean="0"/>
          </a:p>
          <a:p>
            <a:pPr>
              <a:buNone/>
            </a:pPr>
            <a:endParaRPr lang="de-DE" dirty="0" smtClean="0"/>
          </a:p>
          <a:p>
            <a:pPr>
              <a:buFont typeface="Wingdings" pitchFamily="2" charset="2"/>
              <a:buChar char="Ø"/>
            </a:pPr>
            <a:endParaRPr lang="de-DE" b="1" dirty="0" smtClean="0"/>
          </a:p>
          <a:p>
            <a:pPr>
              <a:buNone/>
            </a:pPr>
            <a:endParaRPr lang="de-DE" dirty="0" smtClean="0"/>
          </a:p>
          <a:p>
            <a:pPr>
              <a:buFont typeface="Wingdings" pitchFamily="2" charset="2"/>
              <a:buChar char="Ø"/>
            </a:pPr>
            <a:endParaRPr lang="de-DE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HRK-Konferenz, 11./12.12.2012          Dr. Bärbel Kühn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2400" dirty="0" smtClean="0"/>
              <a:t> </a:t>
            </a:r>
            <a:br>
              <a:rPr lang="de-DE" sz="2400" dirty="0" smtClean="0"/>
            </a:br>
            <a:r>
              <a:rPr lang="de-DE" sz="2400" b="1" dirty="0" smtClean="0">
                <a:solidFill>
                  <a:schemeClr val="bg1"/>
                </a:solidFill>
              </a:rPr>
              <a:t> ROLLE DES FZHB IN DEN INTERNATIONALISIERUNGSSTRATEGIEN DER HOCHSCHULEN</a:t>
            </a:r>
            <a:br>
              <a:rPr lang="de-DE" sz="2400" b="1" dirty="0" smtClean="0">
                <a:solidFill>
                  <a:schemeClr val="bg1"/>
                </a:solidFill>
              </a:rPr>
            </a:br>
            <a:endParaRPr lang="de-DE" sz="2400" dirty="0">
              <a:solidFill>
                <a:schemeClr val="bg1"/>
              </a:solidFill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None/>
            </a:pPr>
            <a:r>
              <a:rPr lang="de-DE" sz="2400" b="1" dirty="0" smtClean="0"/>
              <a:t>Universität Bremen </a:t>
            </a:r>
          </a:p>
          <a:p>
            <a:pPr marL="457200" indent="-457200">
              <a:buNone/>
            </a:pPr>
            <a:r>
              <a:rPr lang="de-DE" sz="2400" i="1" dirty="0" smtClean="0"/>
              <a:t>Internationale Hochschule 2012 / Leitbild „Campus der Vielfalt“</a:t>
            </a:r>
          </a:p>
          <a:p>
            <a:pPr marL="457200" indent="-457200">
              <a:buNone/>
            </a:pPr>
            <a:endParaRPr lang="de-DE" sz="2400" b="1" dirty="0" smtClean="0"/>
          </a:p>
          <a:p>
            <a:pPr marL="457200" indent="-457200"/>
            <a:r>
              <a:rPr lang="de-DE" sz="2400" dirty="0" smtClean="0"/>
              <a:t>Fach- und hochschulübergreifende Angebote in 20 Sprachen</a:t>
            </a:r>
          </a:p>
          <a:p>
            <a:pPr marL="457200" indent="-457200"/>
            <a:endParaRPr lang="de-DE" sz="2400" dirty="0" smtClean="0"/>
          </a:p>
          <a:p>
            <a:pPr marL="457200" indent="-457200"/>
            <a:r>
              <a:rPr lang="de-DE" sz="2400" dirty="0" smtClean="0"/>
              <a:t>Motivationsprogramm (Entgeltbefreiung für die „drei A“: Ausland, Autonomie, Ausdauer)</a:t>
            </a:r>
          </a:p>
          <a:p>
            <a:pPr marL="457200" indent="-457200"/>
            <a:endParaRPr lang="de-DE" sz="2400" dirty="0" smtClean="0"/>
          </a:p>
          <a:p>
            <a:pPr marL="457200" indent="-457200"/>
            <a:r>
              <a:rPr lang="de-DE" sz="2400" dirty="0" smtClean="0"/>
              <a:t>Autonomes Lernen, Europäisches Sprachenportfolio  als e-Portfolio</a:t>
            </a:r>
          </a:p>
          <a:p>
            <a:pPr marL="457200" indent="-457200"/>
            <a:endParaRPr lang="de-DE" sz="2400" dirty="0" smtClean="0"/>
          </a:p>
          <a:p>
            <a:pPr marL="457200" indent="-457200"/>
            <a:r>
              <a:rPr lang="de-DE" sz="2400" dirty="0" smtClean="0"/>
              <a:t>Englisch für Forschung, Lehre und  Verwaltung </a:t>
            </a:r>
          </a:p>
          <a:p>
            <a:pPr marL="457200" indent="-457200"/>
            <a:endParaRPr lang="de-DE" sz="2400" dirty="0" smtClean="0"/>
          </a:p>
          <a:p>
            <a:pPr marL="457200" indent="-457200"/>
            <a:r>
              <a:rPr lang="de-DE" sz="2400" dirty="0" smtClean="0"/>
              <a:t>Curricular (für einige Fächer), z.B. Integrierte Europastudien mit west- und osteuropäischen Sprachen</a:t>
            </a:r>
          </a:p>
          <a:p>
            <a:pPr marL="457200" indent="-457200"/>
            <a:endParaRPr lang="de-DE" sz="2400" dirty="0" smtClean="0"/>
          </a:p>
          <a:p>
            <a:pPr marL="857250" lvl="1" indent="-457200"/>
            <a:endParaRPr lang="de-DE" sz="2000" dirty="0" smtClean="0"/>
          </a:p>
          <a:p>
            <a:pPr marL="457200" indent="-457200">
              <a:buNone/>
            </a:pPr>
            <a:endParaRPr lang="de-DE" sz="2400" dirty="0" smtClean="0"/>
          </a:p>
          <a:p>
            <a:pPr marL="457200" indent="-457200">
              <a:buNone/>
            </a:pPr>
            <a:endParaRPr lang="de-DE" sz="2400" dirty="0" smtClean="0"/>
          </a:p>
          <a:p>
            <a:pPr marL="457200" indent="-457200"/>
            <a:endParaRPr lang="de-DE" sz="2400" dirty="0" smtClean="0"/>
          </a:p>
          <a:p>
            <a:pPr marL="457200" indent="-457200">
              <a:buNone/>
            </a:pPr>
            <a:endParaRPr lang="de-DE" sz="2400" dirty="0" smtClean="0"/>
          </a:p>
          <a:p>
            <a:pPr>
              <a:buNone/>
            </a:pPr>
            <a:endParaRPr lang="de-DE" b="1" dirty="0" smtClean="0"/>
          </a:p>
          <a:p>
            <a:pPr>
              <a:buNone/>
            </a:pPr>
            <a:endParaRPr lang="de-DE" b="1" dirty="0" smtClean="0"/>
          </a:p>
          <a:p>
            <a:pPr>
              <a:buNone/>
            </a:pPr>
            <a:endParaRPr lang="de-DE" b="1" dirty="0" smtClean="0"/>
          </a:p>
          <a:p>
            <a:pPr>
              <a:buNone/>
            </a:pPr>
            <a:endParaRPr lang="de-DE" b="1" dirty="0" smtClean="0"/>
          </a:p>
          <a:p>
            <a:pPr>
              <a:buNone/>
            </a:pPr>
            <a:endParaRPr lang="de-DE" dirty="0" smtClean="0"/>
          </a:p>
          <a:p>
            <a:pPr>
              <a:buFont typeface="Wingdings" pitchFamily="2" charset="2"/>
              <a:buChar char="Ø"/>
            </a:pPr>
            <a:endParaRPr lang="de-DE" b="1" dirty="0" smtClean="0"/>
          </a:p>
          <a:p>
            <a:pPr>
              <a:buNone/>
            </a:pPr>
            <a:endParaRPr lang="de-DE" dirty="0" smtClean="0"/>
          </a:p>
          <a:p>
            <a:pPr>
              <a:buFont typeface="Wingdings" pitchFamily="2" charset="2"/>
              <a:buChar char="Ø"/>
            </a:pPr>
            <a:endParaRPr lang="de-DE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HRK-Konferenz, 11./12.12.2012          Dr. Bärbel Kühn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2400" dirty="0" smtClean="0"/>
              <a:t> </a:t>
            </a:r>
            <a:r>
              <a:rPr lang="de-DE" sz="2400" b="1" dirty="0" smtClean="0">
                <a:solidFill>
                  <a:schemeClr val="bg1"/>
                </a:solidFill>
              </a:rPr>
              <a:t>ROLLE DES FZHB IN DEN INTERNATIONALISIERUNGSSTRATEGIEN DER HOCHSCHULEN</a:t>
            </a:r>
            <a:endParaRPr lang="de-DE" sz="2400" b="1" dirty="0">
              <a:solidFill>
                <a:schemeClr val="bg1"/>
              </a:solidFill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None/>
            </a:pPr>
            <a:r>
              <a:rPr lang="de-DE" sz="2400" b="1" dirty="0" smtClean="0"/>
              <a:t>Hochschule Bremen  </a:t>
            </a:r>
          </a:p>
          <a:p>
            <a:pPr marL="457200" indent="-457200">
              <a:buNone/>
            </a:pPr>
            <a:r>
              <a:rPr lang="de-DE" sz="2400" i="1" dirty="0" smtClean="0"/>
              <a:t>Auslandsaufenthalte für mehr als 50% der Studierenden, mehr als 50% internationale Studiengänge</a:t>
            </a:r>
          </a:p>
          <a:p>
            <a:pPr marL="457200" indent="-457200">
              <a:buNone/>
            </a:pPr>
            <a:endParaRPr lang="de-DE" sz="2400" b="1" dirty="0" smtClean="0"/>
          </a:p>
          <a:p>
            <a:pPr marL="457200" indent="-457200"/>
            <a:r>
              <a:rPr lang="de-DE" sz="2400" dirty="0" smtClean="0"/>
              <a:t>Englisch (curricular) „als Plattform internationaler Verständigung“  für  95% der Fächer</a:t>
            </a:r>
          </a:p>
          <a:p>
            <a:pPr marL="457200" indent="-457200"/>
            <a:endParaRPr lang="de-DE" sz="2400" dirty="0" smtClean="0"/>
          </a:p>
          <a:p>
            <a:pPr marL="457200" indent="-457200"/>
            <a:r>
              <a:rPr lang="de-DE" sz="2400" dirty="0" smtClean="0"/>
              <a:t>Deutsch als Wissenschaftssprache und Zweitsprache</a:t>
            </a:r>
          </a:p>
          <a:p>
            <a:pPr marL="457200" indent="-457200"/>
            <a:endParaRPr lang="de-DE" sz="2400" dirty="0" smtClean="0"/>
          </a:p>
          <a:p>
            <a:pPr marL="457200" indent="-457200"/>
            <a:r>
              <a:rPr lang="de-DE" sz="2400" dirty="0" smtClean="0"/>
              <a:t>Seit 2009 „Qualitätszirkel“  zur Abstimmung der Sprachen- und interkulturellen Angebote </a:t>
            </a:r>
          </a:p>
          <a:p>
            <a:pPr marL="457200" indent="-457200"/>
            <a:endParaRPr lang="de-DE" sz="2400" dirty="0" smtClean="0"/>
          </a:p>
          <a:p>
            <a:pPr marL="457200" indent="-457200">
              <a:buNone/>
            </a:pPr>
            <a:endParaRPr lang="de-DE" sz="2400" i="1" dirty="0" smtClean="0"/>
          </a:p>
          <a:p>
            <a:pPr marL="457200" indent="-457200"/>
            <a:endParaRPr lang="de-DE" sz="2400" dirty="0" smtClean="0"/>
          </a:p>
          <a:p>
            <a:pPr marL="457200" indent="-457200">
              <a:buNone/>
            </a:pPr>
            <a:endParaRPr lang="de-DE" sz="2400" dirty="0" smtClean="0"/>
          </a:p>
          <a:p>
            <a:pPr marL="457200" indent="-457200"/>
            <a:endParaRPr lang="de-DE" sz="2400" dirty="0" smtClean="0"/>
          </a:p>
          <a:p>
            <a:pPr marL="457200" indent="-457200">
              <a:buNone/>
            </a:pPr>
            <a:endParaRPr lang="de-DE" sz="2400" dirty="0" smtClean="0"/>
          </a:p>
          <a:p>
            <a:pPr>
              <a:buNone/>
            </a:pPr>
            <a:endParaRPr lang="de-DE" b="1" dirty="0" smtClean="0"/>
          </a:p>
          <a:p>
            <a:pPr>
              <a:buNone/>
            </a:pPr>
            <a:endParaRPr lang="de-DE" b="1" dirty="0" smtClean="0"/>
          </a:p>
          <a:p>
            <a:pPr>
              <a:buNone/>
            </a:pPr>
            <a:endParaRPr lang="de-DE" b="1" dirty="0" smtClean="0"/>
          </a:p>
          <a:p>
            <a:pPr>
              <a:buNone/>
            </a:pPr>
            <a:endParaRPr lang="de-DE" b="1" dirty="0" smtClean="0"/>
          </a:p>
          <a:p>
            <a:pPr>
              <a:buNone/>
            </a:pPr>
            <a:endParaRPr lang="de-DE" dirty="0" smtClean="0"/>
          </a:p>
          <a:p>
            <a:pPr>
              <a:buFont typeface="Wingdings" pitchFamily="2" charset="2"/>
              <a:buChar char="Ø"/>
            </a:pPr>
            <a:endParaRPr lang="de-DE" b="1" dirty="0" smtClean="0"/>
          </a:p>
          <a:p>
            <a:pPr>
              <a:buNone/>
            </a:pPr>
            <a:endParaRPr lang="de-DE" dirty="0" smtClean="0"/>
          </a:p>
          <a:p>
            <a:pPr>
              <a:buFont typeface="Wingdings" pitchFamily="2" charset="2"/>
              <a:buChar char="Ø"/>
            </a:pPr>
            <a:endParaRPr lang="de-DE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HRK-Konferenz, 11./12.12.2012          Dr. Bärbel Kühn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2400" dirty="0" smtClean="0"/>
              <a:t> </a:t>
            </a:r>
            <a:r>
              <a:rPr lang="de-DE" sz="2400" b="1" dirty="0" smtClean="0">
                <a:solidFill>
                  <a:schemeClr val="bg1"/>
                </a:solidFill>
              </a:rPr>
              <a:t>ROLLE DES FZHB IN DEN INTERNATIONALISIERUNGSSTRATEGIEN DER HOCHSCHULEN</a:t>
            </a:r>
            <a:endParaRPr lang="de-DE" sz="2400" b="1" dirty="0">
              <a:solidFill>
                <a:schemeClr val="bg1"/>
              </a:solidFill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None/>
            </a:pPr>
            <a:r>
              <a:rPr lang="de-DE" sz="2400" b="1" dirty="0" smtClean="0"/>
              <a:t>Hochschule Bremerhaven</a:t>
            </a:r>
          </a:p>
          <a:p>
            <a:pPr marL="457200" indent="-457200">
              <a:buNone/>
            </a:pPr>
            <a:r>
              <a:rPr lang="de-DE" sz="2400" b="1" dirty="0" smtClean="0"/>
              <a:t> </a:t>
            </a:r>
            <a:r>
              <a:rPr lang="de-DE" sz="2400" dirty="0" smtClean="0"/>
              <a:t> </a:t>
            </a:r>
            <a:r>
              <a:rPr lang="de-DE" sz="2400" i="1" dirty="0" smtClean="0"/>
              <a:t>(Strategiepapier 2008)</a:t>
            </a:r>
          </a:p>
          <a:p>
            <a:pPr marL="457200" indent="-457200"/>
            <a:endParaRPr lang="de-DE" sz="2400" dirty="0" smtClean="0"/>
          </a:p>
          <a:p>
            <a:pPr marL="457200" indent="-457200"/>
            <a:r>
              <a:rPr lang="de-DE" sz="2400" dirty="0" smtClean="0"/>
              <a:t>Fremdsprachenangebote curricular (alle Fächer): Englisch</a:t>
            </a:r>
          </a:p>
          <a:p>
            <a:pPr marL="457200" indent="-457200"/>
            <a:endParaRPr lang="de-DE" sz="2400" dirty="0" smtClean="0"/>
          </a:p>
          <a:p>
            <a:pPr marL="457200" indent="-457200"/>
            <a:r>
              <a:rPr lang="de-DE" sz="2400" dirty="0" smtClean="0"/>
              <a:t>Curricular und Studium Generale: Spanisch, Französisch, Deutsch als Fremdsprache, Italienisch</a:t>
            </a:r>
          </a:p>
          <a:p>
            <a:pPr marL="457200" indent="-457200"/>
            <a:endParaRPr lang="de-DE" sz="2400" dirty="0" smtClean="0"/>
          </a:p>
          <a:p>
            <a:pPr marL="457200" indent="-457200"/>
            <a:r>
              <a:rPr lang="de-DE" sz="2400" dirty="0" smtClean="0"/>
              <a:t>Kurse in allen Sprachen am  Standort Universität Bremen 50 % Kostenübernahme durch Hochschule </a:t>
            </a:r>
          </a:p>
          <a:p>
            <a:pPr marL="457200" indent="-457200"/>
            <a:endParaRPr lang="de-DE" sz="2400" dirty="0" smtClean="0"/>
          </a:p>
          <a:p>
            <a:pPr marL="457200" indent="-457200"/>
            <a:r>
              <a:rPr lang="de-DE" sz="2400" dirty="0" smtClean="0"/>
              <a:t>Inanspruchnahme der Testkompetenzen des FZHB </a:t>
            </a:r>
          </a:p>
          <a:p>
            <a:pPr marL="457200" indent="-457200">
              <a:buNone/>
            </a:pPr>
            <a:endParaRPr lang="de-DE" sz="2400" dirty="0" smtClean="0"/>
          </a:p>
          <a:p>
            <a:pPr marL="457200" indent="-457200"/>
            <a:endParaRPr lang="de-DE" sz="2400" dirty="0" smtClean="0"/>
          </a:p>
          <a:p>
            <a:pPr marL="457200" indent="-457200">
              <a:buNone/>
            </a:pPr>
            <a:endParaRPr lang="de-DE" sz="2400" dirty="0" smtClean="0"/>
          </a:p>
          <a:p>
            <a:pPr>
              <a:buNone/>
            </a:pPr>
            <a:endParaRPr lang="de-DE" b="1" dirty="0" smtClean="0"/>
          </a:p>
          <a:p>
            <a:pPr>
              <a:buNone/>
            </a:pPr>
            <a:endParaRPr lang="de-DE" b="1" dirty="0" smtClean="0"/>
          </a:p>
          <a:p>
            <a:pPr>
              <a:buNone/>
            </a:pPr>
            <a:endParaRPr lang="de-DE" b="1" dirty="0" smtClean="0"/>
          </a:p>
          <a:p>
            <a:pPr>
              <a:buNone/>
            </a:pPr>
            <a:endParaRPr lang="de-DE" b="1" dirty="0" smtClean="0"/>
          </a:p>
          <a:p>
            <a:pPr>
              <a:buNone/>
            </a:pPr>
            <a:endParaRPr lang="de-DE" dirty="0" smtClean="0"/>
          </a:p>
          <a:p>
            <a:pPr>
              <a:buFont typeface="Wingdings" pitchFamily="2" charset="2"/>
              <a:buChar char="Ø"/>
            </a:pPr>
            <a:endParaRPr lang="de-DE" b="1" dirty="0" smtClean="0"/>
          </a:p>
          <a:p>
            <a:pPr>
              <a:buNone/>
            </a:pPr>
            <a:endParaRPr lang="de-DE" dirty="0" smtClean="0"/>
          </a:p>
          <a:p>
            <a:pPr>
              <a:buFont typeface="Wingdings" pitchFamily="2" charset="2"/>
              <a:buChar char="Ø"/>
            </a:pPr>
            <a:endParaRPr lang="de-DE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HRK-Konferenz, 11./12.12.2012          Dr. Bärbel Kühn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2400" dirty="0" smtClean="0"/>
              <a:t> </a:t>
            </a:r>
            <a:r>
              <a:rPr lang="de-DE" sz="2400" b="1" dirty="0" smtClean="0">
                <a:solidFill>
                  <a:schemeClr val="bg1"/>
                </a:solidFill>
              </a:rPr>
              <a:t>ROLLE DES FZHB IN DEN INTERNATIONALISIERUNGSSTRATEGIEN DER HOCHSCHULEN</a:t>
            </a:r>
            <a:endParaRPr lang="de-DE" sz="2400" b="1" dirty="0">
              <a:solidFill>
                <a:schemeClr val="bg1"/>
              </a:solidFill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None/>
            </a:pPr>
            <a:r>
              <a:rPr lang="de-DE" sz="2400" b="1" dirty="0" smtClean="0"/>
              <a:t>Hochschule für Künste Bremen  </a:t>
            </a:r>
          </a:p>
          <a:p>
            <a:pPr marL="457200" indent="-457200">
              <a:buNone/>
            </a:pPr>
            <a:r>
              <a:rPr lang="de-DE" sz="2400" i="1" dirty="0" smtClean="0"/>
              <a:t> Internationalisierungsstrategie intensiv in Vorbereitung</a:t>
            </a:r>
          </a:p>
          <a:p>
            <a:pPr marL="457200" indent="-457200"/>
            <a:endParaRPr lang="de-DE" sz="2400" dirty="0" smtClean="0"/>
          </a:p>
          <a:p>
            <a:pPr marL="457200" indent="-457200"/>
            <a:r>
              <a:rPr lang="de-DE" sz="2400" dirty="0" smtClean="0"/>
              <a:t>Englisch, Französisch, Spanisch, Deutsch als Fremdsprache (über zentrale Angebote des FZHB)</a:t>
            </a:r>
          </a:p>
          <a:p>
            <a:pPr marL="457200" indent="-457200"/>
            <a:endParaRPr lang="de-DE" sz="2400" dirty="0" smtClean="0"/>
          </a:p>
          <a:p>
            <a:pPr marL="457200" indent="-457200"/>
            <a:r>
              <a:rPr lang="de-DE" sz="2400" dirty="0" smtClean="0"/>
              <a:t>Italienisch, fachorientiert </a:t>
            </a:r>
          </a:p>
          <a:p>
            <a:pPr marL="457200" indent="-457200"/>
            <a:endParaRPr lang="de-DE" sz="2400" dirty="0" smtClean="0"/>
          </a:p>
          <a:p>
            <a:pPr marL="457200" indent="-457200"/>
            <a:r>
              <a:rPr lang="de-DE" sz="2400" dirty="0" smtClean="0"/>
              <a:t>Beteiligung am vernetzten Selbstlernzentrum</a:t>
            </a:r>
          </a:p>
          <a:p>
            <a:pPr marL="457200" indent="-457200"/>
            <a:endParaRPr lang="de-DE" sz="2400" dirty="0" smtClean="0"/>
          </a:p>
          <a:p>
            <a:pPr marL="457200" indent="-457200"/>
            <a:r>
              <a:rPr lang="de-DE" sz="2400" dirty="0" smtClean="0"/>
              <a:t>Entgeltbefreiung nach dem gleichen Förderprogramm wie Universität</a:t>
            </a:r>
          </a:p>
          <a:p>
            <a:pPr marL="457200" indent="-457200"/>
            <a:endParaRPr lang="de-DE" sz="2400" dirty="0" smtClean="0"/>
          </a:p>
          <a:p>
            <a:pPr marL="457200" indent="-457200"/>
            <a:endParaRPr lang="de-DE" sz="2400" dirty="0" smtClean="0"/>
          </a:p>
          <a:p>
            <a:pPr marL="457200" indent="-457200">
              <a:buNone/>
            </a:pPr>
            <a:endParaRPr lang="de-DE" sz="2400" dirty="0" smtClean="0"/>
          </a:p>
          <a:p>
            <a:pPr marL="457200" indent="-457200"/>
            <a:endParaRPr lang="de-DE" sz="2400" dirty="0" smtClean="0"/>
          </a:p>
          <a:p>
            <a:pPr marL="457200" indent="-457200">
              <a:buNone/>
            </a:pPr>
            <a:endParaRPr lang="de-DE" sz="2400" dirty="0" smtClean="0"/>
          </a:p>
          <a:p>
            <a:pPr>
              <a:buNone/>
            </a:pPr>
            <a:endParaRPr lang="de-DE" b="1" dirty="0" smtClean="0"/>
          </a:p>
          <a:p>
            <a:pPr>
              <a:buNone/>
            </a:pPr>
            <a:endParaRPr lang="de-DE" b="1" dirty="0" smtClean="0"/>
          </a:p>
          <a:p>
            <a:pPr>
              <a:buNone/>
            </a:pPr>
            <a:endParaRPr lang="de-DE" b="1" dirty="0" smtClean="0"/>
          </a:p>
          <a:p>
            <a:pPr>
              <a:buNone/>
            </a:pPr>
            <a:endParaRPr lang="de-DE" b="1" dirty="0" smtClean="0"/>
          </a:p>
          <a:p>
            <a:pPr>
              <a:buNone/>
            </a:pPr>
            <a:endParaRPr lang="de-DE" dirty="0" smtClean="0"/>
          </a:p>
          <a:p>
            <a:pPr>
              <a:buFont typeface="Wingdings" pitchFamily="2" charset="2"/>
              <a:buChar char="Ø"/>
            </a:pPr>
            <a:endParaRPr lang="de-DE" b="1" dirty="0" smtClean="0"/>
          </a:p>
          <a:p>
            <a:pPr>
              <a:buNone/>
            </a:pPr>
            <a:endParaRPr lang="de-DE" dirty="0" smtClean="0"/>
          </a:p>
          <a:p>
            <a:pPr>
              <a:buFont typeface="Wingdings" pitchFamily="2" charset="2"/>
              <a:buChar char="Ø"/>
            </a:pPr>
            <a:endParaRPr lang="de-DE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HRK-Konferenz, 11./12.12.2012          Dr. Bärbel Kühn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HERAUSFORDERUNGEN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	</a:t>
            </a:r>
          </a:p>
          <a:p>
            <a:pPr>
              <a:buNone/>
            </a:pPr>
            <a:endParaRPr lang="de-DE" sz="6000" b="1" dirty="0" smtClean="0"/>
          </a:p>
          <a:p>
            <a:pPr marL="1143000" indent="-1143000">
              <a:buFont typeface="+mj-lt"/>
              <a:buAutoNum type="arabicPeriod"/>
            </a:pPr>
            <a:r>
              <a:rPr lang="de-DE" sz="11200" dirty="0" smtClean="0"/>
              <a:t>HRK–Empfehlung vom November 2011: Internationalisierung und Mehrsprachigkeit als Herausforderung zur Neudiskussion der Bedeutung von Englisch, Deutsch und anderen Sprachen </a:t>
            </a:r>
          </a:p>
          <a:p>
            <a:pPr marL="1143000" indent="-1143000">
              <a:buFont typeface="+mj-lt"/>
              <a:buAutoNum type="arabicPeriod"/>
            </a:pPr>
            <a:endParaRPr lang="de-DE" sz="11200" dirty="0" smtClean="0"/>
          </a:p>
          <a:p>
            <a:pPr marL="1143000" indent="-1143000">
              <a:buFont typeface="+mj-lt"/>
              <a:buAutoNum type="arabicPeriod"/>
            </a:pPr>
            <a:r>
              <a:rPr lang="de-DE" sz="11200" dirty="0" smtClean="0"/>
              <a:t>Migration und Integration als Herausforderung zur Neuformulierung der Aufgaben im Kontext von </a:t>
            </a:r>
            <a:r>
              <a:rPr lang="de-DE" sz="11200" dirty="0" err="1" smtClean="0"/>
              <a:t>Multilingualität</a:t>
            </a:r>
            <a:r>
              <a:rPr lang="de-DE" sz="11200" dirty="0" smtClean="0"/>
              <a:t> und </a:t>
            </a:r>
            <a:r>
              <a:rPr lang="de-DE" sz="11200" dirty="0" err="1" smtClean="0"/>
              <a:t>Multikulturalität</a:t>
            </a:r>
            <a:endParaRPr lang="de-DE" sz="11200" dirty="0" smtClean="0"/>
          </a:p>
          <a:p>
            <a:pPr marL="1143000" indent="-1143000">
              <a:buNone/>
            </a:pPr>
            <a:endParaRPr lang="de-DE" sz="11200" dirty="0" smtClean="0"/>
          </a:p>
          <a:p>
            <a:pPr>
              <a:buNone/>
            </a:pPr>
            <a:endParaRPr lang="de-DE" sz="6000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	</a:t>
            </a:r>
          </a:p>
          <a:p>
            <a:pPr>
              <a:buNone/>
            </a:pPr>
            <a:r>
              <a:rPr lang="de-DE" dirty="0" smtClean="0"/>
              <a:t>	</a:t>
            </a:r>
          </a:p>
          <a:p>
            <a:pPr>
              <a:buNone/>
            </a:pPr>
            <a:r>
              <a:rPr lang="de-DE" sz="4000" b="1" dirty="0" smtClean="0"/>
              <a:t>	</a:t>
            </a:r>
          </a:p>
          <a:p>
            <a:pPr>
              <a:buNone/>
            </a:pPr>
            <a:r>
              <a:rPr lang="de-DE" sz="4000" b="1" dirty="0" smtClean="0"/>
              <a:t>	</a:t>
            </a:r>
          </a:p>
          <a:p>
            <a:pPr>
              <a:buNone/>
            </a:pPr>
            <a:r>
              <a:rPr lang="de-DE" sz="4000" b="1" dirty="0" smtClean="0"/>
              <a:t> </a:t>
            </a:r>
            <a:endParaRPr lang="de-DE" sz="4000" b="1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HRK-Konferenz, 11./12.12.2012</a:t>
            </a:r>
          </a:p>
          <a:p>
            <a:pPr>
              <a:defRPr/>
            </a:pPr>
            <a:r>
              <a:rPr lang="de-DE" dirty="0" smtClean="0"/>
              <a:t>Dr. Bärbel Kühn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590</Words>
  <Application>Microsoft Office PowerPoint</Application>
  <PresentationFormat>Předvádění na obrazovce (4:3)</PresentationFormat>
  <Paragraphs>199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12</vt:i4>
      </vt:variant>
    </vt:vector>
  </HeadingPairs>
  <TitlesOfParts>
    <vt:vector size="20" baseType="lpstr">
      <vt:lpstr>Arial</vt:lpstr>
      <vt:lpstr>Calibri</vt:lpstr>
      <vt:lpstr>StarSymbol</vt:lpstr>
      <vt:lpstr>Symbol</vt:lpstr>
      <vt:lpstr>Wingdings</vt:lpstr>
      <vt:lpstr>Benutzerdefiniertes Design</vt:lpstr>
      <vt:lpstr>2_Benutzerdefiniertes Design</vt:lpstr>
      <vt:lpstr>1_Benutzerdefiniertes Design</vt:lpstr>
      <vt:lpstr> WELCHE ROLLE SPIELEN  DIE SPRACHENZENTREN DER HOCHSCHULEN FÜR DIE SPRACHENPOLITIK UND VOR WELCHEN HERAUSFORDERUNGEN STEHEN SIE?</vt:lpstr>
      <vt:lpstr>  VORAUSSETZUNGEN I</vt:lpstr>
      <vt:lpstr> VORAUSSETZUGEN II</vt:lpstr>
      <vt:lpstr> IMPLIKATE</vt:lpstr>
      <vt:lpstr>   ROLLE DES FZHB IN DEN INTERNATIONALISIERUNGSSTRATEGIEN DER HOCHSCHULEN </vt:lpstr>
      <vt:lpstr> ROLLE DES FZHB IN DEN INTERNATIONALISIERUNGSSTRATEGIEN DER HOCHSCHULEN</vt:lpstr>
      <vt:lpstr> ROLLE DES FZHB IN DEN INTERNATIONALISIERUNGSSTRATEGIEN DER HOCHSCHULEN</vt:lpstr>
      <vt:lpstr> ROLLE DES FZHB IN DEN INTERNATIONALISIERUNGSSTRATEGIEN DER HOCHSCHULEN</vt:lpstr>
      <vt:lpstr>HERAUSFORDERUNGEN</vt:lpstr>
      <vt:lpstr> PROGRAMM AKADEMISCHE MEHRSPRACHIGKEIT </vt:lpstr>
      <vt:lpstr>ANGEBOTE</vt:lpstr>
      <vt:lpstr> PERSEPKTIVE </vt:lpstr>
    </vt:vector>
  </TitlesOfParts>
  <Company>UB-Soft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Buschmann</dc:creator>
  <cp:lastModifiedBy>Hobzova</cp:lastModifiedBy>
  <cp:revision>167</cp:revision>
  <dcterms:created xsi:type="dcterms:W3CDTF">2008-03-30T17:34:34Z</dcterms:created>
  <dcterms:modified xsi:type="dcterms:W3CDTF">2017-11-23T14:35:06Z</dcterms:modified>
</cp:coreProperties>
</file>