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57" r:id="rId6"/>
    <p:sldId id="281" r:id="rId7"/>
    <p:sldId id="274" r:id="rId8"/>
    <p:sldId id="282" r:id="rId9"/>
    <p:sldId id="283" r:id="rId10"/>
    <p:sldId id="280" r:id="rId11"/>
    <p:sldId id="286" r:id="rId12"/>
    <p:sldId id="284" r:id="rId13"/>
    <p:sldId id="272" r:id="rId14"/>
    <p:sldId id="273" r:id="rId15"/>
    <p:sldId id="285" r:id="rId16"/>
    <p:sldId id="287" r:id="rId17"/>
    <p:sldId id="266" r:id="rId18"/>
    <p:sldId id="268" r:id="rId19"/>
    <p:sldId id="277" r:id="rId20"/>
    <p:sldId id="279" r:id="rId21"/>
    <p:sldId id="288" r:id="rId22"/>
    <p:sldId id="278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EA8C5-4A66-4E90-8107-750B7FE55B2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0B928-4697-4215-A6AA-DD0ECC4FC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5B2D56-F5DE-44D4-9600-609C23E7AB55}" type="slidenum">
              <a:rPr lang="cs-CZ" altLang="en-US"/>
              <a:pPr/>
              <a:t>17</a:t>
            </a:fld>
            <a:endParaRPr lang="cs-CZ" alt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64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6AE212-7165-4863-9621-089CB621BB41}" type="slidenum">
              <a:rPr lang="cs-CZ" altLang="en-US"/>
              <a:pPr/>
              <a:t>18</a:t>
            </a:fld>
            <a:endParaRPr lang="cs-CZ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8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06FA-B4AA-4E43-AB8B-552F51F86D6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6CD9-D976-46F6-A0FE-4AFA0B9462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06FA-B4AA-4E43-AB8B-552F51F86D6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6CD9-D976-46F6-A0FE-4AFA0B94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06FA-B4AA-4E43-AB8B-552F51F86D6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6CD9-D976-46F6-A0FE-4AFA0B94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06FA-B4AA-4E43-AB8B-552F51F86D6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6CD9-D976-46F6-A0FE-4AFA0B94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06FA-B4AA-4E43-AB8B-552F51F86D6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6CD9-D976-46F6-A0FE-4AFA0B9462C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06FA-B4AA-4E43-AB8B-552F51F86D6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6CD9-D976-46F6-A0FE-4AFA0B94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06FA-B4AA-4E43-AB8B-552F51F86D6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6CD9-D976-46F6-A0FE-4AFA0B9462C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06FA-B4AA-4E43-AB8B-552F51F86D6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6CD9-D976-46F6-A0FE-4AFA0B94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06FA-B4AA-4E43-AB8B-552F51F86D6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6CD9-D976-46F6-A0FE-4AFA0B94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06FA-B4AA-4E43-AB8B-552F51F86D6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6CD9-D976-46F6-A0FE-4AFA0B9462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06FA-B4AA-4E43-AB8B-552F51F86D6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6CD9-D976-46F6-A0FE-4AFA0B94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D9D06FA-B4AA-4E43-AB8B-552F51F86D6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7716CD9-D976-46F6-A0FE-4AFA0B9462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15816" y="1556792"/>
            <a:ext cx="5618584" cy="174203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Praktická výuka 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LF MU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43808" y="3717032"/>
            <a:ext cx="5616624" cy="1540768"/>
          </a:xfrm>
        </p:spPr>
        <p:txBody>
          <a:bodyPr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MUDr. Anna Vašků, CSc.</a:t>
            </a:r>
          </a:p>
          <a:p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Proděkanka LF MU pro vnější vztahy</a:t>
            </a:r>
          </a:p>
          <a:p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Přednostka Ústavu patologické fyziologie LF MU, UKB, Kamenice 5, 625 00 Brno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prof. Vasku\Pictures\2013-11-01 LF MU\LF MU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1" y="1845160"/>
            <a:ext cx="1399655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OPTIMED na LF MU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OPTIMED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opírá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vytvoření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inovovaného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propracovaného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dynamického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který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usnadňovat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studentům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vyučujícím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orientaci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výuce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ve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svém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důsledku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zefektivňovat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znalosti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dovednosti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praxi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cs-CZ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6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OPTIMED na LF MU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Klíčovým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parametrem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systému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dynamičnost</a:t>
            </a:r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tedy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schopnost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absorbovat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poznatky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medicíně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racionálním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způsobem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propojit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výukou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orientovanou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pacienta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cs-CZ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14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altLang="en-US" sz="2600" dirty="0" smtClean="0"/>
          </a:p>
          <a:p>
            <a:pPr lvl="1">
              <a:lnSpc>
                <a:spcPct val="80000"/>
              </a:lnSpc>
            </a:pPr>
            <a:r>
              <a:rPr lang="cs-CZ" altLang="en-US" sz="4000" dirty="0" smtClean="0"/>
              <a:t>Stále větší nároky na absolventy z pohledu objemu informací.</a:t>
            </a:r>
          </a:p>
          <a:p>
            <a:pPr lvl="1">
              <a:lnSpc>
                <a:spcPct val="80000"/>
              </a:lnSpc>
            </a:pPr>
            <a:endParaRPr lang="cs-CZ" altLang="en-US" sz="4000" dirty="0" smtClean="0"/>
          </a:p>
          <a:p>
            <a:pPr lvl="1">
              <a:lnSpc>
                <a:spcPct val="80000"/>
              </a:lnSpc>
            </a:pPr>
            <a:r>
              <a:rPr lang="cs-CZ" altLang="en-US" sz="4000" dirty="0" smtClean="0"/>
              <a:t>Obtížně definovatelný tzv. </a:t>
            </a:r>
            <a:r>
              <a:rPr lang="cs-CZ" altLang="en-US" sz="4000" dirty="0" smtClean="0">
                <a:solidFill>
                  <a:schemeClr val="tx2">
                    <a:lumMod val="75000"/>
                  </a:schemeClr>
                </a:solidFill>
              </a:rPr>
              <a:t>profil absolventa</a:t>
            </a:r>
            <a:r>
              <a:rPr lang="cs-CZ" altLang="en-US" sz="4000" dirty="0" smtClean="0">
                <a:solidFill>
                  <a:srgbClr val="C00000"/>
                </a:solidFill>
              </a:rPr>
              <a:t> </a:t>
            </a:r>
            <a:r>
              <a:rPr lang="cs-CZ" altLang="en-US" sz="4000" dirty="0" smtClean="0"/>
              <a:t>(suma znalostí a dovedností) z důvodu absence mezi předměty porovnatelných výstupů z učení</a:t>
            </a:r>
          </a:p>
        </p:txBody>
      </p:sp>
    </p:spTree>
    <p:extLst>
      <p:ext uri="{BB962C8B-B14F-4D97-AF65-F5344CB8AC3E}">
        <p14:creationId xmlns:p14="http://schemas.microsoft.com/office/powerpoint/2010/main" val="24359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Důvody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altLang="en-US" sz="2600" dirty="0" smtClean="0"/>
          </a:p>
          <a:p>
            <a:pPr lvl="1">
              <a:lnSpc>
                <a:spcPct val="80000"/>
              </a:lnSpc>
            </a:pPr>
            <a:r>
              <a:rPr lang="cs-CZ" altLang="en-US" sz="3200" dirty="0" smtClean="0"/>
              <a:t>Nejsou optimálně</a:t>
            </a:r>
            <a:r>
              <a:rPr lang="cs-CZ" altLang="en-US" sz="3200" u="sng" dirty="0" smtClean="0"/>
              <a:t> </a:t>
            </a:r>
            <a:r>
              <a:rPr lang="cs-CZ" altLang="en-US" sz="3200" dirty="0" smtClean="0"/>
              <a:t>definovány </a:t>
            </a:r>
            <a:r>
              <a:rPr lang="cs-CZ" altLang="en-US" sz="3200" dirty="0" smtClean="0">
                <a:solidFill>
                  <a:schemeClr val="tx2">
                    <a:lumMod val="75000"/>
                  </a:schemeClr>
                </a:solidFill>
              </a:rPr>
              <a:t>návaznosti</a:t>
            </a:r>
            <a:r>
              <a:rPr lang="cs-CZ" altLang="en-US" sz="3200" dirty="0" smtClean="0"/>
              <a:t> jednotlivých předmětů</a:t>
            </a:r>
          </a:p>
          <a:p>
            <a:pPr lvl="1">
              <a:lnSpc>
                <a:spcPct val="80000"/>
              </a:lnSpc>
            </a:pPr>
            <a:endParaRPr lang="cs-CZ" altLang="en-US" sz="3200" dirty="0" smtClean="0"/>
          </a:p>
          <a:p>
            <a:pPr lvl="1">
              <a:lnSpc>
                <a:spcPct val="80000"/>
              </a:lnSpc>
            </a:pPr>
            <a:r>
              <a:rPr lang="cs-CZ" altLang="en-US" sz="3200" dirty="0" smtClean="0">
                <a:solidFill>
                  <a:schemeClr val="tx2">
                    <a:lumMod val="75000"/>
                  </a:schemeClr>
                </a:solidFill>
              </a:rPr>
              <a:t>Operativní komunikace </a:t>
            </a:r>
            <a:r>
              <a:rPr lang="cs-CZ" altLang="en-US" sz="3200" dirty="0" smtClean="0"/>
              <a:t>mezi vyučujícími jednotlivých předmětů je za současného stavu obtížná a časově náročná</a:t>
            </a:r>
          </a:p>
          <a:p>
            <a:pPr marL="274320" lvl="1" indent="0">
              <a:lnSpc>
                <a:spcPct val="80000"/>
              </a:lnSpc>
              <a:buNone/>
            </a:pPr>
            <a:endParaRPr lang="cs-CZ" altLang="en-US" sz="3200" dirty="0" smtClean="0"/>
          </a:p>
          <a:p>
            <a:pPr lvl="1">
              <a:lnSpc>
                <a:spcPct val="80000"/>
              </a:lnSpc>
            </a:pPr>
            <a:r>
              <a:rPr lang="cs-CZ" altLang="en-US" sz="3200" dirty="0" smtClean="0">
                <a:solidFill>
                  <a:schemeClr val="tx2">
                    <a:lumMod val="75000"/>
                  </a:schemeClr>
                </a:solidFill>
              </a:rPr>
              <a:t>Nejnovější poznatky </a:t>
            </a:r>
            <a:r>
              <a:rPr lang="cs-CZ" altLang="en-US" sz="3200" dirty="0" smtClean="0"/>
              <a:t>jsou obtížně implementovatelné do výuky a mnohdy hůře srozumitelné pro studenty z důvodu časté absence znalostí vedoucích k jejich správnému pochopení</a:t>
            </a:r>
          </a:p>
          <a:p>
            <a:pPr lvl="1">
              <a:lnSpc>
                <a:spcPct val="80000"/>
              </a:lnSpc>
            </a:pPr>
            <a:endParaRPr lang="cs-CZ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Důvody (studenti)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en-US" sz="4400" dirty="0" smtClean="0"/>
              <a:t>Studenti LF MU poukazují na: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en-US" sz="4400" dirty="0" smtClean="0"/>
          </a:p>
          <a:p>
            <a:pPr lvl="1">
              <a:lnSpc>
                <a:spcPct val="90000"/>
              </a:lnSpc>
            </a:pPr>
            <a:r>
              <a:rPr lang="cs-CZ" altLang="en-US" sz="4000" dirty="0" smtClean="0"/>
              <a:t>obtížnost obsahu</a:t>
            </a:r>
          </a:p>
          <a:p>
            <a:pPr lvl="1">
              <a:lnSpc>
                <a:spcPct val="90000"/>
              </a:lnSpc>
            </a:pPr>
            <a:r>
              <a:rPr lang="cs-CZ" altLang="en-US" sz="4000" dirty="0" smtClean="0"/>
              <a:t>náročnost na </a:t>
            </a:r>
            <a:r>
              <a:rPr lang="cs-CZ" altLang="en-US" sz="4000" dirty="0" smtClean="0"/>
              <a:t>přípravu</a:t>
            </a:r>
          </a:p>
          <a:p>
            <a:pPr lvl="1">
              <a:lnSpc>
                <a:spcPct val="90000"/>
              </a:lnSpc>
            </a:pPr>
            <a:r>
              <a:rPr lang="cs-CZ" altLang="en-US" sz="4000" dirty="0"/>
              <a:t>n</a:t>
            </a:r>
            <a:r>
              <a:rPr lang="cs-CZ" altLang="en-US" sz="4000" dirty="0" smtClean="0"/>
              <a:t>ekonzistence ve výuce, duplicity</a:t>
            </a:r>
            <a:endParaRPr lang="cs-CZ" altLang="en-US" sz="4000" dirty="0" smtClean="0"/>
          </a:p>
          <a:p>
            <a:pPr lvl="1">
              <a:lnSpc>
                <a:spcPct val="90000"/>
              </a:lnSpc>
            </a:pPr>
            <a:r>
              <a:rPr lang="cs-CZ" altLang="en-US" sz="4000" dirty="0" smtClean="0"/>
              <a:t>na nižší dostupnost studijních zdrojů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cs-CZ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Důvody (studenti)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studentům všeobecného lékařství chybí provázanost jednotlivých poznatků, kdy si student neuvědomuje, proč je informace, kterou dostává, podstatná pro následné studium a především pro </a:t>
            </a:r>
            <a:r>
              <a:rPr lang="cs-CZ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praxi</a:t>
            </a:r>
          </a:p>
          <a:p>
            <a:pPr>
              <a:lnSpc>
                <a:spcPct val="90000"/>
              </a:lnSpc>
            </a:pPr>
            <a:r>
              <a:rPr lang="cs-CZ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studenty jsou často kladeny protichůdné požadavky ze strany jednotlivých oborů</a:t>
            </a:r>
          </a:p>
          <a:p>
            <a:pPr>
              <a:lnSpc>
                <a:spcPct val="90000"/>
              </a:lnSpc>
            </a:pPr>
            <a:r>
              <a:rPr lang="cs-CZ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Nejsou jasně definovány požadavky pro evaluaci, tato místy subjektivně zabarvená</a:t>
            </a:r>
            <a:endParaRPr lang="cs-CZ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0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Popis  výstupů z učení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zná</a:t>
            </a:r>
          </a:p>
          <a:p>
            <a:pPr>
              <a:lnSpc>
                <a:spcPct val="90000"/>
              </a:lnSpc>
            </a:pPr>
            <a:r>
              <a:rPr lang="cs-CZ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umí/ dovede/ provedl</a:t>
            </a:r>
          </a:p>
          <a:p>
            <a:pPr>
              <a:lnSpc>
                <a:spcPct val="90000"/>
              </a:lnSpc>
            </a:pPr>
            <a:r>
              <a:rPr lang="cs-CZ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viděl</a:t>
            </a:r>
          </a:p>
        </p:txBody>
      </p:sp>
    </p:spTree>
    <p:extLst>
      <p:ext uri="{BB962C8B-B14F-4D97-AF65-F5344CB8AC3E}">
        <p14:creationId xmlns:p14="http://schemas.microsoft.com/office/powerpoint/2010/main" val="1251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9384"/>
            <a:ext cx="7167665" cy="65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Optimed  na LF MU - přínos</a:t>
            </a:r>
            <a:endParaRPr lang="cs-CZ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>
            <a:normAutofit/>
          </a:bodyPr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en-US" sz="2800" dirty="0" smtClean="0"/>
              <a:t>Prvenství na lékařských fakultách v ČR</a:t>
            </a:r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en-US" sz="2800" dirty="0" smtClean="0"/>
              <a:t>Transparentnost </a:t>
            </a:r>
            <a:r>
              <a:rPr lang="cs-CZ" altLang="en-US" sz="2800" dirty="0"/>
              <a:t>směrem ke studentovi – pedagogům – partnerským univerzitám - zaměstnavatelům</a:t>
            </a:r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en-US" sz="2800" dirty="0"/>
              <a:t>Vstupní bod pro nové alternativy hodnocení</a:t>
            </a:r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en-US" sz="2800" dirty="0"/>
              <a:t>Vstupní bod pro dílčí metodické elementy ve výuce  (web 2.0 aplikace, videa, mobilní aplikace)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cs-CZ" alt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Zahraniční studenti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dirty="0" smtClean="0"/>
              <a:t>Dva studenti 5. ročníku LF MU </a:t>
            </a:r>
            <a:r>
              <a:rPr lang="cs-CZ" dirty="0"/>
              <a:t>se v Praze zúčastnili mezinárodní soutěže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Prezentace odborných a tematických prací zahraničních studentů v češtině</a:t>
            </a:r>
            <a:r>
              <a:rPr lang="cs-CZ" dirty="0"/>
              <a:t>, kterou pořádal Ústav jazykové a odborné přípravy (Institute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and </a:t>
            </a:r>
            <a:r>
              <a:rPr lang="cs-CZ" dirty="0" err="1"/>
              <a:t>Preparatory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) Univerzity Karlovy , a reprezentovali svoji univerzitu s vynikajícím výsledkem. V sekci odborných prezentací získal 1. místo student z Izraele Roye </a:t>
            </a:r>
            <a:r>
              <a:rPr lang="cs-CZ" dirty="0" err="1"/>
              <a:t>Mauthner</a:t>
            </a:r>
            <a:r>
              <a:rPr lang="cs-CZ" dirty="0"/>
              <a:t> s prací „Schizofrenie jako řeč duše“. Druhý soutěžící, Emanuel </a:t>
            </a:r>
            <a:r>
              <a:rPr lang="cs-CZ" dirty="0" err="1"/>
              <a:t>Marques</a:t>
            </a:r>
            <a:r>
              <a:rPr lang="cs-CZ" dirty="0"/>
              <a:t> z Portugalska, předvedl svou prezentaci „Poruchy sexuální preference“ s vysokou mírou profesionality. Oba studenti dokončili osmý semestr povinného předmětu Czech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foreigners</a:t>
            </a:r>
            <a:r>
              <a:rPr lang="cs-CZ" dirty="0"/>
              <a:t> pod vedením PhDr. Ivany </a:t>
            </a:r>
            <a:r>
              <a:rPr lang="cs-CZ" dirty="0" err="1"/>
              <a:t>Reškové</a:t>
            </a:r>
            <a:r>
              <a:rPr lang="cs-CZ" dirty="0"/>
              <a:t>, Ph.D., která je na účast připravovala.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8363272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Pregraduální studium na LF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079680"/>
              </p:ext>
            </p:extLst>
          </p:nvPr>
        </p:nvGraphicFramePr>
        <p:xfrm>
          <a:off x="1835696" y="1772816"/>
          <a:ext cx="6912768" cy="3781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0956"/>
                <a:gridCol w="2466814"/>
                <a:gridCol w="713295"/>
                <a:gridCol w="1281703"/>
              </a:tblGrid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Obor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 </a:t>
                      </a:r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studia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Jazyk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Počet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studentů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Všeobecné</a:t>
                      </a:r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lékařství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M, 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ČJ, 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1988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Zubní</a:t>
                      </a:r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lékařství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M, 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ČJ, 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Dentální</a:t>
                      </a:r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hygienistka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B, 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ČJ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Fyzioterapie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B, M, P, 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ČJ, (A)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148+30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Nutriční</a:t>
                      </a:r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terapeut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B, M, P, 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ČJ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110+25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Optika</a:t>
                      </a:r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 </a:t>
                      </a:r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optometrie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B, M, P, 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ČJ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139+33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Radiologický</a:t>
                      </a:r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asistent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B, M, P, 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ĆJ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Zdravotní</a:t>
                      </a:r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laborant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B, M, P, 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ČJ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Zdravotnický</a:t>
                      </a:r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záchranář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B, M, P, 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ČJ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Porodní</a:t>
                      </a:r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asistentka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B, M,P,K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ČJ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Ortoptika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B, M, P, 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ČJ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46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Ošetřovatelská</a:t>
                      </a:r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péče</a:t>
                      </a:r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 </a:t>
                      </a:r>
                      <a:r>
                        <a:rPr lang="en-US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gerontologii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M, P, 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ČJ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2" descr="C:\Users\prof. Vasku\Pictures\2013-11-01 LF MU\LF MU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0" y="2133192"/>
            <a:ext cx="139967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„Americká akreditace“ !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Federální </a:t>
            </a:r>
            <a:r>
              <a:rPr lang="cs-CZ" dirty="0"/>
              <a:t>Ministerstvo školství USA schválilo přihlášku Masarykovy univerzity do programu studijních půjček. </a:t>
            </a:r>
            <a:r>
              <a:rPr lang="cs-CZ" dirty="0" smtClean="0"/>
              <a:t>Občané USA si tak mohou od vlády půjčovat na studium na MU. Bez </a:t>
            </a:r>
            <a:r>
              <a:rPr lang="cs-CZ" dirty="0"/>
              <a:t>této akreditace bylo prakticky nemožné vstoupit na americký vysokoškolský trh a přilákat studenty z USA.  Pomocí půjček bude mimo samoplátců v magisterských programech možné přilákat </a:t>
            </a:r>
            <a:r>
              <a:rPr lang="cs-CZ" dirty="0" smtClean="0"/>
              <a:t>také mladé </a:t>
            </a:r>
            <a:r>
              <a:rPr lang="cs-CZ" dirty="0"/>
              <a:t>vědce do postgraduálních studijních programů. </a:t>
            </a:r>
            <a:endParaRPr lang="cs-CZ" dirty="0" smtClean="0"/>
          </a:p>
          <a:p>
            <a:pPr lvl="0"/>
            <a:r>
              <a:rPr lang="cs-CZ" dirty="0" smtClean="0"/>
              <a:t>Získání </a:t>
            </a:r>
            <a:r>
              <a:rPr lang="cs-CZ" dirty="0"/>
              <a:t>akreditace je mimořádným úspěchem, který završuje tříleté </a:t>
            </a:r>
            <a:r>
              <a:rPr lang="cs-CZ" dirty="0" smtClean="0"/>
              <a:t>úsilí několika pracovníků vedení LF MU.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f. Vasku\Pictures\2013-11-01 P-Pool\P-Pool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0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Stipendijní programy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>
              <a:solidFill>
                <a:srgbClr val="FF0000"/>
              </a:solidFill>
            </a:endParaRPr>
          </a:p>
          <a:p>
            <a:pPr lvl="0"/>
            <a:r>
              <a:rPr lang="cs-CZ" dirty="0" smtClean="0"/>
              <a:t>Stipendijní </a:t>
            </a:r>
            <a:r>
              <a:rPr lang="cs-CZ" dirty="0"/>
              <a:t>program </a:t>
            </a:r>
            <a:r>
              <a:rPr lang="cs-CZ" dirty="0">
                <a:solidFill>
                  <a:srgbClr val="FF0000"/>
                </a:solidFill>
              </a:rPr>
              <a:t>pro podporu studentů v programu s rozšířenou vědeckou přípravou (P-pool) </a:t>
            </a:r>
            <a:endParaRPr lang="cs-CZ" dirty="0"/>
          </a:p>
          <a:p>
            <a:pPr lvl="0"/>
            <a:r>
              <a:rPr lang="cs-CZ" dirty="0" smtClean="0"/>
              <a:t>Stipendijní </a:t>
            </a:r>
            <a:r>
              <a:rPr lang="cs-CZ" dirty="0"/>
              <a:t>program </a:t>
            </a:r>
            <a:r>
              <a:rPr lang="cs-CZ" dirty="0">
                <a:solidFill>
                  <a:srgbClr val="FF0000"/>
                </a:solidFill>
              </a:rPr>
              <a:t>na podporu studentů, kteří úspěšně složí zkoušky </a:t>
            </a:r>
            <a:r>
              <a:rPr lang="cs-CZ" dirty="0" smtClean="0">
                <a:solidFill>
                  <a:srgbClr val="FF0000"/>
                </a:solidFill>
              </a:rPr>
              <a:t>USMLE</a:t>
            </a:r>
          </a:p>
          <a:p>
            <a:pPr lvl="0"/>
            <a:r>
              <a:rPr lang="cs-CZ" dirty="0" smtClean="0"/>
              <a:t>Stipendijní program </a:t>
            </a:r>
            <a:r>
              <a:rPr lang="cs-CZ" dirty="0">
                <a:solidFill>
                  <a:srgbClr val="FF0000"/>
                </a:solidFill>
              </a:rPr>
              <a:t>pro podporu účastí studentů doktorského studia na odborných akcích a stážích v tuzemsku i v </a:t>
            </a:r>
            <a:r>
              <a:rPr lang="cs-CZ" dirty="0" smtClean="0">
                <a:solidFill>
                  <a:srgbClr val="FF0000"/>
                </a:solidFill>
              </a:rPr>
              <a:t>zahraničí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d.muni.cz/design/med/images/slideshow/slidesho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20" y="1124888"/>
            <a:ext cx="5291996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ed.muni.cz/design/med/images/slideshow/slideshow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12" y="2997096"/>
            <a:ext cx="5291996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35696" y="5229200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Děkuji vám za pozornost</a:t>
            </a:r>
            <a:endParaRPr lang="en-US" sz="2400" dirty="0"/>
          </a:p>
        </p:txBody>
      </p:sp>
      <p:pic>
        <p:nvPicPr>
          <p:cNvPr id="5" name="Picture 2" descr="C:\Users\prof. Vasku\Pictures\2013-11-01 LF MU\LF MU 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6" y="1125080"/>
            <a:ext cx="139967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9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8363272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Pregraduální studium na LF </a:t>
            </a:r>
            <a:br>
              <a:rPr lang="cs-CZ" dirty="0" smtClean="0"/>
            </a:br>
            <a:r>
              <a:rPr lang="cs-CZ" dirty="0" smtClean="0"/>
              <a:t>v anglickém jazyce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787646"/>
              </p:ext>
            </p:extLst>
          </p:nvPr>
        </p:nvGraphicFramePr>
        <p:xfrm>
          <a:off x="1835696" y="1772816"/>
          <a:ext cx="4917770" cy="3547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0956"/>
                <a:gridCol w="2466814"/>
              </a:tblGrid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Ročník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Počet studentů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marL="342900" indent="-342900" algn="ctr" fontAlgn="b">
                        <a:buAutoNum type="arabicPeriod"/>
                      </a:pPr>
                      <a:r>
                        <a:rPr lang="cs-CZ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139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marL="342900" indent="-342900" algn="ctr" fontAlgn="b">
                        <a:buAutoNum type="arabicPeriod"/>
                      </a:pPr>
                      <a:r>
                        <a:rPr lang="cs-CZ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VLA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118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ZLA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VLA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ZLA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VLA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ZLA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VLA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ZLA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 VLA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Celkem VLA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Celkem  ZLA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2" descr="C:\Users\prof. Vasku\Pictures\2013-11-01 LF MU\LF MU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0" y="1988840"/>
            <a:ext cx="139967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" y="404664"/>
            <a:ext cx="8795320" cy="142264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Pregraduální studium na LF </a:t>
            </a:r>
            <a:br>
              <a:rPr lang="cs-CZ" sz="2800" dirty="0" smtClean="0"/>
            </a:br>
            <a:r>
              <a:rPr lang="cs-CZ" sz="2800" dirty="0" smtClean="0"/>
              <a:t>v anglickém jazyce  dle státního občanství</a:t>
            </a:r>
            <a:endParaRPr lang="en-US" sz="2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938038"/>
              </p:ext>
            </p:extLst>
          </p:nvPr>
        </p:nvGraphicFramePr>
        <p:xfrm>
          <a:off x="1835696" y="1772816"/>
          <a:ext cx="4968552" cy="4044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265"/>
                <a:gridCol w="2492287"/>
              </a:tblGrid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Země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 zahraničních studentů dle státního občanství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marL="0" indent="0" algn="ctr" fontAlgn="b">
                        <a:buNone/>
                      </a:pP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Portugalsko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marL="0" indent="0" algn="ctr" fontAlgn="b">
                        <a:buNone/>
                      </a:pP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Velká Británie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Kypr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Řecko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Norsko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Švédsko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Izrael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Irsko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Nigérie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Německo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Taiwan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Saudská Arábie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Botswana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Ostatní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2" descr="C:\Users\prof. Vasku\Pictures\2013-11-01 LF MU\LF MU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0" y="2277208"/>
            <a:ext cx="139967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f. Vasku\Pictures\2013-11-01 LF MU\LF MU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0" y="2205200"/>
            <a:ext cx="139967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780628"/>
            <a:ext cx="6563072" cy="743372"/>
          </a:xfrm>
        </p:spPr>
        <p:txBody>
          <a:bodyPr>
            <a:noAutofit/>
          </a:bodyPr>
          <a:lstStyle/>
          <a:p>
            <a:r>
              <a:rPr lang="cs-CZ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Praktická výuka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696" y="1772816"/>
            <a:ext cx="6851104" cy="4704184"/>
          </a:xfrm>
        </p:spPr>
        <p:txBody>
          <a:bodyPr/>
          <a:lstStyle/>
          <a:p>
            <a:r>
              <a:rPr lang="cs-CZ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Preklinické obory</a:t>
            </a:r>
          </a:p>
          <a:p>
            <a:r>
              <a:rPr lang="cs-CZ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Klinické obory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f. Vasku\Pictures\2013-11-01 LF MU\LF MU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0" y="2421224"/>
            <a:ext cx="139967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780628"/>
            <a:ext cx="6779096" cy="743372"/>
          </a:xfrm>
        </p:spPr>
        <p:txBody>
          <a:bodyPr>
            <a:noAutofit/>
          </a:bodyPr>
          <a:lstStyle/>
          <a:p>
            <a:r>
              <a:rPr lang="cs-CZ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Praktická výuka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876800"/>
          </a:xfrm>
        </p:spPr>
        <p:txBody>
          <a:bodyPr>
            <a:normAutofit/>
          </a:bodyPr>
          <a:lstStyle/>
          <a:p>
            <a:endParaRPr lang="cs-CZ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Pitvy</a:t>
            </a:r>
          </a:p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Praktika laboratorní</a:t>
            </a:r>
          </a:p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Praktika s laboratorními zvířaty</a:t>
            </a:r>
          </a:p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Klinické stáže</a:t>
            </a:r>
          </a:p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Klinické praxe</a:t>
            </a:r>
          </a:p>
          <a:p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Předpromoční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OPTIMED na LF MU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768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komplexní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výuky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všeobecného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lékařství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LF MU a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posílení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výuky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orientované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řešení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souladu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uplatněním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absolventa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akademické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OPTIMED na LF MU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Stěžejními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prvky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jsou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horizontální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inovace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vyučovaných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předmětů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(n=76)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využití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nástroje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podobě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digitální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knihovny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propojenými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parametricky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zpracovanými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výstupy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výukovými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jednotkami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OPTIMED na LF MU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Stěžejními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prvky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jsou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vertikální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propojení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výuky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vstupní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znalosti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medicíny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teoretické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preklinické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znalosti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klinické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znalosti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dovednosti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schopnosti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lékaře-absolventa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nástupu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praxe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8388424" y="2996952"/>
            <a:ext cx="7555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Šipka doprava 4"/>
          <p:cNvSpPr/>
          <p:nvPr/>
        </p:nvSpPr>
        <p:spPr>
          <a:xfrm>
            <a:off x="7776864" y="3520432"/>
            <a:ext cx="7555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7" name="Šipka doprava 6"/>
          <p:cNvSpPr/>
          <p:nvPr/>
        </p:nvSpPr>
        <p:spPr>
          <a:xfrm>
            <a:off x="7236296" y="4024488"/>
            <a:ext cx="7555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8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626</TotalTime>
  <Words>748</Words>
  <Application>Microsoft Office PowerPoint</Application>
  <PresentationFormat>Předvádění na obrazovce (4:3)</PresentationFormat>
  <Paragraphs>187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</vt:lpstr>
      <vt:lpstr>Přehlednost</vt:lpstr>
      <vt:lpstr>Praktická výuka  na LF MU</vt:lpstr>
      <vt:lpstr>Pregraduální studium na LF</vt:lpstr>
      <vt:lpstr>Pregraduální studium na LF  v anglickém jazyce</vt:lpstr>
      <vt:lpstr>Pregraduální studium na LF  v anglickém jazyce  dle státního občanství</vt:lpstr>
      <vt:lpstr>Praktická výuka</vt:lpstr>
      <vt:lpstr>Praktická výuka</vt:lpstr>
      <vt:lpstr>Projekt OPTIMED na LF MU</vt:lpstr>
      <vt:lpstr>Projekt OPTIMED na LF MU</vt:lpstr>
      <vt:lpstr>Projekt OPTIMED na LF MU</vt:lpstr>
      <vt:lpstr>Projekt OPTIMED na LF MU</vt:lpstr>
      <vt:lpstr>Projekt OPTIMED na LF MU</vt:lpstr>
      <vt:lpstr>Důvody</vt:lpstr>
      <vt:lpstr>Důvody</vt:lpstr>
      <vt:lpstr>Důvody (studenti)</vt:lpstr>
      <vt:lpstr>Důvody (studenti)</vt:lpstr>
      <vt:lpstr>Popis  výstupů z učení</vt:lpstr>
      <vt:lpstr>Prezentace aplikace PowerPoint</vt:lpstr>
      <vt:lpstr>Optimed  na LF MU - přínos</vt:lpstr>
      <vt:lpstr>Zahraniční studenti</vt:lpstr>
      <vt:lpstr>„Americká akreditace“ !</vt:lpstr>
      <vt:lpstr>Prezentace aplikace PowerPoint</vt:lpstr>
      <vt:lpstr>Stipendijní programy</vt:lpstr>
      <vt:lpstr>Prezentace aplikace PowerPoint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Praktická výuka  na LF MU</dc:title>
  <dc:creator>prof. Vasku</dc:creator>
  <cp:lastModifiedBy>kurik007</cp:lastModifiedBy>
  <cp:revision>21</cp:revision>
  <dcterms:created xsi:type="dcterms:W3CDTF">2013-11-01T06:16:56Z</dcterms:created>
  <dcterms:modified xsi:type="dcterms:W3CDTF">2013-11-01T19:28:37Z</dcterms:modified>
</cp:coreProperties>
</file>