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340" r:id="rId3"/>
    <p:sldId id="296" r:id="rId4"/>
    <p:sldId id="596" r:id="rId5"/>
    <p:sldId id="595" r:id="rId6"/>
    <p:sldId id="597" r:id="rId7"/>
    <p:sldId id="411" r:id="rId8"/>
    <p:sldId id="392" r:id="rId9"/>
    <p:sldId id="390" r:id="rId10"/>
    <p:sldId id="545" r:id="rId11"/>
    <p:sldId id="534" r:id="rId12"/>
    <p:sldId id="535" r:id="rId13"/>
    <p:sldId id="536" r:id="rId14"/>
    <p:sldId id="537" r:id="rId15"/>
    <p:sldId id="538" r:id="rId16"/>
    <p:sldId id="547" r:id="rId17"/>
    <p:sldId id="598" r:id="rId18"/>
    <p:sldId id="599" r:id="rId19"/>
    <p:sldId id="600" r:id="rId20"/>
    <p:sldId id="570" r:id="rId21"/>
    <p:sldId id="561" r:id="rId22"/>
    <p:sldId id="569" r:id="rId23"/>
    <p:sldId id="572" r:id="rId24"/>
    <p:sldId id="573" r:id="rId25"/>
    <p:sldId id="607" r:id="rId26"/>
    <p:sldId id="602" r:id="rId27"/>
    <p:sldId id="603" r:id="rId28"/>
    <p:sldId id="604" r:id="rId29"/>
    <p:sldId id="608" r:id="rId30"/>
    <p:sldId id="605" r:id="rId31"/>
    <p:sldId id="606" r:id="rId32"/>
    <p:sldId id="306" r:id="rId33"/>
    <p:sldId id="575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1040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101" d="100"/>
          <a:sy n="101" d="100"/>
        </p:scale>
        <p:origin x="-17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90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55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thonyF\KIC%20Share\Projects\EU%20Funded%20Projects\HAPHE%20%5b2013-2014%5d\Workpackages\WP%202\Survey%20Analysis\Charts%20for%20Stuttgart.xlsx" TargetMode="External"/><Relationship Id="rId1" Type="http://schemas.openxmlformats.org/officeDocument/2006/relationships/image" Target="../media/image10.jpeg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600" dirty="0" smtClean="0"/>
              <a:t>Co si instituce o</a:t>
            </a:r>
            <a:r>
              <a:rPr lang="cs-CZ" sz="1600" baseline="0" dirty="0" smtClean="0"/>
              <a:t> sobě myslí</a:t>
            </a:r>
            <a:endParaRPr lang="en-GB" sz="1600" dirty="0"/>
          </a:p>
        </c:rich>
      </c:tx>
      <c:layout>
        <c:manualLayout>
          <c:xMode val="edge"/>
          <c:yMode val="edge"/>
          <c:x val="0.35741472748819153"/>
          <c:y val="2.4420067107113547E-2"/>
        </c:manualLayout>
      </c:layout>
      <c:overlay val="0"/>
      <c:spPr>
        <a:blipFill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</c:spPr>
    </c:title>
    <c:autoTitleDeleted val="0"/>
    <c:plotArea>
      <c:layout/>
      <c:radarChart>
        <c:radarStyle val="marker"/>
        <c:varyColors val="0"/>
        <c:ser>
          <c:idx val="0"/>
          <c:order val="0"/>
          <c:tx>
            <c:strRef>
              <c:f>'Chart 5'!$B$1</c:f>
              <c:strCache>
                <c:ptCount val="1"/>
                <c:pt idx="0">
                  <c:v>University (academic)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'Chart 5'!$A$2:$A$9</c:f>
              <c:strCache>
                <c:ptCount val="8"/>
                <c:pt idx="0">
                  <c:v>Clear focus on academic-related knowledge and fundamental research</c:v>
                </c:pt>
                <c:pt idx="1">
                  <c:v>Clear focus on academic and profession-related knowledge and research</c:v>
                </c:pt>
                <c:pt idx="2">
                  <c:v>Focus on  practice relevant knowledge and applied research mainly</c:v>
                </c:pt>
                <c:pt idx="3">
                  <c:v>Programme delivery includes cooperation with employers</c:v>
                </c:pt>
                <c:pt idx="4">
                  <c:v>Education focuses primarily on employability in a wider meaning (ability of employment over a lifetime)</c:v>
                </c:pt>
                <c:pt idx="5">
                  <c:v>Profession-oriented education and training</c:v>
                </c:pt>
                <c:pt idx="6">
                  <c:v>Focus on groundbreaking research (fundamental research)</c:v>
                </c:pt>
                <c:pt idx="7">
                  <c:v>Education focuses on knowledge and its development</c:v>
                </c:pt>
              </c:strCache>
            </c:strRef>
          </c:cat>
          <c:val>
            <c:numRef>
              <c:f>'Chart 5'!$B$2:$B$9</c:f>
              <c:numCache>
                <c:formatCode>0%</c:formatCode>
                <c:ptCount val="8"/>
                <c:pt idx="0">
                  <c:v>0.71</c:v>
                </c:pt>
                <c:pt idx="1">
                  <c:v>0.6</c:v>
                </c:pt>
                <c:pt idx="2">
                  <c:v>0.34</c:v>
                </c:pt>
                <c:pt idx="3">
                  <c:v>0.27</c:v>
                </c:pt>
                <c:pt idx="4">
                  <c:v>0.38</c:v>
                </c:pt>
                <c:pt idx="5">
                  <c:v>0.34</c:v>
                </c:pt>
                <c:pt idx="6">
                  <c:v>0.56999999999999995</c:v>
                </c:pt>
                <c:pt idx="7">
                  <c:v>0.72</c:v>
                </c:pt>
              </c:numCache>
            </c:numRef>
          </c:val>
        </c:ser>
        <c:ser>
          <c:idx val="1"/>
          <c:order val="1"/>
          <c:tx>
            <c:strRef>
              <c:f>'Chart 5'!$C$1</c:f>
              <c:strCache>
                <c:ptCount val="1"/>
                <c:pt idx="0">
                  <c:v>PHE Institutions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'Chart 5'!$A$2:$A$9</c:f>
              <c:strCache>
                <c:ptCount val="8"/>
                <c:pt idx="0">
                  <c:v>Clear focus on academic-related knowledge and fundamental research</c:v>
                </c:pt>
                <c:pt idx="1">
                  <c:v>Clear focus on academic and profession-related knowledge and research</c:v>
                </c:pt>
                <c:pt idx="2">
                  <c:v>Focus on  practice relevant knowledge and applied research mainly</c:v>
                </c:pt>
                <c:pt idx="3">
                  <c:v>Programme delivery includes cooperation with employers</c:v>
                </c:pt>
                <c:pt idx="4">
                  <c:v>Education focuses primarily on employability in a wider meaning (ability of employment over a lifetime)</c:v>
                </c:pt>
                <c:pt idx="5">
                  <c:v>Profession-oriented education and training</c:v>
                </c:pt>
                <c:pt idx="6">
                  <c:v>Focus on groundbreaking research (fundamental research)</c:v>
                </c:pt>
                <c:pt idx="7">
                  <c:v>Education focuses on knowledge and its development</c:v>
                </c:pt>
              </c:strCache>
            </c:strRef>
          </c:cat>
          <c:val>
            <c:numRef>
              <c:f>'Chart 5'!$C$2:$C$9</c:f>
              <c:numCache>
                <c:formatCode>0%</c:formatCode>
                <c:ptCount val="8"/>
                <c:pt idx="0">
                  <c:v>0.06</c:v>
                </c:pt>
                <c:pt idx="1">
                  <c:v>0.47</c:v>
                </c:pt>
                <c:pt idx="2">
                  <c:v>0.74</c:v>
                </c:pt>
                <c:pt idx="3">
                  <c:v>0.72</c:v>
                </c:pt>
                <c:pt idx="4">
                  <c:v>0.57999999999999996</c:v>
                </c:pt>
                <c:pt idx="5">
                  <c:v>0.73</c:v>
                </c:pt>
                <c:pt idx="6">
                  <c:v>0.03</c:v>
                </c:pt>
                <c:pt idx="7">
                  <c:v>0.31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46817920"/>
        <c:axId val="246819840"/>
      </c:radarChart>
      <c:catAx>
        <c:axId val="246817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6819840"/>
        <c:crosses val="autoZero"/>
        <c:auto val="1"/>
        <c:lblAlgn val="ctr"/>
        <c:lblOffset val="100"/>
        <c:noMultiLvlLbl val="0"/>
      </c:catAx>
      <c:valAx>
        <c:axId val="246819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6817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124423963133924E-2"/>
          <c:y val="2.3364485981308327E-3"/>
          <c:w val="0.66129032258065223"/>
          <c:h val="0.9158878504672897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1 - Strongly disagree</c:v>
                </c:pt>
              </c:strCache>
            </c:strRef>
          </c:tx>
          <c:spPr>
            <a:solidFill>
              <a:srgbClr val="FF0000"/>
            </a:solidFill>
            <a:ln w="12425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4850">
                <a:noFill/>
              </a:ln>
            </c:spPr>
            <c:txPr>
              <a:bodyPr/>
              <a:lstStyle/>
              <a:p>
                <a:pPr>
                  <a:defRPr sz="1174" b="1" i="0" u="none" strike="noStrike" baseline="0">
                    <a:solidFill>
                      <a:schemeClr val="tx1"/>
                    </a:solidFill>
                    <a:latin typeface="Verdana"/>
                    <a:ea typeface="Verdana"/>
                    <a:cs typeface="Verdana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2"/>
                <c:pt idx="0">
                  <c:v>EU HEI-All</c:v>
                </c:pt>
                <c:pt idx="1">
                  <c:v>Czech Republic HEI-All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2"/>
                <c:pt idx="0">
                  <c:v>1.0000000000000004E-2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 </c:v>
                </c:pt>
              </c:strCache>
            </c:strRef>
          </c:tx>
          <c:spPr>
            <a:solidFill>
              <a:srgbClr val="FF9900"/>
            </a:solidFill>
            <a:ln w="12425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4850">
                <a:noFill/>
              </a:ln>
            </c:spPr>
            <c:txPr>
              <a:bodyPr/>
              <a:lstStyle/>
              <a:p>
                <a:pPr>
                  <a:defRPr sz="1174" b="1" i="0" u="none" strike="noStrike" baseline="0">
                    <a:solidFill>
                      <a:schemeClr val="tx1"/>
                    </a:solidFill>
                    <a:latin typeface="Verdana"/>
                    <a:ea typeface="Verdana"/>
                    <a:cs typeface="Verdana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2"/>
                <c:pt idx="0">
                  <c:v>EU HEI-All</c:v>
                </c:pt>
                <c:pt idx="1">
                  <c:v>Czech Republic HEI-All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2"/>
                <c:pt idx="0">
                  <c:v>2.0000000000000007E-2</c:v>
                </c:pt>
                <c:pt idx="1">
                  <c:v>4.0000000000000015E-2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FFFFFF"/>
            </a:solidFill>
            <a:ln w="1242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3"/>
              <c:layout>
                <c:manualLayout>
                  <c:xMode val="edge"/>
                  <c:yMode val="edge"/>
                  <c:x val="0.47580645161290736"/>
                  <c:y val="0.3084112149532745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4850">
                <a:noFill/>
              </a:ln>
            </c:spPr>
            <c:txPr>
              <a:bodyPr/>
              <a:lstStyle/>
              <a:p>
                <a:pPr>
                  <a:defRPr sz="1174" b="1" i="0" u="none" strike="noStrike" baseline="0">
                    <a:solidFill>
                      <a:schemeClr val="tx1"/>
                    </a:solidFill>
                    <a:latin typeface="Verdana"/>
                    <a:ea typeface="Verdana"/>
                    <a:cs typeface="Verdana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2"/>
                <c:pt idx="0">
                  <c:v>EU HEI-All</c:v>
                </c:pt>
                <c:pt idx="1">
                  <c:v>Czech Republic HEI-All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2"/>
                <c:pt idx="0">
                  <c:v>0.1</c:v>
                </c:pt>
                <c:pt idx="1">
                  <c:v>0.12000000000000002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CCFFCC"/>
            </a:solidFill>
            <a:ln w="1242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1"/>
              <c:layout>
                <c:manualLayout>
                  <c:x val="3.5633268599287297E-3"/>
                  <c:y val="-9.750386114944114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4850">
                <a:noFill/>
              </a:ln>
            </c:spPr>
            <c:txPr>
              <a:bodyPr/>
              <a:lstStyle/>
              <a:p>
                <a:pPr>
                  <a:defRPr sz="1174" b="1" i="0" u="none" strike="noStrike" baseline="0">
                    <a:solidFill>
                      <a:schemeClr val="tx1"/>
                    </a:solidFill>
                    <a:latin typeface="Verdana"/>
                    <a:ea typeface="Verdana"/>
                    <a:cs typeface="Verdana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2"/>
                <c:pt idx="0">
                  <c:v>EU HEI-All</c:v>
                </c:pt>
                <c:pt idx="1">
                  <c:v>Czech Republic HEI-All</c:v>
                </c:pt>
              </c:strCache>
            </c:strRef>
          </c:cat>
          <c:val>
            <c:numRef>
              <c:f>Sheet1!$E$2:$E$4</c:f>
              <c:numCache>
                <c:formatCode>0%</c:formatCode>
                <c:ptCount val="2"/>
                <c:pt idx="0">
                  <c:v>0.39000000000000012</c:v>
                </c:pt>
                <c:pt idx="1">
                  <c:v>0.4900000000000001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5 - Strongly agree</c:v>
                </c:pt>
              </c:strCache>
            </c:strRef>
          </c:tx>
          <c:spPr>
            <a:solidFill>
              <a:srgbClr val="99CC00"/>
            </a:solidFill>
            <a:ln w="12425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4850">
                <a:noFill/>
              </a:ln>
            </c:spPr>
            <c:txPr>
              <a:bodyPr/>
              <a:lstStyle/>
              <a:p>
                <a:pPr>
                  <a:defRPr sz="1174" b="1" i="0" u="none" strike="noStrike" baseline="0">
                    <a:solidFill>
                      <a:schemeClr val="tx1"/>
                    </a:solidFill>
                    <a:latin typeface="Verdana"/>
                    <a:ea typeface="Verdana"/>
                    <a:cs typeface="Verdana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2"/>
                <c:pt idx="0">
                  <c:v>EU HEI-All</c:v>
                </c:pt>
                <c:pt idx="1">
                  <c:v>Czech Republic HEI-All</c:v>
                </c:pt>
              </c:strCache>
            </c:strRef>
          </c:cat>
          <c:val>
            <c:numRef>
              <c:f>Sheet1!$F$2:$F$4</c:f>
              <c:numCache>
                <c:formatCode>0%</c:formatCode>
                <c:ptCount val="2"/>
                <c:pt idx="0">
                  <c:v>0.46</c:v>
                </c:pt>
                <c:pt idx="1">
                  <c:v>0.33000000000000013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231221504"/>
        <c:axId val="231244544"/>
      </c:barChart>
      <c:catAx>
        <c:axId val="231221504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spPr>
          <a:ln w="310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74" b="1" i="0" u="none" strike="noStrike" baseline="0">
                <a:solidFill>
                  <a:schemeClr val="tx1"/>
                </a:solidFill>
                <a:latin typeface="Verdana"/>
                <a:ea typeface="Verdana"/>
                <a:cs typeface="Verdana"/>
              </a:defRPr>
            </a:pPr>
            <a:endParaRPr lang="cs-CZ"/>
          </a:p>
        </c:txPr>
        <c:crossAx val="2312445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3124454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231221504"/>
        <c:crosses val="autoZero"/>
        <c:crossBetween val="between"/>
      </c:valAx>
      <c:spPr>
        <a:noFill/>
        <a:ln w="24850">
          <a:noFill/>
        </a:ln>
      </c:spPr>
    </c:plotArea>
    <c:legend>
      <c:legendPos val="r"/>
      <c:layout>
        <c:manualLayout>
          <c:xMode val="edge"/>
          <c:yMode val="edge"/>
          <c:x val="0.74423963133641369"/>
          <c:y val="0.18691588785047206"/>
          <c:w val="0.25345622119815681"/>
          <c:h val="0.54205607476634798"/>
        </c:manualLayout>
      </c:layout>
      <c:overlay val="0"/>
      <c:spPr>
        <a:solidFill>
          <a:schemeClr val="bg1"/>
        </a:solidFill>
        <a:ln w="24850">
          <a:noFill/>
        </a:ln>
      </c:spPr>
      <c:txPr>
        <a:bodyPr/>
        <a:lstStyle/>
        <a:p>
          <a:pPr>
            <a:defRPr sz="1076" b="1" i="0" u="none" strike="noStrike" baseline="0">
              <a:solidFill>
                <a:schemeClr val="tx1"/>
              </a:solidFill>
              <a:latin typeface="Verdana"/>
              <a:ea typeface="Verdana"/>
              <a:cs typeface="Verdana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61" b="1" i="0" u="none" strike="noStrike" baseline="0">
          <a:solidFill>
            <a:schemeClr val="tx1"/>
          </a:solidFill>
          <a:latin typeface="Verdana"/>
          <a:ea typeface="Verdana"/>
          <a:cs typeface="Verdana"/>
        </a:defRPr>
      </a:pPr>
      <a:endParaRPr lang="cs-CZ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entury Gothic" pitchFamily="34" charset="0"/>
              </a:defRPr>
            </a:lvl1pPr>
          </a:lstStyle>
          <a:p>
            <a:fld id="{A4623ADD-EF97-4DD6-96A3-3E1D713E3E75}" type="datetimeFigureOut">
              <a:rPr lang="cs-CZ"/>
              <a:pPr/>
              <a:t>3.5.2016</a:t>
            </a:fld>
            <a:endParaRPr lang="cs-CZ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entury Gothic" pitchFamily="34" charset="0"/>
              </a:defRPr>
            </a:lvl1pPr>
          </a:lstStyle>
          <a:p>
            <a:fld id="{87E19560-8210-42C8-B2A9-BE4514D95AE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7342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CDB231C-3382-448A-9EF3-A8A242325C64}" type="datetimeFigureOut">
              <a:rPr lang="en-US"/>
              <a:pPr>
                <a:defRPr/>
              </a:pPr>
              <a:t>5/3/2016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FE81109-94C8-4FF5-B817-4EE2A6DBE4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2834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D4281C-22A1-4675-8DF6-79B00E91E3E0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2410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C4B3E5-205F-422E-88FB-5E8136391E61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238595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38596" name="Rectangle 3"/>
          <p:cNvSpPr>
            <a:spLocks noChangeArrowheads="1"/>
          </p:cNvSpPr>
          <p:nvPr/>
        </p:nvSpPr>
        <p:spPr bwMode="auto">
          <a:xfrm>
            <a:off x="3886200" y="8685452"/>
            <a:ext cx="2971800" cy="458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49" tIns="0" rIns="19049" bIns="0" anchor="b"/>
          <a:lstStyle/>
          <a:p>
            <a:pPr algn="r" defTabSz="762000" eaLnBrk="0" hangingPunct="0"/>
            <a:r>
              <a:rPr lang="en-US" sz="1000">
                <a:latin typeface="Times New Roman" pitchFamily="18" charset="0"/>
              </a:rPr>
              <a:t>5</a:t>
            </a:r>
          </a:p>
        </p:txBody>
      </p:sp>
      <p:sp>
        <p:nvSpPr>
          <p:cNvPr id="238597" name="Rectangle 4"/>
          <p:cNvSpPr>
            <a:spLocks noChangeArrowheads="1"/>
          </p:cNvSpPr>
          <p:nvPr/>
        </p:nvSpPr>
        <p:spPr bwMode="auto">
          <a:xfrm>
            <a:off x="0" y="8685452"/>
            <a:ext cx="2971800" cy="458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38598" name="Rectangle 5"/>
          <p:cNvSpPr>
            <a:spLocks noChangeArrowheads="1"/>
          </p:cNvSpPr>
          <p:nvPr/>
        </p:nvSpPr>
        <p:spPr bwMode="auto">
          <a:xfrm>
            <a:off x="0" y="0"/>
            <a:ext cx="2971800" cy="457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3859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3738"/>
            <a:ext cx="4548187" cy="3409950"/>
          </a:xfrm>
          <a:ln w="12700" cap="flat">
            <a:solidFill>
              <a:schemeClr val="tx1"/>
            </a:solidFill>
          </a:ln>
        </p:spPr>
      </p:sp>
      <p:sp>
        <p:nvSpPr>
          <p:cNvPr id="238600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4400" y="4341228"/>
            <a:ext cx="5029200" cy="4111953"/>
          </a:xfrm>
          <a:noFill/>
          <a:ln/>
        </p:spPr>
        <p:txBody>
          <a:bodyPr lIns="92066" tIns="46033" rIns="92066" bIns="46033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D4281C-22A1-4675-8DF6-79B00E91E3E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://www.linkedin.com/company/eurashe" TargetMode="External"/><Relationship Id="rId7" Type="http://schemas.openxmlformats.org/officeDocument/2006/relationships/image" Target="../media/image5.png"/><Relationship Id="rId2" Type="http://schemas.openxmlformats.org/officeDocument/2006/relationships/hyperlink" Target="http://www.facebook.com/eurashe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twitter.com/eurashe" TargetMode="External"/><Relationship Id="rId5" Type="http://schemas.openxmlformats.org/officeDocument/2006/relationships/image" Target="../media/image4.png"/><Relationship Id="rId4" Type="http://schemas.openxmlformats.org/officeDocument/2006/relationships/hyperlink" Target="http://www.youtube.com/eurashe" TargetMode="External"/><Relationship Id="rId9" Type="http://schemas.openxmlformats.org/officeDocument/2006/relationships/image" Target="../media/image7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85637-F3C4-4134-A898-F59681C69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www.ssvs.cz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600" y="701080"/>
            <a:ext cx="825248" cy="51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168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URASHE contacts detail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0"/>
          <p:cNvSpPr txBox="1">
            <a:spLocks noChangeArrowheads="1"/>
          </p:cNvSpPr>
          <p:nvPr/>
        </p:nvSpPr>
        <p:spPr bwMode="auto">
          <a:xfrm>
            <a:off x="611188" y="1547813"/>
            <a:ext cx="3960812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000" b="1" dirty="0">
                <a:solidFill>
                  <a:srgbClr val="FFCC00"/>
                </a:solidFill>
              </a:rPr>
              <a:t>More Information on the European Association of Institutions in Higher Education</a:t>
            </a:r>
          </a:p>
          <a:p>
            <a:endParaRPr lang="en-GB" sz="2000" dirty="0"/>
          </a:p>
          <a:p>
            <a:r>
              <a:rPr lang="en-GB" sz="2000" i="1" dirty="0">
                <a:solidFill>
                  <a:srgbClr val="104068"/>
                </a:solidFill>
              </a:rPr>
              <a:t>Website</a:t>
            </a:r>
          </a:p>
          <a:p>
            <a:r>
              <a:rPr lang="en-GB" sz="2000" dirty="0">
                <a:solidFill>
                  <a:srgbClr val="104068"/>
                </a:solidFill>
              </a:rPr>
              <a:t>www.eurashe.eu</a:t>
            </a:r>
          </a:p>
          <a:p>
            <a:endParaRPr lang="en-GB" sz="2000" dirty="0">
              <a:solidFill>
                <a:srgbClr val="104068"/>
              </a:solidFill>
            </a:endParaRPr>
          </a:p>
          <a:p>
            <a:r>
              <a:rPr lang="en-GB" sz="2000" i="1" dirty="0">
                <a:solidFill>
                  <a:srgbClr val="104068"/>
                </a:solidFill>
              </a:rPr>
              <a:t>Email</a:t>
            </a:r>
          </a:p>
          <a:p>
            <a:r>
              <a:rPr lang="en-GB" sz="2000" dirty="0">
                <a:solidFill>
                  <a:srgbClr val="104068"/>
                </a:solidFill>
              </a:rPr>
              <a:t>eurashe@eurashe.eu</a:t>
            </a:r>
          </a:p>
          <a:p>
            <a:endParaRPr lang="en-GB" sz="2000" dirty="0">
              <a:solidFill>
                <a:srgbClr val="104068"/>
              </a:solidFill>
            </a:endParaRPr>
          </a:p>
          <a:p>
            <a:r>
              <a:rPr lang="en-GB" sz="2000" i="1" dirty="0">
                <a:solidFill>
                  <a:srgbClr val="104068"/>
                </a:solidFill>
              </a:rPr>
              <a:t>Brussels Secretariat</a:t>
            </a:r>
          </a:p>
          <a:p>
            <a:r>
              <a:rPr lang="en-GB" sz="2000" dirty="0">
                <a:solidFill>
                  <a:srgbClr val="104068"/>
                </a:solidFill>
              </a:rPr>
              <a:t>Tel</a:t>
            </a:r>
            <a:r>
              <a:rPr lang="en-GB" sz="2000" dirty="0" smtClean="0">
                <a:solidFill>
                  <a:srgbClr val="104068"/>
                </a:solidFill>
              </a:rPr>
              <a:t>: 0032 </a:t>
            </a:r>
            <a:r>
              <a:rPr lang="en-GB" sz="2000" dirty="0">
                <a:solidFill>
                  <a:srgbClr val="104068"/>
                </a:solidFill>
              </a:rPr>
              <a:t>(0)2 211 41 97</a:t>
            </a:r>
          </a:p>
          <a:p>
            <a:r>
              <a:rPr lang="en-GB" sz="2000" dirty="0">
                <a:solidFill>
                  <a:srgbClr val="104068"/>
                </a:solidFill>
              </a:rPr>
              <a:t>Fax: 0032 (0)2 211 41 99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 smtClean="0"/>
              <a:t>www.ssvs.cz</a:t>
            </a:r>
            <a:endParaRPr lang="en-GB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327A08E-5FCA-4414-B2C8-41FFFFD0A6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Box 10"/>
          <p:cNvSpPr txBox="1">
            <a:spLocks noChangeArrowheads="1"/>
          </p:cNvSpPr>
          <p:nvPr/>
        </p:nvSpPr>
        <p:spPr bwMode="auto">
          <a:xfrm>
            <a:off x="4860032" y="1546717"/>
            <a:ext cx="4176464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/>
          </a:p>
          <a:p>
            <a:endParaRPr lang="en-GB" sz="2000" dirty="0"/>
          </a:p>
          <a:p>
            <a:r>
              <a:rPr lang="en-GB" sz="2000" i="1" dirty="0" smtClean="0">
                <a:solidFill>
                  <a:srgbClr val="104068"/>
                </a:solidFill>
              </a:rPr>
              <a:t>More ways to stay in</a:t>
            </a:r>
            <a:r>
              <a:rPr lang="en-GB" sz="2000" i="1" baseline="0" dirty="0" smtClean="0">
                <a:solidFill>
                  <a:srgbClr val="104068"/>
                </a:solidFill>
              </a:rPr>
              <a:t> touch with Professional Higher Education</a:t>
            </a:r>
          </a:p>
          <a:p>
            <a:endParaRPr lang="en-GB" sz="2000" i="1" dirty="0">
              <a:solidFill>
                <a:srgbClr val="104068"/>
              </a:solidFill>
            </a:endParaRPr>
          </a:p>
          <a:p>
            <a:r>
              <a:rPr lang="en-GB" sz="2000" dirty="0" smtClean="0">
                <a:solidFill>
                  <a:srgbClr val="104068"/>
                </a:solidFill>
                <a:hlinkClick r:id="rId2"/>
              </a:rPr>
              <a:t>www.facebook.com/eurashe</a:t>
            </a:r>
            <a:r>
              <a:rPr lang="en-GB" sz="2000" baseline="0" dirty="0" smtClean="0">
                <a:solidFill>
                  <a:srgbClr val="104068"/>
                </a:solidFill>
              </a:rPr>
              <a:t> </a:t>
            </a:r>
          </a:p>
          <a:p>
            <a:endParaRPr lang="en-GB" sz="2000" baseline="0" dirty="0" smtClean="0">
              <a:solidFill>
                <a:srgbClr val="104068"/>
              </a:solidFill>
            </a:endParaRPr>
          </a:p>
          <a:p>
            <a:r>
              <a:rPr lang="en-GB" sz="2000" baseline="0" dirty="0" smtClean="0">
                <a:solidFill>
                  <a:srgbClr val="104068"/>
                </a:solidFill>
                <a:hlinkClick r:id="rId3"/>
              </a:rPr>
              <a:t>www.linkedin.com/company/eurashe</a:t>
            </a:r>
            <a:r>
              <a:rPr lang="en-GB" sz="2000" baseline="0" dirty="0" smtClean="0">
                <a:solidFill>
                  <a:srgbClr val="104068"/>
                </a:solidFill>
              </a:rPr>
              <a:t>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2000" dirty="0" smtClean="0">
              <a:solidFill>
                <a:srgbClr val="104068"/>
              </a:solidFill>
              <a:hlinkClick r:id="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solidFill>
                  <a:srgbClr val="104068"/>
                </a:solidFill>
                <a:hlinkClick r:id=""/>
              </a:rPr>
              <a:t>www.twitter.com/eurashe</a:t>
            </a:r>
            <a:r>
              <a:rPr lang="en-GB" sz="2000" dirty="0" smtClean="0">
                <a:solidFill>
                  <a:srgbClr val="104068"/>
                </a:solidFill>
              </a:rPr>
              <a:t> </a:t>
            </a:r>
          </a:p>
          <a:p>
            <a:endParaRPr lang="en-GB" sz="2000" baseline="0" dirty="0" smtClean="0">
              <a:solidFill>
                <a:srgbClr val="104068"/>
              </a:solidFill>
            </a:endParaRPr>
          </a:p>
          <a:p>
            <a:r>
              <a:rPr lang="en-GB" sz="2000" baseline="0" dirty="0" smtClean="0">
                <a:solidFill>
                  <a:srgbClr val="104068"/>
                </a:solidFill>
                <a:hlinkClick r:id="rId4"/>
              </a:rPr>
              <a:t>www.youtube.com/eurashe</a:t>
            </a:r>
            <a:endParaRPr lang="en-GB" sz="2000" dirty="0">
              <a:solidFill>
                <a:srgbClr val="104068"/>
              </a:solidFill>
            </a:endParaRPr>
          </a:p>
        </p:txBody>
      </p:sp>
      <p:pic>
        <p:nvPicPr>
          <p:cNvPr id="1026" name="Picture 2" descr="C:\Users\alexandre\Dropbox\EURASHE Internal\Communication\5_Material\5_Powerpoint\resources\logo_linkedin.png">
            <a:hlinkClick r:id="rId3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066" y="4309991"/>
            <a:ext cx="432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lexandre\Dropbox\EURASHE Internal\Communication\5_Material\5_Powerpoint\resources\logo_twitter.pn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066" y="4913631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lexandre\Dropbox\EURASHE Internal\Communication\5_Material\5_Powerpoint\resources\logo_youtube.png">
            <a:hlinkClick r:id="rId4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066" y="5517272"/>
            <a:ext cx="366698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alexandre\Dropbox\EURASHE Internal\Communication\5_Material\5_Powerpoint\resources\logo_facebook.jpg">
            <a:hlinkClick r:id="rId2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066" y="3706351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94145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600" y="701080"/>
            <a:ext cx="825248" cy="5141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55638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A5130-BEE0-49BA-A848-F279C7C19E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www.ssvs.cz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2480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1F443-B8F4-4CA0-A5D3-4A6B59BA1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www.ssvs.cz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600" y="701080"/>
            <a:ext cx="825248" cy="51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941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600" y="701080"/>
            <a:ext cx="825248" cy="5141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55638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72A78-4621-4FAD-A4AD-24F69B38F6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www.ssvs.cz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1456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600" y="701080"/>
            <a:ext cx="825248" cy="5141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A2C0A-023D-4905-A25D-03D6E7E82C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www.ssvs.cz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5718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600" y="701080"/>
            <a:ext cx="825248" cy="5141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0CF18-AA62-42FA-BC1E-A01D45E5E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www.ssvs.cz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5778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C0490-8739-413A-BE55-B3F3715732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www.ssvs.cz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600" y="701080"/>
            <a:ext cx="825248" cy="51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404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3008313" cy="596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38200"/>
            <a:ext cx="5111750" cy="52879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5259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CA666-21FD-4EDA-95D7-56E400A542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www.ssvs.cz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2081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CD75E-7085-4D9C-AA78-FB9A58E1B1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www.ssvs.cz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2843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Presentation-02.jp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-76200"/>
            <a:ext cx="9296400" cy="697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685800"/>
            <a:ext cx="82296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28384" y="6356350"/>
            <a:ext cx="658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405F427-ADC1-40FE-B332-6BC4FA5D6B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6477000"/>
            <a:ext cx="25908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</a:rPr>
              <a:t>www.eurashe.eu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051050" y="6381750"/>
            <a:ext cx="5878512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cs-CZ" dirty="0" smtClean="0"/>
              <a:t>www.ssvs.cz</a:t>
            </a:r>
            <a:endParaRPr lang="cs-CZ" dirty="0"/>
          </a:p>
        </p:txBody>
      </p:sp>
      <p:sp>
        <p:nvSpPr>
          <p:cNvPr id="2" name="Title 1"/>
          <p:cNvSpPr txBox="1">
            <a:spLocks/>
          </p:cNvSpPr>
          <p:nvPr userDrawn="1"/>
        </p:nvSpPr>
        <p:spPr>
          <a:xfrm>
            <a:off x="0" y="0"/>
            <a:ext cx="6122988" cy="354013"/>
          </a:xfrm>
          <a:prstGeom prst="rect">
            <a:avLst/>
          </a:prstGeom>
        </p:spPr>
        <p:txBody>
          <a:bodyPr anchor="ctr">
            <a:normAutofit fontScale="45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b="1" dirty="0">
                <a:solidFill>
                  <a:srgbClr val="104068"/>
                </a:solidFill>
                <a:latin typeface="+mj-lt"/>
                <a:ea typeface="+mj-ea"/>
                <a:cs typeface="+mj-cs"/>
              </a:rPr>
              <a:t>Supporting Higher Education in Europe</a:t>
            </a:r>
          </a:p>
        </p:txBody>
      </p:sp>
      <p:pic>
        <p:nvPicPr>
          <p:cNvPr id="1033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25" y="188913"/>
            <a:ext cx="242887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latin typeface="Calibri" pitchFamily="34" charset="0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2"/>
          </a:solidFill>
          <a:latin typeface="Calibri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2"/>
          </a:solidFill>
          <a:latin typeface="Calibri" pitchFamily="34" charset="0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2"/>
          </a:solidFill>
          <a:latin typeface="Calibri" pitchFamily="34" charset="0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2"/>
          </a:solidFill>
          <a:latin typeface="Calibri" pitchFamily="34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2"/>
          </a:solidFill>
          <a:latin typeface="Calibri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mailto:michal.karpisek@eurashe.eu" TargetMode="External"/><Relationship Id="rId2" Type="http://schemas.openxmlformats.org/officeDocument/2006/relationships/hyperlink" Target="mailto:karpisek@ssvs.cz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3A9CFF-222E-4E65-BCA9-C46FDEF5D2AF}" type="slidenum">
              <a:rPr lang="en-US"/>
              <a:pPr>
                <a:defRPr/>
              </a:pPr>
              <a:t>1</a:t>
            </a:fld>
            <a:endParaRPr lang="en-US"/>
          </a:p>
        </p:txBody>
      </p:sp>
      <p:pic>
        <p:nvPicPr>
          <p:cNvPr id="12289" name="Picture 4" descr="Presentation-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-95250"/>
            <a:ext cx="9372600" cy="702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Title 1"/>
          <p:cNvSpPr>
            <a:spLocks noGrp="1"/>
          </p:cNvSpPr>
          <p:nvPr>
            <p:ph type="ctrTitle"/>
          </p:nvPr>
        </p:nvSpPr>
        <p:spPr>
          <a:xfrm>
            <a:off x="1691680" y="2484437"/>
            <a:ext cx="7452320" cy="935038"/>
          </a:xfrm>
        </p:spPr>
        <p:txBody>
          <a:bodyPr/>
          <a:lstStyle/>
          <a:p>
            <a:pPr algn="r"/>
            <a:r>
              <a:rPr lang="cs-CZ" sz="3600" dirty="0" smtClean="0">
                <a:solidFill>
                  <a:schemeClr val="bg1"/>
                </a:solidFill>
                <a:latin typeface="Arial" charset="0"/>
              </a:rPr>
              <a:t>Profesně zaměřené terciární</a:t>
            </a:r>
            <a:br>
              <a:rPr lang="cs-CZ" sz="3600" dirty="0" smtClean="0">
                <a:solidFill>
                  <a:schemeClr val="bg1"/>
                </a:solidFill>
                <a:latin typeface="Arial" charset="0"/>
              </a:rPr>
            </a:br>
            <a:r>
              <a:rPr lang="cs-CZ" sz="3600" dirty="0" smtClean="0">
                <a:solidFill>
                  <a:schemeClr val="bg1"/>
                </a:solidFill>
                <a:latin typeface="Arial" charset="0"/>
              </a:rPr>
              <a:t> vzdělávání a reflexe</a:t>
            </a:r>
            <a:br>
              <a:rPr lang="cs-CZ" sz="3600" dirty="0" smtClean="0">
                <a:solidFill>
                  <a:schemeClr val="bg1"/>
                </a:solidFill>
                <a:latin typeface="Arial" charset="0"/>
              </a:rPr>
            </a:br>
            <a:r>
              <a:rPr lang="cs-CZ" sz="3600" dirty="0" smtClean="0">
                <a:solidFill>
                  <a:schemeClr val="bg1"/>
                </a:solidFill>
                <a:latin typeface="Arial" charset="0"/>
              </a:rPr>
              <a:t>jeho specifik</a:t>
            </a:r>
            <a:endParaRPr lang="en-GB" sz="3600" dirty="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447BBFC-F739-47A5-9718-1BD2A1FF0966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en-US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12292" name="Subtitle 2"/>
          <p:cNvSpPr txBox="1">
            <a:spLocks/>
          </p:cNvSpPr>
          <p:nvPr/>
        </p:nvSpPr>
        <p:spPr bwMode="auto">
          <a:xfrm>
            <a:off x="2987675" y="5445225"/>
            <a:ext cx="5978525" cy="963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r">
              <a:lnSpc>
                <a:spcPct val="90000"/>
              </a:lnSpc>
              <a:spcBef>
                <a:spcPts val="600"/>
              </a:spcBef>
            </a:pPr>
            <a:r>
              <a:rPr lang="cs-CZ" sz="2000" b="1" dirty="0" smtClean="0">
                <a:solidFill>
                  <a:schemeClr val="tx2"/>
                </a:solidFill>
              </a:rPr>
              <a:t>Hodnocení kvality vysokých škol</a:t>
            </a:r>
            <a:endParaRPr lang="en-GB" sz="2000" b="1" dirty="0">
              <a:solidFill>
                <a:schemeClr val="tx2"/>
              </a:solidFill>
            </a:endParaRPr>
          </a:p>
          <a:p>
            <a:pPr algn="r">
              <a:lnSpc>
                <a:spcPct val="90000"/>
              </a:lnSpc>
              <a:spcBef>
                <a:spcPts val="600"/>
              </a:spcBef>
            </a:pPr>
            <a:r>
              <a:rPr lang="cs-CZ" sz="2000" b="1" dirty="0" smtClean="0">
                <a:solidFill>
                  <a:schemeClr val="tx2"/>
                </a:solidFill>
              </a:rPr>
              <a:t>Telč</a:t>
            </a:r>
            <a:r>
              <a:rPr lang="en-GB" sz="2000" b="1" dirty="0" smtClean="0">
                <a:solidFill>
                  <a:schemeClr val="tx2"/>
                </a:solidFill>
              </a:rPr>
              <a:t>, </a:t>
            </a:r>
            <a:r>
              <a:rPr lang="cs-CZ" sz="2000" b="1" dirty="0" smtClean="0">
                <a:solidFill>
                  <a:schemeClr val="tx2"/>
                </a:solidFill>
              </a:rPr>
              <a:t>5. května </a:t>
            </a:r>
            <a:r>
              <a:rPr lang="en-GB" sz="2000" b="1" dirty="0" smtClean="0">
                <a:solidFill>
                  <a:schemeClr val="tx2"/>
                </a:solidFill>
              </a:rPr>
              <a:t>201</a:t>
            </a:r>
            <a:r>
              <a:rPr lang="cs-CZ" sz="2000" b="1" dirty="0" smtClean="0">
                <a:solidFill>
                  <a:schemeClr val="tx2"/>
                </a:solidFill>
              </a:rPr>
              <a:t>6</a:t>
            </a:r>
            <a:endParaRPr lang="en-GB" sz="2000" b="1" dirty="0">
              <a:solidFill>
                <a:schemeClr val="tx2"/>
              </a:solidFill>
            </a:endParaRPr>
          </a:p>
        </p:txBody>
      </p:sp>
      <p:sp>
        <p:nvSpPr>
          <p:cNvPr id="12293" name="Subtitle 2"/>
          <p:cNvSpPr txBox="1">
            <a:spLocks/>
          </p:cNvSpPr>
          <p:nvPr/>
        </p:nvSpPr>
        <p:spPr bwMode="auto">
          <a:xfrm>
            <a:off x="323850" y="6324600"/>
            <a:ext cx="856932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r">
              <a:spcBef>
                <a:spcPct val="20000"/>
              </a:spcBef>
              <a:buFont typeface="Arial" charset="0"/>
              <a:buNone/>
            </a:pPr>
            <a:r>
              <a:rPr lang="en-US" sz="1600" dirty="0">
                <a:solidFill>
                  <a:srgbClr val="104068"/>
                </a:solidFill>
              </a:rPr>
              <a:t>Michal </a:t>
            </a:r>
            <a:r>
              <a:rPr lang="en-US" sz="1600" dirty="0" smtClean="0">
                <a:solidFill>
                  <a:srgbClr val="104068"/>
                </a:solidFill>
              </a:rPr>
              <a:t>Karpíšek, </a:t>
            </a:r>
            <a:r>
              <a:rPr lang="cs-CZ" sz="1600" dirty="0" smtClean="0">
                <a:solidFill>
                  <a:srgbClr val="104068"/>
                </a:solidFill>
              </a:rPr>
              <a:t>SPTV, </a:t>
            </a:r>
            <a:r>
              <a:rPr lang="en-US" sz="1600" dirty="0" smtClean="0">
                <a:solidFill>
                  <a:srgbClr val="104068"/>
                </a:solidFill>
              </a:rPr>
              <a:t>EURASHE Vice-President</a:t>
            </a:r>
            <a:endParaRPr lang="en-US" sz="1400" dirty="0">
              <a:solidFill>
                <a:srgbClr val="104068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414962"/>
            <a:ext cx="2071688" cy="12906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6059016" cy="655638"/>
          </a:xfrm>
        </p:spPr>
        <p:txBody>
          <a:bodyPr>
            <a:noAutofit/>
          </a:bodyPr>
          <a:lstStyle/>
          <a:p>
            <a:r>
              <a:rPr lang="cs-CZ" sz="3200" dirty="0" smtClean="0"/>
              <a:t>Definice profesního VŠ/ terciárního vzdělávání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dirty="0"/>
              <a:t>Profesně zaměřené </a:t>
            </a:r>
            <a:r>
              <a:rPr lang="cs-CZ" sz="2000" dirty="0" smtClean="0"/>
              <a:t>vysokoškolské (resp. terciární) </a:t>
            </a:r>
            <a:r>
              <a:rPr lang="cs-CZ" sz="2000" dirty="0"/>
              <a:t>vzdělávání představuje </a:t>
            </a:r>
            <a:r>
              <a:rPr lang="cs-CZ" sz="2000" dirty="0" smtClean="0"/>
              <a:t>formu </a:t>
            </a:r>
            <a:r>
              <a:rPr lang="cs-CZ" sz="2000" dirty="0"/>
              <a:t>terciárního vzdělávání, která nabízí ve všech svých aspektech </a:t>
            </a:r>
            <a:r>
              <a:rPr lang="cs-CZ" sz="2000" dirty="0" smtClean="0"/>
              <a:t>– včetně výuky</a:t>
            </a:r>
            <a:r>
              <a:rPr lang="cs-CZ" sz="2000" dirty="0"/>
              <a:t>, učení se, </a:t>
            </a:r>
            <a:r>
              <a:rPr lang="cs-CZ" sz="2000" dirty="0" smtClean="0"/>
              <a:t>výzkumné </a:t>
            </a:r>
            <a:r>
              <a:rPr lang="cs-CZ" sz="2000" dirty="0"/>
              <a:t>a tvůrčí činnosti i </a:t>
            </a:r>
            <a:r>
              <a:rPr lang="cs-CZ" sz="2000" dirty="0" smtClean="0"/>
              <a:t>řízení – mimořádně </a:t>
            </a:r>
            <a:r>
              <a:rPr lang="cs-CZ" sz="2000" b="1" dirty="0" smtClean="0"/>
              <a:t>intenzivní </a:t>
            </a:r>
            <a:r>
              <a:rPr lang="cs-CZ" sz="2000" b="1" dirty="0"/>
              <a:t>propojení na praxi </a:t>
            </a:r>
            <a:r>
              <a:rPr lang="cs-CZ" sz="2000" dirty="0"/>
              <a:t>(„svět práce“), a to na </a:t>
            </a:r>
            <a:r>
              <a:rPr lang="cs-CZ" sz="2000" b="1" dirty="0"/>
              <a:t>všech úrovních </a:t>
            </a:r>
            <a:r>
              <a:rPr lang="cs-CZ" sz="2000" dirty="0"/>
              <a:t>zastřešujícího rámce kvalifikací Evropského vysokoškolského prostoru.</a:t>
            </a:r>
          </a:p>
          <a:p>
            <a:r>
              <a:rPr lang="cs-CZ" sz="2000" dirty="0"/>
              <a:t>Jeho posláním je </a:t>
            </a:r>
            <a:r>
              <a:rPr lang="cs-CZ" sz="2000" dirty="0" smtClean="0"/>
              <a:t>diverzifikovat příležitosti </a:t>
            </a:r>
            <a:r>
              <a:rPr lang="cs-CZ" sz="2000" dirty="0"/>
              <a:t>ke vzdělávání, </a:t>
            </a:r>
            <a:r>
              <a:rPr lang="cs-CZ" sz="2000" dirty="0" smtClean="0"/>
              <a:t>posílit zaměstnatelnost </a:t>
            </a:r>
            <a:r>
              <a:rPr lang="cs-CZ" sz="2000" dirty="0"/>
              <a:t>absolventů, poskytnout kvalifikace a stimulovat inovace </a:t>
            </a:r>
            <a:r>
              <a:rPr lang="cs-CZ" sz="2000" dirty="0" smtClean="0"/>
              <a:t>ku </a:t>
            </a:r>
            <a:r>
              <a:rPr lang="cs-CZ" sz="2000" dirty="0"/>
              <a:t>prospěchu studentů i </a:t>
            </a:r>
            <a:r>
              <a:rPr lang="cs-CZ" sz="2000" dirty="0" smtClean="0"/>
              <a:t>celé společnosti</a:t>
            </a:r>
            <a:r>
              <a:rPr lang="cs-CZ" sz="2000" dirty="0"/>
              <a:t>.</a:t>
            </a:r>
          </a:p>
          <a:p>
            <a:r>
              <a:rPr lang="cs-CZ" sz="2000" dirty="0"/>
              <a:t>Praxe („svět práce“) v tomto pojetí zahrnuje všechny podniky, neziskové organizace a instituce veřejného sektoru. Intenzita propojení s praxí </a:t>
            </a:r>
            <a:r>
              <a:rPr lang="cs-CZ" sz="2000" dirty="0" smtClean="0"/>
              <a:t>se projevuje </a:t>
            </a:r>
            <a:r>
              <a:rPr lang="cs-CZ" sz="2000" dirty="0"/>
              <a:t>silným důrazem na </a:t>
            </a:r>
            <a:r>
              <a:rPr lang="cs-CZ" sz="2000" b="1" dirty="0"/>
              <a:t>aplikační stránku </a:t>
            </a:r>
            <a:r>
              <a:rPr lang="cs-CZ" sz="2000" dirty="0"/>
              <a:t>studia. Tento přístup spočívá v </a:t>
            </a:r>
            <a:r>
              <a:rPr lang="cs-CZ" sz="2000" b="1" dirty="0"/>
              <a:t>kombinaci fází práce a studia</a:t>
            </a:r>
            <a:r>
              <a:rPr lang="cs-CZ" sz="2000" dirty="0"/>
              <a:t>, péči o </a:t>
            </a:r>
            <a:r>
              <a:rPr lang="cs-CZ" sz="2000" b="1" dirty="0" smtClean="0"/>
              <a:t>zaměstnatelnost</a:t>
            </a:r>
            <a:r>
              <a:rPr lang="cs-CZ" sz="2000" dirty="0" smtClean="0"/>
              <a:t> absolventů</a:t>
            </a:r>
            <a:r>
              <a:rPr lang="cs-CZ" sz="2000" dirty="0"/>
              <a:t>, </a:t>
            </a:r>
            <a:r>
              <a:rPr lang="cs-CZ" sz="2000" b="1" dirty="0"/>
              <a:t>spolupráci se zaměstnavateli</a:t>
            </a:r>
            <a:r>
              <a:rPr lang="cs-CZ" sz="2000" dirty="0"/>
              <a:t>, využití </a:t>
            </a:r>
            <a:r>
              <a:rPr lang="cs-CZ" sz="2000" b="1" dirty="0"/>
              <a:t>znalostí relevantních pro praxi</a:t>
            </a:r>
            <a:r>
              <a:rPr lang="cs-CZ" sz="2000" dirty="0"/>
              <a:t> i </a:t>
            </a:r>
            <a:r>
              <a:rPr lang="cs-CZ" sz="2000" b="1" dirty="0"/>
              <a:t>uživatelsky zaměřené výzkumné </a:t>
            </a:r>
            <a:r>
              <a:rPr lang="cs-CZ" sz="2000" dirty="0"/>
              <a:t>a tvůrčí činnosti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www.ssvs.cz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8A5130-BEE0-49BA-A848-F279C7C19E8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39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9792" y="188640"/>
            <a:ext cx="4978896" cy="77383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Rámec charakteristik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36588" y="1268413"/>
            <a:ext cx="8507412" cy="482441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1800" dirty="0"/>
          </a:p>
          <a:p>
            <a:endParaRPr lang="en-US" sz="18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679601"/>
              </p:ext>
            </p:extLst>
          </p:nvPr>
        </p:nvGraphicFramePr>
        <p:xfrm>
          <a:off x="457200" y="1700804"/>
          <a:ext cx="8229600" cy="4553993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2674640"/>
                <a:gridCol w="5554960"/>
              </a:tblGrid>
              <a:tr h="366587">
                <a:tc rowSpan="3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7200" algn="l"/>
                        </a:tabLst>
                      </a:pPr>
                      <a:r>
                        <a:rPr lang="cs-CZ" sz="2000" dirty="0">
                          <a:effectLst/>
                        </a:rPr>
                        <a:t>POLITIKA A STRATEGIE</a:t>
                      </a:r>
                      <a:endParaRPr lang="cs-CZ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295" marR="65295" marT="16928" marB="16928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7200" algn="l"/>
                        </a:tabLst>
                      </a:pPr>
                      <a:r>
                        <a:rPr lang="cs-CZ" sz="1600" dirty="0">
                          <a:effectLst/>
                        </a:rPr>
                        <a:t>Propojení politiky a strategie</a:t>
                      </a:r>
                      <a:endParaRPr lang="cs-CZ" sz="1600" dirty="0">
                        <a:solidFill>
                          <a:srgbClr val="365F9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295" marR="65295" marT="16928" marB="16928" anchor="ctr"/>
                </a:tc>
              </a:tr>
              <a:tr h="36658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7200" algn="l"/>
                        </a:tabLst>
                      </a:pPr>
                      <a:r>
                        <a:rPr lang="cs-CZ" sz="1600" dirty="0">
                          <a:effectLst/>
                        </a:rPr>
                        <a:t>Cíle a výsledky</a:t>
                      </a:r>
                      <a:endParaRPr lang="cs-CZ" sz="1600" dirty="0">
                        <a:solidFill>
                          <a:srgbClr val="365F9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295" marR="65295" marT="16928" marB="16928" anchor="ctr"/>
                </a:tc>
              </a:tr>
              <a:tr h="36658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7200" algn="l"/>
                        </a:tabLst>
                      </a:pPr>
                      <a:r>
                        <a:rPr lang="cs-CZ" sz="1600">
                          <a:effectLst/>
                        </a:rPr>
                        <a:t>Regionální integrace</a:t>
                      </a:r>
                      <a:endParaRPr lang="cs-CZ" sz="1600">
                        <a:solidFill>
                          <a:srgbClr val="365F9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295" marR="65295" marT="16928" marB="16928" anchor="ctr"/>
                </a:tc>
              </a:tr>
              <a:tr h="366587">
                <a:tc rowSpan="6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7200" algn="l"/>
                        </a:tabLst>
                      </a:pPr>
                      <a:r>
                        <a:rPr lang="cs-CZ" sz="2000" dirty="0">
                          <a:effectLst/>
                        </a:rPr>
                        <a:t>VÝUKA A STUDIUM</a:t>
                      </a:r>
                      <a:endParaRPr lang="cs-CZ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295" marR="65295" marT="16928" marB="16928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7200" algn="l"/>
                        </a:tabLst>
                      </a:pPr>
                      <a:r>
                        <a:rPr lang="cs-CZ" sz="1600">
                          <a:effectLst/>
                        </a:rPr>
                        <a:t>Metody rozvoje kurikula</a:t>
                      </a:r>
                      <a:endParaRPr lang="cs-CZ" sz="1600">
                        <a:solidFill>
                          <a:srgbClr val="365F9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295" marR="65295" marT="16928" marB="16928" anchor="ctr"/>
                </a:tc>
              </a:tr>
              <a:tr h="36658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7200" algn="l"/>
                        </a:tabLst>
                      </a:pPr>
                      <a:r>
                        <a:rPr lang="cs-CZ" sz="1600" dirty="0">
                          <a:effectLst/>
                        </a:rPr>
                        <a:t>Cíle </a:t>
                      </a:r>
                      <a:r>
                        <a:rPr lang="cs-CZ" sz="1600" dirty="0" smtClean="0">
                          <a:effectLst/>
                        </a:rPr>
                        <a:t>studia</a:t>
                      </a:r>
                      <a:endParaRPr lang="cs-CZ" sz="1600" dirty="0">
                        <a:solidFill>
                          <a:srgbClr val="365F9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295" marR="65295" marT="16928" marB="16928" anchor="ctr"/>
                </a:tc>
              </a:tr>
              <a:tr h="36658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7200" algn="l"/>
                        </a:tabLst>
                      </a:pPr>
                      <a:r>
                        <a:rPr lang="cs-CZ" sz="1600" dirty="0" smtClean="0">
                          <a:effectLst/>
                        </a:rPr>
                        <a:t>Obsah studia</a:t>
                      </a:r>
                      <a:endParaRPr lang="cs-CZ" sz="1600" dirty="0">
                        <a:solidFill>
                          <a:srgbClr val="365F9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295" marR="65295" marT="16928" marB="16928" anchor="ctr"/>
                </a:tc>
              </a:tr>
              <a:tr h="36658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7200" algn="l"/>
                        </a:tabLst>
                      </a:pPr>
                      <a:r>
                        <a:rPr lang="cs-CZ" sz="1600">
                          <a:effectLst/>
                        </a:rPr>
                        <a:t>Metodika učení (se)</a:t>
                      </a:r>
                      <a:endParaRPr lang="cs-CZ" sz="1600">
                        <a:solidFill>
                          <a:srgbClr val="365F9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295" marR="65295" marT="16928" marB="16928" anchor="ctr"/>
                </a:tc>
              </a:tr>
              <a:tr h="36658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7200" algn="l"/>
                        </a:tabLst>
                      </a:pPr>
                      <a:r>
                        <a:rPr lang="cs-CZ" sz="1600">
                          <a:effectLst/>
                        </a:rPr>
                        <a:t>Studijní prostředí</a:t>
                      </a:r>
                      <a:endParaRPr lang="cs-CZ" sz="1600">
                        <a:solidFill>
                          <a:srgbClr val="365F9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295" marR="65295" marT="16928" marB="16928" anchor="ctr"/>
                </a:tc>
              </a:tr>
              <a:tr h="36658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7200" algn="l"/>
                        </a:tabLst>
                      </a:pPr>
                      <a:r>
                        <a:rPr lang="cs-CZ" sz="1600" dirty="0">
                          <a:effectLst/>
                        </a:rPr>
                        <a:t>Akademičtí a pedagogičtí pracovníci a </a:t>
                      </a:r>
                      <a:r>
                        <a:rPr lang="cs-CZ" sz="1600" dirty="0" smtClean="0">
                          <a:effectLst/>
                        </a:rPr>
                        <a:t>externí odborníci </a:t>
                      </a:r>
                      <a:r>
                        <a:rPr lang="cs-CZ" sz="1600" dirty="0">
                          <a:effectLst/>
                        </a:rPr>
                        <a:t>z praxe</a:t>
                      </a:r>
                      <a:endParaRPr lang="cs-CZ" sz="1600" dirty="0">
                        <a:solidFill>
                          <a:srgbClr val="365F9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295" marR="65295" marT="16928" marB="16928" anchor="ctr"/>
                </a:tc>
              </a:tr>
              <a:tr h="366587">
                <a:tc rowSpan="3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7200" algn="l"/>
                        </a:tabLst>
                      </a:pPr>
                      <a:r>
                        <a:rPr lang="cs-CZ" sz="2000" dirty="0">
                          <a:effectLst/>
                        </a:rPr>
                        <a:t>VÝZKUMNÁ A TVŮRČÍ ČINNOST</a:t>
                      </a:r>
                      <a:endParaRPr lang="cs-CZ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295" marR="65295" marT="16928" marB="16928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7200" algn="l"/>
                        </a:tabLst>
                      </a:pPr>
                      <a:r>
                        <a:rPr lang="cs-CZ" sz="1600">
                          <a:effectLst/>
                        </a:rPr>
                        <a:t>Výzkumná agenda</a:t>
                      </a:r>
                      <a:endParaRPr lang="cs-CZ" sz="1600">
                        <a:solidFill>
                          <a:srgbClr val="365F9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295" marR="65295" marT="16928" marB="16928" anchor="ctr"/>
                </a:tc>
              </a:tr>
              <a:tr h="36658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7200" algn="l"/>
                        </a:tabLst>
                      </a:pPr>
                      <a:r>
                        <a:rPr lang="cs-CZ" sz="1600">
                          <a:effectLst/>
                        </a:rPr>
                        <a:t>Proces výzkumné činnosti</a:t>
                      </a:r>
                      <a:endParaRPr lang="cs-CZ" sz="1600">
                        <a:solidFill>
                          <a:srgbClr val="365F9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295" marR="65295" marT="16928" marB="16928" anchor="ctr"/>
                </a:tc>
              </a:tr>
              <a:tr h="36658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7200" algn="l"/>
                        </a:tabLst>
                      </a:pPr>
                      <a:r>
                        <a:rPr lang="cs-CZ" sz="1600" dirty="0">
                          <a:effectLst/>
                        </a:rPr>
                        <a:t>Výsledky a výstupy výzkumu</a:t>
                      </a:r>
                      <a:endParaRPr lang="cs-CZ" sz="1600" dirty="0">
                        <a:solidFill>
                          <a:srgbClr val="365F9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295" marR="65295" marT="16928" marB="16928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200" y="31575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www.ssvs.cz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40CF18-AA62-42FA-BC1E-A01D45E5E3E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11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43808" y="-23268"/>
            <a:ext cx="6069360" cy="1143000"/>
          </a:xfrm>
        </p:spPr>
        <p:txBody>
          <a:bodyPr>
            <a:noAutofit/>
          </a:bodyPr>
          <a:lstStyle/>
          <a:p>
            <a:r>
              <a:rPr lang="cs-CZ" sz="3200" dirty="0" smtClean="0"/>
              <a:t>Charakteristiky a kritéria: POLITIKA A STRATEGIE</a:t>
            </a:r>
            <a:endParaRPr lang="cs-CZ" sz="3200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069521"/>
              </p:ext>
            </p:extLst>
          </p:nvPr>
        </p:nvGraphicFramePr>
        <p:xfrm>
          <a:off x="611560" y="1484782"/>
          <a:ext cx="8064896" cy="4341614"/>
        </p:xfrm>
        <a:graphic>
          <a:graphicData uri="http://schemas.openxmlformats.org/drawingml/2006/table">
            <a:tbl>
              <a:tblPr firstRow="1" firstCol="1" bandRow="1"/>
              <a:tblGrid>
                <a:gridCol w="2365692"/>
                <a:gridCol w="2621312"/>
                <a:gridCol w="3077892"/>
              </a:tblGrid>
              <a:tr h="3999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400" b="1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CHARAKTERISTIKA</a:t>
                      </a:r>
                      <a:endParaRPr lang="cs-CZ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400" b="1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POPIS</a:t>
                      </a:r>
                      <a:endParaRPr lang="cs-CZ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400" b="1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KLÍČOVÁ KRITÉRIA</a:t>
                      </a:r>
                      <a:endParaRPr lang="cs-CZ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737090">
                <a:tc gridSpan="3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400" b="1" dirty="0">
                          <a:solidFill>
                            <a:srgbClr val="1F497D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POLITIKA A STRATEGIE</a:t>
                      </a:r>
                      <a:endParaRPr lang="cs-CZ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400" dirty="0">
                          <a:solidFill>
                            <a:srgbClr val="1F497D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Jak je profesně zaměřené terciární vzdělávání zakotveno a zastoupeno v celkové politice a strategickém rámci školy </a:t>
                      </a:r>
                      <a:endParaRPr lang="cs-CZ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68566"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4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Propojení politiky a strategie</a:t>
                      </a:r>
                      <a:endParaRPr lang="cs-CZ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Zapojení praxe („světa práce“) do rámců politiky a strategie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Institucionální politiky a strategie jsou definovány ve spolupráci s praxí.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606749"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4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Cíle a výsledky</a:t>
                      </a:r>
                      <a:endParaRPr lang="cs-CZ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Hlavní cíle ve vztahu k výsledkům profesně zaměřeného terciárního vzdělávání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Profesně zaměřené vysokoškolské vzdělávání se speciálně zaměřuje na posílení dovedností a kompetencí odpovídajících relevantním povoláním se záměrem podpořit zaměstnatelnost studentů. Důraz se klade na výstupy z učení a uživatelsky zaměřený (aplikovaný) výzkum.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2849"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4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Regionální integrace</a:t>
                      </a:r>
                      <a:endParaRPr lang="cs-CZ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Zapojení v rámci svých vlastních regionů a příspěvek k jejich rozvoji</a:t>
                      </a:r>
                      <a:endParaRPr lang="cs-CZ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Profesně zaměřené vysokoškolské vzdělávání je silně zakotveno do regionálních partnerství s praxí.</a:t>
                      </a:r>
                      <a:endParaRPr lang="cs-CZ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www.ssvs.cz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40CF18-AA62-42FA-BC1E-A01D45E5E3E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65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43808" y="-23268"/>
            <a:ext cx="6069360" cy="1143000"/>
          </a:xfrm>
        </p:spPr>
        <p:txBody>
          <a:bodyPr>
            <a:noAutofit/>
          </a:bodyPr>
          <a:lstStyle/>
          <a:p>
            <a:r>
              <a:rPr lang="cs-CZ" sz="3200" dirty="0" smtClean="0"/>
              <a:t>Charakteristiky a kritéria: VÝUKA A STUDIUM</a:t>
            </a:r>
            <a:endParaRPr lang="cs-CZ" sz="3200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6988233"/>
              </p:ext>
            </p:extLst>
          </p:nvPr>
        </p:nvGraphicFramePr>
        <p:xfrm>
          <a:off x="611560" y="1196752"/>
          <a:ext cx="8064896" cy="5526175"/>
        </p:xfrm>
        <a:graphic>
          <a:graphicData uri="http://schemas.openxmlformats.org/drawingml/2006/table">
            <a:tbl>
              <a:tblPr firstRow="1" firstCol="1" bandRow="1"/>
              <a:tblGrid>
                <a:gridCol w="2365692"/>
                <a:gridCol w="2621312"/>
                <a:gridCol w="3077892"/>
              </a:tblGrid>
              <a:tr h="3999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400" b="1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CHARAKTERISTIKA</a:t>
                      </a:r>
                      <a:endParaRPr lang="cs-CZ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400" b="1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POPIS</a:t>
                      </a:r>
                      <a:endParaRPr lang="cs-CZ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400" b="1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KLÍČOVÁ KRITÉRIA</a:t>
                      </a:r>
                      <a:endParaRPr lang="cs-CZ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737090">
                <a:tc gridSpan="3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400" b="1" dirty="0">
                          <a:solidFill>
                            <a:srgbClr val="1F497D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VÝUKA A STUDIUM</a:t>
                      </a:r>
                      <a:endParaRPr lang="cs-CZ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400" dirty="0">
                          <a:solidFill>
                            <a:srgbClr val="1F497D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Jak jsou učení a studium ovlivněny specifickými charakteristikami profesně zaměřeného terciárního vzdělávání</a:t>
                      </a:r>
                      <a:endParaRPr lang="cs-CZ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68566"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4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Metody rozvoje kurikula</a:t>
                      </a:r>
                      <a:endParaRPr lang="cs-CZ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Proces návrhu a rozvoje: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cílů a výstupů učení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kurikula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metod učení a hodnocení</a:t>
                      </a:r>
                      <a:endParaRPr lang="cs-CZ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Kurikulární</a:t>
                      </a:r>
                      <a:r>
                        <a:rPr lang="cs-CZ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dokumenty jsou vytvářeny akademickými pracovníky ve spolupráci se zainteresovanými partnery, především z praxe, s ohledem na budoucí potřeby praxe a kontext zaměstnanosti.</a:t>
                      </a:r>
                      <a:endParaRPr lang="cs-CZ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471217"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4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Cíle studia /výstupy z učení</a:t>
                      </a:r>
                      <a:endParaRPr lang="cs-CZ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 se očekává, že bude student znát, chápat a umět udělat v důsledku procesu učení.</a:t>
                      </a:r>
                      <a:endParaRPr lang="cs-CZ" sz="1100" b="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226695" algn="l"/>
                          <a:tab pos="457200" algn="l"/>
                        </a:tabLst>
                      </a:pPr>
                      <a:r>
                        <a:rPr lang="cs-CZ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Výstupy z učení zohledňují základní znalosti, dovednosti a postoje vázané na konkrétní profesní požadavky, ale neměly by být omezeny pouze na ně. Navíc studenti získají profesní a osobní dovednosti, jež jim umožní úspěšně působit inovativním a samostatným způsobem v měnícím se pracovním prostředí. Zapojení studentů do výzkumné, vývojové a inovační činnosti je vede k lepší profesní zkušenosti.</a:t>
                      </a:r>
                      <a:endParaRPr lang="cs-CZ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2849"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4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Obsah studia</a:t>
                      </a:r>
                      <a:endParaRPr lang="cs-CZ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Obsah toho co se učí a je vyučováno.</a:t>
                      </a:r>
                      <a:endParaRPr lang="cs-CZ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Obsah studia propojuje produktivně teorii s praxí jako základ pro komplexní řešení problémů v reálných pracovních situacích. Obsah je ovlivněn nejnovějším vývojem, trendy a referencemi jak z praxe, tak z akademického prostředí.</a:t>
                      </a:r>
                      <a:endParaRPr lang="cs-CZ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www.ssvs.cz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40CF18-AA62-42FA-BC1E-A01D45E5E3E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15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43808" y="-23268"/>
            <a:ext cx="6069360" cy="1143000"/>
          </a:xfrm>
        </p:spPr>
        <p:txBody>
          <a:bodyPr>
            <a:noAutofit/>
          </a:bodyPr>
          <a:lstStyle/>
          <a:p>
            <a:r>
              <a:rPr lang="cs-CZ" sz="3200" dirty="0" smtClean="0"/>
              <a:t>Charakteristiky a kritéria: VÝUKA A STUDIUM II.</a:t>
            </a:r>
            <a:endParaRPr lang="cs-CZ" sz="3200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2277833"/>
              </p:ext>
            </p:extLst>
          </p:nvPr>
        </p:nvGraphicFramePr>
        <p:xfrm>
          <a:off x="611560" y="1052736"/>
          <a:ext cx="8064896" cy="5709055"/>
        </p:xfrm>
        <a:graphic>
          <a:graphicData uri="http://schemas.openxmlformats.org/drawingml/2006/table">
            <a:tbl>
              <a:tblPr firstRow="1" firstCol="1" bandRow="1"/>
              <a:tblGrid>
                <a:gridCol w="2365692"/>
                <a:gridCol w="2621312"/>
                <a:gridCol w="3077892"/>
              </a:tblGrid>
              <a:tr h="3999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400" b="1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CHARAKTERISTIKA</a:t>
                      </a:r>
                      <a:endParaRPr lang="cs-CZ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400" b="1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POPIS</a:t>
                      </a:r>
                      <a:endParaRPr lang="cs-CZ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400" b="1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KLÍČOVÁ KRITÉRIA</a:t>
                      </a:r>
                      <a:endParaRPr lang="cs-CZ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737090">
                <a:tc gridSpan="3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400" b="1" dirty="0">
                          <a:solidFill>
                            <a:srgbClr val="1F497D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VÝUKA A STUDIUM</a:t>
                      </a:r>
                      <a:endParaRPr lang="cs-CZ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400" dirty="0">
                          <a:solidFill>
                            <a:srgbClr val="1F497D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Jak jsou učení a studium ovlivněny specifickými charakteristikami profesně zaměřeného terciárního vzdělávání</a:t>
                      </a:r>
                      <a:endParaRPr lang="cs-CZ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68566"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4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Metodika učení (se)</a:t>
                      </a:r>
                      <a:endParaRPr lang="cs-CZ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Metodika učení (se) zahrnuje: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návrh učebního procesu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metody hodnocení nezbytné pro posouzení výsledků studia.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Metodika učení zahrnuje metody aktivního, kooperativního a samostatného učení a zároveň se soustřeďuje na aktivizující metody podporující osvojení zkušeností včetně – ale ne omezené na – učení založeného na simulaci (SBL), na scénářích (</a:t>
                      </a:r>
                      <a:r>
                        <a:rPr lang="cs-CZ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SceBL</a:t>
                      </a:r>
                      <a:r>
                        <a:rPr lang="cs-CZ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), problémově orientovaného (PBL) či jiné situace pro autentické učení se.</a:t>
                      </a:r>
                    </a:p>
                    <a:p>
                      <a:r>
                        <a:rPr lang="cs-CZ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Jak formativní, tak </a:t>
                      </a:r>
                      <a:r>
                        <a:rPr lang="cs-CZ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sumativní</a:t>
                      </a:r>
                      <a:r>
                        <a:rPr lang="cs-CZ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hodnocení by měla odrážet charakter a metodiku specifického prostředí pro profesně zaměřené vysokoškolské vzdělávání.</a:t>
                      </a:r>
                      <a:endParaRPr lang="cs-CZ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998777"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4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Studijní prostředí</a:t>
                      </a:r>
                      <a:endParaRPr lang="cs-CZ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2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Studijní prostředí odkazuje na prostředí a podmínky, v nichž studium probíhá.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Studijní prostředí má zprostředkovávat zkušenosti jak v rámci vysokoškolské instituce, tak mimo ni, v praxi. Podstatné fáze odborné praxe anebo jiné formy nabytí pracovní zkušenosti slouží reflexi teorie v praktických souvislostech.</a:t>
                      </a:r>
                      <a:endParaRPr lang="cs-CZ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2849"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4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Tým st. programu</a:t>
                      </a:r>
                      <a:endParaRPr lang="cs-CZ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Všechny osoby, které se podílejí na návrhu, poskytování a hodnocení studia včetně hostujících lektorů, odborníků z praxe a podpůrného personálu.</a:t>
                      </a:r>
                      <a:endParaRPr lang="cs-CZ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 úrovni jednotlivých studijních programů vykazuje tým zodpovědný za studijní program odpovídající kombinaci akademického zázemí i relevantních zkušeností z praxe.</a:t>
                      </a:r>
                      <a:endParaRPr lang="cs-CZ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www.ssvs.cz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40CF18-AA62-42FA-BC1E-A01D45E5E3E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05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43808" y="-23268"/>
            <a:ext cx="6192688" cy="1143000"/>
          </a:xfrm>
        </p:spPr>
        <p:txBody>
          <a:bodyPr>
            <a:noAutofit/>
          </a:bodyPr>
          <a:lstStyle/>
          <a:p>
            <a:r>
              <a:rPr lang="cs-CZ" sz="3200" dirty="0" smtClean="0"/>
              <a:t>Charakteristiky a kritéria: </a:t>
            </a:r>
            <a:r>
              <a:rPr lang="cs-CZ" sz="2800" dirty="0" smtClean="0"/>
              <a:t>VÝZKUMNÁ A TVŮRČÍ ČINNOST</a:t>
            </a:r>
            <a:endParaRPr lang="cs-CZ" sz="3200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555946"/>
              </p:ext>
            </p:extLst>
          </p:nvPr>
        </p:nvGraphicFramePr>
        <p:xfrm>
          <a:off x="611560" y="1484782"/>
          <a:ext cx="8064896" cy="4795176"/>
        </p:xfrm>
        <a:graphic>
          <a:graphicData uri="http://schemas.openxmlformats.org/drawingml/2006/table">
            <a:tbl>
              <a:tblPr firstRow="1" firstCol="1" bandRow="1"/>
              <a:tblGrid>
                <a:gridCol w="2365692"/>
                <a:gridCol w="2621312"/>
                <a:gridCol w="3077892"/>
              </a:tblGrid>
              <a:tr h="41421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400" b="1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CHARAKTERISTIKA</a:t>
                      </a:r>
                      <a:endParaRPr lang="cs-CZ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400" b="1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POPIS</a:t>
                      </a:r>
                      <a:endParaRPr lang="cs-CZ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400" b="1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KLÍČOVÁ KRITÉRIA</a:t>
                      </a:r>
                      <a:endParaRPr lang="cs-CZ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737916">
                <a:tc gridSpan="3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400" b="1" dirty="0">
                          <a:solidFill>
                            <a:srgbClr val="1F497D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VÝZKUMNÁ A TVŮRČÍ ČINNOST</a:t>
                      </a:r>
                      <a:endParaRPr lang="cs-CZ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400" dirty="0">
                          <a:solidFill>
                            <a:srgbClr val="1F497D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Jak je výzkumná a tvůrčí činnost </a:t>
                      </a:r>
                      <a:r>
                        <a:rPr lang="cs-CZ" sz="1400" dirty="0" smtClean="0">
                          <a:solidFill>
                            <a:srgbClr val="1F497D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integrálně začleněna </a:t>
                      </a:r>
                      <a:r>
                        <a:rPr lang="cs-CZ" sz="1400" dirty="0">
                          <a:solidFill>
                            <a:srgbClr val="1F497D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do udržitelného profesně zaměřeného terciárního </a:t>
                      </a:r>
                      <a:r>
                        <a:rPr lang="cs-CZ" sz="1400" dirty="0" smtClean="0">
                          <a:solidFill>
                            <a:srgbClr val="1F497D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vzdělávání, s tím, </a:t>
                      </a:r>
                      <a:r>
                        <a:rPr lang="cs-CZ" sz="1400" dirty="0">
                          <a:solidFill>
                            <a:srgbClr val="1F497D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že tato činnost může být </a:t>
                      </a:r>
                      <a:r>
                        <a:rPr lang="cs-CZ" sz="1400" dirty="0" smtClean="0">
                          <a:solidFill>
                            <a:srgbClr val="1F497D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pojata </a:t>
                      </a:r>
                      <a:r>
                        <a:rPr lang="cs-CZ" sz="1400" dirty="0">
                          <a:solidFill>
                            <a:srgbClr val="1F497D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odlišně v závislosti na úrovni </a:t>
                      </a:r>
                      <a:r>
                        <a:rPr lang="cs-CZ" sz="1400" dirty="0" smtClean="0">
                          <a:solidFill>
                            <a:srgbClr val="1F497D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vzdělávání.</a:t>
                      </a:r>
                      <a:endParaRPr lang="cs-CZ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75967"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4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Výzkumná agenda</a:t>
                      </a:r>
                      <a:endParaRPr lang="cs-CZ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Rozsah a pojetí výzkumné a tvůrčí činnosti.</a:t>
                      </a:r>
                      <a:endParaRPr lang="cs-CZ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Výzkumná agenda je ovlivněna praxí s cílem uspokojit potřeby společnosti i podnikové sféry/praxe.</a:t>
                      </a:r>
                      <a:endParaRPr lang="cs-CZ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504039"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4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Proces výzkumné činnosti</a:t>
                      </a:r>
                      <a:endParaRPr lang="cs-CZ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2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Přístup</a:t>
                      </a:r>
                      <a:r>
                        <a:rPr lang="cs-CZ" sz="1200" baseline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jakým výzkumná a tvůrčí činnost naplňuje potřeby společnosti a praxe („světa práce“)</a:t>
                      </a:r>
                      <a:endParaRPr lang="cs-CZ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Pracovníci ve výzkumu usilují o podněty a vstupy z praxe, poskytují jí totéž a cení si požadavků a příspěvků od zainteresovaných partnerů. Výzkumný proces respektuje uvedený charakter vstupů a může zahrnovat různé typy výzkumných aktivit a spolupráce.</a:t>
                      </a:r>
                      <a:endParaRPr lang="cs-CZ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6976"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4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Výsledky a výstupy výzkumu</a:t>
                      </a:r>
                      <a:endParaRPr lang="cs-CZ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2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Očekávané výsledky výzkumné a tvůrčí činnosti.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226695" algn="l"/>
                          <a:tab pos="457200" algn="l"/>
                          <a:tab pos="449580" algn="l"/>
                        </a:tabLst>
                      </a:pPr>
                      <a:r>
                        <a:rPr lang="cs-CZ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záměrem, aby výsledky výzkumné a tvůrčí činnosti byly relevantní pro praxi a společnost.  Vedle tradičních výstupů, jako jsou například licence, patenty a publikace, jsou výstupy výzkumné činnosti zaměřené na řešení poskytující hmatatelný přínos praxi a společnosti. </a:t>
                      </a:r>
                      <a:endParaRPr lang="cs-CZ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www.ssvs.cz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40CF18-AA62-42FA-BC1E-A01D45E5E3E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39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PROFESNÍ VŠ/ TERCIÁRNÍ VZDĚLÁVÁNÍ V ČR</a:t>
            </a:r>
            <a:r>
              <a:rPr lang="en-GB" sz="3200" dirty="0" smtClean="0"/>
              <a:t>…</a:t>
            </a:r>
            <a:endParaRPr lang="cs-CZ" sz="32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bg1">
                    <a:lumMod val="65000"/>
                  </a:schemeClr>
                </a:solidFill>
              </a:rPr>
              <a:t>KONTEXT Z VÝSLEDKŮ ŠETŘENÍ PROJEKTU HAPHE A DALŠÍCH ZDROJŮ</a:t>
            </a:r>
            <a:endParaRPr lang="cs-CZ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www.ssvs.cz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61F443-B8F4-4CA0-A5D3-4A6B59BA15E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7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63" tIns="46032" rIns="92063" bIns="46032" anchor="b">
            <a:normAutofit/>
          </a:bodyPr>
          <a:lstStyle/>
          <a:p>
            <a:r>
              <a:rPr lang="cs-CZ" sz="2000" dirty="0" smtClean="0"/>
              <a:t>Očekávání, že v budoucnosti poroste zájem praxe o uchazeče o zaměstnání s kvalifikacemi spojujícími praktické dovednosti s akademickým vzděláním</a:t>
            </a:r>
            <a:r>
              <a:rPr lang="en-US" sz="2000" dirty="0" smtClean="0"/>
              <a:t>.</a:t>
            </a:r>
            <a:endParaRPr lang="en-US" sz="2000" b="1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www.ssvs.cz</a:t>
            </a:r>
            <a:endParaRPr lang="en-US"/>
          </a:p>
        </p:txBody>
      </p:sp>
      <p:graphicFrame>
        <p:nvGraphicFramePr>
          <p:cNvPr id="11" name="Object 2"/>
          <p:cNvGraphicFramePr>
            <a:graphicFrameLocks noGrp="1" noChangeAspect="1"/>
          </p:cNvGraphicFramePr>
          <p:nvPr>
            <p:ph type="chart" sz="half" idx="4294967295"/>
            <p:extLst>
              <p:ext uri="{D42A27DB-BD31-4B8C-83A1-F6EECF244321}">
                <p14:modId xmlns:p14="http://schemas.microsoft.com/office/powerpoint/2010/main" val="249789293"/>
              </p:ext>
            </p:extLst>
          </p:nvPr>
        </p:nvGraphicFramePr>
        <p:xfrm>
          <a:off x="0" y="2133600"/>
          <a:ext cx="8891588" cy="3979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828675" y="6057900"/>
            <a:ext cx="5943600" cy="3079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1427" tIns="45714" rIns="91427" bIns="45714">
            <a:spAutoFit/>
          </a:bodyPr>
          <a:lstStyle/>
          <a:p>
            <a:pPr defTabSz="912813" eaLnBrk="0" hangingPunct="0">
              <a:spcBef>
                <a:spcPct val="50000"/>
              </a:spcBef>
            </a:pPr>
            <a:endParaRPr lang="de-DE" sz="1400"/>
          </a:p>
        </p:txBody>
      </p:sp>
      <p:sp>
        <p:nvSpPr>
          <p:cNvPr id="28682" name="Foliennummernplatzhalter 1"/>
          <p:cNvSpPr txBox="1">
            <a:spLocks/>
          </p:cNvSpPr>
          <p:nvPr/>
        </p:nvSpPr>
        <p:spPr bwMode="auto">
          <a:xfrm>
            <a:off x="5257800" y="6324600"/>
            <a:ext cx="377348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927" tIns="44964" rIns="89927" bIns="44964"/>
          <a:lstStyle/>
          <a:p>
            <a:pPr algn="r"/>
            <a:endParaRPr lang="de-CH" sz="2800" dirty="0">
              <a:solidFill>
                <a:schemeClr val="hlink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95536" y="6193795"/>
            <a:ext cx="30746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/>
              <a:t>Projekt HAPHE, 2011 - 13</a:t>
            </a:r>
            <a:endParaRPr lang="cs-CZ" sz="11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40CF18-AA62-42FA-BC1E-A01D45E5E3E3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0968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6" name="Rectangle 4"/>
          <p:cNvSpPr>
            <a:spLocks noChangeArrowheads="1"/>
          </p:cNvSpPr>
          <p:nvPr/>
        </p:nvSpPr>
        <p:spPr bwMode="auto">
          <a:xfrm>
            <a:off x="213538" y="2701844"/>
            <a:ext cx="2990804" cy="46650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7" tIns="45714" rIns="91427" bIns="45714" anchor="ctr"/>
          <a:lstStyle/>
          <a:p>
            <a:pPr algn="ctr" defTabSz="914303" eaLnBrk="0" hangingPunct="0"/>
            <a:r>
              <a:rPr lang="en-US" sz="1200" b="1" dirty="0" smtClean="0">
                <a:solidFill>
                  <a:srgbClr val="C00000"/>
                </a:solidFill>
              </a:rPr>
              <a:t>Economic policies </a:t>
            </a:r>
            <a:endParaRPr lang="en-US" sz="1200" b="1" dirty="0">
              <a:solidFill>
                <a:srgbClr val="C00000"/>
              </a:solidFill>
            </a:endParaRPr>
          </a:p>
        </p:txBody>
      </p:sp>
      <p:sp>
        <p:nvSpPr>
          <p:cNvPr id="356357" name="Rectangle 5"/>
          <p:cNvSpPr>
            <a:spLocks noChangeArrowheads="1"/>
          </p:cNvSpPr>
          <p:nvPr/>
        </p:nvSpPr>
        <p:spPr bwMode="auto">
          <a:xfrm>
            <a:off x="213538" y="2092689"/>
            <a:ext cx="2990804" cy="55074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7" tIns="45714" rIns="91427" bIns="45714" anchor="ctr"/>
          <a:lstStyle/>
          <a:p>
            <a:pPr algn="ctr" defTabSz="914303" eaLnBrk="0" hangingPunct="0"/>
            <a:r>
              <a:rPr lang="de-DE" sz="1200" b="1" u="sng" dirty="0">
                <a:solidFill>
                  <a:srgbClr val="002060"/>
                </a:solidFill>
                <a:latin typeface="Times New Roman" pitchFamily="18" charset="0"/>
              </a:rPr>
              <a:t>Type </a:t>
            </a:r>
            <a:r>
              <a:rPr lang="de-DE" sz="1200" b="1" u="sng" dirty="0" err="1">
                <a:solidFill>
                  <a:srgbClr val="002060"/>
                </a:solidFill>
                <a:latin typeface="Times New Roman" pitchFamily="18" charset="0"/>
              </a:rPr>
              <a:t>of</a:t>
            </a:r>
            <a:r>
              <a:rPr lang="de-DE" sz="1200" b="1" u="sng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de-DE" sz="1200" b="1" u="sng" dirty="0" smtClean="0">
                <a:solidFill>
                  <a:srgbClr val="002060"/>
                </a:solidFill>
                <a:latin typeface="Times New Roman" pitchFamily="18" charset="0"/>
              </a:rPr>
              <a:t> Main Drivers</a:t>
            </a:r>
            <a:endParaRPr lang="de-DE" sz="1200" b="1" u="sng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356358" name="Rectangle 6"/>
          <p:cNvSpPr>
            <a:spLocks noChangeArrowheads="1"/>
          </p:cNvSpPr>
          <p:nvPr/>
        </p:nvSpPr>
        <p:spPr bwMode="auto">
          <a:xfrm>
            <a:off x="213538" y="3237623"/>
            <a:ext cx="2990804" cy="506791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7" tIns="45714" rIns="91427" bIns="45714" anchor="ctr"/>
          <a:lstStyle/>
          <a:p>
            <a:pPr algn="ctr" defTabSz="914303" eaLnBrk="0" hangingPunct="0"/>
            <a:r>
              <a:rPr lang="en-US" sz="1200" b="1" dirty="0" smtClean="0">
                <a:solidFill>
                  <a:srgbClr val="C00000"/>
                </a:solidFill>
              </a:rPr>
              <a:t>Educational policies </a:t>
            </a:r>
            <a:endParaRPr lang="en-US" sz="1200" b="1" dirty="0">
              <a:solidFill>
                <a:srgbClr val="C00000"/>
              </a:solidFill>
            </a:endParaRPr>
          </a:p>
        </p:txBody>
      </p:sp>
      <p:sp>
        <p:nvSpPr>
          <p:cNvPr id="356359" name="Rectangle 7"/>
          <p:cNvSpPr>
            <a:spLocks noChangeArrowheads="1"/>
          </p:cNvSpPr>
          <p:nvPr/>
        </p:nvSpPr>
        <p:spPr bwMode="auto">
          <a:xfrm>
            <a:off x="213538" y="3816422"/>
            <a:ext cx="2990804" cy="57606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7" tIns="45714" rIns="91427" bIns="45714" anchor="ctr"/>
          <a:lstStyle/>
          <a:p>
            <a:pPr algn="ctr" defTabSz="914303" eaLnBrk="0" hangingPunct="0"/>
            <a:r>
              <a:rPr lang="en-US" sz="1200" b="1" dirty="0" smtClean="0">
                <a:solidFill>
                  <a:srgbClr val="C00000"/>
                </a:solidFill>
              </a:rPr>
              <a:t>Demands from employers, professional bodies, </a:t>
            </a:r>
          </a:p>
          <a:p>
            <a:pPr algn="ctr" defTabSz="914303" eaLnBrk="0" hangingPunct="0"/>
            <a:r>
              <a:rPr lang="en-US" sz="1200" b="1" dirty="0" err="1" smtClean="0">
                <a:solidFill>
                  <a:srgbClr val="C00000"/>
                </a:solidFill>
              </a:rPr>
              <a:t>organisations</a:t>
            </a:r>
            <a:r>
              <a:rPr lang="en-US" sz="1200" b="1" dirty="0" smtClean="0">
                <a:solidFill>
                  <a:srgbClr val="C00000"/>
                </a:solidFill>
              </a:rPr>
              <a:t> or industry representatives </a:t>
            </a:r>
            <a:endParaRPr lang="de-DE" sz="1200" b="1" dirty="0">
              <a:solidFill>
                <a:srgbClr val="C00000"/>
              </a:solidFill>
            </a:endParaRPr>
          </a:p>
        </p:txBody>
      </p:sp>
      <p:sp>
        <p:nvSpPr>
          <p:cNvPr id="356360" name="Rectangle 8"/>
          <p:cNvSpPr>
            <a:spLocks noChangeArrowheads="1"/>
          </p:cNvSpPr>
          <p:nvPr/>
        </p:nvSpPr>
        <p:spPr bwMode="auto">
          <a:xfrm>
            <a:off x="3220438" y="2068821"/>
            <a:ext cx="5409647" cy="61043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7" tIns="45714" rIns="91427" bIns="45714" anchor="ctr"/>
          <a:lstStyle/>
          <a:p>
            <a:pPr algn="ctr" defTabSz="914303" eaLnBrk="0" hangingPunct="0"/>
            <a:endParaRPr lang="de-DE" sz="12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56361" name="Rectangle 9"/>
          <p:cNvSpPr>
            <a:spLocks noChangeArrowheads="1"/>
          </p:cNvSpPr>
          <p:nvPr/>
        </p:nvSpPr>
        <p:spPr bwMode="auto">
          <a:xfrm>
            <a:off x="3228827" y="2703176"/>
            <a:ext cx="5409647" cy="287555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62" name="Line 10"/>
          <p:cNvSpPr>
            <a:spLocks noChangeShapeType="1"/>
          </p:cNvSpPr>
          <p:nvPr/>
        </p:nvSpPr>
        <p:spPr bwMode="auto">
          <a:xfrm>
            <a:off x="3585022" y="2983525"/>
            <a:ext cx="472380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63" name="Line 11"/>
          <p:cNvSpPr>
            <a:spLocks noChangeShapeType="1"/>
          </p:cNvSpPr>
          <p:nvPr/>
        </p:nvSpPr>
        <p:spPr bwMode="auto">
          <a:xfrm>
            <a:off x="3581940" y="4222487"/>
            <a:ext cx="472380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64" name="Line 12"/>
          <p:cNvSpPr>
            <a:spLocks noChangeShapeType="1"/>
          </p:cNvSpPr>
          <p:nvPr/>
        </p:nvSpPr>
        <p:spPr bwMode="auto">
          <a:xfrm>
            <a:off x="3585022" y="3592455"/>
            <a:ext cx="472380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65" name="Line 13"/>
          <p:cNvSpPr>
            <a:spLocks noChangeShapeType="1"/>
          </p:cNvSpPr>
          <p:nvPr/>
        </p:nvSpPr>
        <p:spPr bwMode="auto">
          <a:xfrm flipH="1">
            <a:off x="3727040" y="2558480"/>
            <a:ext cx="2855" cy="302025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 sz="1200" b="1">
              <a:solidFill>
                <a:srgbClr val="C00000"/>
              </a:solidFill>
            </a:endParaRPr>
          </a:p>
        </p:txBody>
      </p:sp>
      <p:sp>
        <p:nvSpPr>
          <p:cNvPr id="356366" name="Line 14"/>
          <p:cNvSpPr>
            <a:spLocks noChangeShapeType="1"/>
          </p:cNvSpPr>
          <p:nvPr/>
        </p:nvSpPr>
        <p:spPr bwMode="auto">
          <a:xfrm flipH="1">
            <a:off x="6967400" y="2558480"/>
            <a:ext cx="17531" cy="302025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67" name="Line 15"/>
          <p:cNvSpPr>
            <a:spLocks noChangeShapeType="1"/>
          </p:cNvSpPr>
          <p:nvPr/>
        </p:nvSpPr>
        <p:spPr bwMode="auto">
          <a:xfrm>
            <a:off x="5875260" y="2520303"/>
            <a:ext cx="12020" cy="304855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68" name="Line 16"/>
          <p:cNvSpPr>
            <a:spLocks noChangeShapeType="1"/>
          </p:cNvSpPr>
          <p:nvPr/>
        </p:nvSpPr>
        <p:spPr bwMode="auto">
          <a:xfrm flipH="1">
            <a:off x="4810216" y="2558480"/>
            <a:ext cx="30436" cy="302025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69" name="Oval 17"/>
          <p:cNvSpPr>
            <a:spLocks noChangeArrowheads="1"/>
          </p:cNvSpPr>
          <p:nvPr/>
        </p:nvSpPr>
        <p:spPr bwMode="auto">
          <a:xfrm>
            <a:off x="6910953" y="4126023"/>
            <a:ext cx="15103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71" name="Oval 19"/>
          <p:cNvSpPr>
            <a:spLocks noChangeArrowheads="1"/>
          </p:cNvSpPr>
          <p:nvPr/>
        </p:nvSpPr>
        <p:spPr bwMode="auto">
          <a:xfrm>
            <a:off x="5801281" y="2906656"/>
            <a:ext cx="152579" cy="152232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72" name="Oval 20"/>
          <p:cNvSpPr>
            <a:spLocks noChangeArrowheads="1"/>
          </p:cNvSpPr>
          <p:nvPr/>
        </p:nvSpPr>
        <p:spPr bwMode="auto">
          <a:xfrm>
            <a:off x="5801281" y="3517092"/>
            <a:ext cx="15257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73" name="Oval 21"/>
          <p:cNvSpPr>
            <a:spLocks noChangeArrowheads="1"/>
          </p:cNvSpPr>
          <p:nvPr/>
        </p:nvSpPr>
        <p:spPr bwMode="auto">
          <a:xfrm>
            <a:off x="5801281" y="4126023"/>
            <a:ext cx="15257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75" name="Oval 23"/>
          <p:cNvSpPr>
            <a:spLocks noChangeArrowheads="1"/>
          </p:cNvSpPr>
          <p:nvPr/>
        </p:nvSpPr>
        <p:spPr bwMode="auto">
          <a:xfrm>
            <a:off x="4766674" y="2920220"/>
            <a:ext cx="15257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76" name="Oval 24"/>
          <p:cNvSpPr>
            <a:spLocks noChangeArrowheads="1"/>
          </p:cNvSpPr>
          <p:nvPr/>
        </p:nvSpPr>
        <p:spPr bwMode="auto">
          <a:xfrm>
            <a:off x="4766674" y="4150139"/>
            <a:ext cx="15257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78" name="Oval 26"/>
          <p:cNvSpPr>
            <a:spLocks noChangeArrowheads="1"/>
          </p:cNvSpPr>
          <p:nvPr/>
        </p:nvSpPr>
        <p:spPr bwMode="auto">
          <a:xfrm>
            <a:off x="6361514" y="2914438"/>
            <a:ext cx="216024" cy="158015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>
            <a:solidFill>
              <a:srgbClr val="99FFCC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81" name="Line 29"/>
          <p:cNvSpPr>
            <a:spLocks noChangeShapeType="1"/>
          </p:cNvSpPr>
          <p:nvPr/>
        </p:nvSpPr>
        <p:spPr bwMode="auto">
          <a:xfrm>
            <a:off x="6463344" y="3562510"/>
            <a:ext cx="302922" cy="648072"/>
          </a:xfrm>
          <a:prstGeom prst="line">
            <a:avLst/>
          </a:prstGeom>
          <a:noFill/>
          <a:ln w="3810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82" name="Line 30"/>
          <p:cNvSpPr>
            <a:spLocks noChangeShapeType="1"/>
          </p:cNvSpPr>
          <p:nvPr/>
        </p:nvSpPr>
        <p:spPr bwMode="auto">
          <a:xfrm>
            <a:off x="6462772" y="2979622"/>
            <a:ext cx="53350" cy="576064"/>
          </a:xfrm>
          <a:prstGeom prst="line">
            <a:avLst/>
          </a:prstGeom>
          <a:noFill/>
          <a:ln w="3810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83" name="Line 31"/>
          <p:cNvSpPr>
            <a:spLocks noChangeShapeType="1"/>
          </p:cNvSpPr>
          <p:nvPr/>
        </p:nvSpPr>
        <p:spPr bwMode="auto">
          <a:xfrm>
            <a:off x="8094602" y="2476592"/>
            <a:ext cx="24926" cy="3092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84" name="Rectangle 32"/>
          <p:cNvSpPr>
            <a:spLocks noChangeArrowheads="1"/>
          </p:cNvSpPr>
          <p:nvPr/>
        </p:nvSpPr>
        <p:spPr bwMode="auto">
          <a:xfrm>
            <a:off x="3247928" y="2145493"/>
            <a:ext cx="1070066" cy="45669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7" tIns="45714" rIns="91427" bIns="45714" anchor="ctr"/>
          <a:lstStyle/>
          <a:p>
            <a:pPr algn="ctr" defTabSz="914303" eaLnBrk="0" hangingPunct="0"/>
            <a:r>
              <a:rPr lang="de-DE" sz="1200" b="1" dirty="0" smtClean="0">
                <a:latin typeface="Times New Roman" pitchFamily="18" charset="0"/>
              </a:rPr>
              <a:t>1-Not </a:t>
            </a:r>
            <a:r>
              <a:rPr lang="de-DE" sz="1200" b="1" dirty="0" err="1" smtClean="0">
                <a:latin typeface="Times New Roman" pitchFamily="18" charset="0"/>
              </a:rPr>
              <a:t>important</a:t>
            </a:r>
            <a:endParaRPr lang="de-DE" sz="1200" b="1" dirty="0">
              <a:latin typeface="Times New Roman" pitchFamily="18" charset="0"/>
            </a:endParaRPr>
          </a:p>
          <a:p>
            <a:pPr algn="ctr" defTabSz="914303" eaLnBrk="0" hangingPunct="0"/>
            <a:r>
              <a:rPr lang="de-DE" sz="1200" b="1" dirty="0" err="1" smtClean="0">
                <a:latin typeface="Times New Roman" pitchFamily="18" charset="0"/>
              </a:rPr>
              <a:t>at</a:t>
            </a:r>
            <a:r>
              <a:rPr lang="de-DE" sz="1200" b="1" dirty="0" smtClean="0">
                <a:latin typeface="Times New Roman" pitchFamily="18" charset="0"/>
              </a:rPr>
              <a:t> all</a:t>
            </a:r>
            <a:endParaRPr lang="de-DE" sz="1200" b="1" dirty="0">
              <a:latin typeface="Times New Roman" pitchFamily="18" charset="0"/>
            </a:endParaRPr>
          </a:p>
        </p:txBody>
      </p:sp>
      <p:sp>
        <p:nvSpPr>
          <p:cNvPr id="356385" name="Rectangle 33"/>
          <p:cNvSpPr>
            <a:spLocks noChangeArrowheads="1"/>
          </p:cNvSpPr>
          <p:nvPr/>
        </p:nvSpPr>
        <p:spPr bwMode="auto">
          <a:xfrm>
            <a:off x="4334272" y="2145493"/>
            <a:ext cx="1050194" cy="45669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7" tIns="45714" rIns="91427" bIns="45714" anchor="ctr"/>
          <a:lstStyle/>
          <a:p>
            <a:pPr algn="ctr" defTabSz="914303" eaLnBrk="0" hangingPunct="0"/>
            <a:r>
              <a:rPr lang="de-DE" sz="1200" b="1" dirty="0" smtClean="0">
                <a:latin typeface="Times New Roman" pitchFamily="18" charset="0"/>
              </a:rPr>
              <a:t>2</a:t>
            </a:r>
            <a:endParaRPr lang="de-DE" sz="1200" b="1" dirty="0">
              <a:latin typeface="Times New Roman" pitchFamily="18" charset="0"/>
            </a:endParaRPr>
          </a:p>
        </p:txBody>
      </p:sp>
      <p:sp>
        <p:nvSpPr>
          <p:cNvPr id="356386" name="Rectangle 34"/>
          <p:cNvSpPr>
            <a:spLocks noChangeArrowheads="1"/>
          </p:cNvSpPr>
          <p:nvPr/>
        </p:nvSpPr>
        <p:spPr bwMode="auto">
          <a:xfrm>
            <a:off x="5414436" y="2145493"/>
            <a:ext cx="991789" cy="45669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7" tIns="45714" rIns="91427" bIns="45714" anchor="ctr"/>
          <a:lstStyle/>
          <a:p>
            <a:pPr algn="ctr" defTabSz="914303" eaLnBrk="0" hangingPunct="0"/>
            <a:r>
              <a:rPr lang="de-DE" sz="1200" b="1" dirty="0" smtClean="0">
                <a:latin typeface="Times New Roman" pitchFamily="18" charset="0"/>
              </a:rPr>
              <a:t>3</a:t>
            </a:r>
            <a:endParaRPr lang="de-DE" sz="1200" b="1" dirty="0">
              <a:latin typeface="Times New Roman" pitchFamily="18" charset="0"/>
            </a:endParaRPr>
          </a:p>
        </p:txBody>
      </p:sp>
      <p:sp>
        <p:nvSpPr>
          <p:cNvPr id="356387" name="Rectangle 35"/>
          <p:cNvSpPr>
            <a:spLocks noChangeArrowheads="1"/>
          </p:cNvSpPr>
          <p:nvPr/>
        </p:nvSpPr>
        <p:spPr bwMode="auto">
          <a:xfrm>
            <a:off x="6447170" y="2145493"/>
            <a:ext cx="1080119" cy="45669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7" tIns="45714" rIns="91427" bIns="45714" anchor="ctr"/>
          <a:lstStyle/>
          <a:p>
            <a:pPr algn="ctr" defTabSz="914303" eaLnBrk="0" hangingPunct="0"/>
            <a:r>
              <a:rPr lang="de-DE" sz="1200" b="1" dirty="0" smtClean="0">
                <a:latin typeface="Times New Roman" pitchFamily="18" charset="0"/>
              </a:rPr>
              <a:t>4</a:t>
            </a:r>
            <a:endParaRPr lang="de-DE" sz="1200" b="1" dirty="0">
              <a:latin typeface="Times New Roman" pitchFamily="18" charset="0"/>
            </a:endParaRPr>
          </a:p>
        </p:txBody>
      </p:sp>
      <p:sp>
        <p:nvSpPr>
          <p:cNvPr id="356388" name="Rectangle 36"/>
          <p:cNvSpPr>
            <a:spLocks noChangeArrowheads="1"/>
          </p:cNvSpPr>
          <p:nvPr/>
        </p:nvSpPr>
        <p:spPr bwMode="auto">
          <a:xfrm>
            <a:off x="7588416" y="2145493"/>
            <a:ext cx="1018994" cy="45669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7" tIns="45714" rIns="91427" bIns="45714" anchor="ctr"/>
          <a:lstStyle/>
          <a:p>
            <a:pPr algn="ctr" defTabSz="914303" eaLnBrk="0" hangingPunct="0"/>
            <a:r>
              <a:rPr lang="de-DE" sz="1200" b="1" dirty="0" smtClean="0">
                <a:latin typeface="Times New Roman" pitchFamily="18" charset="0"/>
              </a:rPr>
              <a:t>5-Very </a:t>
            </a:r>
          </a:p>
          <a:p>
            <a:pPr algn="ctr" defTabSz="914303" eaLnBrk="0" hangingPunct="0"/>
            <a:r>
              <a:rPr lang="de-DE" sz="1200" b="1" dirty="0" err="1" smtClean="0">
                <a:latin typeface="Times New Roman" pitchFamily="18" charset="0"/>
              </a:rPr>
              <a:t>important</a:t>
            </a:r>
            <a:endParaRPr lang="de-DE" sz="1200" b="1" dirty="0">
              <a:latin typeface="Times New Roman" pitchFamily="18" charset="0"/>
            </a:endParaRPr>
          </a:p>
        </p:txBody>
      </p:sp>
      <p:sp>
        <p:nvSpPr>
          <p:cNvPr id="356389" name="Oval 37"/>
          <p:cNvSpPr>
            <a:spLocks noChangeArrowheads="1"/>
          </p:cNvSpPr>
          <p:nvPr/>
        </p:nvSpPr>
        <p:spPr bwMode="auto">
          <a:xfrm>
            <a:off x="8020624" y="3517092"/>
            <a:ext cx="15103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90" name="Oval 38"/>
          <p:cNvSpPr>
            <a:spLocks noChangeArrowheads="1"/>
          </p:cNvSpPr>
          <p:nvPr/>
        </p:nvSpPr>
        <p:spPr bwMode="auto">
          <a:xfrm>
            <a:off x="8034272" y="4126023"/>
            <a:ext cx="15103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91" name="Oval 39"/>
          <p:cNvSpPr>
            <a:spLocks noChangeArrowheads="1"/>
          </p:cNvSpPr>
          <p:nvPr/>
        </p:nvSpPr>
        <p:spPr bwMode="auto">
          <a:xfrm>
            <a:off x="8020624" y="2906656"/>
            <a:ext cx="151039" cy="152232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92" name="Oval 40"/>
          <p:cNvSpPr>
            <a:spLocks noChangeArrowheads="1"/>
          </p:cNvSpPr>
          <p:nvPr/>
        </p:nvSpPr>
        <p:spPr bwMode="auto">
          <a:xfrm>
            <a:off x="6910953" y="2906656"/>
            <a:ext cx="151039" cy="152232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93" name="Oval 41"/>
          <p:cNvSpPr>
            <a:spLocks noChangeArrowheads="1"/>
          </p:cNvSpPr>
          <p:nvPr/>
        </p:nvSpPr>
        <p:spPr bwMode="auto">
          <a:xfrm>
            <a:off x="6907870" y="3499005"/>
            <a:ext cx="15103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94" name="Oval 42"/>
          <p:cNvSpPr>
            <a:spLocks noChangeArrowheads="1"/>
          </p:cNvSpPr>
          <p:nvPr/>
        </p:nvSpPr>
        <p:spPr bwMode="auto">
          <a:xfrm>
            <a:off x="3643050" y="2906656"/>
            <a:ext cx="170072" cy="152232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 sz="1200" b="1">
              <a:solidFill>
                <a:srgbClr val="C00000"/>
              </a:solidFill>
            </a:endParaRPr>
          </a:p>
        </p:txBody>
      </p:sp>
      <p:sp>
        <p:nvSpPr>
          <p:cNvPr id="356395" name="Oval 43"/>
          <p:cNvSpPr>
            <a:spLocks noChangeArrowheads="1"/>
          </p:cNvSpPr>
          <p:nvPr/>
        </p:nvSpPr>
        <p:spPr bwMode="auto">
          <a:xfrm>
            <a:off x="3643050" y="4126023"/>
            <a:ext cx="170072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 sz="1200" b="1">
              <a:solidFill>
                <a:srgbClr val="C00000"/>
              </a:solidFill>
            </a:endParaRPr>
          </a:p>
        </p:txBody>
      </p:sp>
      <p:sp>
        <p:nvSpPr>
          <p:cNvPr id="356396" name="Oval 44"/>
          <p:cNvSpPr>
            <a:spLocks noChangeArrowheads="1"/>
          </p:cNvSpPr>
          <p:nvPr/>
        </p:nvSpPr>
        <p:spPr bwMode="auto">
          <a:xfrm>
            <a:off x="3636690" y="3514078"/>
            <a:ext cx="171807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 sz="1200" b="1">
              <a:solidFill>
                <a:srgbClr val="C00000"/>
              </a:solidFill>
            </a:endParaRPr>
          </a:p>
        </p:txBody>
      </p:sp>
      <p:sp>
        <p:nvSpPr>
          <p:cNvPr id="356406" name="Rectangle 54"/>
          <p:cNvSpPr>
            <a:spLocks noChangeArrowheads="1"/>
          </p:cNvSpPr>
          <p:nvPr/>
        </p:nvSpPr>
        <p:spPr bwMode="auto">
          <a:xfrm>
            <a:off x="213538" y="4979944"/>
            <a:ext cx="2990804" cy="57149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7" tIns="45714" rIns="91427" bIns="45714" anchor="ctr"/>
          <a:lstStyle/>
          <a:p>
            <a:pPr algn="ctr" defTabSz="914303" eaLnBrk="0" hangingPunct="0"/>
            <a:r>
              <a:rPr lang="en-US" sz="1200" b="1" dirty="0" smtClean="0">
                <a:solidFill>
                  <a:srgbClr val="C00000"/>
                </a:solidFill>
              </a:rPr>
              <a:t>PHE best practices at other institutions </a:t>
            </a:r>
          </a:p>
          <a:p>
            <a:pPr algn="ctr" defTabSz="914303" eaLnBrk="0" hangingPunct="0"/>
            <a:r>
              <a:rPr lang="en-US" sz="1200" b="1" dirty="0" smtClean="0">
                <a:solidFill>
                  <a:srgbClr val="C00000"/>
                </a:solidFill>
              </a:rPr>
              <a:t>(competitiveness among institutions)</a:t>
            </a:r>
            <a:endParaRPr lang="en-US" sz="1200" b="1" dirty="0">
              <a:solidFill>
                <a:srgbClr val="C00000"/>
              </a:solidFill>
            </a:endParaRPr>
          </a:p>
        </p:txBody>
      </p:sp>
      <p:sp>
        <p:nvSpPr>
          <p:cNvPr id="356407" name="Line 55"/>
          <p:cNvSpPr>
            <a:spLocks noChangeShapeType="1"/>
          </p:cNvSpPr>
          <p:nvPr/>
        </p:nvSpPr>
        <p:spPr bwMode="auto">
          <a:xfrm>
            <a:off x="3581940" y="4801272"/>
            <a:ext cx="472380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408" name="Oval 56"/>
          <p:cNvSpPr>
            <a:spLocks noChangeArrowheads="1"/>
          </p:cNvSpPr>
          <p:nvPr/>
        </p:nvSpPr>
        <p:spPr bwMode="auto">
          <a:xfrm>
            <a:off x="8041096" y="4728924"/>
            <a:ext cx="15103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409" name="Oval 57"/>
          <p:cNvSpPr>
            <a:spLocks noChangeArrowheads="1"/>
          </p:cNvSpPr>
          <p:nvPr/>
        </p:nvSpPr>
        <p:spPr bwMode="auto">
          <a:xfrm>
            <a:off x="6910953" y="4728924"/>
            <a:ext cx="15103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410" name="Oval 58"/>
          <p:cNvSpPr>
            <a:spLocks noChangeArrowheads="1"/>
          </p:cNvSpPr>
          <p:nvPr/>
        </p:nvSpPr>
        <p:spPr bwMode="auto">
          <a:xfrm>
            <a:off x="5801282" y="4728924"/>
            <a:ext cx="15103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411" name="Oval 59"/>
          <p:cNvSpPr>
            <a:spLocks noChangeArrowheads="1"/>
          </p:cNvSpPr>
          <p:nvPr/>
        </p:nvSpPr>
        <p:spPr bwMode="auto">
          <a:xfrm>
            <a:off x="4739378" y="4728924"/>
            <a:ext cx="15103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412" name="Oval 60"/>
          <p:cNvSpPr>
            <a:spLocks noChangeArrowheads="1"/>
          </p:cNvSpPr>
          <p:nvPr/>
        </p:nvSpPr>
        <p:spPr bwMode="auto">
          <a:xfrm>
            <a:off x="3636885" y="4728924"/>
            <a:ext cx="170072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 sz="1200" b="1">
              <a:solidFill>
                <a:srgbClr val="C00000"/>
              </a:solidFill>
            </a:endParaRPr>
          </a:p>
        </p:txBody>
      </p:sp>
      <p:sp>
        <p:nvSpPr>
          <p:cNvPr id="356413" name="Text Box 61"/>
          <p:cNvSpPr txBox="1">
            <a:spLocks noChangeArrowheads="1"/>
          </p:cNvSpPr>
          <p:nvPr/>
        </p:nvSpPr>
        <p:spPr bwMode="auto">
          <a:xfrm>
            <a:off x="6756735" y="1690302"/>
            <a:ext cx="2050536" cy="307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7" tIns="45714" rIns="91427" bIns="45714">
            <a:spAutoFit/>
          </a:bodyPr>
          <a:lstStyle/>
          <a:p>
            <a:pPr algn="ctr" defTabSz="914303" eaLnBrk="0" hangingPunct="0"/>
            <a:r>
              <a:rPr lang="de-DE" sz="1400" b="1" dirty="0" smtClean="0">
                <a:solidFill>
                  <a:srgbClr val="0000FF"/>
                </a:solidFill>
                <a:latin typeface="Times New Roman" pitchFamily="18" charset="0"/>
              </a:rPr>
              <a:t>Czech </a:t>
            </a:r>
            <a:r>
              <a:rPr lang="de-DE" sz="1400" b="1" dirty="0" err="1" smtClean="0">
                <a:solidFill>
                  <a:srgbClr val="0000FF"/>
                </a:solidFill>
                <a:latin typeface="Times New Roman" pitchFamily="18" charset="0"/>
              </a:rPr>
              <a:t>Republic</a:t>
            </a:r>
            <a:r>
              <a:rPr lang="de-DE" sz="1400" b="1" dirty="0" smtClean="0">
                <a:solidFill>
                  <a:srgbClr val="0000FF"/>
                </a:solidFill>
                <a:latin typeface="Times New Roman" pitchFamily="18" charset="0"/>
              </a:rPr>
              <a:t> HEI-All</a:t>
            </a:r>
            <a:endParaRPr lang="de-DE" sz="14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56414" name="Text Box 62"/>
          <p:cNvSpPr txBox="1">
            <a:spLocks noChangeArrowheads="1"/>
          </p:cNvSpPr>
          <p:nvPr/>
        </p:nvSpPr>
        <p:spPr bwMode="auto">
          <a:xfrm>
            <a:off x="5318133" y="1690302"/>
            <a:ext cx="1098351" cy="307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7" tIns="45714" rIns="91427" bIns="45714">
            <a:spAutoFit/>
          </a:bodyPr>
          <a:lstStyle/>
          <a:p>
            <a:pPr algn="ctr" defTabSz="914303" eaLnBrk="0" hangingPunct="0"/>
            <a:r>
              <a:rPr lang="de-DE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EU HEI-All</a:t>
            </a:r>
            <a:endParaRPr lang="de-DE" sz="14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356416" name="Oval 64"/>
          <p:cNvSpPr>
            <a:spLocks noChangeArrowheads="1"/>
          </p:cNvSpPr>
          <p:nvPr/>
        </p:nvSpPr>
        <p:spPr bwMode="auto">
          <a:xfrm>
            <a:off x="5463298" y="2914438"/>
            <a:ext cx="152579" cy="152233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 dirty="0"/>
          </a:p>
        </p:txBody>
      </p:sp>
      <p:sp>
        <p:nvSpPr>
          <p:cNvPr id="356418" name="Oval 66"/>
          <p:cNvSpPr>
            <a:spLocks noChangeArrowheads="1"/>
          </p:cNvSpPr>
          <p:nvPr/>
        </p:nvSpPr>
        <p:spPr bwMode="auto">
          <a:xfrm>
            <a:off x="6456023" y="4125858"/>
            <a:ext cx="152579" cy="152233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419" name="Oval 67"/>
          <p:cNvSpPr>
            <a:spLocks noChangeArrowheads="1"/>
          </p:cNvSpPr>
          <p:nvPr/>
        </p:nvSpPr>
        <p:spPr bwMode="auto">
          <a:xfrm>
            <a:off x="5974178" y="4730624"/>
            <a:ext cx="152579" cy="152233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420" name="Line 68"/>
          <p:cNvSpPr>
            <a:spLocks noChangeShapeType="1"/>
          </p:cNvSpPr>
          <p:nvPr/>
        </p:nvSpPr>
        <p:spPr bwMode="auto">
          <a:xfrm>
            <a:off x="5542130" y="3058454"/>
            <a:ext cx="216024" cy="576064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425" name="Line 73"/>
          <p:cNvSpPr>
            <a:spLocks noChangeShapeType="1"/>
          </p:cNvSpPr>
          <p:nvPr/>
        </p:nvSpPr>
        <p:spPr bwMode="auto">
          <a:xfrm flipH="1">
            <a:off x="6516122" y="4186342"/>
            <a:ext cx="216024" cy="576064"/>
          </a:xfrm>
          <a:prstGeom prst="line">
            <a:avLst/>
          </a:prstGeom>
          <a:noFill/>
          <a:ln w="3810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6093042" cy="870992"/>
          </a:xfrm>
          <a:noFill/>
        </p:spPr>
        <p:txBody>
          <a:bodyPr lIns="92063" tIns="46032" rIns="92063" bIns="46032" anchor="b">
            <a:normAutofit/>
          </a:bodyPr>
          <a:lstStyle/>
          <a:p>
            <a:r>
              <a:rPr lang="cs-CZ" sz="2400" dirty="0" smtClean="0"/>
              <a:t>Hlavní impulzy pro rozvoj profesně zaměřeného terciárního vzdělávání</a:t>
            </a:r>
            <a:endParaRPr lang="en-US" sz="2400" b="1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www.ssvs.cz</a:t>
            </a:r>
            <a:endParaRPr lang="en-US"/>
          </a:p>
        </p:txBody>
      </p:sp>
      <p:sp>
        <p:nvSpPr>
          <p:cNvPr id="69" name="Oval 23"/>
          <p:cNvSpPr>
            <a:spLocks noChangeArrowheads="1"/>
          </p:cNvSpPr>
          <p:nvPr/>
        </p:nvSpPr>
        <p:spPr bwMode="auto">
          <a:xfrm>
            <a:off x="4768946" y="3506488"/>
            <a:ext cx="15257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70" name="Line 55"/>
          <p:cNvSpPr>
            <a:spLocks noChangeShapeType="1"/>
          </p:cNvSpPr>
          <p:nvPr/>
        </p:nvSpPr>
        <p:spPr bwMode="auto">
          <a:xfrm>
            <a:off x="3596672" y="5345597"/>
            <a:ext cx="472380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71" name="Oval 56"/>
          <p:cNvSpPr>
            <a:spLocks noChangeArrowheads="1"/>
          </p:cNvSpPr>
          <p:nvPr/>
        </p:nvSpPr>
        <p:spPr bwMode="auto">
          <a:xfrm>
            <a:off x="8035356" y="5273249"/>
            <a:ext cx="15103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72" name="Oval 57"/>
          <p:cNvSpPr>
            <a:spLocks noChangeArrowheads="1"/>
          </p:cNvSpPr>
          <p:nvPr/>
        </p:nvSpPr>
        <p:spPr bwMode="auto">
          <a:xfrm>
            <a:off x="6898389" y="5273249"/>
            <a:ext cx="15103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73" name="Oval 58"/>
          <p:cNvSpPr>
            <a:spLocks noChangeArrowheads="1"/>
          </p:cNvSpPr>
          <p:nvPr/>
        </p:nvSpPr>
        <p:spPr bwMode="auto">
          <a:xfrm>
            <a:off x="5816014" y="5273249"/>
            <a:ext cx="15103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74" name="Oval 59"/>
          <p:cNvSpPr>
            <a:spLocks noChangeArrowheads="1"/>
          </p:cNvSpPr>
          <p:nvPr/>
        </p:nvSpPr>
        <p:spPr bwMode="auto">
          <a:xfrm>
            <a:off x="4740462" y="5273249"/>
            <a:ext cx="15103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75" name="Oval 60"/>
          <p:cNvSpPr>
            <a:spLocks noChangeArrowheads="1"/>
          </p:cNvSpPr>
          <p:nvPr/>
        </p:nvSpPr>
        <p:spPr bwMode="auto">
          <a:xfrm>
            <a:off x="3651617" y="5273249"/>
            <a:ext cx="170072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 sz="1200" b="1">
              <a:solidFill>
                <a:srgbClr val="C00000"/>
              </a:solidFill>
            </a:endParaRPr>
          </a:p>
        </p:txBody>
      </p:sp>
      <p:sp>
        <p:nvSpPr>
          <p:cNvPr id="76" name="Oval 67"/>
          <p:cNvSpPr>
            <a:spLocks noChangeArrowheads="1"/>
          </p:cNvSpPr>
          <p:nvPr/>
        </p:nvSpPr>
        <p:spPr bwMode="auto">
          <a:xfrm>
            <a:off x="5331191" y="5254477"/>
            <a:ext cx="152579" cy="152233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81" name="Rectangle 7"/>
          <p:cNvSpPr>
            <a:spLocks noChangeArrowheads="1"/>
          </p:cNvSpPr>
          <p:nvPr/>
        </p:nvSpPr>
        <p:spPr bwMode="auto">
          <a:xfrm>
            <a:off x="209770" y="4444912"/>
            <a:ext cx="2990804" cy="475869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7" tIns="45714" rIns="91427" bIns="45714" anchor="ctr"/>
          <a:lstStyle/>
          <a:p>
            <a:pPr algn="ctr" defTabSz="914303" eaLnBrk="0" hangingPunct="0"/>
            <a:r>
              <a:rPr lang="en-US" sz="1200" b="1" dirty="0" smtClean="0">
                <a:solidFill>
                  <a:srgbClr val="C00000"/>
                </a:solidFill>
              </a:rPr>
              <a:t>Student demands for </a:t>
            </a:r>
          </a:p>
          <a:p>
            <a:pPr algn="ctr" defTabSz="914303" eaLnBrk="0" hangingPunct="0"/>
            <a:r>
              <a:rPr lang="en-US" sz="1200" b="1" dirty="0" smtClean="0">
                <a:solidFill>
                  <a:srgbClr val="C00000"/>
                </a:solidFill>
              </a:rPr>
              <a:t>job-related education</a:t>
            </a:r>
            <a:endParaRPr lang="de-DE" sz="1200" b="1" dirty="0">
              <a:solidFill>
                <a:srgbClr val="C00000"/>
              </a:solidFill>
            </a:endParaRPr>
          </a:p>
        </p:txBody>
      </p:sp>
      <p:sp>
        <p:nvSpPr>
          <p:cNvPr id="82" name="Oval 26"/>
          <p:cNvSpPr>
            <a:spLocks noChangeArrowheads="1"/>
          </p:cNvSpPr>
          <p:nvPr/>
        </p:nvSpPr>
        <p:spPr bwMode="auto">
          <a:xfrm>
            <a:off x="6407968" y="3493919"/>
            <a:ext cx="216024" cy="158015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>
            <a:solidFill>
              <a:srgbClr val="99FFCC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83" name="Oval 26"/>
          <p:cNvSpPr>
            <a:spLocks noChangeArrowheads="1"/>
          </p:cNvSpPr>
          <p:nvPr/>
        </p:nvSpPr>
        <p:spPr bwMode="auto">
          <a:xfrm>
            <a:off x="6622250" y="4124575"/>
            <a:ext cx="216024" cy="158015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>
            <a:solidFill>
              <a:srgbClr val="99FFCC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84" name="Oval 26"/>
          <p:cNvSpPr>
            <a:spLocks noChangeArrowheads="1"/>
          </p:cNvSpPr>
          <p:nvPr/>
        </p:nvSpPr>
        <p:spPr bwMode="auto">
          <a:xfrm>
            <a:off x="6402458" y="4728286"/>
            <a:ext cx="216024" cy="158015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>
            <a:solidFill>
              <a:srgbClr val="99FFCC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85" name="Oval 26"/>
          <p:cNvSpPr>
            <a:spLocks noChangeArrowheads="1"/>
          </p:cNvSpPr>
          <p:nvPr/>
        </p:nvSpPr>
        <p:spPr bwMode="auto">
          <a:xfrm>
            <a:off x="5866096" y="5276703"/>
            <a:ext cx="216024" cy="158015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>
            <a:solidFill>
              <a:srgbClr val="99FFCC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87" name="Line 68"/>
          <p:cNvSpPr>
            <a:spLocks noChangeShapeType="1"/>
          </p:cNvSpPr>
          <p:nvPr/>
        </p:nvSpPr>
        <p:spPr bwMode="auto">
          <a:xfrm flipH="1">
            <a:off x="6046186" y="4210582"/>
            <a:ext cx="504056" cy="64807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88" name="Line 68"/>
          <p:cNvSpPr>
            <a:spLocks noChangeShapeType="1"/>
          </p:cNvSpPr>
          <p:nvPr/>
        </p:nvSpPr>
        <p:spPr bwMode="auto">
          <a:xfrm flipH="1">
            <a:off x="5470122" y="4786646"/>
            <a:ext cx="648072" cy="504056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89" name="Line 73"/>
          <p:cNvSpPr>
            <a:spLocks noChangeShapeType="1"/>
          </p:cNvSpPr>
          <p:nvPr/>
        </p:nvSpPr>
        <p:spPr bwMode="auto">
          <a:xfrm flipH="1">
            <a:off x="5971438" y="4786646"/>
            <a:ext cx="506796" cy="576064"/>
          </a:xfrm>
          <a:prstGeom prst="line">
            <a:avLst/>
          </a:prstGeom>
          <a:noFill/>
          <a:ln w="3810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90" name="Oval 64"/>
          <p:cNvSpPr>
            <a:spLocks noChangeArrowheads="1"/>
          </p:cNvSpPr>
          <p:nvPr/>
        </p:nvSpPr>
        <p:spPr bwMode="auto">
          <a:xfrm>
            <a:off x="5686146" y="3509581"/>
            <a:ext cx="152579" cy="152233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 dirty="0"/>
          </a:p>
        </p:txBody>
      </p:sp>
      <p:sp>
        <p:nvSpPr>
          <p:cNvPr id="91" name="Line 68"/>
          <p:cNvSpPr>
            <a:spLocks noChangeShapeType="1"/>
          </p:cNvSpPr>
          <p:nvPr/>
        </p:nvSpPr>
        <p:spPr bwMode="auto">
          <a:xfrm>
            <a:off x="5758154" y="3562510"/>
            <a:ext cx="792088" cy="64807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5" name="TextovéPole 4"/>
          <p:cNvSpPr txBox="1"/>
          <p:nvPr/>
        </p:nvSpPr>
        <p:spPr>
          <a:xfrm>
            <a:off x="323528" y="5764324"/>
            <a:ext cx="30746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/>
              <a:t>Projekt HAPHE, 2011 - 13</a:t>
            </a:r>
            <a:endParaRPr lang="cs-CZ" sz="11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40CF18-AA62-42FA-BC1E-A01D45E5E3E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99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6" name="Rectangle 4"/>
          <p:cNvSpPr>
            <a:spLocks noChangeArrowheads="1"/>
          </p:cNvSpPr>
          <p:nvPr/>
        </p:nvSpPr>
        <p:spPr bwMode="auto">
          <a:xfrm>
            <a:off x="531332" y="2760122"/>
            <a:ext cx="2285614" cy="61043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7" tIns="45714" rIns="91427" bIns="45714" anchor="ctr"/>
          <a:lstStyle/>
          <a:p>
            <a:pPr algn="ctr" defTabSz="914303" eaLnBrk="0" hangingPunct="0"/>
            <a:r>
              <a:rPr lang="en-US" sz="1200" b="1" dirty="0" smtClean="0">
                <a:solidFill>
                  <a:srgbClr val="C00000"/>
                </a:solidFill>
              </a:rPr>
              <a:t>Financial benefits in </a:t>
            </a:r>
          </a:p>
          <a:p>
            <a:pPr algn="ctr" defTabSz="914303" eaLnBrk="0" hangingPunct="0"/>
            <a:r>
              <a:rPr lang="en-US" sz="1200" b="1" dirty="0" smtClean="0">
                <a:solidFill>
                  <a:srgbClr val="C00000"/>
                </a:solidFill>
              </a:rPr>
              <a:t>cooperation with industry</a:t>
            </a:r>
            <a:endParaRPr lang="en-US" sz="1200" b="1" dirty="0">
              <a:solidFill>
                <a:srgbClr val="C00000"/>
              </a:solidFill>
            </a:endParaRPr>
          </a:p>
        </p:txBody>
      </p:sp>
      <p:sp>
        <p:nvSpPr>
          <p:cNvPr id="356357" name="Rectangle 5"/>
          <p:cNvSpPr>
            <a:spLocks noChangeArrowheads="1"/>
          </p:cNvSpPr>
          <p:nvPr/>
        </p:nvSpPr>
        <p:spPr bwMode="auto">
          <a:xfrm>
            <a:off x="531332" y="2125569"/>
            <a:ext cx="2285614" cy="60893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7" tIns="45714" rIns="91427" bIns="45714" anchor="ctr"/>
          <a:lstStyle/>
          <a:p>
            <a:pPr algn="ctr" defTabSz="914303" eaLnBrk="0" hangingPunct="0"/>
            <a:r>
              <a:rPr lang="de-DE" sz="1200" b="1" u="sng" dirty="0">
                <a:solidFill>
                  <a:srgbClr val="002060"/>
                </a:solidFill>
                <a:latin typeface="Times New Roman" pitchFamily="18" charset="0"/>
              </a:rPr>
              <a:t>Type </a:t>
            </a:r>
            <a:r>
              <a:rPr lang="de-DE" sz="1200" b="1" u="sng" dirty="0" err="1">
                <a:solidFill>
                  <a:srgbClr val="002060"/>
                </a:solidFill>
                <a:latin typeface="Times New Roman" pitchFamily="18" charset="0"/>
              </a:rPr>
              <a:t>of</a:t>
            </a:r>
            <a:r>
              <a:rPr lang="de-DE" sz="1200" b="1" u="sng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de-DE" sz="1200" b="1" u="sng" dirty="0" smtClean="0">
                <a:solidFill>
                  <a:srgbClr val="002060"/>
                </a:solidFill>
                <a:latin typeface="Times New Roman" pitchFamily="18" charset="0"/>
              </a:rPr>
              <a:t> Main Drivers</a:t>
            </a:r>
            <a:endParaRPr lang="de-DE" sz="1200" b="1" u="sng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356358" name="Rectangle 6"/>
          <p:cNvSpPr>
            <a:spLocks noChangeArrowheads="1"/>
          </p:cNvSpPr>
          <p:nvPr/>
        </p:nvSpPr>
        <p:spPr bwMode="auto">
          <a:xfrm>
            <a:off x="531332" y="3344936"/>
            <a:ext cx="2285614" cy="60893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7" tIns="45714" rIns="91427" bIns="45714" anchor="ctr"/>
          <a:lstStyle/>
          <a:p>
            <a:pPr algn="ctr" defTabSz="914303" eaLnBrk="0" hangingPunct="0"/>
            <a:r>
              <a:rPr lang="en-US" sz="1200" b="1" dirty="0" smtClean="0">
                <a:solidFill>
                  <a:srgbClr val="C00000"/>
                </a:solidFill>
              </a:rPr>
              <a:t>Skills shortage in the market</a:t>
            </a:r>
            <a:endParaRPr lang="en-US" sz="1200" b="1" dirty="0">
              <a:solidFill>
                <a:srgbClr val="C00000"/>
              </a:solidFill>
            </a:endParaRPr>
          </a:p>
        </p:txBody>
      </p:sp>
      <p:sp>
        <p:nvSpPr>
          <p:cNvPr id="356359" name="Rectangle 7"/>
          <p:cNvSpPr>
            <a:spLocks noChangeArrowheads="1"/>
          </p:cNvSpPr>
          <p:nvPr/>
        </p:nvSpPr>
        <p:spPr bwMode="auto">
          <a:xfrm>
            <a:off x="531332" y="3953866"/>
            <a:ext cx="2285614" cy="61043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7" tIns="45714" rIns="91427" bIns="45714" anchor="ctr"/>
          <a:lstStyle/>
          <a:p>
            <a:pPr algn="ctr" defTabSz="914303" eaLnBrk="0" hangingPunct="0"/>
            <a:r>
              <a:rPr lang="en-US" sz="1200" b="1" dirty="0" smtClean="0">
                <a:solidFill>
                  <a:srgbClr val="C00000"/>
                </a:solidFill>
              </a:rPr>
              <a:t>Market demands for job profile </a:t>
            </a:r>
          </a:p>
          <a:p>
            <a:pPr algn="ctr" defTabSz="914303" eaLnBrk="0" hangingPunct="0"/>
            <a:r>
              <a:rPr lang="en-US" sz="1200" b="1" dirty="0" smtClean="0">
                <a:solidFill>
                  <a:srgbClr val="C00000"/>
                </a:solidFill>
              </a:rPr>
              <a:t>upgrading (e.g. health sector)</a:t>
            </a:r>
            <a:endParaRPr lang="de-DE" sz="1200" b="1" dirty="0">
              <a:solidFill>
                <a:srgbClr val="C00000"/>
              </a:solidFill>
            </a:endParaRPr>
          </a:p>
        </p:txBody>
      </p:sp>
      <p:sp>
        <p:nvSpPr>
          <p:cNvPr id="356361" name="Rectangle 9"/>
          <p:cNvSpPr>
            <a:spLocks noChangeArrowheads="1"/>
          </p:cNvSpPr>
          <p:nvPr/>
        </p:nvSpPr>
        <p:spPr bwMode="auto">
          <a:xfrm>
            <a:off x="2841431" y="2760122"/>
            <a:ext cx="5409647" cy="301582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62" name="Line 10"/>
          <p:cNvSpPr>
            <a:spLocks noChangeShapeType="1"/>
          </p:cNvSpPr>
          <p:nvPr/>
        </p:nvSpPr>
        <p:spPr bwMode="auto">
          <a:xfrm>
            <a:off x="3197626" y="3040471"/>
            <a:ext cx="472380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63" name="Line 11"/>
          <p:cNvSpPr>
            <a:spLocks noChangeShapeType="1"/>
          </p:cNvSpPr>
          <p:nvPr/>
        </p:nvSpPr>
        <p:spPr bwMode="auto">
          <a:xfrm>
            <a:off x="3194544" y="4279433"/>
            <a:ext cx="472380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64" name="Line 12"/>
          <p:cNvSpPr>
            <a:spLocks noChangeShapeType="1"/>
          </p:cNvSpPr>
          <p:nvPr/>
        </p:nvSpPr>
        <p:spPr bwMode="auto">
          <a:xfrm>
            <a:off x="3197626" y="3649401"/>
            <a:ext cx="472380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65" name="Line 13"/>
          <p:cNvSpPr>
            <a:spLocks noChangeShapeType="1"/>
          </p:cNvSpPr>
          <p:nvPr/>
        </p:nvSpPr>
        <p:spPr bwMode="auto">
          <a:xfrm flipH="1">
            <a:off x="3339644" y="2615426"/>
            <a:ext cx="2855" cy="31605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66" name="Line 14"/>
          <p:cNvSpPr>
            <a:spLocks noChangeShapeType="1"/>
          </p:cNvSpPr>
          <p:nvPr/>
        </p:nvSpPr>
        <p:spPr bwMode="auto">
          <a:xfrm>
            <a:off x="6597534" y="2615426"/>
            <a:ext cx="54477" cy="31605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67" name="Line 15"/>
          <p:cNvSpPr>
            <a:spLocks noChangeShapeType="1"/>
          </p:cNvSpPr>
          <p:nvPr/>
        </p:nvSpPr>
        <p:spPr bwMode="auto">
          <a:xfrm>
            <a:off x="5487864" y="2659137"/>
            <a:ext cx="12020" cy="31168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68" name="Line 16"/>
          <p:cNvSpPr>
            <a:spLocks noChangeShapeType="1"/>
          </p:cNvSpPr>
          <p:nvPr/>
        </p:nvSpPr>
        <p:spPr bwMode="auto">
          <a:xfrm>
            <a:off x="4378192" y="2615426"/>
            <a:ext cx="41572" cy="31605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69" name="Oval 17"/>
          <p:cNvSpPr>
            <a:spLocks noChangeArrowheads="1"/>
          </p:cNvSpPr>
          <p:nvPr/>
        </p:nvSpPr>
        <p:spPr bwMode="auto">
          <a:xfrm>
            <a:off x="6550853" y="4210265"/>
            <a:ext cx="15103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71" name="Oval 19"/>
          <p:cNvSpPr>
            <a:spLocks noChangeArrowheads="1"/>
          </p:cNvSpPr>
          <p:nvPr/>
        </p:nvSpPr>
        <p:spPr bwMode="auto">
          <a:xfrm>
            <a:off x="5413885" y="2963602"/>
            <a:ext cx="152579" cy="152232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72" name="Oval 20"/>
          <p:cNvSpPr>
            <a:spLocks noChangeArrowheads="1"/>
          </p:cNvSpPr>
          <p:nvPr/>
        </p:nvSpPr>
        <p:spPr bwMode="auto">
          <a:xfrm>
            <a:off x="5413885" y="3574038"/>
            <a:ext cx="15257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73" name="Oval 21"/>
          <p:cNvSpPr>
            <a:spLocks noChangeArrowheads="1"/>
          </p:cNvSpPr>
          <p:nvPr/>
        </p:nvSpPr>
        <p:spPr bwMode="auto">
          <a:xfrm>
            <a:off x="5413885" y="4182969"/>
            <a:ext cx="15257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75" name="Oval 23"/>
          <p:cNvSpPr>
            <a:spLocks noChangeArrowheads="1"/>
          </p:cNvSpPr>
          <p:nvPr/>
        </p:nvSpPr>
        <p:spPr bwMode="auto">
          <a:xfrm>
            <a:off x="4304214" y="2977166"/>
            <a:ext cx="15257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76" name="Oval 24"/>
          <p:cNvSpPr>
            <a:spLocks noChangeArrowheads="1"/>
          </p:cNvSpPr>
          <p:nvPr/>
        </p:nvSpPr>
        <p:spPr bwMode="auto">
          <a:xfrm>
            <a:off x="4324686" y="4193437"/>
            <a:ext cx="15257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81" name="Line 29"/>
          <p:cNvSpPr>
            <a:spLocks noChangeShapeType="1"/>
          </p:cNvSpPr>
          <p:nvPr/>
        </p:nvSpPr>
        <p:spPr bwMode="auto">
          <a:xfrm>
            <a:off x="6147956" y="3615710"/>
            <a:ext cx="72008" cy="648072"/>
          </a:xfrm>
          <a:prstGeom prst="line">
            <a:avLst/>
          </a:prstGeom>
          <a:noFill/>
          <a:ln w="3810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82" name="Line 30"/>
          <p:cNvSpPr>
            <a:spLocks noChangeShapeType="1"/>
          </p:cNvSpPr>
          <p:nvPr/>
        </p:nvSpPr>
        <p:spPr bwMode="auto">
          <a:xfrm>
            <a:off x="5571892" y="3039646"/>
            <a:ext cx="576064" cy="576064"/>
          </a:xfrm>
          <a:prstGeom prst="line">
            <a:avLst/>
          </a:prstGeom>
          <a:noFill/>
          <a:ln w="3810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83" name="Line 31"/>
          <p:cNvSpPr>
            <a:spLocks noChangeShapeType="1"/>
          </p:cNvSpPr>
          <p:nvPr/>
        </p:nvSpPr>
        <p:spPr bwMode="auto">
          <a:xfrm>
            <a:off x="7707206" y="2615426"/>
            <a:ext cx="24926" cy="31605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89" name="Oval 37"/>
          <p:cNvSpPr>
            <a:spLocks noChangeArrowheads="1"/>
          </p:cNvSpPr>
          <p:nvPr/>
        </p:nvSpPr>
        <p:spPr bwMode="auto">
          <a:xfrm>
            <a:off x="7633228" y="3574038"/>
            <a:ext cx="15103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90" name="Oval 38"/>
          <p:cNvSpPr>
            <a:spLocks noChangeArrowheads="1"/>
          </p:cNvSpPr>
          <p:nvPr/>
        </p:nvSpPr>
        <p:spPr bwMode="auto">
          <a:xfrm>
            <a:off x="7633228" y="4182969"/>
            <a:ext cx="15103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91" name="Oval 39"/>
          <p:cNvSpPr>
            <a:spLocks noChangeArrowheads="1"/>
          </p:cNvSpPr>
          <p:nvPr/>
        </p:nvSpPr>
        <p:spPr bwMode="auto">
          <a:xfrm>
            <a:off x="7633228" y="2963602"/>
            <a:ext cx="151039" cy="152232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92" name="Oval 40"/>
          <p:cNvSpPr>
            <a:spLocks noChangeArrowheads="1"/>
          </p:cNvSpPr>
          <p:nvPr/>
        </p:nvSpPr>
        <p:spPr bwMode="auto">
          <a:xfrm>
            <a:off x="6523557" y="2963602"/>
            <a:ext cx="151039" cy="152232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93" name="Oval 41"/>
          <p:cNvSpPr>
            <a:spLocks noChangeArrowheads="1"/>
          </p:cNvSpPr>
          <p:nvPr/>
        </p:nvSpPr>
        <p:spPr bwMode="auto">
          <a:xfrm>
            <a:off x="6540946" y="3576423"/>
            <a:ext cx="15103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94" name="Oval 42"/>
          <p:cNvSpPr>
            <a:spLocks noChangeArrowheads="1"/>
          </p:cNvSpPr>
          <p:nvPr/>
        </p:nvSpPr>
        <p:spPr bwMode="auto">
          <a:xfrm>
            <a:off x="3274686" y="2963602"/>
            <a:ext cx="151039" cy="152232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95" name="Oval 43"/>
          <p:cNvSpPr>
            <a:spLocks noChangeArrowheads="1"/>
          </p:cNvSpPr>
          <p:nvPr/>
        </p:nvSpPr>
        <p:spPr bwMode="auto">
          <a:xfrm>
            <a:off x="3274686" y="4182969"/>
            <a:ext cx="15103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96" name="Oval 44"/>
          <p:cNvSpPr>
            <a:spLocks noChangeArrowheads="1"/>
          </p:cNvSpPr>
          <p:nvPr/>
        </p:nvSpPr>
        <p:spPr bwMode="auto">
          <a:xfrm>
            <a:off x="3268521" y="3571024"/>
            <a:ext cx="15257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406" name="Rectangle 54"/>
          <p:cNvSpPr>
            <a:spLocks noChangeArrowheads="1"/>
          </p:cNvSpPr>
          <p:nvPr/>
        </p:nvSpPr>
        <p:spPr bwMode="auto">
          <a:xfrm>
            <a:off x="531332" y="4568825"/>
            <a:ext cx="2285614" cy="57878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7" tIns="45714" rIns="91427" bIns="45714" anchor="ctr"/>
          <a:lstStyle/>
          <a:p>
            <a:pPr algn="ctr" defTabSz="914303" eaLnBrk="0" hangingPunct="0"/>
            <a:r>
              <a:rPr lang="en-US" sz="1200" b="1" dirty="0" smtClean="0">
                <a:solidFill>
                  <a:srgbClr val="C00000"/>
                </a:solidFill>
              </a:rPr>
              <a:t>Market demands for LLL </a:t>
            </a:r>
          </a:p>
          <a:p>
            <a:pPr algn="ctr" defTabSz="914303" eaLnBrk="0" hangingPunct="0"/>
            <a:r>
              <a:rPr lang="en-US" sz="1200" b="1" dirty="0" smtClean="0">
                <a:solidFill>
                  <a:srgbClr val="C00000"/>
                </a:solidFill>
              </a:rPr>
              <a:t>(Lifelong Learning)</a:t>
            </a:r>
            <a:endParaRPr lang="en-US" sz="1200" b="1" dirty="0">
              <a:solidFill>
                <a:srgbClr val="C00000"/>
              </a:solidFill>
            </a:endParaRPr>
          </a:p>
        </p:txBody>
      </p:sp>
      <p:sp>
        <p:nvSpPr>
          <p:cNvPr id="356407" name="Line 55"/>
          <p:cNvSpPr>
            <a:spLocks noChangeShapeType="1"/>
          </p:cNvSpPr>
          <p:nvPr/>
        </p:nvSpPr>
        <p:spPr bwMode="auto">
          <a:xfrm>
            <a:off x="3194544" y="4858218"/>
            <a:ext cx="472380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408" name="Oval 56"/>
          <p:cNvSpPr>
            <a:spLocks noChangeArrowheads="1"/>
          </p:cNvSpPr>
          <p:nvPr/>
        </p:nvSpPr>
        <p:spPr bwMode="auto">
          <a:xfrm>
            <a:off x="7633228" y="4785870"/>
            <a:ext cx="15103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409" name="Oval 57"/>
          <p:cNvSpPr>
            <a:spLocks noChangeArrowheads="1"/>
          </p:cNvSpPr>
          <p:nvPr/>
        </p:nvSpPr>
        <p:spPr bwMode="auto">
          <a:xfrm>
            <a:off x="6564501" y="4785870"/>
            <a:ext cx="15103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410" name="Oval 58"/>
          <p:cNvSpPr>
            <a:spLocks noChangeArrowheads="1"/>
          </p:cNvSpPr>
          <p:nvPr/>
        </p:nvSpPr>
        <p:spPr bwMode="auto">
          <a:xfrm>
            <a:off x="5413886" y="4785870"/>
            <a:ext cx="15103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411" name="Oval 59"/>
          <p:cNvSpPr>
            <a:spLocks noChangeArrowheads="1"/>
          </p:cNvSpPr>
          <p:nvPr/>
        </p:nvSpPr>
        <p:spPr bwMode="auto">
          <a:xfrm>
            <a:off x="4304214" y="4785870"/>
            <a:ext cx="15103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412" name="Oval 60"/>
          <p:cNvSpPr>
            <a:spLocks noChangeArrowheads="1"/>
          </p:cNvSpPr>
          <p:nvPr/>
        </p:nvSpPr>
        <p:spPr bwMode="auto">
          <a:xfrm>
            <a:off x="3268521" y="4785870"/>
            <a:ext cx="15103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416" name="Oval 64"/>
          <p:cNvSpPr>
            <a:spLocks noChangeArrowheads="1"/>
          </p:cNvSpPr>
          <p:nvPr/>
        </p:nvSpPr>
        <p:spPr bwMode="auto">
          <a:xfrm>
            <a:off x="4844988" y="2973722"/>
            <a:ext cx="152579" cy="152233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417" name="Oval 65"/>
          <p:cNvSpPr>
            <a:spLocks noChangeArrowheads="1"/>
          </p:cNvSpPr>
          <p:nvPr/>
        </p:nvSpPr>
        <p:spPr bwMode="auto">
          <a:xfrm>
            <a:off x="5884164" y="3577082"/>
            <a:ext cx="152579" cy="152233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418" name="Oval 66"/>
          <p:cNvSpPr>
            <a:spLocks noChangeArrowheads="1"/>
          </p:cNvSpPr>
          <p:nvPr/>
        </p:nvSpPr>
        <p:spPr bwMode="auto">
          <a:xfrm>
            <a:off x="6014532" y="4210100"/>
            <a:ext cx="152579" cy="152233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419" name="Oval 67"/>
          <p:cNvSpPr>
            <a:spLocks noChangeArrowheads="1"/>
          </p:cNvSpPr>
          <p:nvPr/>
        </p:nvSpPr>
        <p:spPr bwMode="auto">
          <a:xfrm>
            <a:off x="5095132" y="4787570"/>
            <a:ext cx="152579" cy="152233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420" name="Line 68"/>
          <p:cNvSpPr>
            <a:spLocks noChangeShapeType="1"/>
          </p:cNvSpPr>
          <p:nvPr/>
        </p:nvSpPr>
        <p:spPr bwMode="auto">
          <a:xfrm>
            <a:off x="4923820" y="3039646"/>
            <a:ext cx="1080120" cy="64807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421" name="Line 69"/>
          <p:cNvSpPr>
            <a:spLocks noChangeShapeType="1"/>
          </p:cNvSpPr>
          <p:nvPr/>
        </p:nvSpPr>
        <p:spPr bwMode="auto">
          <a:xfrm>
            <a:off x="5972876" y="3643006"/>
            <a:ext cx="144016" cy="64807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422" name="Line 70"/>
          <p:cNvSpPr>
            <a:spLocks noChangeShapeType="1"/>
          </p:cNvSpPr>
          <p:nvPr/>
        </p:nvSpPr>
        <p:spPr bwMode="auto">
          <a:xfrm flipH="1">
            <a:off x="5211852" y="4335790"/>
            <a:ext cx="864096" cy="504056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425" name="Line 73"/>
          <p:cNvSpPr>
            <a:spLocks noChangeShapeType="1"/>
          </p:cNvSpPr>
          <p:nvPr/>
        </p:nvSpPr>
        <p:spPr bwMode="auto">
          <a:xfrm flipH="1">
            <a:off x="6075948" y="4263782"/>
            <a:ext cx="144016" cy="576064"/>
          </a:xfrm>
          <a:prstGeom prst="line">
            <a:avLst/>
          </a:prstGeom>
          <a:noFill/>
          <a:ln w="3810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6030982" cy="943000"/>
          </a:xfrm>
          <a:noFill/>
        </p:spPr>
        <p:txBody>
          <a:bodyPr lIns="92063" tIns="46032" rIns="92063" bIns="46032" anchor="b">
            <a:normAutofit/>
          </a:bodyPr>
          <a:lstStyle/>
          <a:p>
            <a:r>
              <a:rPr lang="cs-CZ" sz="2400" dirty="0" smtClean="0"/>
              <a:t>Hlavní impulzy pro rozvoj profesně zaměřeného terciárního vzdělávání</a:t>
            </a:r>
            <a:endParaRPr lang="en-US" sz="2400" b="1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www.ssvs.cz</a:t>
            </a:r>
            <a:endParaRPr lang="en-US"/>
          </a:p>
        </p:txBody>
      </p:sp>
      <p:sp>
        <p:nvSpPr>
          <p:cNvPr id="69" name="Oval 23"/>
          <p:cNvSpPr>
            <a:spLocks noChangeArrowheads="1"/>
          </p:cNvSpPr>
          <p:nvPr/>
        </p:nvSpPr>
        <p:spPr bwMode="auto">
          <a:xfrm>
            <a:off x="4306486" y="3563434"/>
            <a:ext cx="15257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70" name="Oval 26"/>
          <p:cNvSpPr>
            <a:spLocks noChangeArrowheads="1"/>
          </p:cNvSpPr>
          <p:nvPr/>
        </p:nvSpPr>
        <p:spPr bwMode="auto">
          <a:xfrm>
            <a:off x="6038772" y="3580526"/>
            <a:ext cx="224587" cy="15422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>
            <a:solidFill>
              <a:srgbClr val="99FFCC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71" name="Oval 26"/>
          <p:cNvSpPr>
            <a:spLocks noChangeArrowheads="1"/>
          </p:cNvSpPr>
          <p:nvPr/>
        </p:nvSpPr>
        <p:spPr bwMode="auto">
          <a:xfrm>
            <a:off x="6113124" y="4207738"/>
            <a:ext cx="224587" cy="15422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>
            <a:solidFill>
              <a:srgbClr val="99FFCC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72" name="Oval 26"/>
          <p:cNvSpPr>
            <a:spLocks noChangeArrowheads="1"/>
          </p:cNvSpPr>
          <p:nvPr/>
        </p:nvSpPr>
        <p:spPr bwMode="auto">
          <a:xfrm>
            <a:off x="5921340" y="4777366"/>
            <a:ext cx="224587" cy="15422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>
            <a:solidFill>
              <a:srgbClr val="99FFCC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78" name="Oval 26"/>
          <p:cNvSpPr>
            <a:spLocks noChangeArrowheads="1"/>
          </p:cNvSpPr>
          <p:nvPr/>
        </p:nvSpPr>
        <p:spPr bwMode="auto">
          <a:xfrm>
            <a:off x="5499884" y="2956694"/>
            <a:ext cx="224587" cy="15422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>
            <a:solidFill>
              <a:srgbClr val="99FFCC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73" name="Text Box 61"/>
          <p:cNvSpPr txBox="1">
            <a:spLocks noChangeArrowheads="1"/>
          </p:cNvSpPr>
          <p:nvPr/>
        </p:nvSpPr>
        <p:spPr bwMode="auto">
          <a:xfrm>
            <a:off x="5938882" y="1671494"/>
            <a:ext cx="2050536" cy="307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7" tIns="45714" rIns="91427" bIns="45714">
            <a:spAutoFit/>
          </a:bodyPr>
          <a:lstStyle/>
          <a:p>
            <a:pPr algn="ctr" defTabSz="914303" eaLnBrk="0" hangingPunct="0"/>
            <a:r>
              <a:rPr lang="de-DE" sz="1400" b="1" dirty="0" smtClean="0">
                <a:solidFill>
                  <a:srgbClr val="0000FF"/>
                </a:solidFill>
                <a:latin typeface="Times New Roman" pitchFamily="18" charset="0"/>
              </a:rPr>
              <a:t>Czech </a:t>
            </a:r>
            <a:r>
              <a:rPr lang="de-DE" sz="1400" b="1" dirty="0" err="1" smtClean="0">
                <a:solidFill>
                  <a:srgbClr val="0000FF"/>
                </a:solidFill>
                <a:latin typeface="Times New Roman" pitchFamily="18" charset="0"/>
              </a:rPr>
              <a:t>Republic</a:t>
            </a:r>
            <a:r>
              <a:rPr lang="de-DE" sz="1400" b="1" dirty="0" smtClean="0">
                <a:solidFill>
                  <a:srgbClr val="0000FF"/>
                </a:solidFill>
                <a:latin typeface="Times New Roman" pitchFamily="18" charset="0"/>
              </a:rPr>
              <a:t> HEI-All</a:t>
            </a:r>
            <a:endParaRPr lang="de-DE" sz="14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74" name="Text Box 62"/>
          <p:cNvSpPr txBox="1">
            <a:spLocks noChangeArrowheads="1"/>
          </p:cNvSpPr>
          <p:nvPr/>
        </p:nvSpPr>
        <p:spPr bwMode="auto">
          <a:xfrm>
            <a:off x="4500282" y="1671494"/>
            <a:ext cx="1098351" cy="307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7" tIns="45714" rIns="91427" bIns="45714">
            <a:spAutoFit/>
          </a:bodyPr>
          <a:lstStyle/>
          <a:p>
            <a:pPr algn="ctr" defTabSz="914303" eaLnBrk="0" hangingPunct="0"/>
            <a:r>
              <a:rPr lang="de-DE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EU HEI-All</a:t>
            </a:r>
            <a:endParaRPr lang="de-DE" sz="14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61" name="Rectangle 54"/>
          <p:cNvSpPr>
            <a:spLocks noChangeArrowheads="1"/>
          </p:cNvSpPr>
          <p:nvPr/>
        </p:nvSpPr>
        <p:spPr bwMode="auto">
          <a:xfrm>
            <a:off x="533840" y="5182777"/>
            <a:ext cx="2285614" cy="57878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7" tIns="45714" rIns="91427" bIns="45714" anchor="ctr"/>
          <a:lstStyle/>
          <a:p>
            <a:pPr algn="ctr" defTabSz="914303" eaLnBrk="0" hangingPunct="0"/>
            <a:r>
              <a:rPr lang="en-US" sz="1200" b="1" dirty="0" smtClean="0">
                <a:solidFill>
                  <a:srgbClr val="C00000"/>
                </a:solidFill>
              </a:rPr>
              <a:t>Employability of graduates</a:t>
            </a:r>
            <a:endParaRPr lang="en-US" sz="1200" b="1" dirty="0">
              <a:solidFill>
                <a:srgbClr val="C00000"/>
              </a:solidFill>
            </a:endParaRPr>
          </a:p>
        </p:txBody>
      </p:sp>
      <p:sp>
        <p:nvSpPr>
          <p:cNvPr id="62" name="Line 55"/>
          <p:cNvSpPr>
            <a:spLocks noChangeShapeType="1"/>
          </p:cNvSpPr>
          <p:nvPr/>
        </p:nvSpPr>
        <p:spPr bwMode="auto">
          <a:xfrm>
            <a:off x="3197052" y="5472170"/>
            <a:ext cx="472380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63" name="Oval 56"/>
          <p:cNvSpPr>
            <a:spLocks noChangeArrowheads="1"/>
          </p:cNvSpPr>
          <p:nvPr/>
        </p:nvSpPr>
        <p:spPr bwMode="auto">
          <a:xfrm>
            <a:off x="7649384" y="5399822"/>
            <a:ext cx="15103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64" name="Oval 57"/>
          <p:cNvSpPr>
            <a:spLocks noChangeArrowheads="1"/>
          </p:cNvSpPr>
          <p:nvPr/>
        </p:nvSpPr>
        <p:spPr bwMode="auto">
          <a:xfrm>
            <a:off x="6567009" y="5399822"/>
            <a:ext cx="15103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65" name="Oval 58"/>
          <p:cNvSpPr>
            <a:spLocks noChangeArrowheads="1"/>
          </p:cNvSpPr>
          <p:nvPr/>
        </p:nvSpPr>
        <p:spPr bwMode="auto">
          <a:xfrm>
            <a:off x="5416394" y="5399822"/>
            <a:ext cx="15103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66" name="Oval 59"/>
          <p:cNvSpPr>
            <a:spLocks noChangeArrowheads="1"/>
          </p:cNvSpPr>
          <p:nvPr/>
        </p:nvSpPr>
        <p:spPr bwMode="auto">
          <a:xfrm>
            <a:off x="4340842" y="5399822"/>
            <a:ext cx="15103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67" name="Oval 60"/>
          <p:cNvSpPr>
            <a:spLocks noChangeArrowheads="1"/>
          </p:cNvSpPr>
          <p:nvPr/>
        </p:nvSpPr>
        <p:spPr bwMode="auto">
          <a:xfrm>
            <a:off x="3271029" y="5399822"/>
            <a:ext cx="15103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75" name="Oval 67"/>
          <p:cNvSpPr>
            <a:spLocks noChangeArrowheads="1"/>
          </p:cNvSpPr>
          <p:nvPr/>
        </p:nvSpPr>
        <p:spPr bwMode="auto">
          <a:xfrm>
            <a:off x="6038772" y="5401522"/>
            <a:ext cx="152579" cy="152233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76" name="Oval 26"/>
          <p:cNvSpPr>
            <a:spLocks noChangeArrowheads="1"/>
          </p:cNvSpPr>
          <p:nvPr/>
        </p:nvSpPr>
        <p:spPr bwMode="auto">
          <a:xfrm>
            <a:off x="6375889" y="5391318"/>
            <a:ext cx="224587" cy="15422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>
            <a:solidFill>
              <a:srgbClr val="99FFCC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77" name="Line 73"/>
          <p:cNvSpPr>
            <a:spLocks noChangeShapeType="1"/>
          </p:cNvSpPr>
          <p:nvPr/>
        </p:nvSpPr>
        <p:spPr bwMode="auto">
          <a:xfrm>
            <a:off x="6003940" y="4839846"/>
            <a:ext cx="504056" cy="648072"/>
          </a:xfrm>
          <a:prstGeom prst="line">
            <a:avLst/>
          </a:prstGeom>
          <a:noFill/>
          <a:ln w="3810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78" name="Line 70"/>
          <p:cNvSpPr>
            <a:spLocks noChangeShapeType="1"/>
          </p:cNvSpPr>
          <p:nvPr/>
        </p:nvSpPr>
        <p:spPr bwMode="auto">
          <a:xfrm>
            <a:off x="5139844" y="4839846"/>
            <a:ext cx="1008112" cy="64807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80" name="Rectangle 8"/>
          <p:cNvSpPr>
            <a:spLocks noChangeArrowheads="1"/>
          </p:cNvSpPr>
          <p:nvPr/>
        </p:nvSpPr>
        <p:spPr bwMode="auto">
          <a:xfrm>
            <a:off x="2835588" y="2122021"/>
            <a:ext cx="5409647" cy="61043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7" tIns="45714" rIns="91427" bIns="45714" anchor="ctr"/>
          <a:lstStyle/>
          <a:p>
            <a:pPr algn="ctr" defTabSz="914303" eaLnBrk="0" hangingPunct="0"/>
            <a:endParaRPr lang="de-DE" sz="12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81" name="Rectangle 32"/>
          <p:cNvSpPr>
            <a:spLocks noChangeArrowheads="1"/>
          </p:cNvSpPr>
          <p:nvPr/>
        </p:nvSpPr>
        <p:spPr bwMode="auto">
          <a:xfrm>
            <a:off x="2863078" y="2198693"/>
            <a:ext cx="1070066" cy="45669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7" tIns="45714" rIns="91427" bIns="45714" anchor="ctr"/>
          <a:lstStyle/>
          <a:p>
            <a:pPr algn="ctr" defTabSz="914303" eaLnBrk="0" hangingPunct="0"/>
            <a:r>
              <a:rPr lang="de-DE" sz="1200" b="1" dirty="0" smtClean="0">
                <a:latin typeface="Times New Roman" pitchFamily="18" charset="0"/>
              </a:rPr>
              <a:t>1-Not </a:t>
            </a:r>
            <a:r>
              <a:rPr lang="de-DE" sz="1200" b="1" dirty="0" err="1" smtClean="0">
                <a:latin typeface="Times New Roman" pitchFamily="18" charset="0"/>
              </a:rPr>
              <a:t>important</a:t>
            </a:r>
            <a:endParaRPr lang="de-DE" sz="1200" b="1" dirty="0">
              <a:latin typeface="Times New Roman" pitchFamily="18" charset="0"/>
            </a:endParaRPr>
          </a:p>
          <a:p>
            <a:pPr algn="ctr" defTabSz="914303" eaLnBrk="0" hangingPunct="0"/>
            <a:r>
              <a:rPr lang="de-DE" sz="1200" b="1" dirty="0" err="1" smtClean="0">
                <a:latin typeface="Times New Roman" pitchFamily="18" charset="0"/>
              </a:rPr>
              <a:t>at</a:t>
            </a:r>
            <a:r>
              <a:rPr lang="de-DE" sz="1200" b="1" dirty="0" smtClean="0">
                <a:latin typeface="Times New Roman" pitchFamily="18" charset="0"/>
              </a:rPr>
              <a:t> all</a:t>
            </a:r>
            <a:endParaRPr lang="de-DE" sz="1200" b="1" dirty="0">
              <a:latin typeface="Times New Roman" pitchFamily="18" charset="0"/>
            </a:endParaRPr>
          </a:p>
        </p:txBody>
      </p:sp>
      <p:sp>
        <p:nvSpPr>
          <p:cNvPr id="82" name="Rectangle 33"/>
          <p:cNvSpPr>
            <a:spLocks noChangeArrowheads="1"/>
          </p:cNvSpPr>
          <p:nvPr/>
        </p:nvSpPr>
        <p:spPr bwMode="auto">
          <a:xfrm>
            <a:off x="3949422" y="2198693"/>
            <a:ext cx="1050194" cy="45669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7" tIns="45714" rIns="91427" bIns="45714" anchor="ctr"/>
          <a:lstStyle/>
          <a:p>
            <a:pPr algn="ctr" defTabSz="914303" eaLnBrk="0" hangingPunct="0"/>
            <a:r>
              <a:rPr lang="de-DE" sz="1200" b="1" dirty="0" smtClean="0">
                <a:latin typeface="Times New Roman" pitchFamily="18" charset="0"/>
              </a:rPr>
              <a:t>2</a:t>
            </a:r>
            <a:endParaRPr lang="de-DE" sz="1200" b="1" dirty="0">
              <a:latin typeface="Times New Roman" pitchFamily="18" charset="0"/>
            </a:endParaRPr>
          </a:p>
        </p:txBody>
      </p:sp>
      <p:sp>
        <p:nvSpPr>
          <p:cNvPr id="83" name="Rectangle 34"/>
          <p:cNvSpPr>
            <a:spLocks noChangeArrowheads="1"/>
          </p:cNvSpPr>
          <p:nvPr/>
        </p:nvSpPr>
        <p:spPr bwMode="auto">
          <a:xfrm>
            <a:off x="5029586" y="2198693"/>
            <a:ext cx="991789" cy="45669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7" tIns="45714" rIns="91427" bIns="45714" anchor="ctr"/>
          <a:lstStyle/>
          <a:p>
            <a:pPr algn="ctr" defTabSz="914303" eaLnBrk="0" hangingPunct="0"/>
            <a:r>
              <a:rPr lang="de-DE" sz="1200" b="1" dirty="0" smtClean="0">
                <a:latin typeface="Times New Roman" pitchFamily="18" charset="0"/>
              </a:rPr>
              <a:t>3</a:t>
            </a:r>
            <a:endParaRPr lang="de-DE" sz="1200" b="1" dirty="0">
              <a:latin typeface="Times New Roman" pitchFamily="18" charset="0"/>
            </a:endParaRPr>
          </a:p>
        </p:txBody>
      </p:sp>
      <p:sp>
        <p:nvSpPr>
          <p:cNvPr id="84" name="Rectangle 35"/>
          <p:cNvSpPr>
            <a:spLocks noChangeArrowheads="1"/>
          </p:cNvSpPr>
          <p:nvPr/>
        </p:nvSpPr>
        <p:spPr bwMode="auto">
          <a:xfrm>
            <a:off x="6062320" y="2198693"/>
            <a:ext cx="1080119" cy="45669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7" tIns="45714" rIns="91427" bIns="45714" anchor="ctr"/>
          <a:lstStyle/>
          <a:p>
            <a:pPr algn="ctr" defTabSz="914303" eaLnBrk="0" hangingPunct="0"/>
            <a:r>
              <a:rPr lang="de-DE" sz="1200" b="1" dirty="0" smtClean="0">
                <a:latin typeface="Times New Roman" pitchFamily="18" charset="0"/>
              </a:rPr>
              <a:t>4</a:t>
            </a:r>
            <a:endParaRPr lang="de-DE" sz="1200" b="1" dirty="0">
              <a:latin typeface="Times New Roman" pitchFamily="18" charset="0"/>
            </a:endParaRPr>
          </a:p>
        </p:txBody>
      </p:sp>
      <p:sp>
        <p:nvSpPr>
          <p:cNvPr id="85" name="Rectangle 36"/>
          <p:cNvSpPr>
            <a:spLocks noChangeArrowheads="1"/>
          </p:cNvSpPr>
          <p:nvPr/>
        </p:nvSpPr>
        <p:spPr bwMode="auto">
          <a:xfrm>
            <a:off x="7203566" y="2198693"/>
            <a:ext cx="1018994" cy="45669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7" tIns="45714" rIns="91427" bIns="45714" anchor="ctr"/>
          <a:lstStyle/>
          <a:p>
            <a:pPr algn="ctr" defTabSz="914303" eaLnBrk="0" hangingPunct="0"/>
            <a:r>
              <a:rPr lang="de-DE" sz="1200" b="1" dirty="0" smtClean="0">
                <a:latin typeface="Times New Roman" pitchFamily="18" charset="0"/>
              </a:rPr>
              <a:t>5-Very </a:t>
            </a:r>
          </a:p>
          <a:p>
            <a:pPr algn="ctr" defTabSz="914303" eaLnBrk="0" hangingPunct="0"/>
            <a:r>
              <a:rPr lang="de-DE" sz="1200" b="1" dirty="0" err="1" smtClean="0">
                <a:latin typeface="Times New Roman" pitchFamily="18" charset="0"/>
              </a:rPr>
              <a:t>important</a:t>
            </a:r>
            <a:endParaRPr lang="de-DE" sz="1200" b="1" dirty="0">
              <a:latin typeface="Times New Roman" pitchFamily="18" charset="0"/>
            </a:endParaRPr>
          </a:p>
        </p:txBody>
      </p:sp>
      <p:sp>
        <p:nvSpPr>
          <p:cNvPr id="87" name="TextovéPole 86"/>
          <p:cNvSpPr txBox="1"/>
          <p:nvPr/>
        </p:nvSpPr>
        <p:spPr>
          <a:xfrm>
            <a:off x="323427" y="6025934"/>
            <a:ext cx="30746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/>
              <a:t>Projekt HAPHE, 2011 - 13</a:t>
            </a:r>
            <a:endParaRPr lang="cs-CZ" sz="11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40CF18-AA62-42FA-BC1E-A01D45E5E3E3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09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/>
          </a:bodyPr>
          <a:lstStyle/>
          <a:p>
            <a:r>
              <a:rPr lang="cs-CZ" dirty="0" smtClean="0"/>
              <a:t>EURASHE – evropská reprezentace</a:t>
            </a:r>
          </a:p>
          <a:p>
            <a:r>
              <a:rPr lang="cs-CZ" dirty="0" smtClean="0"/>
              <a:t>Profesní vysokoškolské/terciární </a:t>
            </a:r>
            <a:r>
              <a:rPr lang="cs-CZ" dirty="0" smtClean="0"/>
              <a:t>vzdělávání</a:t>
            </a:r>
            <a:r>
              <a:rPr lang="en-GB" dirty="0" smtClean="0"/>
              <a:t> v </a:t>
            </a:r>
            <a:r>
              <a:rPr lang="en-GB" dirty="0" err="1" smtClean="0"/>
              <a:t>Evrop</a:t>
            </a:r>
            <a:r>
              <a:rPr lang="cs-CZ" dirty="0"/>
              <a:t>ě</a:t>
            </a:r>
            <a:r>
              <a:rPr lang="en-GB" dirty="0" smtClean="0"/>
              <a:t>: </a:t>
            </a:r>
            <a:r>
              <a:rPr lang="cs-CZ" dirty="0" smtClean="0"/>
              <a:t>Definice </a:t>
            </a:r>
            <a:r>
              <a:rPr lang="cs-CZ" dirty="0"/>
              <a:t>a </a:t>
            </a:r>
            <a:r>
              <a:rPr lang="cs-CZ" dirty="0" smtClean="0"/>
              <a:t>charakteristiky</a:t>
            </a:r>
          </a:p>
          <a:p>
            <a:r>
              <a:rPr lang="cs-CZ" dirty="0"/>
              <a:t>Hlavní okruhy problémů a výzvy z hlediska profesně zaměřeného VŠ/ terciárního vzdělávání v ČR</a:t>
            </a:r>
          </a:p>
          <a:p>
            <a:r>
              <a:rPr lang="cs-CZ" dirty="0" smtClean="0"/>
              <a:t>Zakotvení </a:t>
            </a:r>
            <a:r>
              <a:rPr lang="cs-CZ" dirty="0" smtClean="0"/>
              <a:t>a možnosti v českém </a:t>
            </a:r>
            <a:r>
              <a:rPr lang="cs-CZ" dirty="0" smtClean="0"/>
              <a:t>systému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61F443-B8F4-4CA0-A5D3-4A6B59BA15E7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www.ssvs.cz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891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6" name="Rectangle 4"/>
          <p:cNvSpPr>
            <a:spLocks noChangeArrowheads="1"/>
          </p:cNvSpPr>
          <p:nvPr/>
        </p:nvSpPr>
        <p:spPr bwMode="auto">
          <a:xfrm>
            <a:off x="396339" y="3184729"/>
            <a:ext cx="2990804" cy="61043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7" tIns="45714" rIns="91427" bIns="45714" anchor="ctr"/>
          <a:lstStyle/>
          <a:p>
            <a:pPr algn="ctr" defTabSz="914303" eaLnBrk="0" hangingPunct="0"/>
            <a:r>
              <a:rPr lang="en-US" sz="1200" b="1" dirty="0" smtClean="0">
                <a:solidFill>
                  <a:srgbClr val="C00000"/>
                </a:solidFill>
              </a:rPr>
              <a:t>Involvement of employers in </a:t>
            </a:r>
          </a:p>
          <a:p>
            <a:pPr algn="ctr" defTabSz="914303" eaLnBrk="0" hangingPunct="0"/>
            <a:r>
              <a:rPr lang="en-US" sz="1200" b="1" dirty="0" smtClean="0">
                <a:solidFill>
                  <a:srgbClr val="C00000"/>
                </a:solidFill>
              </a:rPr>
              <a:t>policy development</a:t>
            </a:r>
            <a:endParaRPr lang="en-US" sz="1200" b="1" dirty="0">
              <a:solidFill>
                <a:srgbClr val="C00000"/>
              </a:solidFill>
            </a:endParaRPr>
          </a:p>
        </p:txBody>
      </p:sp>
      <p:sp>
        <p:nvSpPr>
          <p:cNvPr id="356357" name="Rectangle 5"/>
          <p:cNvSpPr>
            <a:spLocks noChangeArrowheads="1"/>
          </p:cNvSpPr>
          <p:nvPr/>
        </p:nvSpPr>
        <p:spPr bwMode="auto">
          <a:xfrm>
            <a:off x="396339" y="2550176"/>
            <a:ext cx="2990804" cy="60893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7" tIns="45714" rIns="91427" bIns="45714" anchor="ctr"/>
          <a:lstStyle/>
          <a:p>
            <a:pPr algn="ctr" defTabSz="914303" eaLnBrk="0" hangingPunct="0"/>
            <a:r>
              <a:rPr lang="de-DE" sz="1200" b="1" u="sng" dirty="0" err="1" smtClean="0">
                <a:solidFill>
                  <a:srgbClr val="002060"/>
                </a:solidFill>
                <a:latin typeface="Times New Roman" pitchFamily="18" charset="0"/>
              </a:rPr>
              <a:t>Limkages</a:t>
            </a:r>
            <a:endParaRPr lang="de-DE" sz="1200" b="1" u="sng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356358" name="Rectangle 6"/>
          <p:cNvSpPr>
            <a:spLocks noChangeArrowheads="1"/>
          </p:cNvSpPr>
          <p:nvPr/>
        </p:nvSpPr>
        <p:spPr bwMode="auto">
          <a:xfrm>
            <a:off x="396339" y="3769543"/>
            <a:ext cx="2990804" cy="60893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7" tIns="45714" rIns="91427" bIns="45714" anchor="ctr"/>
          <a:lstStyle/>
          <a:p>
            <a:pPr algn="ctr" defTabSz="914303" eaLnBrk="0" hangingPunct="0"/>
            <a:r>
              <a:rPr lang="en-US" sz="1200" b="1" dirty="0" smtClean="0">
                <a:solidFill>
                  <a:srgbClr val="C00000"/>
                </a:solidFill>
              </a:rPr>
              <a:t>Involvement of employers in the </a:t>
            </a:r>
          </a:p>
          <a:p>
            <a:pPr algn="ctr" defTabSz="914303" eaLnBrk="0" hangingPunct="0"/>
            <a:r>
              <a:rPr lang="en-US" sz="1200" b="1" dirty="0" smtClean="0">
                <a:solidFill>
                  <a:srgbClr val="C00000"/>
                </a:solidFill>
              </a:rPr>
              <a:t>QA procedures of higher education institutions</a:t>
            </a:r>
            <a:endParaRPr lang="en-US" sz="1200" b="1" dirty="0">
              <a:solidFill>
                <a:srgbClr val="C00000"/>
              </a:solidFill>
            </a:endParaRPr>
          </a:p>
        </p:txBody>
      </p:sp>
      <p:sp>
        <p:nvSpPr>
          <p:cNvPr id="356359" name="Rectangle 7"/>
          <p:cNvSpPr>
            <a:spLocks noChangeArrowheads="1"/>
          </p:cNvSpPr>
          <p:nvPr/>
        </p:nvSpPr>
        <p:spPr bwMode="auto">
          <a:xfrm>
            <a:off x="396339" y="4378473"/>
            <a:ext cx="2990804" cy="61043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7" tIns="45714" rIns="91427" bIns="45714" anchor="ctr"/>
          <a:lstStyle/>
          <a:p>
            <a:pPr algn="ctr" defTabSz="914303" eaLnBrk="0" hangingPunct="0"/>
            <a:r>
              <a:rPr lang="en-US" sz="1200" b="1" dirty="0" smtClean="0">
                <a:solidFill>
                  <a:srgbClr val="C00000"/>
                </a:solidFill>
              </a:rPr>
              <a:t>Involvement of employers in setting </a:t>
            </a:r>
          </a:p>
          <a:p>
            <a:pPr algn="ctr" defTabSz="914303" eaLnBrk="0" hangingPunct="0"/>
            <a:r>
              <a:rPr lang="en-US" sz="1200" b="1" dirty="0" smtClean="0">
                <a:solidFill>
                  <a:srgbClr val="C00000"/>
                </a:solidFill>
              </a:rPr>
              <a:t>learning outcomes / curriculum design</a:t>
            </a:r>
            <a:endParaRPr lang="de-DE" sz="1200" b="1" dirty="0">
              <a:solidFill>
                <a:srgbClr val="C00000"/>
              </a:solidFill>
            </a:endParaRPr>
          </a:p>
        </p:txBody>
      </p:sp>
      <p:sp>
        <p:nvSpPr>
          <p:cNvPr id="356360" name="Rectangle 8"/>
          <p:cNvSpPr>
            <a:spLocks noChangeArrowheads="1"/>
          </p:cNvSpPr>
          <p:nvPr/>
        </p:nvSpPr>
        <p:spPr bwMode="auto">
          <a:xfrm>
            <a:off x="3403239" y="2550374"/>
            <a:ext cx="5409647" cy="61043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7" tIns="45714" rIns="91427" bIns="45714" anchor="ctr"/>
          <a:lstStyle/>
          <a:p>
            <a:pPr algn="ctr" defTabSz="914303" eaLnBrk="0" hangingPunct="0"/>
            <a:endParaRPr lang="de-DE" sz="12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56361" name="Rectangle 9"/>
          <p:cNvSpPr>
            <a:spLocks noChangeArrowheads="1"/>
          </p:cNvSpPr>
          <p:nvPr/>
        </p:nvSpPr>
        <p:spPr bwMode="auto">
          <a:xfrm>
            <a:off x="3411628" y="3184729"/>
            <a:ext cx="5409647" cy="238748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62" name="Line 10"/>
          <p:cNvSpPr>
            <a:spLocks noChangeShapeType="1"/>
          </p:cNvSpPr>
          <p:nvPr/>
        </p:nvSpPr>
        <p:spPr bwMode="auto">
          <a:xfrm>
            <a:off x="3767823" y="3465078"/>
            <a:ext cx="472380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63" name="Line 11"/>
          <p:cNvSpPr>
            <a:spLocks noChangeShapeType="1"/>
          </p:cNvSpPr>
          <p:nvPr/>
        </p:nvSpPr>
        <p:spPr bwMode="auto">
          <a:xfrm>
            <a:off x="3764741" y="4704040"/>
            <a:ext cx="472380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64" name="Line 12"/>
          <p:cNvSpPr>
            <a:spLocks noChangeShapeType="1"/>
          </p:cNvSpPr>
          <p:nvPr/>
        </p:nvSpPr>
        <p:spPr bwMode="auto">
          <a:xfrm>
            <a:off x="3767823" y="4074008"/>
            <a:ext cx="472380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65" name="Line 13"/>
          <p:cNvSpPr>
            <a:spLocks noChangeShapeType="1"/>
          </p:cNvSpPr>
          <p:nvPr/>
        </p:nvSpPr>
        <p:spPr bwMode="auto">
          <a:xfrm flipH="1">
            <a:off x="3912696" y="3040033"/>
            <a:ext cx="0" cy="245983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66" name="Line 14"/>
          <p:cNvSpPr>
            <a:spLocks noChangeShapeType="1"/>
          </p:cNvSpPr>
          <p:nvPr/>
        </p:nvSpPr>
        <p:spPr bwMode="auto">
          <a:xfrm>
            <a:off x="7167732" y="3040033"/>
            <a:ext cx="0" cy="2387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67" name="Line 15"/>
          <p:cNvSpPr>
            <a:spLocks noChangeShapeType="1"/>
          </p:cNvSpPr>
          <p:nvPr/>
        </p:nvSpPr>
        <p:spPr bwMode="auto">
          <a:xfrm>
            <a:off x="6058061" y="3083744"/>
            <a:ext cx="1541" cy="227142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68" name="Line 16"/>
          <p:cNvSpPr>
            <a:spLocks noChangeShapeType="1"/>
          </p:cNvSpPr>
          <p:nvPr/>
        </p:nvSpPr>
        <p:spPr bwMode="auto">
          <a:xfrm flipH="1">
            <a:off x="4948389" y="3040033"/>
            <a:ext cx="0" cy="2387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69" name="Oval 17"/>
          <p:cNvSpPr>
            <a:spLocks noChangeArrowheads="1"/>
          </p:cNvSpPr>
          <p:nvPr/>
        </p:nvSpPr>
        <p:spPr bwMode="auto">
          <a:xfrm>
            <a:off x="7093754" y="4607576"/>
            <a:ext cx="15103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71" name="Oval 19"/>
          <p:cNvSpPr>
            <a:spLocks noChangeArrowheads="1"/>
          </p:cNvSpPr>
          <p:nvPr/>
        </p:nvSpPr>
        <p:spPr bwMode="auto">
          <a:xfrm>
            <a:off x="5984082" y="3388209"/>
            <a:ext cx="152579" cy="152232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72" name="Oval 20"/>
          <p:cNvSpPr>
            <a:spLocks noChangeArrowheads="1"/>
          </p:cNvSpPr>
          <p:nvPr/>
        </p:nvSpPr>
        <p:spPr bwMode="auto">
          <a:xfrm>
            <a:off x="5984082" y="3998645"/>
            <a:ext cx="15257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73" name="Oval 21"/>
          <p:cNvSpPr>
            <a:spLocks noChangeArrowheads="1"/>
          </p:cNvSpPr>
          <p:nvPr/>
        </p:nvSpPr>
        <p:spPr bwMode="auto">
          <a:xfrm>
            <a:off x="5984082" y="4607576"/>
            <a:ext cx="15257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75" name="Oval 23"/>
          <p:cNvSpPr>
            <a:spLocks noChangeArrowheads="1"/>
          </p:cNvSpPr>
          <p:nvPr/>
        </p:nvSpPr>
        <p:spPr bwMode="auto">
          <a:xfrm>
            <a:off x="4874411" y="3401773"/>
            <a:ext cx="15257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76" name="Oval 24"/>
          <p:cNvSpPr>
            <a:spLocks noChangeArrowheads="1"/>
          </p:cNvSpPr>
          <p:nvPr/>
        </p:nvSpPr>
        <p:spPr bwMode="auto">
          <a:xfrm>
            <a:off x="4874411" y="4631692"/>
            <a:ext cx="15257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81" name="Line 29"/>
          <p:cNvSpPr>
            <a:spLocks noChangeShapeType="1"/>
          </p:cNvSpPr>
          <p:nvPr/>
        </p:nvSpPr>
        <p:spPr bwMode="auto">
          <a:xfrm>
            <a:off x="5666571" y="4073697"/>
            <a:ext cx="72008" cy="648072"/>
          </a:xfrm>
          <a:prstGeom prst="line">
            <a:avLst/>
          </a:prstGeom>
          <a:noFill/>
          <a:ln w="3810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82" name="Line 30"/>
          <p:cNvSpPr>
            <a:spLocks noChangeShapeType="1"/>
          </p:cNvSpPr>
          <p:nvPr/>
        </p:nvSpPr>
        <p:spPr bwMode="auto">
          <a:xfrm flipH="1">
            <a:off x="5697635" y="3483985"/>
            <a:ext cx="72008" cy="576064"/>
          </a:xfrm>
          <a:prstGeom prst="line">
            <a:avLst/>
          </a:prstGeom>
          <a:noFill/>
          <a:ln w="3810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83" name="Line 31"/>
          <p:cNvSpPr>
            <a:spLocks noChangeShapeType="1"/>
          </p:cNvSpPr>
          <p:nvPr/>
        </p:nvSpPr>
        <p:spPr bwMode="auto">
          <a:xfrm>
            <a:off x="8277403" y="3040033"/>
            <a:ext cx="0" cy="2387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84" name="Rectangle 32"/>
          <p:cNvSpPr>
            <a:spLocks noChangeArrowheads="1"/>
          </p:cNvSpPr>
          <p:nvPr/>
        </p:nvSpPr>
        <p:spPr bwMode="auto">
          <a:xfrm>
            <a:off x="3462663" y="2627046"/>
            <a:ext cx="915479" cy="45669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7" tIns="45714" rIns="91427" bIns="45714" anchor="ctr"/>
          <a:lstStyle/>
          <a:p>
            <a:pPr algn="ctr" defTabSz="914303" eaLnBrk="0" hangingPunct="0"/>
            <a:r>
              <a:rPr lang="de-DE" sz="1200" b="1" dirty="0" smtClean="0">
                <a:latin typeface="Times New Roman" pitchFamily="18" charset="0"/>
              </a:rPr>
              <a:t>1-Not</a:t>
            </a:r>
          </a:p>
          <a:p>
            <a:pPr algn="ctr" defTabSz="914303" eaLnBrk="0" hangingPunct="0"/>
            <a:r>
              <a:rPr lang="de-DE" sz="1200" b="1" dirty="0" smtClean="0">
                <a:latin typeface="Times New Roman" pitchFamily="18" charset="0"/>
              </a:rPr>
              <a:t>existent</a:t>
            </a:r>
            <a:endParaRPr lang="de-DE" sz="1200" b="1" dirty="0">
              <a:latin typeface="Times New Roman" pitchFamily="18" charset="0"/>
            </a:endParaRPr>
          </a:p>
        </p:txBody>
      </p:sp>
      <p:sp>
        <p:nvSpPr>
          <p:cNvPr id="356385" name="Rectangle 33"/>
          <p:cNvSpPr>
            <a:spLocks noChangeArrowheads="1"/>
          </p:cNvSpPr>
          <p:nvPr/>
        </p:nvSpPr>
        <p:spPr bwMode="auto">
          <a:xfrm>
            <a:off x="4530721" y="2627046"/>
            <a:ext cx="913938" cy="45669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7" tIns="45714" rIns="91427" bIns="45714" anchor="ctr"/>
          <a:lstStyle/>
          <a:p>
            <a:pPr algn="ctr" defTabSz="914303" eaLnBrk="0" hangingPunct="0"/>
            <a:r>
              <a:rPr lang="de-DE" sz="1200" b="1" dirty="0" smtClean="0">
                <a:latin typeface="Times New Roman" pitchFamily="18" charset="0"/>
              </a:rPr>
              <a:t>2</a:t>
            </a:r>
            <a:endParaRPr lang="de-DE" sz="1200" b="1" dirty="0">
              <a:latin typeface="Times New Roman" pitchFamily="18" charset="0"/>
            </a:endParaRPr>
          </a:p>
        </p:txBody>
      </p:sp>
      <p:sp>
        <p:nvSpPr>
          <p:cNvPr id="356386" name="Rectangle 34"/>
          <p:cNvSpPr>
            <a:spLocks noChangeArrowheads="1"/>
          </p:cNvSpPr>
          <p:nvPr/>
        </p:nvSpPr>
        <p:spPr bwMode="auto">
          <a:xfrm>
            <a:off x="5597238" y="2627046"/>
            <a:ext cx="913938" cy="45669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7" tIns="45714" rIns="91427" bIns="45714" anchor="ctr"/>
          <a:lstStyle/>
          <a:p>
            <a:pPr algn="ctr" defTabSz="914303" eaLnBrk="0" hangingPunct="0"/>
            <a:r>
              <a:rPr lang="de-DE" sz="1200" b="1" dirty="0" smtClean="0">
                <a:latin typeface="Times New Roman" pitchFamily="18" charset="0"/>
              </a:rPr>
              <a:t>3-Frequently</a:t>
            </a:r>
          </a:p>
          <a:p>
            <a:pPr algn="ctr" defTabSz="914303" eaLnBrk="0" hangingPunct="0"/>
            <a:r>
              <a:rPr lang="de-DE" sz="1200" b="1" dirty="0" err="1" smtClean="0">
                <a:latin typeface="Times New Roman" pitchFamily="18" charset="0"/>
              </a:rPr>
              <a:t>occuring</a:t>
            </a:r>
            <a:endParaRPr lang="de-DE" sz="1200" b="1" dirty="0">
              <a:latin typeface="Times New Roman" pitchFamily="18" charset="0"/>
            </a:endParaRPr>
          </a:p>
        </p:txBody>
      </p:sp>
      <p:sp>
        <p:nvSpPr>
          <p:cNvPr id="356387" name="Rectangle 35"/>
          <p:cNvSpPr>
            <a:spLocks noChangeArrowheads="1"/>
          </p:cNvSpPr>
          <p:nvPr/>
        </p:nvSpPr>
        <p:spPr bwMode="auto">
          <a:xfrm>
            <a:off x="6663756" y="2627046"/>
            <a:ext cx="913938" cy="45669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7" tIns="45714" rIns="91427" bIns="45714" anchor="ctr"/>
          <a:lstStyle/>
          <a:p>
            <a:pPr algn="ctr" defTabSz="914303" eaLnBrk="0" hangingPunct="0"/>
            <a:r>
              <a:rPr lang="de-DE" sz="1200" b="1" dirty="0" smtClean="0">
                <a:latin typeface="Times New Roman" pitchFamily="18" charset="0"/>
              </a:rPr>
              <a:t>4</a:t>
            </a:r>
            <a:endParaRPr lang="de-DE" sz="1200" b="1" dirty="0">
              <a:latin typeface="Times New Roman" pitchFamily="18" charset="0"/>
            </a:endParaRPr>
          </a:p>
        </p:txBody>
      </p:sp>
      <p:sp>
        <p:nvSpPr>
          <p:cNvPr id="356388" name="Rectangle 36"/>
          <p:cNvSpPr>
            <a:spLocks noChangeArrowheads="1"/>
          </p:cNvSpPr>
          <p:nvPr/>
        </p:nvSpPr>
        <p:spPr bwMode="auto">
          <a:xfrm>
            <a:off x="7730273" y="2627046"/>
            <a:ext cx="913938" cy="45669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7" tIns="45714" rIns="91427" bIns="45714" anchor="ctr"/>
          <a:lstStyle/>
          <a:p>
            <a:pPr algn="ctr" defTabSz="914303" eaLnBrk="0" hangingPunct="0"/>
            <a:r>
              <a:rPr lang="de-DE" sz="1200" b="1" dirty="0" smtClean="0">
                <a:latin typeface="Times New Roman" pitchFamily="18" charset="0"/>
              </a:rPr>
              <a:t>5-Used</a:t>
            </a:r>
          </a:p>
          <a:p>
            <a:pPr algn="ctr" defTabSz="914303" eaLnBrk="0" hangingPunct="0"/>
            <a:r>
              <a:rPr lang="de-DE" sz="1200" b="1" dirty="0" err="1" smtClean="0">
                <a:latin typeface="Times New Roman" pitchFamily="18" charset="0"/>
              </a:rPr>
              <a:t>practice</a:t>
            </a:r>
            <a:endParaRPr lang="de-DE" sz="1200" b="1" dirty="0">
              <a:latin typeface="Times New Roman" pitchFamily="18" charset="0"/>
            </a:endParaRPr>
          </a:p>
        </p:txBody>
      </p:sp>
      <p:sp>
        <p:nvSpPr>
          <p:cNvPr id="356389" name="Oval 37"/>
          <p:cNvSpPr>
            <a:spLocks noChangeArrowheads="1"/>
          </p:cNvSpPr>
          <p:nvPr/>
        </p:nvSpPr>
        <p:spPr bwMode="auto">
          <a:xfrm>
            <a:off x="8203425" y="3998645"/>
            <a:ext cx="15103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90" name="Oval 38"/>
          <p:cNvSpPr>
            <a:spLocks noChangeArrowheads="1"/>
          </p:cNvSpPr>
          <p:nvPr/>
        </p:nvSpPr>
        <p:spPr bwMode="auto">
          <a:xfrm>
            <a:off x="8203425" y="4607576"/>
            <a:ext cx="15103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91" name="Oval 39"/>
          <p:cNvSpPr>
            <a:spLocks noChangeArrowheads="1"/>
          </p:cNvSpPr>
          <p:nvPr/>
        </p:nvSpPr>
        <p:spPr bwMode="auto">
          <a:xfrm>
            <a:off x="8203425" y="3388209"/>
            <a:ext cx="151039" cy="152232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92" name="Oval 40"/>
          <p:cNvSpPr>
            <a:spLocks noChangeArrowheads="1"/>
          </p:cNvSpPr>
          <p:nvPr/>
        </p:nvSpPr>
        <p:spPr bwMode="auto">
          <a:xfrm>
            <a:off x="7093754" y="3388209"/>
            <a:ext cx="151039" cy="152232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93" name="Oval 41"/>
          <p:cNvSpPr>
            <a:spLocks noChangeArrowheads="1"/>
          </p:cNvSpPr>
          <p:nvPr/>
        </p:nvSpPr>
        <p:spPr bwMode="auto">
          <a:xfrm>
            <a:off x="7090671" y="3980558"/>
            <a:ext cx="15103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94" name="Oval 42"/>
          <p:cNvSpPr>
            <a:spLocks noChangeArrowheads="1"/>
          </p:cNvSpPr>
          <p:nvPr/>
        </p:nvSpPr>
        <p:spPr bwMode="auto">
          <a:xfrm>
            <a:off x="3844883" y="3388209"/>
            <a:ext cx="151039" cy="152232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95" name="Oval 43"/>
          <p:cNvSpPr>
            <a:spLocks noChangeArrowheads="1"/>
          </p:cNvSpPr>
          <p:nvPr/>
        </p:nvSpPr>
        <p:spPr bwMode="auto">
          <a:xfrm>
            <a:off x="3844883" y="4607576"/>
            <a:ext cx="15103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96" name="Oval 44"/>
          <p:cNvSpPr>
            <a:spLocks noChangeArrowheads="1"/>
          </p:cNvSpPr>
          <p:nvPr/>
        </p:nvSpPr>
        <p:spPr bwMode="auto">
          <a:xfrm>
            <a:off x="3838718" y="3995631"/>
            <a:ext cx="15257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406" name="Rectangle 54"/>
          <p:cNvSpPr>
            <a:spLocks noChangeArrowheads="1"/>
          </p:cNvSpPr>
          <p:nvPr/>
        </p:nvSpPr>
        <p:spPr bwMode="auto">
          <a:xfrm>
            <a:off x="396339" y="4993432"/>
            <a:ext cx="2990804" cy="57878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7" tIns="45714" rIns="91427" bIns="45714" anchor="ctr"/>
          <a:lstStyle/>
          <a:p>
            <a:pPr algn="ctr" defTabSz="914303" eaLnBrk="0" hangingPunct="0"/>
            <a:r>
              <a:rPr lang="en-US" sz="1200" b="1" dirty="0" smtClean="0">
                <a:solidFill>
                  <a:srgbClr val="C00000"/>
                </a:solidFill>
              </a:rPr>
              <a:t>Involvement of companies in </a:t>
            </a:r>
          </a:p>
          <a:p>
            <a:pPr algn="ctr" defTabSz="914303" eaLnBrk="0" hangingPunct="0"/>
            <a:r>
              <a:rPr lang="en-US" sz="1200" b="1" dirty="0" smtClean="0">
                <a:solidFill>
                  <a:srgbClr val="C00000"/>
                </a:solidFill>
              </a:rPr>
              <a:t>evaluation / accreditation</a:t>
            </a:r>
            <a:endParaRPr lang="en-US" sz="1200" b="1" dirty="0">
              <a:solidFill>
                <a:srgbClr val="C00000"/>
              </a:solidFill>
            </a:endParaRPr>
          </a:p>
        </p:txBody>
      </p:sp>
      <p:sp>
        <p:nvSpPr>
          <p:cNvPr id="356407" name="Line 55"/>
          <p:cNvSpPr>
            <a:spLocks noChangeShapeType="1"/>
          </p:cNvSpPr>
          <p:nvPr/>
        </p:nvSpPr>
        <p:spPr bwMode="auto">
          <a:xfrm>
            <a:off x="3764741" y="5282825"/>
            <a:ext cx="472380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408" name="Oval 56"/>
          <p:cNvSpPr>
            <a:spLocks noChangeArrowheads="1"/>
          </p:cNvSpPr>
          <p:nvPr/>
        </p:nvSpPr>
        <p:spPr bwMode="auto">
          <a:xfrm>
            <a:off x="8203425" y="5210477"/>
            <a:ext cx="15103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409" name="Oval 57"/>
          <p:cNvSpPr>
            <a:spLocks noChangeArrowheads="1"/>
          </p:cNvSpPr>
          <p:nvPr/>
        </p:nvSpPr>
        <p:spPr bwMode="auto">
          <a:xfrm>
            <a:off x="7093754" y="5210477"/>
            <a:ext cx="15103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410" name="Oval 58"/>
          <p:cNvSpPr>
            <a:spLocks noChangeArrowheads="1"/>
          </p:cNvSpPr>
          <p:nvPr/>
        </p:nvSpPr>
        <p:spPr bwMode="auto">
          <a:xfrm>
            <a:off x="5984083" y="5210477"/>
            <a:ext cx="15103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411" name="Oval 59"/>
          <p:cNvSpPr>
            <a:spLocks noChangeArrowheads="1"/>
          </p:cNvSpPr>
          <p:nvPr/>
        </p:nvSpPr>
        <p:spPr bwMode="auto">
          <a:xfrm>
            <a:off x="4874411" y="5210477"/>
            <a:ext cx="15103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412" name="Oval 60"/>
          <p:cNvSpPr>
            <a:spLocks noChangeArrowheads="1"/>
          </p:cNvSpPr>
          <p:nvPr/>
        </p:nvSpPr>
        <p:spPr bwMode="auto">
          <a:xfrm>
            <a:off x="3838718" y="5210477"/>
            <a:ext cx="15103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416" name="Oval 64"/>
          <p:cNvSpPr>
            <a:spLocks noChangeArrowheads="1"/>
          </p:cNvSpPr>
          <p:nvPr/>
        </p:nvSpPr>
        <p:spPr bwMode="auto">
          <a:xfrm>
            <a:off x="5292883" y="3398329"/>
            <a:ext cx="152579" cy="152233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417" name="Oval 65"/>
          <p:cNvSpPr>
            <a:spLocks noChangeArrowheads="1"/>
          </p:cNvSpPr>
          <p:nvPr/>
        </p:nvSpPr>
        <p:spPr bwMode="auto">
          <a:xfrm>
            <a:off x="5038971" y="3988041"/>
            <a:ext cx="152579" cy="152233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418" name="Oval 66"/>
          <p:cNvSpPr>
            <a:spLocks noChangeArrowheads="1"/>
          </p:cNvSpPr>
          <p:nvPr/>
        </p:nvSpPr>
        <p:spPr bwMode="auto">
          <a:xfrm>
            <a:off x="5054648" y="4621059"/>
            <a:ext cx="152579" cy="152233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419" name="Oval 67"/>
          <p:cNvSpPr>
            <a:spLocks noChangeArrowheads="1"/>
          </p:cNvSpPr>
          <p:nvPr/>
        </p:nvSpPr>
        <p:spPr bwMode="auto">
          <a:xfrm>
            <a:off x="4572803" y="5212177"/>
            <a:ext cx="152579" cy="152233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420" name="Line 68"/>
          <p:cNvSpPr>
            <a:spLocks noChangeShapeType="1"/>
          </p:cNvSpPr>
          <p:nvPr/>
        </p:nvSpPr>
        <p:spPr bwMode="auto">
          <a:xfrm flipH="1">
            <a:off x="5148867" y="3483985"/>
            <a:ext cx="216024" cy="576064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421" name="Line 69"/>
          <p:cNvSpPr>
            <a:spLocks noChangeShapeType="1"/>
          </p:cNvSpPr>
          <p:nvPr/>
        </p:nvSpPr>
        <p:spPr bwMode="auto">
          <a:xfrm>
            <a:off x="5097331" y="4046401"/>
            <a:ext cx="72008" cy="72008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422" name="Line 70"/>
          <p:cNvSpPr>
            <a:spLocks noChangeShapeType="1"/>
          </p:cNvSpPr>
          <p:nvPr/>
        </p:nvSpPr>
        <p:spPr bwMode="auto">
          <a:xfrm flipH="1">
            <a:off x="4644811" y="4636113"/>
            <a:ext cx="504056" cy="64807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425" name="Line 73"/>
          <p:cNvSpPr>
            <a:spLocks noChangeShapeType="1"/>
          </p:cNvSpPr>
          <p:nvPr/>
        </p:nvSpPr>
        <p:spPr bwMode="auto">
          <a:xfrm flipH="1">
            <a:off x="5580915" y="4708121"/>
            <a:ext cx="144016" cy="648072"/>
          </a:xfrm>
          <a:prstGeom prst="line">
            <a:avLst/>
          </a:prstGeom>
          <a:noFill/>
          <a:ln w="3810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69" name="Oval 23"/>
          <p:cNvSpPr>
            <a:spLocks noChangeArrowheads="1"/>
          </p:cNvSpPr>
          <p:nvPr/>
        </p:nvSpPr>
        <p:spPr bwMode="auto">
          <a:xfrm>
            <a:off x="4876683" y="3988041"/>
            <a:ext cx="152579" cy="15223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70" name="Oval 26"/>
          <p:cNvSpPr>
            <a:spLocks noChangeArrowheads="1"/>
          </p:cNvSpPr>
          <p:nvPr/>
        </p:nvSpPr>
        <p:spPr bwMode="auto">
          <a:xfrm>
            <a:off x="5567267" y="4005133"/>
            <a:ext cx="224587" cy="15422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>
            <a:solidFill>
              <a:srgbClr val="99FFCC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71" name="Oval 26"/>
          <p:cNvSpPr>
            <a:spLocks noChangeArrowheads="1"/>
          </p:cNvSpPr>
          <p:nvPr/>
        </p:nvSpPr>
        <p:spPr bwMode="auto">
          <a:xfrm>
            <a:off x="5611979" y="4632345"/>
            <a:ext cx="224587" cy="15422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>
            <a:solidFill>
              <a:srgbClr val="99FFCC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72" name="Oval 26"/>
          <p:cNvSpPr>
            <a:spLocks noChangeArrowheads="1"/>
          </p:cNvSpPr>
          <p:nvPr/>
        </p:nvSpPr>
        <p:spPr bwMode="auto">
          <a:xfrm>
            <a:off x="5481611" y="5201973"/>
            <a:ext cx="224587" cy="15422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>
            <a:solidFill>
              <a:srgbClr val="99FFCC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356378" name="Oval 26"/>
          <p:cNvSpPr>
            <a:spLocks noChangeArrowheads="1"/>
          </p:cNvSpPr>
          <p:nvPr/>
        </p:nvSpPr>
        <p:spPr bwMode="auto">
          <a:xfrm>
            <a:off x="5652923" y="3401773"/>
            <a:ext cx="224587" cy="15422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>
            <a:solidFill>
              <a:srgbClr val="99FFCC"/>
            </a:solidFill>
            <a:round/>
            <a:headEnd/>
            <a:tailEnd/>
          </a:ln>
          <a:effectLst/>
        </p:spPr>
        <p:txBody>
          <a:bodyPr wrap="none" lIns="87920" tIns="43960" rIns="87920" bIns="43960" anchor="ctr"/>
          <a:lstStyle/>
          <a:p>
            <a:endParaRPr lang="de-DE"/>
          </a:p>
        </p:txBody>
      </p:sp>
      <p:sp>
        <p:nvSpPr>
          <p:cNvPr id="73" name="Text Box 61"/>
          <p:cNvSpPr txBox="1">
            <a:spLocks noChangeArrowheads="1"/>
          </p:cNvSpPr>
          <p:nvPr/>
        </p:nvSpPr>
        <p:spPr bwMode="auto">
          <a:xfrm>
            <a:off x="6509081" y="2096101"/>
            <a:ext cx="2050536" cy="307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7" tIns="45714" rIns="91427" bIns="45714">
            <a:spAutoFit/>
          </a:bodyPr>
          <a:lstStyle/>
          <a:p>
            <a:pPr algn="ctr" defTabSz="914303" eaLnBrk="0" hangingPunct="0"/>
            <a:r>
              <a:rPr lang="de-DE" sz="1400" b="1" dirty="0" smtClean="0">
                <a:solidFill>
                  <a:srgbClr val="0000FF"/>
                </a:solidFill>
                <a:latin typeface="Times New Roman" pitchFamily="18" charset="0"/>
              </a:rPr>
              <a:t>Czech </a:t>
            </a:r>
            <a:r>
              <a:rPr lang="de-DE" sz="1400" b="1" dirty="0" err="1" smtClean="0">
                <a:solidFill>
                  <a:srgbClr val="0000FF"/>
                </a:solidFill>
                <a:latin typeface="Times New Roman" pitchFamily="18" charset="0"/>
              </a:rPr>
              <a:t>Republic</a:t>
            </a:r>
            <a:r>
              <a:rPr lang="de-DE" sz="1400" b="1" dirty="0" smtClean="0">
                <a:solidFill>
                  <a:srgbClr val="0000FF"/>
                </a:solidFill>
                <a:latin typeface="Times New Roman" pitchFamily="18" charset="0"/>
              </a:rPr>
              <a:t> HEI-All</a:t>
            </a:r>
            <a:endParaRPr lang="de-DE" sz="14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74" name="Text Box 62"/>
          <p:cNvSpPr txBox="1">
            <a:spLocks noChangeArrowheads="1"/>
          </p:cNvSpPr>
          <p:nvPr/>
        </p:nvSpPr>
        <p:spPr bwMode="auto">
          <a:xfrm>
            <a:off x="5070479" y="2096101"/>
            <a:ext cx="1098351" cy="307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7" tIns="45714" rIns="91427" bIns="45714">
            <a:spAutoFit/>
          </a:bodyPr>
          <a:lstStyle/>
          <a:p>
            <a:pPr algn="ctr" defTabSz="914303" eaLnBrk="0" hangingPunct="0"/>
            <a:r>
              <a:rPr lang="de-DE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EU HEI-All</a:t>
            </a:r>
            <a:endParaRPr lang="de-DE" sz="14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/>
              <a:t>Hodnocení spolupráce vysokých škol s praxí</a:t>
            </a:r>
            <a:endParaRPr lang="cs-CZ" sz="2400" dirty="0"/>
          </a:p>
        </p:txBody>
      </p:sp>
      <p:sp>
        <p:nvSpPr>
          <p:cNvPr id="63" name="TextovéPole 62"/>
          <p:cNvSpPr txBox="1"/>
          <p:nvPr/>
        </p:nvSpPr>
        <p:spPr>
          <a:xfrm>
            <a:off x="323427" y="6025934"/>
            <a:ext cx="30746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/>
              <a:t>Projekt HAPHE, 2011 - 13</a:t>
            </a:r>
            <a:endParaRPr lang="cs-CZ" sz="11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www.ssvs.cz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40CF18-AA62-42FA-BC1E-A01D45E5E3E3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80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Poli</a:t>
            </a:r>
            <a:r>
              <a:rPr lang="cs-CZ" dirty="0" err="1" smtClean="0"/>
              <a:t>tika</a:t>
            </a:r>
            <a:r>
              <a:rPr lang="cs-CZ" dirty="0" smtClean="0"/>
              <a:t>, koncepce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2000" dirty="0" smtClean="0"/>
              <a:t>Nedostatek pozornosti profesně zaměřenému VŠ/terciárnímu vzdělávání ve vzdělávacích politikách</a:t>
            </a:r>
          </a:p>
          <a:p>
            <a:pPr>
              <a:spcBef>
                <a:spcPts val="600"/>
              </a:spcBef>
            </a:pPr>
            <a:r>
              <a:rPr lang="cs-CZ" sz="2000" dirty="0" smtClean="0"/>
              <a:t>Minimální, spíše absentující reflexe v hospodářských politikách </a:t>
            </a:r>
          </a:p>
          <a:p>
            <a:pPr>
              <a:spcBef>
                <a:spcPts val="600"/>
              </a:spcBef>
            </a:pPr>
            <a:r>
              <a:rPr lang="cs-CZ" sz="2000" dirty="0" smtClean="0"/>
              <a:t>Obecně, vágní formulace v stávajících předpisech, </a:t>
            </a:r>
            <a:r>
              <a:rPr lang="en-US" sz="2000" dirty="0" err="1" smtClean="0"/>
              <a:t>regulati</a:t>
            </a:r>
            <a:r>
              <a:rPr lang="cs-CZ" sz="2000" dirty="0" err="1" smtClean="0"/>
              <a:t>vních</a:t>
            </a:r>
            <a:r>
              <a:rPr lang="cs-CZ" sz="2000" dirty="0" smtClean="0"/>
              <a:t> dokumentech, směrnicích či politikách</a:t>
            </a:r>
            <a:r>
              <a:rPr lang="en-US" sz="2000" dirty="0" smtClean="0"/>
              <a:t>.</a:t>
            </a:r>
            <a:endParaRPr lang="en-US" sz="2000" dirty="0"/>
          </a:p>
          <a:p>
            <a:pPr>
              <a:spcBef>
                <a:spcPts val="600"/>
              </a:spcBef>
            </a:pPr>
            <a:r>
              <a:rPr lang="cs-CZ" sz="2000" dirty="0" smtClean="0"/>
              <a:t>Většina vysokoškolských institucí nemá o rozvoj profesně zaměřeného vzdělávání zájem</a:t>
            </a:r>
            <a:r>
              <a:rPr lang="en-US" sz="2000" dirty="0" smtClean="0"/>
              <a:t>.</a:t>
            </a:r>
            <a:endParaRPr lang="cs-CZ" sz="2000" dirty="0" smtClean="0"/>
          </a:p>
          <a:p>
            <a:pPr>
              <a:spcBef>
                <a:spcPts val="600"/>
              </a:spcBef>
            </a:pPr>
            <a:r>
              <a:rPr lang="cs-CZ" sz="2000" dirty="0" smtClean="0"/>
              <a:t>Zájem ze strany zaměstnavatelů a profesních organizací je hlavním motorem pro rozvoj profesně zaměřeného terciárního vzdělávání, data jsou ale v evropském kontextu výrazně nižší</a:t>
            </a:r>
          </a:p>
          <a:p>
            <a:pPr>
              <a:spcBef>
                <a:spcPts val="600"/>
              </a:spcBef>
            </a:pPr>
            <a:r>
              <a:rPr lang="en-US" sz="2000" dirty="0" err="1" smtClean="0"/>
              <a:t>Finan</a:t>
            </a:r>
            <a:r>
              <a:rPr lang="cs-CZ" sz="2000" dirty="0" smtClean="0"/>
              <a:t>ční přínos ze spolupráce s podnikovou sférou, stejně jako poptávka po celoživotním učení nejsou příliš podstatné a jsou pod evropským průměrem</a:t>
            </a:r>
            <a:r>
              <a:rPr lang="en-US" sz="2000" dirty="0" smtClean="0"/>
              <a:t>.</a:t>
            </a:r>
            <a:endParaRPr lang="en-US" sz="2000" dirty="0"/>
          </a:p>
          <a:p>
            <a:pPr>
              <a:spcBef>
                <a:spcPts val="600"/>
              </a:spcBef>
            </a:pPr>
            <a:r>
              <a:rPr lang="cs-CZ" sz="2000" dirty="0" smtClean="0"/>
              <a:t>Zaměstnatelnost absolventů je hlavním motivem pro profesně zaměřené terciární vzdělávání, ale méně výrazným ve srovnání s evropskými zeměmi</a:t>
            </a:r>
            <a:r>
              <a:rPr lang="en-US" sz="2000" dirty="0" smtClean="0"/>
              <a:t>.</a:t>
            </a:r>
            <a:endParaRPr lang="en-US" sz="2000" dirty="0"/>
          </a:p>
          <a:p>
            <a:pPr>
              <a:spcBef>
                <a:spcPts val="600"/>
              </a:spcBef>
            </a:pPr>
            <a:r>
              <a:rPr lang="cs-CZ" sz="2000" dirty="0" smtClean="0"/>
              <a:t>Jen </a:t>
            </a:r>
            <a:r>
              <a:rPr lang="en-GB" sz="2000" dirty="0" smtClean="0"/>
              <a:t>58</a:t>
            </a:r>
            <a:r>
              <a:rPr lang="en-GB" sz="2000" dirty="0"/>
              <a:t>% </a:t>
            </a:r>
            <a:r>
              <a:rPr lang="cs-CZ" sz="2000" dirty="0" smtClean="0"/>
              <a:t>respondentů soudí, že v ČR roste poptávka po jasně profilovaném profesně zaměřeném terciárním vzdělávání. </a:t>
            </a:r>
          </a:p>
          <a:p>
            <a:pPr>
              <a:spcBef>
                <a:spcPts val="600"/>
              </a:spcBef>
            </a:pPr>
            <a:r>
              <a:rPr lang="cs-CZ" sz="2000" dirty="0" smtClean="0"/>
              <a:t>Ve většině ukazatelů jedny z nejhorších výsledků v evropském srovnání</a:t>
            </a:r>
            <a:endParaRPr lang="en-US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www.ssvs.cz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8A5130-BEE0-49BA-A848-F279C7C19E8E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0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/>
              <a:t>I</a:t>
            </a:r>
            <a:r>
              <a:rPr lang="cs-CZ" sz="3600" dirty="0" err="1" smtClean="0"/>
              <a:t>nterakce</a:t>
            </a:r>
            <a:r>
              <a:rPr lang="cs-CZ" sz="3600" dirty="0" smtClean="0"/>
              <a:t> se světem práce</a:t>
            </a:r>
            <a:endParaRPr lang="cs-CZ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Spolupráce s praxí – ne příliš častý a zaběhnutý přístup (hůř než EU)</a:t>
            </a:r>
          </a:p>
          <a:p>
            <a:r>
              <a:rPr lang="cs-CZ" sz="1800" dirty="0" smtClean="0"/>
              <a:t>Určité zapojení zaměstnavatelů do přípravy politik. Data nejednoznačná</a:t>
            </a:r>
          </a:p>
          <a:p>
            <a:r>
              <a:rPr lang="cs-CZ" sz="1800" dirty="0" smtClean="0"/>
              <a:t>Extrémně nízké zapojení praxe („světa práce“) do hodnocení/akreditace – výrazně nejhorší situace v evropském kontextu</a:t>
            </a:r>
          </a:p>
          <a:p>
            <a:r>
              <a:rPr lang="cs-CZ" sz="1800" dirty="0" smtClean="0"/>
              <a:t>Častá spolupráce při odborných praxích, nižší než EU průměr</a:t>
            </a:r>
          </a:p>
          <a:p>
            <a:r>
              <a:rPr lang="cs-CZ" sz="1800" dirty="0" smtClean="0"/>
              <a:t>Malá důležitost profesně zaměřeného terciárního vzdělávání na trhu práce .</a:t>
            </a:r>
            <a:r>
              <a:rPr lang="en-GB" sz="1800" dirty="0" smtClean="0"/>
              <a:t>.</a:t>
            </a:r>
          </a:p>
          <a:p>
            <a:r>
              <a:rPr lang="en-GB" sz="1800" dirty="0" smtClean="0"/>
              <a:t>… </a:t>
            </a:r>
            <a:r>
              <a:rPr lang="cs-CZ" sz="1800" dirty="0" smtClean="0"/>
              <a:t>ruku v ruce s velmi omezenou nabídkou vzdělávacích příležitostí</a:t>
            </a:r>
            <a:r>
              <a:rPr lang="en-GB" sz="1800" dirty="0" smtClean="0"/>
              <a:t>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771800" y="3448"/>
            <a:ext cx="5112568" cy="9178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2"/>
                </a:solidFill>
                <a:latin typeface="Comfortaa" pitchFamily="34" charset="0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en-GB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www.ssvs.cz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8A5130-BEE0-49BA-A848-F279C7C19E8E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0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Praxe CZ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Nejkritičtější k:</a:t>
            </a:r>
          </a:p>
          <a:p>
            <a:r>
              <a:rPr lang="cs-CZ" sz="2400" dirty="0" smtClean="0"/>
              <a:t>Zapojení do formulování cílů studia/výstupů z učení</a:t>
            </a:r>
          </a:p>
          <a:p>
            <a:r>
              <a:rPr lang="cs-CZ" sz="2400" dirty="0" smtClean="0"/>
              <a:t>Zapojení do návrhu studijních programů a jejich obsahu</a:t>
            </a:r>
          </a:p>
          <a:p>
            <a:r>
              <a:rPr lang="cs-CZ" sz="2400" dirty="0" smtClean="0"/>
              <a:t>Zapojení do hodnocení kvality</a:t>
            </a:r>
            <a:endParaRPr lang="cs-CZ" sz="24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www.ssvs.cz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8A5130-BEE0-49BA-A848-F279C7C19E8E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72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Kvalita CZ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defTabSz="914303" eaLnBrk="0" hangingPunct="0">
              <a:spcBef>
                <a:spcPts val="600"/>
              </a:spcBef>
            </a:pPr>
            <a:r>
              <a:rPr lang="cs-CZ" sz="2000" dirty="0" smtClean="0"/>
              <a:t>Klíčovými motivy pro péči o kvalitu jsou akreditační požadavky a úsilí o průběžné zlepšování</a:t>
            </a:r>
            <a:r>
              <a:rPr lang="en-US" sz="2000" dirty="0" smtClean="0"/>
              <a:t>.</a:t>
            </a:r>
          </a:p>
          <a:p>
            <a:pPr>
              <a:spcBef>
                <a:spcPts val="600"/>
              </a:spcBef>
            </a:pPr>
            <a:r>
              <a:rPr lang="cs-CZ" sz="2000" dirty="0" smtClean="0"/>
              <a:t>Nejsou národní nebo regionální programy stimulující požadavky na kvalitu</a:t>
            </a:r>
            <a:endParaRPr lang="en-US" sz="20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www.ssvs.cz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8A5130-BEE0-49BA-A848-F279C7C19E8E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0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Komentáře z šetření:</a:t>
            </a:r>
            <a:br>
              <a:rPr lang="cs-CZ" sz="3200" dirty="0" smtClean="0"/>
            </a:br>
            <a:r>
              <a:rPr lang="cs-CZ" sz="3200" dirty="0" smtClean="0"/>
              <a:t>Největší výzvy CZ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defTabSz="914303" eaLnBrk="0" hangingPunct="0">
              <a:spcBef>
                <a:spcPts val="600"/>
              </a:spcBef>
            </a:pPr>
            <a:r>
              <a:rPr lang="cs-CZ" sz="2000" dirty="0" smtClean="0"/>
              <a:t>Vyřešit postavení v systému jako jeho regulérní, plnohodnotná součást</a:t>
            </a:r>
          </a:p>
          <a:p>
            <a:pPr defTabSz="914303" eaLnBrk="0" hangingPunct="0">
              <a:spcBef>
                <a:spcPts val="600"/>
              </a:spcBef>
            </a:pPr>
            <a:r>
              <a:rPr lang="cs-CZ" sz="2000" dirty="0" smtClean="0"/>
              <a:t>Vyřešit flexibilitu a prostupnost v rámci systému</a:t>
            </a:r>
          </a:p>
          <a:p>
            <a:pPr defTabSz="914303" eaLnBrk="0" hangingPunct="0">
              <a:spcBef>
                <a:spcPts val="600"/>
              </a:spcBef>
            </a:pPr>
            <a:r>
              <a:rPr lang="cs-CZ" sz="2000" dirty="0" smtClean="0"/>
              <a:t>Konzistentní, udržitelná vzdělávací politika </a:t>
            </a:r>
          </a:p>
          <a:p>
            <a:pPr defTabSz="914303" eaLnBrk="0" hangingPunct="0">
              <a:spcBef>
                <a:spcPts val="600"/>
              </a:spcBef>
            </a:pPr>
            <a:r>
              <a:rPr lang="cs-CZ" sz="2000" dirty="0" smtClean="0"/>
              <a:t>Diverzifikace vysokého školství</a:t>
            </a:r>
          </a:p>
          <a:p>
            <a:pPr defTabSz="914303" eaLnBrk="0" hangingPunct="0">
              <a:spcBef>
                <a:spcPts val="600"/>
              </a:spcBef>
            </a:pPr>
            <a:r>
              <a:rPr lang="cs-CZ" sz="2000" dirty="0" smtClean="0"/>
              <a:t>Propojit vzdělávací politiku s dlouhodobou udržitelnou strategií rozvoje země</a:t>
            </a:r>
          </a:p>
          <a:p>
            <a:pPr defTabSz="914303" eaLnBrk="0" hangingPunct="0">
              <a:spcBef>
                <a:spcPts val="600"/>
              </a:spcBef>
            </a:pPr>
            <a:r>
              <a:rPr lang="cs-CZ" sz="2000" dirty="0" smtClean="0"/>
              <a:t>Politická vůle</a:t>
            </a:r>
          </a:p>
          <a:p>
            <a:pPr defTabSz="914303" eaLnBrk="0" hangingPunct="0">
              <a:spcBef>
                <a:spcPts val="600"/>
              </a:spcBef>
            </a:pPr>
            <a:r>
              <a:rPr lang="cs-CZ" sz="2000" dirty="0" smtClean="0"/>
              <a:t>Změna legislativy</a:t>
            </a:r>
          </a:p>
          <a:p>
            <a:pPr defTabSz="914303" eaLnBrk="0" hangingPunct="0">
              <a:spcBef>
                <a:spcPts val="600"/>
              </a:spcBef>
            </a:pPr>
            <a:r>
              <a:rPr lang="cs-CZ" sz="2000" dirty="0" smtClean="0"/>
              <a:t>Nedostatečná komunikace a porozumění mezi vzděláváním a praxí</a:t>
            </a:r>
          </a:p>
          <a:p>
            <a:pPr defTabSz="914303" eaLnBrk="0" hangingPunct="0">
              <a:spcBef>
                <a:spcPts val="600"/>
              </a:spcBef>
            </a:pPr>
            <a:r>
              <a:rPr lang="cs-CZ" sz="2000" dirty="0" smtClean="0"/>
              <a:t>Propojení škol s reálnou praxí</a:t>
            </a:r>
          </a:p>
          <a:p>
            <a:pPr defTabSz="914303" eaLnBrk="0" hangingPunct="0">
              <a:spcBef>
                <a:spcPts val="600"/>
              </a:spcBef>
            </a:pPr>
            <a:r>
              <a:rPr lang="cs-CZ" sz="2000" dirty="0" smtClean="0"/>
              <a:t>Věnovat větší pozornost trhu práce</a:t>
            </a:r>
          </a:p>
          <a:p>
            <a:pPr defTabSz="914303" eaLnBrk="0" hangingPunct="0">
              <a:spcBef>
                <a:spcPts val="600"/>
              </a:spcBef>
            </a:pPr>
            <a:r>
              <a:rPr lang="cs-CZ" sz="2000" dirty="0" smtClean="0"/>
              <a:t>Užší spolupráce škol s podniky, zaměstnavateli při přípravě a zabezpečení studia</a:t>
            </a:r>
          </a:p>
          <a:p>
            <a:pPr defTabSz="914303" eaLnBrk="0" hangingPunct="0">
              <a:spcBef>
                <a:spcPts val="600"/>
              </a:spcBef>
            </a:pPr>
            <a:r>
              <a:rPr lang="cs-CZ" sz="2000" dirty="0" smtClean="0"/>
              <a:t>Zavést duální systém do terciárního vzdělávání</a:t>
            </a:r>
          </a:p>
          <a:p>
            <a:pPr defTabSz="914303" eaLnBrk="0" hangingPunct="0">
              <a:spcBef>
                <a:spcPts val="600"/>
              </a:spcBef>
            </a:pPr>
            <a:r>
              <a:rPr lang="cs-CZ" sz="2000" dirty="0" smtClean="0"/>
              <a:t>Změnit negativní vnímání profesně zaměřeného sektoru</a:t>
            </a:r>
          </a:p>
          <a:p>
            <a:pPr defTabSz="914303" eaLnBrk="0" hangingPunct="0">
              <a:spcBef>
                <a:spcPts val="600"/>
              </a:spcBef>
            </a:pPr>
            <a:r>
              <a:rPr lang="cs-CZ" sz="2000" dirty="0" smtClean="0"/>
              <a:t>Najít zdatné odborníky z praxe jako pedagogy</a:t>
            </a:r>
          </a:p>
          <a:p>
            <a:pPr defTabSz="914303" eaLnBrk="0" hangingPunct="0">
              <a:spcBef>
                <a:spcPts val="600"/>
              </a:spcBef>
            </a:pPr>
            <a:r>
              <a:rPr lang="cs-CZ" sz="2000" dirty="0" smtClean="0"/>
              <a:t>Změna úhlu pohledu na kvalitu vysokoškolského vzdělávání</a:t>
            </a:r>
          </a:p>
          <a:p>
            <a:pPr defTabSz="914303" eaLnBrk="0" hangingPunct="0">
              <a:spcBef>
                <a:spcPts val="600"/>
              </a:spcBef>
            </a:pPr>
            <a:r>
              <a:rPr lang="cs-CZ" sz="2000" dirty="0" smtClean="0"/>
              <a:t>Oddělit zrno od plev</a:t>
            </a:r>
          </a:p>
          <a:p>
            <a:pPr defTabSz="914303" eaLnBrk="0" hangingPunct="0">
              <a:spcBef>
                <a:spcPts val="600"/>
              </a:spcBef>
            </a:pPr>
            <a:r>
              <a:rPr lang="cs-CZ" sz="2000" dirty="0" smtClean="0"/>
              <a:t>Už to jen provést…</a:t>
            </a:r>
            <a:endParaRPr lang="en-US" sz="20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www.ssvs.cz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8A5130-BEE0-49BA-A848-F279C7C19E8E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9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685800"/>
            <a:ext cx="5987008" cy="1143000"/>
          </a:xfrm>
        </p:spPr>
        <p:txBody>
          <a:bodyPr/>
          <a:lstStyle/>
          <a:p>
            <a:r>
              <a:rPr lang="cs-CZ" sz="3200" dirty="0" smtClean="0"/>
              <a:t>Reflexe v legislativních změnách</a:t>
            </a:r>
            <a:br>
              <a:rPr lang="cs-CZ" sz="3200" dirty="0" smtClean="0"/>
            </a:br>
            <a:r>
              <a:rPr lang="cs-CZ" sz="3200" dirty="0" smtClean="0"/>
              <a:t>Politika a strategie</a:t>
            </a:r>
            <a:endParaRPr lang="cs-CZ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916832"/>
            <a:ext cx="89535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www.ssvs.cz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40CF18-AA62-42FA-BC1E-A01D45E5E3E3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3705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Reflexe v legislativních </a:t>
            </a:r>
            <a:r>
              <a:rPr lang="cs-CZ" sz="3200" dirty="0" smtClean="0"/>
              <a:t>změnách:</a:t>
            </a:r>
            <a:br>
              <a:rPr lang="cs-CZ" sz="3200" dirty="0" smtClean="0"/>
            </a:br>
            <a:r>
              <a:rPr lang="cs-CZ" sz="3200" dirty="0" smtClean="0"/>
              <a:t>Vzdělávání</a:t>
            </a:r>
            <a:endParaRPr lang="cs-CZ" sz="32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40CF18-AA62-42FA-BC1E-A01D45E5E3E3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1916832"/>
            <a:ext cx="8953500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www.ssvs.cz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12201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Reflexe v legislativních </a:t>
            </a:r>
            <a:r>
              <a:rPr lang="cs-CZ" sz="3200" dirty="0" smtClean="0"/>
              <a:t>změnách:</a:t>
            </a:r>
            <a:br>
              <a:rPr lang="cs-CZ" sz="3200" dirty="0" smtClean="0"/>
            </a:br>
            <a:r>
              <a:rPr lang="cs-CZ" sz="3200" dirty="0" smtClean="0"/>
              <a:t>Tvůrčí činnost</a:t>
            </a:r>
            <a:endParaRPr lang="cs-CZ" sz="32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40CF18-AA62-42FA-BC1E-A01D45E5E3E3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2230438"/>
            <a:ext cx="8953500" cy="240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www.ssvs.cz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13375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Hodnocení situace</a:t>
            </a:r>
            <a:endParaRPr lang="cs-CZ" dirty="0"/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NEJSILNĚJŠÍ MOTIVY: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Poptávka ze strany zaměstnavatelů, trhu práce – požadavky na nové, kvalifikované odborníky</a:t>
            </a:r>
          </a:p>
          <a:p>
            <a:r>
              <a:rPr lang="cs-CZ" sz="2400" dirty="0" smtClean="0"/>
              <a:t>Požadavky na zvyšování kvalifikací u některých profesí</a:t>
            </a:r>
          </a:p>
          <a:p>
            <a:r>
              <a:rPr lang="cs-CZ" sz="2400" dirty="0" smtClean="0"/>
              <a:t>Zaměstnatelnost absolventů – profilace vzdělávání </a:t>
            </a:r>
            <a:r>
              <a:rPr lang="cs-CZ" dirty="0" smtClean="0"/>
              <a:t>relevantního </a:t>
            </a:r>
            <a:r>
              <a:rPr lang="cs-CZ" sz="2400" dirty="0" smtClean="0"/>
              <a:t>pro </a:t>
            </a:r>
            <a:r>
              <a:rPr lang="cs-CZ" dirty="0" smtClean="0"/>
              <a:t>uplatnění</a:t>
            </a:r>
            <a:endParaRPr lang="cs-CZ" sz="2400" dirty="0" smtClean="0"/>
          </a:p>
          <a:p>
            <a:r>
              <a:rPr lang="cs-CZ" dirty="0" smtClean="0"/>
              <a:t>Prostor pro diverzifikaci a profilaci</a:t>
            </a:r>
            <a:endParaRPr lang="cs-CZ" sz="2400" dirty="0" smtClean="0"/>
          </a:p>
          <a:p>
            <a:pPr marL="0" indent="0">
              <a:buNone/>
            </a:pPr>
            <a:endParaRPr lang="cs-CZ" sz="2400" dirty="0" smtClean="0">
              <a:solidFill>
                <a:srgbClr val="2E67B2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PROBLÉMY: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Nevyjasněnost koncepce celého systému, postavení, provázanosti i prostupnosti – čekání na VŠ novelu</a:t>
            </a:r>
          </a:p>
          <a:p>
            <a:r>
              <a:rPr lang="cs-CZ" dirty="0" smtClean="0"/>
              <a:t>Komunikace a společné řešení problémů včetně zapojení </a:t>
            </a:r>
            <a:r>
              <a:rPr lang="cs-CZ" dirty="0"/>
              <a:t>zaměstnavatelů do přípravy politik</a:t>
            </a:r>
          </a:p>
          <a:p>
            <a:r>
              <a:rPr lang="cs-CZ" dirty="0" smtClean="0"/>
              <a:t>Extrémně </a:t>
            </a:r>
            <a:r>
              <a:rPr lang="cs-CZ" dirty="0"/>
              <a:t>nízké zapojení praxe („světa práce“) </a:t>
            </a:r>
            <a:r>
              <a:rPr lang="cs-CZ" dirty="0" smtClean="0"/>
              <a:t>do hodnocení/ akreditace </a:t>
            </a:r>
            <a:r>
              <a:rPr lang="cs-CZ" dirty="0"/>
              <a:t>– výrazně nejhorší situace v evropském kontextu</a:t>
            </a:r>
          </a:p>
          <a:p>
            <a:r>
              <a:rPr lang="cs-CZ" dirty="0" smtClean="0"/>
              <a:t>Malá </a:t>
            </a:r>
            <a:r>
              <a:rPr lang="cs-CZ" dirty="0"/>
              <a:t>důležitost profesně zaměřeného terciárního vzdělávání na trhu práce .</a:t>
            </a:r>
            <a:r>
              <a:rPr lang="en-GB" dirty="0"/>
              <a:t>.</a:t>
            </a:r>
          </a:p>
          <a:p>
            <a:r>
              <a:rPr lang="en-GB" dirty="0"/>
              <a:t>… </a:t>
            </a:r>
            <a:r>
              <a:rPr lang="cs-CZ" dirty="0"/>
              <a:t>ruku v ruce s velmi omezenou nabídkou vzdělávacích </a:t>
            </a:r>
            <a:r>
              <a:rPr lang="cs-CZ" dirty="0" smtClean="0"/>
              <a:t>příležitostí</a:t>
            </a:r>
            <a:endParaRPr lang="cs-CZ" dirty="0"/>
          </a:p>
          <a:p>
            <a:r>
              <a:rPr lang="cs-CZ" dirty="0"/>
              <a:t>Absence dat a podnětů pro analýzy a hodnocení stavu</a:t>
            </a:r>
          </a:p>
          <a:p>
            <a:r>
              <a:rPr lang="cs-CZ" dirty="0" smtClean="0"/>
              <a:t>Velmi omezená podpora z prostředků ESF</a:t>
            </a:r>
            <a:endParaRPr lang="en-GB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www.ssvs.cz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BA2C0A-023D-4905-A25D-03D6E7E82C63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37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dirty="0" smtClean="0"/>
              <a:t>Poslání </a:t>
            </a:r>
            <a:r>
              <a:rPr lang="en-GB" noProof="0" dirty="0" smtClean="0"/>
              <a:t>&amp; Role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 smtClean="0">
                <a:latin typeface="Comfortaa"/>
              </a:rPr>
              <a:t>EURASHE</a:t>
            </a:r>
            <a:endParaRPr lang="en-GB" b="1" dirty="0">
              <a:latin typeface="Comfortaa"/>
            </a:endParaRPr>
          </a:p>
        </p:txBody>
      </p:sp>
      <p:sp>
        <p:nvSpPr>
          <p:cNvPr id="7" name="Zástupný symbol pro číslo snímku 3"/>
          <p:cNvSpPr>
            <a:spLocks noGrp="1"/>
          </p:cNvSpPr>
          <p:nvPr>
            <p:ph type="sldNum" sz="quarter" idx="10"/>
          </p:nvPr>
        </p:nvSpPr>
        <p:spPr>
          <a:xfrm>
            <a:off x="8028384" y="6356350"/>
            <a:ext cx="658416" cy="365125"/>
          </a:xfrm>
        </p:spPr>
        <p:txBody>
          <a:bodyPr/>
          <a:lstStyle/>
          <a:p>
            <a:pPr>
              <a:defRPr/>
            </a:pPr>
            <a:fld id="{CF61F443-B8F4-4CA0-A5D3-4A6B59BA15E7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2051050" y="6381750"/>
            <a:ext cx="5878512" cy="339725"/>
          </a:xfrm>
        </p:spPr>
        <p:txBody>
          <a:bodyPr/>
          <a:lstStyle/>
          <a:p>
            <a:r>
              <a:rPr lang="cs-CZ" smtClean="0"/>
              <a:t>www.ssvs.cz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059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899592" y="685800"/>
            <a:ext cx="7787208" cy="731838"/>
          </a:xfrm>
        </p:spPr>
        <p:txBody>
          <a:bodyPr/>
          <a:lstStyle/>
          <a:p>
            <a:r>
              <a:rPr lang="cs-CZ" sz="3200" dirty="0" smtClean="0"/>
              <a:t>Priority další činnosti SPTV</a:t>
            </a:r>
            <a:br>
              <a:rPr lang="cs-CZ" sz="3200" dirty="0" smtClean="0"/>
            </a:br>
            <a:r>
              <a:rPr lang="cs-CZ" sz="3200" dirty="0" smtClean="0"/>
              <a:t>a témata pro vzájemnou diskuzi</a:t>
            </a:r>
            <a:endParaRPr lang="cs-CZ" sz="3200" dirty="0"/>
          </a:p>
        </p:txBody>
      </p:sp>
      <p:sp>
        <p:nvSpPr>
          <p:cNvPr id="11" name="Zástupný symbol pro text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Hlavní </a:t>
            </a:r>
            <a:r>
              <a:rPr lang="cs-CZ" dirty="0" smtClean="0"/>
              <a:t>priority</a:t>
            </a:r>
            <a:endParaRPr lang="cs-CZ" dirty="0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Koncepce a strategie rozvoje</a:t>
            </a:r>
            <a:endParaRPr lang="cs-CZ" dirty="0"/>
          </a:p>
          <a:p>
            <a:r>
              <a:rPr lang="cs-CZ" dirty="0"/>
              <a:t>Strategické aliance s praxí</a:t>
            </a:r>
          </a:p>
          <a:p>
            <a:r>
              <a:rPr lang="cs-CZ" dirty="0"/>
              <a:t>Zaměstnatelnost absolventů, vývoj trhu práce</a:t>
            </a:r>
          </a:p>
          <a:p>
            <a:r>
              <a:rPr lang="cs-CZ" dirty="0" smtClean="0"/>
              <a:t>Praktické </a:t>
            </a:r>
            <a:r>
              <a:rPr lang="cs-CZ" dirty="0"/>
              <a:t>prvky ve vzdělávání, odborné </a:t>
            </a:r>
            <a:r>
              <a:rPr lang="cs-CZ" dirty="0" smtClean="0"/>
              <a:t>praxe – nástroj motivace studentů</a:t>
            </a:r>
            <a:endParaRPr lang="cs-CZ" dirty="0"/>
          </a:p>
          <a:p>
            <a:r>
              <a:rPr lang="cs-CZ" dirty="0"/>
              <a:t>Zabezpečování a zlepšování </a:t>
            </a:r>
            <a:r>
              <a:rPr lang="cs-CZ" dirty="0" smtClean="0"/>
              <a:t>kvality</a:t>
            </a:r>
          </a:p>
          <a:p>
            <a:r>
              <a:rPr lang="cs-CZ" dirty="0" smtClean="0"/>
              <a:t>Komunikace </a:t>
            </a:r>
            <a:r>
              <a:rPr lang="cs-CZ" dirty="0"/>
              <a:t>s absolventy</a:t>
            </a:r>
          </a:p>
          <a:p>
            <a:r>
              <a:rPr lang="cs-CZ" dirty="0" smtClean="0"/>
              <a:t>Tvůrčí činnost a inovace, třetí </a:t>
            </a:r>
            <a:r>
              <a:rPr lang="cs-CZ" dirty="0"/>
              <a:t>role VŠ, regionální dimenze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Další </a:t>
            </a:r>
            <a:r>
              <a:rPr lang="cs-CZ" dirty="0" smtClean="0"/>
              <a:t>možné oblasti</a:t>
            </a:r>
            <a:endParaRPr lang="cs-CZ" dirty="0"/>
          </a:p>
        </p:txBody>
      </p:sp>
      <p:sp>
        <p:nvSpPr>
          <p:cNvPr id="14" name="Zástupný symbol pro obsah 13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1758181"/>
          </a:xfrm>
        </p:spPr>
        <p:txBody>
          <a:bodyPr>
            <a:normAutofit fontScale="85000" lnSpcReduction="20000"/>
          </a:bodyPr>
          <a:lstStyle/>
          <a:p>
            <a:r>
              <a:rPr lang="cs-CZ" sz="2000" dirty="0" smtClean="0"/>
              <a:t>Celoživotní </a:t>
            </a:r>
            <a:r>
              <a:rPr lang="cs-CZ" sz="2000" dirty="0"/>
              <a:t>učení a vzdělávání dospělých</a:t>
            </a:r>
          </a:p>
          <a:p>
            <a:r>
              <a:rPr lang="cs-CZ" sz="2000" dirty="0"/>
              <a:t>Uznávání předchozího vzdělávání, formálního neformálního i informálního, prostupnost</a:t>
            </a:r>
          </a:p>
          <a:p>
            <a:r>
              <a:rPr lang="cs-CZ" sz="2000" dirty="0" smtClean="0"/>
              <a:t>Řízení </a:t>
            </a:r>
            <a:r>
              <a:rPr lang="cs-CZ" sz="2000" dirty="0"/>
              <a:t>a financování institucí prof. </a:t>
            </a:r>
            <a:r>
              <a:rPr lang="cs-CZ" sz="2000" dirty="0" smtClean="0"/>
              <a:t>terciárního </a:t>
            </a:r>
            <a:r>
              <a:rPr lang="cs-CZ" sz="2000" dirty="0"/>
              <a:t>vzdělávání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8172400" y="6356350"/>
            <a:ext cx="514400" cy="365125"/>
          </a:xfrm>
        </p:spPr>
        <p:txBody>
          <a:bodyPr/>
          <a:lstStyle/>
          <a:p>
            <a:pPr>
              <a:defRPr/>
            </a:pPr>
            <a:fld id="{1ABA2C0A-023D-4905-A25D-03D6E7E82C63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2051050" y="6381750"/>
            <a:ext cx="6049342" cy="339725"/>
          </a:xfrm>
        </p:spPr>
        <p:txBody>
          <a:bodyPr/>
          <a:lstStyle/>
          <a:p>
            <a:r>
              <a:rPr lang="cs-CZ" dirty="0" smtClean="0"/>
              <a:t>www.ssvs.cz</a:t>
            </a:r>
            <a:endParaRPr lang="cs-CZ" dirty="0"/>
          </a:p>
        </p:txBody>
      </p:sp>
      <p:sp>
        <p:nvSpPr>
          <p:cNvPr id="15" name="Ovál 14"/>
          <p:cNvSpPr/>
          <p:nvPr/>
        </p:nvSpPr>
        <p:spPr>
          <a:xfrm>
            <a:off x="4499992" y="3933056"/>
            <a:ext cx="4392488" cy="216024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2"/>
                </a:solidFill>
                <a:latin typeface="Calibri" panose="020F0502020204030204" pitchFamily="34" charset="0"/>
              </a:rPr>
              <a:t>Informace</a:t>
            </a:r>
          </a:p>
          <a:p>
            <a:pPr algn="ctr"/>
            <a:r>
              <a:rPr lang="cs-CZ" dirty="0" smtClean="0">
                <a:solidFill>
                  <a:schemeClr val="tx2"/>
                </a:solidFill>
                <a:latin typeface="Calibri" panose="020F0502020204030204" pitchFamily="34" charset="0"/>
              </a:rPr>
              <a:t>Zahraniční trendy a zkušenosti</a:t>
            </a:r>
          </a:p>
          <a:p>
            <a:pPr algn="ctr"/>
            <a:r>
              <a:rPr lang="cs-CZ" dirty="0" smtClean="0">
                <a:solidFill>
                  <a:schemeClr val="tx2"/>
                </a:solidFill>
                <a:latin typeface="Calibri" panose="020F0502020204030204" pitchFamily="34" charset="0"/>
              </a:rPr>
              <a:t>Platforma pro diskuzi a výměnu zkušeností, rozvoj</a:t>
            </a:r>
          </a:p>
          <a:p>
            <a:pPr algn="ctr"/>
            <a:r>
              <a:rPr lang="cs-CZ" dirty="0" smtClean="0">
                <a:solidFill>
                  <a:schemeClr val="tx2"/>
                </a:solidFill>
                <a:latin typeface="Calibri" panose="020F0502020204030204" pitchFamily="34" charset="0"/>
              </a:rPr>
              <a:t>Příklady dobré praxe</a:t>
            </a:r>
          </a:p>
          <a:p>
            <a:pPr algn="ctr"/>
            <a:r>
              <a:rPr lang="cs-CZ" dirty="0">
                <a:solidFill>
                  <a:schemeClr val="tx2"/>
                </a:solidFill>
                <a:latin typeface="Calibri" panose="020F0502020204030204" pitchFamily="34" charset="0"/>
              </a:rPr>
              <a:t>Podklady a návrhy</a:t>
            </a:r>
          </a:p>
          <a:p>
            <a:pPr algn="ctr"/>
            <a:r>
              <a:rPr lang="cs-CZ" dirty="0" smtClean="0">
                <a:solidFill>
                  <a:schemeClr val="tx2"/>
                </a:solidFill>
                <a:latin typeface="Calibri" panose="020F0502020204030204" pitchFamily="34" charset="0"/>
              </a:rPr>
              <a:t>Komunikace</a:t>
            </a:r>
            <a:endParaRPr lang="cs-CZ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62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762000"/>
            <a:ext cx="5256584" cy="655638"/>
          </a:xfrm>
        </p:spPr>
        <p:txBody>
          <a:bodyPr/>
          <a:lstStyle/>
          <a:p>
            <a:r>
              <a:rPr lang="cs-CZ" sz="3600" dirty="0" smtClean="0"/>
              <a:t>Projekty </a:t>
            </a:r>
            <a:r>
              <a:rPr lang="cs-CZ" sz="3600" dirty="0" smtClean="0"/>
              <a:t>SPTV na </a:t>
            </a:r>
            <a:r>
              <a:rPr lang="cs-CZ" sz="3600" dirty="0" smtClean="0"/>
              <a:t>podporu daných priorit</a:t>
            </a:r>
            <a:endParaRPr lang="cs-CZ" sz="36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05579"/>
            <a:ext cx="8229600" cy="3315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Zástupný symbol pro číslo snímku 3"/>
          <p:cNvSpPr>
            <a:spLocks noGrp="1"/>
          </p:cNvSpPr>
          <p:nvPr>
            <p:ph type="sldNum" sz="quarter" idx="10"/>
          </p:nvPr>
        </p:nvSpPr>
        <p:spPr>
          <a:xfrm>
            <a:off x="8028384" y="6356350"/>
            <a:ext cx="658416" cy="365125"/>
          </a:xfrm>
        </p:spPr>
        <p:txBody>
          <a:bodyPr/>
          <a:lstStyle/>
          <a:p>
            <a:pPr>
              <a:defRPr/>
            </a:pPr>
            <a:fld id="{CF61F443-B8F4-4CA0-A5D3-4A6B59BA15E7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10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2051050" y="6381750"/>
            <a:ext cx="5878512" cy="339725"/>
          </a:xfrm>
        </p:spPr>
        <p:txBody>
          <a:bodyPr/>
          <a:lstStyle/>
          <a:p>
            <a:r>
              <a:rPr lang="cs-CZ" smtClean="0"/>
              <a:t>www.ssvs.cz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543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www.ssvs.cz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27A08E-5FCA-4414-B2C8-41FFFFD0A61A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67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 a trpělivost</a:t>
            </a: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1371600" y="3356992"/>
            <a:ext cx="6400800" cy="2281808"/>
          </a:xfrm>
        </p:spPr>
        <p:txBody>
          <a:bodyPr/>
          <a:lstStyle/>
          <a:p>
            <a:r>
              <a:rPr lang="cs-CZ" dirty="0" smtClean="0"/>
              <a:t>Michal </a:t>
            </a:r>
            <a:r>
              <a:rPr lang="cs-CZ" dirty="0" smtClean="0"/>
              <a:t>Karpíšek</a:t>
            </a:r>
          </a:p>
          <a:p>
            <a:endParaRPr lang="cs-CZ" dirty="0" smtClean="0"/>
          </a:p>
          <a:p>
            <a:r>
              <a:rPr lang="cs-CZ" sz="2000" dirty="0" smtClean="0">
                <a:hlinkClick r:id="rId2"/>
              </a:rPr>
              <a:t>karpisek@ssvs.cz</a:t>
            </a:r>
            <a:endParaRPr lang="cs-CZ" sz="2000" dirty="0" smtClean="0"/>
          </a:p>
          <a:p>
            <a:r>
              <a:rPr lang="cs-CZ" sz="2000" dirty="0" smtClean="0">
                <a:hlinkClick r:id="rId3"/>
              </a:rPr>
              <a:t>michal.karpisek@eurashe.eu</a:t>
            </a:r>
            <a:r>
              <a:rPr lang="cs-CZ" sz="2000" dirty="0" smtClean="0"/>
              <a:t> </a:t>
            </a:r>
            <a:endParaRPr lang="cs-CZ" sz="2000" dirty="0" smtClean="0"/>
          </a:p>
          <a:p>
            <a:r>
              <a:rPr lang="cs-CZ" sz="2000" dirty="0" smtClean="0"/>
              <a:t>Tel: +420 603 253 392</a:t>
            </a:r>
          </a:p>
          <a:p>
            <a:r>
              <a:rPr lang="cs-CZ" sz="2000" dirty="0" err="1" smtClean="0"/>
              <a:t>Skype</a:t>
            </a:r>
            <a:r>
              <a:rPr lang="cs-CZ" sz="2000" dirty="0" smtClean="0"/>
              <a:t>: </a:t>
            </a:r>
            <a:r>
              <a:rPr lang="cs-CZ" sz="2000" dirty="0" err="1" smtClean="0"/>
              <a:t>michal.karpisek</a:t>
            </a:r>
            <a:endParaRPr lang="cs-CZ" sz="20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7A08E-5FCA-4414-B2C8-41FFFFD0A61A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620688"/>
            <a:ext cx="2071688" cy="1290638"/>
          </a:xfrm>
          <a:prstGeom prst="rect">
            <a:avLst/>
          </a:prstGeom>
        </p:spPr>
      </p:pic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www.ssvs.cz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854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z="4000" dirty="0" smtClean="0"/>
          </a:p>
        </p:txBody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cs-CZ" dirty="0" smtClean="0"/>
              <a:t>Sdružení profesního terciárního vzdělávání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sdružení „experimentálních škol“, VOŠ i </a:t>
            </a:r>
            <a:r>
              <a:rPr lang="cs-CZ" dirty="0" smtClean="0"/>
              <a:t>VŠ (</a:t>
            </a:r>
            <a:r>
              <a:rPr lang="cs-CZ" dirty="0" err="1" smtClean="0"/>
              <a:t>neu</a:t>
            </a:r>
            <a:r>
              <a:rPr lang="cs-CZ" dirty="0" smtClean="0"/>
              <a:t>)</a:t>
            </a:r>
            <a:endParaRPr lang="cs-CZ" dirty="0" smtClean="0"/>
          </a:p>
          <a:p>
            <a:r>
              <a:rPr lang="cs-CZ" dirty="0" smtClean="0"/>
              <a:t>důraz na vytvoření profesně zaměřeného VŠ sektoru a transformaci VOŠ</a:t>
            </a:r>
          </a:p>
          <a:p>
            <a:r>
              <a:rPr lang="cs-CZ" dirty="0" smtClean="0"/>
              <a:t>mezinárodní zkušenosti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nová role: platforma pro podporu rozvoje profesně zaměřeného terciárního vzdělávání, výměnu zkušeností</a:t>
            </a:r>
          </a:p>
          <a:p>
            <a:r>
              <a:rPr lang="cs-CZ" dirty="0" smtClean="0"/>
              <a:t>členství pro jednotlivce, školy i jejich uskupení 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3"/>
          </p:nvPr>
        </p:nvSpPr>
        <p:spPr/>
        <p:txBody>
          <a:bodyPr anchor="ctr"/>
          <a:lstStyle/>
          <a:p>
            <a:pPr algn="ctr"/>
            <a:r>
              <a:rPr lang="cs-CZ" sz="2800" dirty="0" smtClean="0"/>
              <a:t>EURASHE</a:t>
            </a:r>
            <a:endParaRPr lang="cs-CZ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politická reprezentace na úrovni </a:t>
            </a:r>
            <a:r>
              <a:rPr lang="cs-CZ" sz="2000" dirty="0"/>
              <a:t>EU/EHEA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800" dirty="0" smtClean="0"/>
              <a:t>partner </a:t>
            </a:r>
            <a:r>
              <a:rPr lang="cs-CZ" sz="1800" dirty="0"/>
              <a:t>pro Evropskou komisi jako reprezentant sektoru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800" dirty="0" smtClean="0"/>
              <a:t>oficiální </a:t>
            </a:r>
            <a:r>
              <a:rPr lang="cs-CZ" sz="1800" dirty="0"/>
              <a:t>partner v Boloňském </a:t>
            </a:r>
            <a:r>
              <a:rPr lang="cs-CZ" sz="1800" dirty="0" smtClean="0"/>
              <a:t>procesu</a:t>
            </a:r>
          </a:p>
          <a:p>
            <a:r>
              <a:rPr lang="cs-CZ" sz="2000" dirty="0" smtClean="0"/>
              <a:t>informace </a:t>
            </a:r>
            <a:r>
              <a:rPr lang="cs-CZ" sz="2000" dirty="0"/>
              <a:t>o </a:t>
            </a:r>
            <a:r>
              <a:rPr lang="cs-CZ" sz="2000" dirty="0" smtClean="0"/>
              <a:t>vývoji, trendech </a:t>
            </a:r>
            <a:r>
              <a:rPr lang="cs-CZ" sz="2000" dirty="0"/>
              <a:t>&amp; možných přístupech a řešeních, sdílení zkušeností</a:t>
            </a:r>
          </a:p>
          <a:p>
            <a:r>
              <a:rPr lang="cs-CZ" sz="2000" dirty="0" smtClean="0"/>
              <a:t>členství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800" dirty="0" smtClean="0"/>
              <a:t>asociace </a:t>
            </a:r>
            <a:r>
              <a:rPr lang="cs-CZ" sz="1800" dirty="0"/>
              <a:t>i jednotlivé </a:t>
            </a:r>
            <a:r>
              <a:rPr lang="cs-CZ" sz="1800" dirty="0" smtClean="0"/>
              <a:t>instituce</a:t>
            </a:r>
          </a:p>
          <a:p>
            <a:pPr marL="457200" lvl="1" indent="0">
              <a:buNone/>
            </a:pPr>
            <a:r>
              <a:rPr lang="cs-CZ" sz="1800" dirty="0" smtClean="0"/>
              <a:t>± 1400 institucí v 40 zemích</a:t>
            </a:r>
            <a:endParaRPr lang="cs-CZ" sz="18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172400" y="6356350"/>
            <a:ext cx="514400" cy="365125"/>
          </a:xfrm>
        </p:spPr>
        <p:txBody>
          <a:bodyPr/>
          <a:lstStyle/>
          <a:p>
            <a:pPr>
              <a:defRPr/>
            </a:pPr>
            <a:fld id="{5C8588E8-4E32-4487-8C20-0929BAD3CC52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Šipka dolů 5"/>
          <p:cNvSpPr/>
          <p:nvPr/>
        </p:nvSpPr>
        <p:spPr>
          <a:xfrm>
            <a:off x="2051720" y="3933056"/>
            <a:ext cx="864096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ousměrná vodorovná šipka 6"/>
          <p:cNvSpPr/>
          <p:nvPr/>
        </p:nvSpPr>
        <p:spPr>
          <a:xfrm>
            <a:off x="3851920" y="3597473"/>
            <a:ext cx="1080120" cy="43204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2051050" y="6381750"/>
            <a:ext cx="6049342" cy="339725"/>
          </a:xfrm>
        </p:spPr>
        <p:txBody>
          <a:bodyPr/>
          <a:lstStyle/>
          <a:p>
            <a:r>
              <a:rPr lang="cs-CZ" dirty="0" smtClean="0"/>
              <a:t>www.ssvs.cz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466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3000" b="1" dirty="0"/>
              <a:t>EURASHE</a:t>
            </a:r>
            <a:r>
              <a:rPr lang="en-GB" sz="3600" dirty="0" smtClean="0"/>
              <a:t> </a:t>
            </a:r>
            <a:r>
              <a:rPr lang="en-GB" sz="3000" b="1" dirty="0"/>
              <a:t>members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512" y="1417638"/>
            <a:ext cx="4176464" cy="4891682"/>
          </a:xfrm>
        </p:spPr>
        <p:txBody>
          <a:bodyPr anchor="b">
            <a:normAutofit fontScale="92500" lnSpcReduction="20000"/>
          </a:bodyPr>
          <a:lstStyle/>
          <a:p>
            <a:r>
              <a:rPr lang="en-GB" sz="1800" dirty="0" smtClean="0"/>
              <a:t>15 national </a:t>
            </a:r>
            <a:r>
              <a:rPr lang="en-GB" sz="1800" dirty="0"/>
              <a:t>a</a:t>
            </a:r>
            <a:r>
              <a:rPr lang="en-GB" sz="1800" dirty="0" smtClean="0"/>
              <a:t>ssociations:</a:t>
            </a:r>
          </a:p>
          <a:p>
            <a:pPr lvl="1"/>
            <a:r>
              <a:rPr lang="en-GB" sz="1600" dirty="0"/>
              <a:t>Armenia, Belgium (2), Croatia, Czech Republic, Denmark, Estonia, France, Ireland, Lithuania, </a:t>
            </a:r>
            <a:r>
              <a:rPr lang="en-GB" sz="1600" dirty="0" smtClean="0"/>
              <a:t>Poland, </a:t>
            </a:r>
            <a:r>
              <a:rPr lang="en-GB" sz="1600" dirty="0"/>
              <a:t>Portugal, Serbia, Slovenia, </a:t>
            </a:r>
            <a:r>
              <a:rPr lang="en-GB" sz="1600" dirty="0" smtClean="0"/>
              <a:t>United Kingdom</a:t>
            </a:r>
          </a:p>
          <a:p>
            <a:endParaRPr lang="en-GB" sz="500" dirty="0" smtClean="0">
              <a:solidFill>
                <a:srgbClr val="5C5CFF"/>
              </a:solidFill>
            </a:endParaRPr>
          </a:p>
          <a:p>
            <a:r>
              <a:rPr lang="en-GB" sz="1800" dirty="0" smtClean="0">
                <a:solidFill>
                  <a:srgbClr val="00B0F0"/>
                </a:solidFill>
              </a:rPr>
              <a:t>36 individual institutions:</a:t>
            </a:r>
          </a:p>
          <a:p>
            <a:pPr lvl="1"/>
            <a:r>
              <a:rPr lang="en-GB" sz="1600" dirty="0" smtClean="0">
                <a:solidFill>
                  <a:srgbClr val="00B0F0"/>
                </a:solidFill>
              </a:rPr>
              <a:t>Armenia (2), Croatia (3), Cyprus (4), </a:t>
            </a:r>
            <a:r>
              <a:rPr lang="en-GB" sz="1600" dirty="0">
                <a:solidFill>
                  <a:srgbClr val="00B0F0"/>
                </a:solidFill>
              </a:rPr>
              <a:t>Finland (2</a:t>
            </a:r>
            <a:r>
              <a:rPr lang="en-GB" sz="1600" dirty="0" smtClean="0">
                <a:solidFill>
                  <a:srgbClr val="00B0F0"/>
                </a:solidFill>
              </a:rPr>
              <a:t>), France, Greece (7), Hungary, </a:t>
            </a:r>
            <a:r>
              <a:rPr lang="en-GB" sz="1600" dirty="0">
                <a:solidFill>
                  <a:srgbClr val="00B0F0"/>
                </a:solidFill>
              </a:rPr>
              <a:t>Kazakhstan </a:t>
            </a:r>
            <a:r>
              <a:rPr lang="en-GB" sz="1600" dirty="0" smtClean="0">
                <a:solidFill>
                  <a:srgbClr val="00B0F0"/>
                </a:solidFill>
              </a:rPr>
              <a:t>(4), </a:t>
            </a:r>
            <a:r>
              <a:rPr lang="en-GB" sz="1600" dirty="0">
                <a:solidFill>
                  <a:srgbClr val="00B0F0"/>
                </a:solidFill>
              </a:rPr>
              <a:t>Latvia (3), </a:t>
            </a:r>
            <a:r>
              <a:rPr lang="en-GB" sz="1600" dirty="0" smtClean="0">
                <a:solidFill>
                  <a:srgbClr val="00B0F0"/>
                </a:solidFill>
              </a:rPr>
              <a:t>Malta, </a:t>
            </a:r>
            <a:r>
              <a:rPr lang="en-GB" sz="1600" dirty="0">
                <a:solidFill>
                  <a:srgbClr val="00B0F0"/>
                </a:solidFill>
              </a:rPr>
              <a:t>Poland (2), Romania (3), Russia </a:t>
            </a:r>
            <a:r>
              <a:rPr lang="en-GB" sz="1600" dirty="0" smtClean="0">
                <a:solidFill>
                  <a:srgbClr val="00B0F0"/>
                </a:solidFill>
              </a:rPr>
              <a:t>(2), United Kingdom</a:t>
            </a:r>
          </a:p>
          <a:p>
            <a:pPr lvl="1"/>
            <a:endParaRPr lang="en-GB" sz="500" dirty="0">
              <a:solidFill>
                <a:srgbClr val="5C5CFF"/>
              </a:solidFill>
            </a:endParaRPr>
          </a:p>
          <a:p>
            <a:r>
              <a:rPr lang="en-GB" sz="18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11 </a:t>
            </a:r>
            <a:r>
              <a:rPr lang="en-GB" sz="18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a</a:t>
            </a:r>
            <a:r>
              <a:rPr lang="en-GB" sz="18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ssociate </a:t>
            </a:r>
            <a:r>
              <a:rPr lang="en-GB" sz="18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m</a:t>
            </a:r>
            <a:r>
              <a:rPr lang="en-GB" sz="18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embers (organisations and indirect through sectorial associations):</a:t>
            </a:r>
          </a:p>
          <a:p>
            <a:pPr lvl="1"/>
            <a:r>
              <a:rPr lang="en-GB" sz="16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Austria, Bangladesh, Belgium, Cyprus, Czech Republic, Denmark, Egypt, Estonia, Finland, France, Germany, Greece, Hungary, Ireland, Kazakhstan, Kyrgyzstan, Lithuania, Macao, Netherlands</a:t>
            </a:r>
            <a:r>
              <a:rPr lang="en-GB" sz="1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, </a:t>
            </a:r>
            <a:r>
              <a:rPr lang="en-GB" sz="16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Norway, Poland, Portugal, Romania, Spain, Switzerland, Tajikistan, United Arab Emirates, United Kingdom, United States</a:t>
            </a:r>
            <a:endParaRPr lang="en-GB" sz="16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1417638"/>
            <a:ext cx="4932040" cy="4675657"/>
          </a:xfrm>
        </p:spPr>
      </p:pic>
      <p:sp>
        <p:nvSpPr>
          <p:cNvPr id="7" name="Zástupný symbol pro číslo snímku 3"/>
          <p:cNvSpPr>
            <a:spLocks noGrp="1"/>
          </p:cNvSpPr>
          <p:nvPr>
            <p:ph type="sldNum" sz="quarter" idx="10"/>
          </p:nvPr>
        </p:nvSpPr>
        <p:spPr>
          <a:xfrm>
            <a:off x="8028384" y="6356350"/>
            <a:ext cx="658416" cy="365125"/>
          </a:xfrm>
        </p:spPr>
        <p:txBody>
          <a:bodyPr/>
          <a:lstStyle/>
          <a:p>
            <a:pPr>
              <a:defRPr/>
            </a:pPr>
            <a:fld id="{CF61F443-B8F4-4CA0-A5D3-4A6B59BA15E7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9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2051050" y="6381750"/>
            <a:ext cx="5878512" cy="339725"/>
          </a:xfrm>
        </p:spPr>
        <p:txBody>
          <a:bodyPr/>
          <a:lstStyle/>
          <a:p>
            <a:r>
              <a:rPr lang="cs-CZ" smtClean="0"/>
              <a:t>www.ssvs.cz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29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762000"/>
            <a:ext cx="7859216" cy="655638"/>
          </a:xfrm>
        </p:spPr>
        <p:txBody>
          <a:bodyPr>
            <a:normAutofit/>
          </a:bodyPr>
          <a:lstStyle/>
          <a:p>
            <a:r>
              <a:rPr lang="cs-CZ" sz="3000" b="1" noProof="0" dirty="0" smtClean="0">
                <a:solidFill>
                  <a:srgbClr val="104068"/>
                </a:solidFill>
              </a:rPr>
              <a:t>Rámec strategie </a:t>
            </a:r>
            <a:r>
              <a:rPr lang="en-GB" sz="3000" b="1" noProof="0" dirty="0" smtClean="0">
                <a:solidFill>
                  <a:srgbClr val="104068"/>
                </a:solidFill>
              </a:rPr>
              <a:t>EURASHE</a:t>
            </a:r>
            <a:endParaRPr lang="en-GB" sz="3000" b="1" noProof="0" dirty="0">
              <a:solidFill>
                <a:srgbClr val="104068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1872000" y="1556792"/>
            <a:ext cx="5400000" cy="1440000"/>
          </a:xfrm>
          <a:prstGeom prst="ellipse">
            <a:avLst/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tx1"/>
                </a:solidFill>
                <a:latin typeface="Calibri" pitchFamily="34" charset="0"/>
              </a:rPr>
              <a:t>Poslání prof terc. vzdělávání</a:t>
            </a:r>
          </a:p>
          <a:p>
            <a:pPr algn="ctr">
              <a:buFontTx/>
              <a:buChar char="•"/>
            </a:pPr>
            <a:r>
              <a:rPr lang="cs-CZ" sz="1600" b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cs-CZ" sz="1600" dirty="0" smtClean="0">
                <a:solidFill>
                  <a:schemeClr val="tx1"/>
                </a:solidFill>
                <a:latin typeface="Calibri" pitchFamily="34" charset="0"/>
              </a:rPr>
              <a:t>Role &amp; postavení</a:t>
            </a:r>
          </a:p>
          <a:p>
            <a:pPr algn="ctr">
              <a:buFontTx/>
              <a:buChar char="•"/>
            </a:pPr>
            <a:r>
              <a:rPr lang="cs-CZ" sz="1600" dirty="0" smtClean="0">
                <a:solidFill>
                  <a:schemeClr val="tx1"/>
                </a:solidFill>
                <a:latin typeface="Calibri" pitchFamily="34" charset="0"/>
              </a:rPr>
              <a:t> Charakteristiky</a:t>
            </a:r>
          </a:p>
          <a:p>
            <a:pPr algn="ctr">
              <a:buFontTx/>
              <a:buChar char="•"/>
            </a:pPr>
            <a:r>
              <a:rPr lang="cs-CZ" sz="1600" dirty="0" smtClean="0">
                <a:solidFill>
                  <a:schemeClr val="tx1"/>
                </a:solidFill>
                <a:latin typeface="Calibri" pitchFamily="34" charset="0"/>
              </a:rPr>
              <a:t> Sociální aspekty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72000" y="4653296"/>
            <a:ext cx="5400000" cy="1440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tx1"/>
                </a:solidFill>
                <a:latin typeface="Calibri" pitchFamily="34" charset="0"/>
              </a:rPr>
              <a:t>Kvalita</a:t>
            </a:r>
          </a:p>
          <a:p>
            <a:pPr algn="ctr">
              <a:buFontTx/>
              <a:buChar char="•"/>
            </a:pPr>
            <a:r>
              <a:rPr lang="cs-CZ" sz="1600" dirty="0" smtClean="0">
                <a:solidFill>
                  <a:schemeClr val="tx1"/>
                </a:solidFill>
                <a:latin typeface="Calibri" pitchFamily="34" charset="0"/>
              </a:rPr>
              <a:t> Akreditace &amp; evaluace </a:t>
            </a:r>
          </a:p>
          <a:p>
            <a:pPr algn="ctr">
              <a:buFontTx/>
              <a:buChar char="•"/>
            </a:pPr>
            <a:r>
              <a:rPr lang="cs-CZ" sz="1600" dirty="0" smtClean="0">
                <a:solidFill>
                  <a:schemeClr val="tx1"/>
                </a:solidFill>
                <a:latin typeface="Calibri" pitchFamily="34" charset="0"/>
              </a:rPr>
              <a:t>Management &amp; zlepšování kvality</a:t>
            </a:r>
          </a:p>
          <a:p>
            <a:pPr algn="ctr">
              <a:buFontTx/>
              <a:buChar char="•"/>
            </a:pPr>
            <a:r>
              <a:rPr lang="cs-CZ" sz="1600" dirty="0" smtClean="0">
                <a:solidFill>
                  <a:schemeClr val="tx1"/>
                </a:solidFill>
                <a:latin typeface="Calibri" pitchFamily="34" charset="0"/>
              </a:rPr>
              <a:t> Nástroje pro </a:t>
            </a:r>
            <a:r>
              <a:rPr lang="cs-CZ" sz="1600" dirty="0" err="1" smtClean="0">
                <a:solidFill>
                  <a:schemeClr val="tx1"/>
                </a:solidFill>
                <a:latin typeface="Calibri" pitchFamily="34" charset="0"/>
              </a:rPr>
              <a:t>transparenost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868464" y="2366882"/>
            <a:ext cx="2880000" cy="2880000"/>
          </a:xfrm>
          <a:prstGeom prst="roundRect">
            <a:avLst/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tx1"/>
                </a:solidFill>
                <a:latin typeface="Calibri" pitchFamily="34" charset="0"/>
              </a:rPr>
              <a:t>Inovace &amp; vývoj</a:t>
            </a:r>
          </a:p>
          <a:p>
            <a:r>
              <a:rPr lang="cs-CZ" sz="1600" dirty="0" smtClean="0">
                <a:solidFill>
                  <a:schemeClr val="tx1"/>
                </a:solidFill>
                <a:latin typeface="Calibri" pitchFamily="34" charset="0"/>
              </a:rPr>
              <a:t>Podpora aplikovaného výzkumu/tvůrčí činnosti a jejich specifik včetně</a:t>
            </a:r>
          </a:p>
          <a:p>
            <a:pPr marL="185738" indent="-185738">
              <a:buFontTx/>
              <a:buChar char="•"/>
            </a:pPr>
            <a:r>
              <a:rPr lang="cs-CZ" sz="1600" dirty="0" smtClean="0">
                <a:solidFill>
                  <a:schemeClr val="tx1"/>
                </a:solidFill>
                <a:latin typeface="Calibri" pitchFamily="34" charset="0"/>
              </a:rPr>
              <a:t>Inovace profesí</a:t>
            </a:r>
          </a:p>
          <a:p>
            <a:pPr marL="185738" indent="-185738">
              <a:buFontTx/>
              <a:buChar char="•"/>
            </a:pPr>
            <a:r>
              <a:rPr lang="cs-CZ" sz="1600" dirty="0" smtClean="0">
                <a:solidFill>
                  <a:schemeClr val="tx1"/>
                </a:solidFill>
                <a:latin typeface="Calibri" pitchFamily="34" charset="0"/>
              </a:rPr>
              <a:t>Inovace učení (se)</a:t>
            </a:r>
          </a:p>
          <a:p>
            <a:pPr marL="185738" indent="-185738">
              <a:buFontTx/>
              <a:buChar char="•"/>
            </a:pPr>
            <a:r>
              <a:rPr lang="cs-CZ" sz="1600" dirty="0" smtClean="0">
                <a:solidFill>
                  <a:schemeClr val="tx1"/>
                </a:solidFill>
                <a:latin typeface="Calibri" pitchFamily="34" charset="0"/>
              </a:rPr>
              <a:t>Regionální rozvoj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95536" y="2366882"/>
            <a:ext cx="2880000" cy="2880000"/>
          </a:xfrm>
          <a:prstGeom prst="round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000" b="1" dirty="0" smtClean="0">
                <a:solidFill>
                  <a:schemeClr val="bg1"/>
                </a:solidFill>
                <a:latin typeface="Calibri" pitchFamily="34" charset="0"/>
              </a:rPr>
              <a:t>Vzdělávání &amp; učení se</a:t>
            </a:r>
          </a:p>
          <a:p>
            <a:pPr marL="185738" indent="-185738">
              <a:buFontTx/>
              <a:buChar char="•"/>
            </a:pPr>
            <a:r>
              <a:rPr lang="cs-CZ" sz="1600" dirty="0" smtClean="0">
                <a:solidFill>
                  <a:schemeClr val="bg1"/>
                </a:solidFill>
                <a:latin typeface="Calibri" pitchFamily="34" charset="0"/>
              </a:rPr>
              <a:t>Zaměstnatelnost</a:t>
            </a:r>
          </a:p>
          <a:p>
            <a:pPr marL="185738" indent="-185738">
              <a:buFontTx/>
              <a:buChar char="•"/>
            </a:pPr>
            <a:r>
              <a:rPr lang="cs-CZ" sz="1600" dirty="0" smtClean="0">
                <a:solidFill>
                  <a:schemeClr val="bg1"/>
                </a:solidFill>
                <a:latin typeface="Calibri" pitchFamily="34" charset="0"/>
              </a:rPr>
              <a:t>Celoživotní učení</a:t>
            </a:r>
          </a:p>
          <a:p>
            <a:pPr marL="185738" indent="-185738">
              <a:buFontTx/>
              <a:buChar char="•"/>
            </a:pPr>
            <a:r>
              <a:rPr lang="cs-CZ" sz="1600" dirty="0" smtClean="0">
                <a:solidFill>
                  <a:schemeClr val="bg1"/>
                </a:solidFill>
                <a:latin typeface="Calibri" pitchFamily="34" charset="0"/>
              </a:rPr>
              <a:t>Kvalifikační rámce</a:t>
            </a:r>
          </a:p>
          <a:p>
            <a:pPr marL="185738" indent="-185738">
              <a:buFontTx/>
              <a:buChar char="•"/>
            </a:pPr>
            <a:r>
              <a:rPr lang="cs-CZ" sz="1600" dirty="0" smtClean="0">
                <a:solidFill>
                  <a:schemeClr val="bg1"/>
                </a:solidFill>
                <a:latin typeface="Calibri" pitchFamily="34" charset="0"/>
              </a:rPr>
              <a:t>Uznávání předchozího vzdělávání</a:t>
            </a:r>
          </a:p>
          <a:p>
            <a:pPr marL="185738" indent="-185738">
              <a:buFontTx/>
              <a:buChar char="•"/>
            </a:pPr>
            <a:r>
              <a:rPr lang="cs-CZ" sz="1600" dirty="0" smtClean="0">
                <a:solidFill>
                  <a:schemeClr val="bg1"/>
                </a:solidFill>
                <a:latin typeface="Calibri" pitchFamily="34" charset="0"/>
              </a:rPr>
              <a:t>Učení zaměřené na studenta</a:t>
            </a:r>
          </a:p>
          <a:p>
            <a:pPr marL="185738" indent="-185738">
              <a:buFontTx/>
              <a:buChar char="•"/>
            </a:pPr>
            <a:r>
              <a:rPr lang="cs-CZ" sz="1600" dirty="0" smtClean="0">
                <a:solidFill>
                  <a:schemeClr val="bg1"/>
                </a:solidFill>
                <a:latin typeface="Calibri" pitchFamily="34" charset="0"/>
              </a:rPr>
              <a:t>Metody učení &amp; hodnocení studentů </a:t>
            </a:r>
          </a:p>
          <a:p>
            <a:pPr marL="185738" indent="-185738">
              <a:buFontTx/>
              <a:buChar char="•"/>
            </a:pPr>
            <a:r>
              <a:rPr lang="cs-CZ" sz="1600" dirty="0" smtClean="0">
                <a:solidFill>
                  <a:schemeClr val="bg1"/>
                </a:solidFill>
                <a:latin typeface="Calibri" pitchFamily="34" charset="0"/>
              </a:rPr>
              <a:t>Media a nové technologie</a:t>
            </a:r>
            <a:endParaRPr lang="cs-CZ" sz="1600" dirty="0">
              <a:solidFill>
                <a:schemeClr val="bg1"/>
              </a:solidFill>
            </a:endParaRPr>
          </a:p>
        </p:txBody>
      </p:sp>
      <p:sp>
        <p:nvSpPr>
          <p:cNvPr id="14" name="Quad Arrow 13"/>
          <p:cNvSpPr/>
          <p:nvPr/>
        </p:nvSpPr>
        <p:spPr>
          <a:xfrm>
            <a:off x="3312000" y="3037088"/>
            <a:ext cx="2520000" cy="1620000"/>
          </a:xfrm>
          <a:prstGeom prst="quadArrow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Udržitelnost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3" name="Zástupný symbol pro číslo snímku 3"/>
          <p:cNvSpPr>
            <a:spLocks noGrp="1"/>
          </p:cNvSpPr>
          <p:nvPr>
            <p:ph type="sldNum" sz="quarter" idx="10"/>
          </p:nvPr>
        </p:nvSpPr>
        <p:spPr>
          <a:xfrm>
            <a:off x="8028384" y="6356350"/>
            <a:ext cx="658416" cy="365125"/>
          </a:xfrm>
        </p:spPr>
        <p:txBody>
          <a:bodyPr/>
          <a:lstStyle/>
          <a:p>
            <a:pPr>
              <a:defRPr/>
            </a:pPr>
            <a:fld id="{CF61F443-B8F4-4CA0-A5D3-4A6B59BA15E7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5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2051050" y="6381750"/>
            <a:ext cx="5878512" cy="339725"/>
          </a:xfrm>
        </p:spPr>
        <p:txBody>
          <a:bodyPr/>
          <a:lstStyle/>
          <a:p>
            <a:r>
              <a:rPr lang="cs-CZ" smtClean="0"/>
              <a:t>www.ssvs.cz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472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a Charakteristiky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bg1">
                    <a:lumMod val="50000"/>
                  </a:schemeClr>
                </a:solidFill>
              </a:rPr>
              <a:t>PROFESNÍ  VŠ/TERCIÁRNÍ VZDĚLÁVÁNÍ</a:t>
            </a:r>
            <a:endParaRPr lang="cs-CZ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www.ssvs.cz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61F443-B8F4-4CA0-A5D3-4A6B59BA15E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83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Jaká úroveň</a:t>
            </a:r>
            <a:r>
              <a:rPr lang="en-GB" dirty="0" smtClean="0"/>
              <a:t>?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3042880"/>
              </p:ext>
            </p:extLst>
          </p:nvPr>
        </p:nvGraphicFramePr>
        <p:xfrm>
          <a:off x="683568" y="2028212"/>
          <a:ext cx="4752530" cy="4345141"/>
        </p:xfrm>
        <a:graphic>
          <a:graphicData uri="http://schemas.openxmlformats.org/drawingml/2006/table">
            <a:tbl>
              <a:tblPr/>
              <a:tblGrid>
                <a:gridCol w="950506"/>
                <a:gridCol w="950506"/>
                <a:gridCol w="950506"/>
                <a:gridCol w="950506"/>
                <a:gridCol w="950506"/>
              </a:tblGrid>
              <a:tr h="244306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Země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PHE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úroveň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573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EQF5</a:t>
                      </a:r>
                      <a:endParaRPr lang="cs-CZ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t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Krátké cykly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EQF6</a:t>
                      </a:r>
                      <a:endParaRPr lang="cs-CZ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t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Bc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EQF7</a:t>
                      </a:r>
                      <a:endParaRPr lang="cs-CZ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t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MA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EQF8</a:t>
                      </a:r>
                      <a:endParaRPr lang="cs-CZ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t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Ph.D.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306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BE(FL)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306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306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306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306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306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306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306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306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</a:tr>
              <a:tr h="244306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LT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4306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306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NL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306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306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PT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306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78488" y="2780928"/>
            <a:ext cx="28083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GB" dirty="0" smtClean="0">
                <a:solidFill>
                  <a:prstClr val="black"/>
                </a:solidFill>
                <a:latin typeface="Calibri"/>
              </a:rPr>
              <a:t>EQF 5 = Tertiary Vocational Schools / Colleges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GB" dirty="0" smtClean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GB" dirty="0" smtClean="0">
                <a:solidFill>
                  <a:prstClr val="black"/>
                </a:solidFill>
                <a:latin typeface="Calibri"/>
              </a:rPr>
              <a:t>EQF 6 = hybrid</a:t>
            </a:r>
            <a:endParaRPr lang="en-GB" dirty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GB" dirty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GB" dirty="0" smtClean="0">
                <a:solidFill>
                  <a:prstClr val="black"/>
                </a:solidFill>
                <a:latin typeface="Calibri"/>
              </a:rPr>
              <a:t>EQF 7 = Universities of Applied Science</a:t>
            </a:r>
            <a:r>
              <a:rPr lang="cs-CZ" dirty="0" smtClean="0">
                <a:solidFill>
                  <a:prstClr val="black"/>
                </a:solidFill>
                <a:latin typeface="Calibri"/>
              </a:rPr>
              <a:t> / </a:t>
            </a:r>
            <a:r>
              <a:rPr lang="cs-CZ" dirty="0" err="1" smtClean="0">
                <a:solidFill>
                  <a:prstClr val="black"/>
                </a:solidFill>
                <a:latin typeface="Calibri"/>
              </a:rPr>
              <a:t>Universities</a:t>
            </a:r>
            <a:endParaRPr lang="cs-CZ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444208" y="1124744"/>
            <a:ext cx="1178999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1500" b="1" dirty="0" smtClean="0">
                <a:ln w="12700">
                  <a:solidFill>
                    <a:srgbClr val="4F81BD"/>
                  </a:solidFill>
                  <a:prstDash val="solid"/>
                </a:ln>
                <a:pattFill prst="pct50">
                  <a:fgClr>
                    <a:srgbClr val="4F81BD"/>
                  </a:fgClr>
                  <a:bgClr>
                    <a:srgbClr val="4F81BD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4F81BD"/>
                  </a:outerShdw>
                </a:effectLst>
                <a:latin typeface="Calibri"/>
              </a:rPr>
              <a:t>?</a:t>
            </a:r>
            <a:endParaRPr lang="en-US" sz="11500" b="1" dirty="0">
              <a:ln w="12700">
                <a:solidFill>
                  <a:srgbClr val="4F81BD"/>
                </a:solidFill>
                <a:prstDash val="solid"/>
              </a:ln>
              <a:pattFill prst="pct50">
                <a:fgClr>
                  <a:srgbClr val="4F81BD"/>
                </a:fgClr>
                <a:bgClr>
                  <a:srgbClr val="4F81BD">
                    <a:lumMod val="20000"/>
                    <a:lumOff val="80000"/>
                  </a:srgbClr>
                </a:bgClr>
              </a:pattFill>
              <a:effectLst>
                <a:outerShdw dist="38100" dir="2640000" algn="bl" rotWithShape="0">
                  <a:srgbClr val="4F81BD"/>
                </a:outerShdw>
              </a:effectLst>
              <a:latin typeface="Calibri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950496" y="5092596"/>
            <a:ext cx="2736304" cy="14773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prstClr val="black"/>
                </a:solidFill>
                <a:latin typeface="Calibri"/>
              </a:rPr>
              <a:t>Specifický, samostatný  sektor profesně zaměřeného VŠ/TV, nicméně ne nutně “binární systém”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www.ssvs.cz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40CF18-AA62-42FA-BC1E-A01D45E5E3E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955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5915000" cy="648072"/>
          </a:xfrm>
        </p:spPr>
        <p:txBody>
          <a:bodyPr>
            <a:noAutofit/>
          </a:bodyPr>
          <a:lstStyle/>
          <a:p>
            <a:r>
              <a:rPr lang="cs-CZ" sz="2800" dirty="0" smtClean="0"/>
              <a:t>Rozdíly mezi </a:t>
            </a:r>
            <a:r>
              <a:rPr lang="en-GB" sz="2800" dirty="0" smtClean="0"/>
              <a:t>“</a:t>
            </a:r>
            <a:r>
              <a:rPr lang="cs-CZ" sz="2800" dirty="0" smtClean="0"/>
              <a:t>profesně zaměřenými VŠ/školami </a:t>
            </a:r>
            <a:r>
              <a:rPr lang="en-GB" sz="2800" dirty="0" smtClean="0"/>
              <a:t>&amp; </a:t>
            </a:r>
            <a:r>
              <a:rPr lang="en-GB" sz="2800" dirty="0" err="1" smtClean="0"/>
              <a:t>univer</a:t>
            </a:r>
            <a:r>
              <a:rPr lang="cs-CZ" sz="2800" dirty="0" err="1" smtClean="0"/>
              <a:t>zitami</a:t>
            </a:r>
            <a:r>
              <a:rPr lang="en-GB" sz="2800" dirty="0" smtClean="0"/>
              <a:t>”</a:t>
            </a:r>
            <a:endParaRPr lang="en-GB" sz="28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8456766"/>
              </p:ext>
            </p:extLst>
          </p:nvPr>
        </p:nvGraphicFramePr>
        <p:xfrm>
          <a:off x="-335879" y="1124744"/>
          <a:ext cx="9505056" cy="5720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www.ssvs.cz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40CF18-AA62-42FA-BC1E-A01D45E5E3E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899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nex-3-a-PPT-CORPORATE-DESIGN-PROPOS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urash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9024</TotalTime>
  <Words>2119</Words>
  <Application>Microsoft Office PowerPoint</Application>
  <PresentationFormat>Předvádění na obrazovce (4:3)</PresentationFormat>
  <Paragraphs>470</Paragraphs>
  <Slides>33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4" baseType="lpstr">
      <vt:lpstr>Annex-3-a-PPT-CORPORATE-DESIGN-PROPOSAL</vt:lpstr>
      <vt:lpstr>Profesně zaměřené terciární  vzdělávání a reflexe jeho specifik</vt:lpstr>
      <vt:lpstr>Obsah</vt:lpstr>
      <vt:lpstr>Poslání &amp; Role</vt:lpstr>
      <vt:lpstr>Prezentace aplikace PowerPoint</vt:lpstr>
      <vt:lpstr>EURASHE members</vt:lpstr>
      <vt:lpstr>Rámec strategie EURASHE</vt:lpstr>
      <vt:lpstr>Definice a Charakteristiky</vt:lpstr>
      <vt:lpstr>Jaká úroveň?</vt:lpstr>
      <vt:lpstr>Rozdíly mezi “profesně zaměřenými VŠ/školami &amp; univerzitami”</vt:lpstr>
      <vt:lpstr>Definice profesního VŠ/ terciárního vzdělávání</vt:lpstr>
      <vt:lpstr>Rámec charakteristik</vt:lpstr>
      <vt:lpstr>Charakteristiky a kritéria: POLITIKA A STRATEGIE</vt:lpstr>
      <vt:lpstr>Charakteristiky a kritéria: VÝUKA A STUDIUM</vt:lpstr>
      <vt:lpstr>Charakteristiky a kritéria: VÝUKA A STUDIUM II.</vt:lpstr>
      <vt:lpstr>Charakteristiky a kritéria: VÝZKUMNÁ A TVŮRČÍ ČINNOST</vt:lpstr>
      <vt:lpstr>PROFESNÍ VŠ/ TERCIÁRNÍ VZDĚLÁVÁNÍ V ČR…</vt:lpstr>
      <vt:lpstr>Očekávání, že v budoucnosti poroste zájem praxe o uchazeče o zaměstnání s kvalifikacemi spojujícími praktické dovednosti s akademickým vzděláním.</vt:lpstr>
      <vt:lpstr>Hlavní impulzy pro rozvoj profesně zaměřeného terciárního vzdělávání</vt:lpstr>
      <vt:lpstr>Hlavní impulzy pro rozvoj profesně zaměřeného terciárního vzdělávání</vt:lpstr>
      <vt:lpstr>Hodnocení spolupráce vysokých škol s praxí</vt:lpstr>
      <vt:lpstr>Politika, koncepce</vt:lpstr>
      <vt:lpstr>Interakce se světem práce</vt:lpstr>
      <vt:lpstr>Praxe CZ</vt:lpstr>
      <vt:lpstr>Kvalita CZ</vt:lpstr>
      <vt:lpstr>Komentáře z šetření: Největší výzvy CZ</vt:lpstr>
      <vt:lpstr>Reflexe v legislativních změnách Politika a strategie</vt:lpstr>
      <vt:lpstr>Reflexe v legislativních změnách: Vzdělávání</vt:lpstr>
      <vt:lpstr>Reflexe v legislativních změnách: Tvůrčí činnost</vt:lpstr>
      <vt:lpstr>Hodnocení situace</vt:lpstr>
      <vt:lpstr>Priority další činnosti SPTV a témata pro vzájemnou diskuzi</vt:lpstr>
      <vt:lpstr>Projekty SPTV na podporu daných priorit</vt:lpstr>
      <vt:lpstr>Prezentace aplikace PowerPoint</vt:lpstr>
      <vt:lpstr>Děkuji za pozornost a trpělivost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Windows User</dc:creator>
  <cp:lastModifiedBy>Michal Karpíšek</cp:lastModifiedBy>
  <cp:revision>231</cp:revision>
  <dcterms:created xsi:type="dcterms:W3CDTF">2012-03-03T00:09:13Z</dcterms:created>
  <dcterms:modified xsi:type="dcterms:W3CDTF">2016-05-05T05:47:51Z</dcterms:modified>
</cp:coreProperties>
</file>