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0" r:id="rId3"/>
    <p:sldId id="296" r:id="rId4"/>
    <p:sldId id="596" r:id="rId5"/>
    <p:sldId id="595" r:id="rId6"/>
    <p:sldId id="597" r:id="rId7"/>
    <p:sldId id="411" r:id="rId8"/>
    <p:sldId id="392" r:id="rId9"/>
    <p:sldId id="390" r:id="rId10"/>
    <p:sldId id="545" r:id="rId11"/>
    <p:sldId id="534" r:id="rId12"/>
    <p:sldId id="535" r:id="rId13"/>
    <p:sldId id="536" r:id="rId14"/>
    <p:sldId id="537" r:id="rId15"/>
    <p:sldId id="538" r:id="rId16"/>
    <p:sldId id="547" r:id="rId17"/>
    <p:sldId id="598" r:id="rId18"/>
    <p:sldId id="599" r:id="rId19"/>
    <p:sldId id="600" r:id="rId20"/>
    <p:sldId id="570" r:id="rId21"/>
    <p:sldId id="561" r:id="rId22"/>
    <p:sldId id="569" r:id="rId23"/>
    <p:sldId id="572" r:id="rId24"/>
    <p:sldId id="573" r:id="rId25"/>
    <p:sldId id="607" r:id="rId26"/>
    <p:sldId id="602" r:id="rId27"/>
    <p:sldId id="603" r:id="rId28"/>
    <p:sldId id="604" r:id="rId29"/>
    <p:sldId id="608" r:id="rId30"/>
    <p:sldId id="605" r:id="rId31"/>
    <p:sldId id="606" r:id="rId32"/>
    <p:sldId id="306" r:id="rId33"/>
    <p:sldId id="57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104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1" d="100"/>
          <a:sy n="101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thonyF\KIC%20Share\Projects\EU%20Funded%20Projects\HAPHE%20%5b2013-2014%5d\Workpackages\WP%202\Survey%20Analysis\Charts%20for%20Stuttgart.xlsx" TargetMode="External"/><Relationship Id="rId1" Type="http://schemas.openxmlformats.org/officeDocument/2006/relationships/image" Target="../media/image10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/>
              <a:t>Co si instituce o</a:t>
            </a:r>
            <a:r>
              <a:rPr lang="cs-CZ" sz="1600" baseline="0" dirty="0" smtClean="0"/>
              <a:t> sobě myslí</a:t>
            </a:r>
            <a:endParaRPr lang="en-GB" sz="1600" dirty="0"/>
          </a:p>
        </c:rich>
      </c:tx>
      <c:layout>
        <c:manualLayout>
          <c:xMode val="edge"/>
          <c:yMode val="edge"/>
          <c:x val="0.35741472748819153"/>
          <c:y val="2.4420067107113547E-2"/>
        </c:manualLayout>
      </c:layout>
      <c:overlay val="0"/>
      <c:spPr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'Chart 5'!$B$1</c:f>
              <c:strCache>
                <c:ptCount val="1"/>
                <c:pt idx="0">
                  <c:v>University (academic)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'Chart 5'!$A$2:$A$9</c:f>
              <c:strCache>
                <c:ptCount val="8"/>
                <c:pt idx="0">
                  <c:v>Clear focus on academic-related knowledge and fundamental research</c:v>
                </c:pt>
                <c:pt idx="1">
                  <c:v>Clear focus on academic and profession-related knowledge and research</c:v>
                </c:pt>
                <c:pt idx="2">
                  <c:v>Focus on  practice relevant knowledge and applied research mainly</c:v>
                </c:pt>
                <c:pt idx="3">
                  <c:v>Programme delivery includes cooperation with employers</c:v>
                </c:pt>
                <c:pt idx="4">
                  <c:v>Education focuses primarily on employability in a wider meaning (ability of employment over a lifetime)</c:v>
                </c:pt>
                <c:pt idx="5">
                  <c:v>Profession-oriented education and training</c:v>
                </c:pt>
                <c:pt idx="6">
                  <c:v>Focus on groundbreaking research (fundamental research)</c:v>
                </c:pt>
                <c:pt idx="7">
                  <c:v>Education focuses on knowledge and its development</c:v>
                </c:pt>
              </c:strCache>
            </c:strRef>
          </c:cat>
          <c:val>
            <c:numRef>
              <c:f>'Chart 5'!$B$2:$B$9</c:f>
              <c:numCache>
                <c:formatCode>0%</c:formatCode>
                <c:ptCount val="8"/>
                <c:pt idx="0">
                  <c:v>0.71</c:v>
                </c:pt>
                <c:pt idx="1">
                  <c:v>0.6</c:v>
                </c:pt>
                <c:pt idx="2">
                  <c:v>0.34</c:v>
                </c:pt>
                <c:pt idx="3">
                  <c:v>0.27</c:v>
                </c:pt>
                <c:pt idx="4">
                  <c:v>0.38</c:v>
                </c:pt>
                <c:pt idx="5">
                  <c:v>0.34</c:v>
                </c:pt>
                <c:pt idx="6">
                  <c:v>0.56999999999999995</c:v>
                </c:pt>
                <c:pt idx="7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'Chart 5'!$C$1</c:f>
              <c:strCache>
                <c:ptCount val="1"/>
                <c:pt idx="0">
                  <c:v>PHE Institutions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'Chart 5'!$A$2:$A$9</c:f>
              <c:strCache>
                <c:ptCount val="8"/>
                <c:pt idx="0">
                  <c:v>Clear focus on academic-related knowledge and fundamental research</c:v>
                </c:pt>
                <c:pt idx="1">
                  <c:v>Clear focus on academic and profession-related knowledge and research</c:v>
                </c:pt>
                <c:pt idx="2">
                  <c:v>Focus on  practice relevant knowledge and applied research mainly</c:v>
                </c:pt>
                <c:pt idx="3">
                  <c:v>Programme delivery includes cooperation with employers</c:v>
                </c:pt>
                <c:pt idx="4">
                  <c:v>Education focuses primarily on employability in a wider meaning (ability of employment over a lifetime)</c:v>
                </c:pt>
                <c:pt idx="5">
                  <c:v>Profession-oriented education and training</c:v>
                </c:pt>
                <c:pt idx="6">
                  <c:v>Focus on groundbreaking research (fundamental research)</c:v>
                </c:pt>
                <c:pt idx="7">
                  <c:v>Education focuses on knowledge and its development</c:v>
                </c:pt>
              </c:strCache>
            </c:strRef>
          </c:cat>
          <c:val>
            <c:numRef>
              <c:f>'Chart 5'!$C$2:$C$9</c:f>
              <c:numCache>
                <c:formatCode>0%</c:formatCode>
                <c:ptCount val="8"/>
                <c:pt idx="0">
                  <c:v>0.06</c:v>
                </c:pt>
                <c:pt idx="1">
                  <c:v>0.47</c:v>
                </c:pt>
                <c:pt idx="2">
                  <c:v>0.74</c:v>
                </c:pt>
                <c:pt idx="3">
                  <c:v>0.72</c:v>
                </c:pt>
                <c:pt idx="4">
                  <c:v>0.57999999999999996</c:v>
                </c:pt>
                <c:pt idx="5">
                  <c:v>0.73</c:v>
                </c:pt>
                <c:pt idx="6">
                  <c:v>0.03</c:v>
                </c:pt>
                <c:pt idx="7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817920"/>
        <c:axId val="246819840"/>
      </c:radarChart>
      <c:catAx>
        <c:axId val="24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19840"/>
        <c:crosses val="autoZero"/>
        <c:auto val="1"/>
        <c:lblAlgn val="ctr"/>
        <c:lblOffset val="100"/>
        <c:noMultiLvlLbl val="0"/>
      </c:catAx>
      <c:valAx>
        <c:axId val="24681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81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24423963133924E-2"/>
          <c:y val="2.3364485981308327E-3"/>
          <c:w val="0.66129032258065223"/>
          <c:h val="0.915887850467289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1 - Strongly disagree</c:v>
                </c:pt>
              </c:strCache>
            </c:strRef>
          </c:tx>
          <c:spPr>
            <a:solidFill>
              <a:srgbClr val="FF0000"/>
            </a:solidFill>
            <a:ln w="124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850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2"/>
                <c:pt idx="0">
                  <c:v>EU HEI-All</c:v>
                </c:pt>
                <c:pt idx="1">
                  <c:v>Czech Republic HEI-All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2"/>
                <c:pt idx="0">
                  <c:v>1.0000000000000004E-2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</c:v>
                </c:pt>
              </c:strCache>
            </c:strRef>
          </c:tx>
          <c:spPr>
            <a:solidFill>
              <a:srgbClr val="FF9900"/>
            </a:solidFill>
            <a:ln w="124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850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2"/>
                <c:pt idx="0">
                  <c:v>EU HEI-All</c:v>
                </c:pt>
                <c:pt idx="1">
                  <c:v>Czech Republic HEI-All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2"/>
                <c:pt idx="0">
                  <c:v>2.0000000000000007E-2</c:v>
                </c:pt>
                <c:pt idx="1">
                  <c:v>4.0000000000000015E-2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/>
            </a:solidFill>
            <a:ln w="124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Mode val="edge"/>
                  <c:yMode val="edge"/>
                  <c:x val="0.47580645161290736"/>
                  <c:y val="0.308411214953274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850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2"/>
                <c:pt idx="0">
                  <c:v>EU HEI-All</c:v>
                </c:pt>
                <c:pt idx="1">
                  <c:v>Czech Republic HEI-All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2"/>
                <c:pt idx="0">
                  <c:v>0.1</c:v>
                </c:pt>
                <c:pt idx="1">
                  <c:v>0.12000000000000002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CFFCC"/>
            </a:solidFill>
            <a:ln w="124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3.5633268599287297E-3"/>
                  <c:y val="-9.75038611494411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850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2"/>
                <c:pt idx="0">
                  <c:v>EU HEI-All</c:v>
                </c:pt>
                <c:pt idx="1">
                  <c:v>Czech Republic HEI-All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2"/>
                <c:pt idx="0">
                  <c:v>0.39000000000000012</c:v>
                </c:pt>
                <c:pt idx="1">
                  <c:v>0.4900000000000001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5 - Strongly agree</c:v>
                </c:pt>
              </c:strCache>
            </c:strRef>
          </c:tx>
          <c:spPr>
            <a:solidFill>
              <a:srgbClr val="99CC00"/>
            </a:solidFill>
            <a:ln w="124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850">
                <a:noFill/>
              </a:ln>
            </c:spPr>
            <c:txPr>
              <a:bodyPr/>
              <a:lstStyle/>
              <a:p>
                <a:pPr>
                  <a:defRPr sz="1174" b="1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2"/>
                <c:pt idx="0">
                  <c:v>EU HEI-All</c:v>
                </c:pt>
                <c:pt idx="1">
                  <c:v>Czech Republic HEI-All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2"/>
                <c:pt idx="0">
                  <c:v>0.46</c:v>
                </c:pt>
                <c:pt idx="1">
                  <c:v>0.33000000000000013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31221504"/>
        <c:axId val="231244544"/>
      </c:barChart>
      <c:catAx>
        <c:axId val="23122150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 w="31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4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231244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244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31221504"/>
        <c:crosses val="autoZero"/>
        <c:crossBetween val="between"/>
      </c:valAx>
      <c:spPr>
        <a:noFill/>
        <a:ln w="24850">
          <a:noFill/>
        </a:ln>
      </c:spPr>
    </c:plotArea>
    <c:legend>
      <c:legendPos val="r"/>
      <c:layout>
        <c:manualLayout>
          <c:xMode val="edge"/>
          <c:yMode val="edge"/>
          <c:x val="0.74423963133641369"/>
          <c:y val="0.18691588785047206"/>
          <c:w val="0.25345622119815681"/>
          <c:h val="0.54205607476634798"/>
        </c:manualLayout>
      </c:layout>
      <c:overlay val="0"/>
      <c:spPr>
        <a:solidFill>
          <a:schemeClr val="bg1"/>
        </a:solidFill>
        <a:ln w="24850">
          <a:noFill/>
        </a:ln>
      </c:spPr>
      <c:txPr>
        <a:bodyPr/>
        <a:lstStyle/>
        <a:p>
          <a:pPr>
            <a:defRPr sz="1076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1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A4623ADD-EF97-4DD6-96A3-3E1D713E3E75}" type="datetimeFigureOut">
              <a:rPr lang="cs-CZ"/>
              <a:pPr/>
              <a:t>3.5.2016</a:t>
            </a:fld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87E19560-8210-42C8-B2A9-BE4514D95A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4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DB231C-3382-448A-9EF3-A8A242325C64}" type="datetimeFigureOut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E81109-94C8-4FF5-B817-4EE2A6DBE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83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281C-22A1-4675-8DF6-79B00E91E3E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4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C4B3E5-205F-422E-88FB-5E8136391E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385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8596" name="Rectangle 3"/>
          <p:cNvSpPr>
            <a:spLocks noChangeArrowheads="1"/>
          </p:cNvSpPr>
          <p:nvPr/>
        </p:nvSpPr>
        <p:spPr bwMode="auto">
          <a:xfrm>
            <a:off x="3886200" y="8685452"/>
            <a:ext cx="2971800" cy="45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defTabSz="762000" eaLnBrk="0" hangingPunct="0"/>
            <a:r>
              <a:rPr lang="en-US" sz="1000">
                <a:latin typeface="Times New Roman" pitchFamily="18" charset="0"/>
              </a:rPr>
              <a:t>5</a:t>
            </a:r>
          </a:p>
        </p:txBody>
      </p:sp>
      <p:sp>
        <p:nvSpPr>
          <p:cNvPr id="238597" name="Rectangle 4"/>
          <p:cNvSpPr>
            <a:spLocks noChangeArrowheads="1"/>
          </p:cNvSpPr>
          <p:nvPr/>
        </p:nvSpPr>
        <p:spPr bwMode="auto">
          <a:xfrm>
            <a:off x="0" y="8685452"/>
            <a:ext cx="2971800" cy="45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85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8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8187" cy="3409950"/>
          </a:xfrm>
          <a:ln w="12700" cap="flat">
            <a:solidFill>
              <a:schemeClr val="tx1"/>
            </a:solidFill>
          </a:ln>
        </p:spPr>
      </p:sp>
      <p:sp>
        <p:nvSpPr>
          <p:cNvPr id="2386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228"/>
            <a:ext cx="5029200" cy="4111953"/>
          </a:xfrm>
          <a:noFill/>
          <a:ln/>
        </p:spPr>
        <p:txBody>
          <a:bodyPr lIns="92066" tIns="46033" rIns="92066" bIns="46033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281C-22A1-4675-8DF6-79B00E91E3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linkedin.com/company/eurashe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facebook.com/eurashe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twitter.com/eurashe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youtube.com/eurashe" TargetMode="External"/><Relationship Id="rId9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5637-F3C4-4134-A898-F59681C69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6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URASHE contacts detail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611188" y="1547813"/>
            <a:ext cx="39608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>
                <a:solidFill>
                  <a:srgbClr val="FFCC00"/>
                </a:solidFill>
              </a:rPr>
              <a:t>More Information on the European Association of Institutions in Higher Education</a:t>
            </a:r>
          </a:p>
          <a:p>
            <a:endParaRPr lang="en-GB" sz="2000" dirty="0"/>
          </a:p>
          <a:p>
            <a:r>
              <a:rPr lang="en-GB" sz="2000" i="1" dirty="0">
                <a:solidFill>
                  <a:srgbClr val="104068"/>
                </a:solidFill>
              </a:rPr>
              <a:t>Website</a:t>
            </a:r>
          </a:p>
          <a:p>
            <a:r>
              <a:rPr lang="en-GB" sz="2000" dirty="0">
                <a:solidFill>
                  <a:srgbClr val="104068"/>
                </a:solidFill>
              </a:rPr>
              <a:t>www.eurashe.eu</a:t>
            </a:r>
          </a:p>
          <a:p>
            <a:endParaRPr lang="en-GB" sz="2000" dirty="0">
              <a:solidFill>
                <a:srgbClr val="104068"/>
              </a:solidFill>
            </a:endParaRPr>
          </a:p>
          <a:p>
            <a:r>
              <a:rPr lang="en-GB" sz="2000" i="1" dirty="0">
                <a:solidFill>
                  <a:srgbClr val="104068"/>
                </a:solidFill>
              </a:rPr>
              <a:t>Email</a:t>
            </a:r>
          </a:p>
          <a:p>
            <a:r>
              <a:rPr lang="en-GB" sz="2000" dirty="0">
                <a:solidFill>
                  <a:srgbClr val="104068"/>
                </a:solidFill>
              </a:rPr>
              <a:t>eurashe@eurashe.eu</a:t>
            </a:r>
          </a:p>
          <a:p>
            <a:endParaRPr lang="en-GB" sz="2000" dirty="0">
              <a:solidFill>
                <a:srgbClr val="104068"/>
              </a:solidFill>
            </a:endParaRPr>
          </a:p>
          <a:p>
            <a:r>
              <a:rPr lang="en-GB" sz="2000" i="1" dirty="0">
                <a:solidFill>
                  <a:srgbClr val="104068"/>
                </a:solidFill>
              </a:rPr>
              <a:t>Brussels Secretariat</a:t>
            </a:r>
          </a:p>
          <a:p>
            <a:r>
              <a:rPr lang="en-GB" sz="2000" dirty="0">
                <a:solidFill>
                  <a:srgbClr val="104068"/>
                </a:solidFill>
              </a:rPr>
              <a:t>Tel</a:t>
            </a:r>
            <a:r>
              <a:rPr lang="en-GB" sz="2000" dirty="0" smtClean="0">
                <a:solidFill>
                  <a:srgbClr val="104068"/>
                </a:solidFill>
              </a:rPr>
              <a:t>: 0032 </a:t>
            </a:r>
            <a:r>
              <a:rPr lang="en-GB" sz="2000" dirty="0">
                <a:solidFill>
                  <a:srgbClr val="104068"/>
                </a:solidFill>
              </a:rPr>
              <a:t>(0)2 211 41 97</a:t>
            </a:r>
          </a:p>
          <a:p>
            <a:r>
              <a:rPr lang="en-GB" sz="2000" dirty="0">
                <a:solidFill>
                  <a:srgbClr val="104068"/>
                </a:solidFill>
              </a:rPr>
              <a:t>Fax: 0032 (0)2 211 41 99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www.ssvs.cz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27A08E-5FCA-4414-B2C8-41FFFFD0A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860032" y="1546717"/>
            <a:ext cx="417646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i="1" dirty="0" smtClean="0">
                <a:solidFill>
                  <a:srgbClr val="104068"/>
                </a:solidFill>
              </a:rPr>
              <a:t>More ways to stay in</a:t>
            </a:r>
            <a:r>
              <a:rPr lang="en-GB" sz="2000" i="1" baseline="0" dirty="0" smtClean="0">
                <a:solidFill>
                  <a:srgbClr val="104068"/>
                </a:solidFill>
              </a:rPr>
              <a:t> touch with Professional Higher Education</a:t>
            </a:r>
          </a:p>
          <a:p>
            <a:endParaRPr lang="en-GB" sz="2000" i="1" dirty="0">
              <a:solidFill>
                <a:srgbClr val="104068"/>
              </a:solidFill>
            </a:endParaRPr>
          </a:p>
          <a:p>
            <a:r>
              <a:rPr lang="en-GB" sz="2000" dirty="0" smtClean="0">
                <a:solidFill>
                  <a:srgbClr val="104068"/>
                </a:solidFill>
                <a:hlinkClick r:id="rId2"/>
              </a:rPr>
              <a:t>www.facebook.com/eurashe</a:t>
            </a:r>
            <a:r>
              <a:rPr lang="en-GB" sz="2000" baseline="0" dirty="0" smtClean="0">
                <a:solidFill>
                  <a:srgbClr val="104068"/>
                </a:solidFill>
              </a:rPr>
              <a:t> </a:t>
            </a:r>
          </a:p>
          <a:p>
            <a:endParaRPr lang="en-GB" sz="2000" baseline="0" dirty="0" smtClean="0">
              <a:solidFill>
                <a:srgbClr val="104068"/>
              </a:solidFill>
            </a:endParaRPr>
          </a:p>
          <a:p>
            <a:r>
              <a:rPr lang="en-GB" sz="2000" baseline="0" dirty="0" smtClean="0">
                <a:solidFill>
                  <a:srgbClr val="104068"/>
                </a:solidFill>
                <a:hlinkClick r:id="rId3"/>
              </a:rPr>
              <a:t>www.linkedin.com/company/eurashe</a:t>
            </a:r>
            <a:r>
              <a:rPr lang="en-GB" sz="2000" baseline="0" dirty="0" smtClean="0">
                <a:solidFill>
                  <a:srgbClr val="104068"/>
                </a:solidFill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dirty="0" smtClean="0">
              <a:solidFill>
                <a:srgbClr val="104068"/>
              </a:solidFill>
              <a:hlinkClick r:id="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104068"/>
                </a:solidFill>
                <a:hlinkClick r:id=""/>
              </a:rPr>
              <a:t>www.twitter.com/eurashe</a:t>
            </a:r>
            <a:r>
              <a:rPr lang="en-GB" sz="2000" dirty="0" smtClean="0">
                <a:solidFill>
                  <a:srgbClr val="104068"/>
                </a:solidFill>
              </a:rPr>
              <a:t> </a:t>
            </a:r>
          </a:p>
          <a:p>
            <a:endParaRPr lang="en-GB" sz="2000" baseline="0" dirty="0" smtClean="0">
              <a:solidFill>
                <a:srgbClr val="104068"/>
              </a:solidFill>
            </a:endParaRPr>
          </a:p>
          <a:p>
            <a:r>
              <a:rPr lang="en-GB" sz="2000" baseline="0" dirty="0" smtClean="0">
                <a:solidFill>
                  <a:srgbClr val="104068"/>
                </a:solidFill>
                <a:hlinkClick r:id="rId4"/>
              </a:rPr>
              <a:t>www.youtube.com/eurashe</a:t>
            </a:r>
            <a:endParaRPr lang="en-GB" sz="2000" dirty="0">
              <a:solidFill>
                <a:srgbClr val="104068"/>
              </a:solidFill>
            </a:endParaRPr>
          </a:p>
        </p:txBody>
      </p:sp>
      <p:pic>
        <p:nvPicPr>
          <p:cNvPr id="1026" name="Picture 2" descr="C:\Users\alexandre\Dropbox\EURASHE Internal\Communication\5_Material\5_Powerpoint\resources\logo_linkedin.png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66" y="4309991"/>
            <a:ext cx="432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exandre\Dropbox\EURASHE Internal\Communication\5_Material\5_Powerpoint\resources\logo_twitter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66" y="491363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exandre\Dropbox\EURASHE Internal\Communication\5_Material\5_Powerpoint\resources\logo_youtube.png">
            <a:hlinkClick r:id="rId4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66" y="5517272"/>
            <a:ext cx="36669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exandre\Dropbox\EURASHE Internal\Communication\5_Material\5_Powerpoint\resources\logo_facebook.jpg">
            <a:hlinkClick r:id="rId2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66" y="370635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1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5130-BEE0-49BA-A848-F279C7C1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48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F443-B8F4-4CA0-A5D3-4A6B59BA1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4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2A78-4621-4FAD-A4AD-24F69B38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45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2C0A-023D-4905-A25D-03D6E7E8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7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CF18-AA62-42FA-BC1E-A01D45E5E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77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0490-8739-413A-BE55-B3F371573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" y="701080"/>
            <a:ext cx="825248" cy="51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0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596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CA666-21FD-4EDA-95D7-56E400A54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0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D75E-7085-4D9C-AA78-FB9A58E1B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84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resentation-0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296400" cy="69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356350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05F427-ADC1-40FE-B332-6BC4FA5D6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6477000"/>
            <a:ext cx="2590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www.eurashe.eu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381750"/>
            <a:ext cx="58785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cs-CZ" dirty="0" smtClean="0"/>
              <a:t>www.ssvs.cz</a:t>
            </a:r>
            <a:endParaRPr lang="cs-CZ" dirty="0"/>
          </a:p>
        </p:txBody>
      </p:sp>
      <p:sp>
        <p:nvSpPr>
          <p:cNvPr id="2" name="Title 1"/>
          <p:cNvSpPr txBox="1">
            <a:spLocks/>
          </p:cNvSpPr>
          <p:nvPr userDrawn="1"/>
        </p:nvSpPr>
        <p:spPr>
          <a:xfrm>
            <a:off x="0" y="0"/>
            <a:ext cx="6122988" cy="354013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4068"/>
                </a:solidFill>
                <a:latin typeface="+mj-lt"/>
                <a:ea typeface="+mj-ea"/>
                <a:cs typeface="+mj-cs"/>
              </a:rPr>
              <a:t>Supporting Higher Education in Europe</a:t>
            </a:r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88913"/>
            <a:ext cx="2428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karpisek@eurashe.eu" TargetMode="External"/><Relationship Id="rId2" Type="http://schemas.openxmlformats.org/officeDocument/2006/relationships/hyperlink" Target="mailto:karpisek@ssvs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3A9CFF-222E-4E65-BCA9-C46FDEF5D2A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2289" name="Picture 4" descr="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95250"/>
            <a:ext cx="93726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91680" y="2484437"/>
            <a:ext cx="7452320" cy="935038"/>
          </a:xfrm>
        </p:spPr>
        <p:txBody>
          <a:bodyPr/>
          <a:lstStyle/>
          <a:p>
            <a:pPr algn="r"/>
            <a:r>
              <a:rPr lang="cs-CZ" sz="3600" dirty="0" smtClean="0">
                <a:solidFill>
                  <a:schemeClr val="bg1"/>
                </a:solidFill>
                <a:latin typeface="Arial" charset="0"/>
              </a:rPr>
              <a:t>Profesně zaměřené terciární</a:t>
            </a:r>
            <a:br>
              <a:rPr lang="cs-CZ" sz="3600" dirty="0" smtClean="0">
                <a:solidFill>
                  <a:schemeClr val="bg1"/>
                </a:solidFill>
                <a:latin typeface="Arial" charset="0"/>
              </a:rPr>
            </a:br>
            <a:r>
              <a:rPr lang="cs-CZ" sz="3600" dirty="0" smtClean="0">
                <a:solidFill>
                  <a:schemeClr val="bg1"/>
                </a:solidFill>
                <a:latin typeface="Arial" charset="0"/>
              </a:rPr>
              <a:t> vzdělávání a reflexe</a:t>
            </a:r>
            <a:br>
              <a:rPr lang="cs-CZ" sz="3600" dirty="0" smtClean="0">
                <a:solidFill>
                  <a:schemeClr val="bg1"/>
                </a:solidFill>
                <a:latin typeface="Arial" charset="0"/>
              </a:rPr>
            </a:br>
            <a:r>
              <a:rPr lang="cs-CZ" sz="3600" dirty="0" smtClean="0">
                <a:solidFill>
                  <a:schemeClr val="bg1"/>
                </a:solidFill>
                <a:latin typeface="Arial" charset="0"/>
              </a:rPr>
              <a:t>jeho specifik</a:t>
            </a:r>
            <a:endParaRPr lang="en-GB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47BBFC-F739-47A5-9718-1BD2A1FF096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292" name="Subtitle 2"/>
          <p:cNvSpPr txBox="1">
            <a:spLocks/>
          </p:cNvSpPr>
          <p:nvPr/>
        </p:nvSpPr>
        <p:spPr bwMode="auto">
          <a:xfrm>
            <a:off x="2987675" y="5445225"/>
            <a:ext cx="5978525" cy="96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cs-CZ" sz="2000" b="1" dirty="0" smtClean="0">
                <a:solidFill>
                  <a:schemeClr val="tx2"/>
                </a:solidFill>
              </a:rPr>
              <a:t>Hodnocení kvality vysokých škol</a:t>
            </a:r>
            <a:endParaRPr lang="en-GB" sz="2000" b="1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cs-CZ" sz="2000" b="1" dirty="0" smtClean="0">
                <a:solidFill>
                  <a:schemeClr val="tx2"/>
                </a:solidFill>
              </a:rPr>
              <a:t>Telč</a:t>
            </a:r>
            <a:r>
              <a:rPr lang="en-GB" sz="2000" b="1" dirty="0" smtClean="0">
                <a:solidFill>
                  <a:schemeClr val="tx2"/>
                </a:solidFill>
              </a:rPr>
              <a:t>, </a:t>
            </a:r>
            <a:r>
              <a:rPr lang="cs-CZ" sz="2000" b="1" dirty="0" smtClean="0">
                <a:solidFill>
                  <a:schemeClr val="tx2"/>
                </a:solidFill>
              </a:rPr>
              <a:t>5. května </a:t>
            </a:r>
            <a:r>
              <a:rPr lang="en-GB" sz="2000" b="1" dirty="0" smtClean="0">
                <a:solidFill>
                  <a:schemeClr val="tx2"/>
                </a:solidFill>
              </a:rPr>
              <a:t>201</a:t>
            </a:r>
            <a:r>
              <a:rPr lang="cs-CZ" sz="2000" b="1" dirty="0" smtClean="0">
                <a:solidFill>
                  <a:schemeClr val="tx2"/>
                </a:solidFill>
              </a:rPr>
              <a:t>6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323850" y="6324600"/>
            <a:ext cx="856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104068"/>
                </a:solidFill>
              </a:rPr>
              <a:t>Michal </a:t>
            </a:r>
            <a:r>
              <a:rPr lang="en-US" sz="1600" dirty="0" smtClean="0">
                <a:solidFill>
                  <a:srgbClr val="104068"/>
                </a:solidFill>
              </a:rPr>
              <a:t>Karpíšek, </a:t>
            </a:r>
            <a:r>
              <a:rPr lang="cs-CZ" sz="1600" dirty="0" smtClean="0">
                <a:solidFill>
                  <a:srgbClr val="104068"/>
                </a:solidFill>
              </a:rPr>
              <a:t>SPTV, </a:t>
            </a:r>
            <a:r>
              <a:rPr lang="en-US" sz="1600" dirty="0" smtClean="0">
                <a:solidFill>
                  <a:srgbClr val="104068"/>
                </a:solidFill>
              </a:rPr>
              <a:t>EURASHE Vice-President</a:t>
            </a:r>
            <a:endParaRPr lang="en-US" sz="1400" dirty="0">
              <a:solidFill>
                <a:srgbClr val="104068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14962"/>
            <a:ext cx="2071688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6059016" cy="655638"/>
          </a:xfrm>
        </p:spPr>
        <p:txBody>
          <a:bodyPr>
            <a:noAutofit/>
          </a:bodyPr>
          <a:lstStyle/>
          <a:p>
            <a:r>
              <a:rPr lang="cs-CZ" sz="3200" dirty="0" smtClean="0"/>
              <a:t>Definice profesního VŠ/ terciárního vzdělávání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Profesně zaměřené </a:t>
            </a:r>
            <a:r>
              <a:rPr lang="cs-CZ" sz="2000" dirty="0" smtClean="0"/>
              <a:t>vysokoškolské (resp. terciární) </a:t>
            </a:r>
            <a:r>
              <a:rPr lang="cs-CZ" sz="2000" dirty="0"/>
              <a:t>vzdělávání představuje </a:t>
            </a:r>
            <a:r>
              <a:rPr lang="cs-CZ" sz="2000" dirty="0" smtClean="0"/>
              <a:t>formu </a:t>
            </a:r>
            <a:r>
              <a:rPr lang="cs-CZ" sz="2000" dirty="0"/>
              <a:t>terciárního vzdělávání, která nabízí ve všech svých aspektech </a:t>
            </a:r>
            <a:r>
              <a:rPr lang="cs-CZ" sz="2000" dirty="0" smtClean="0"/>
              <a:t>– včetně výuky</a:t>
            </a:r>
            <a:r>
              <a:rPr lang="cs-CZ" sz="2000" dirty="0"/>
              <a:t>, učení se, </a:t>
            </a:r>
            <a:r>
              <a:rPr lang="cs-CZ" sz="2000" dirty="0" smtClean="0"/>
              <a:t>výzkumné </a:t>
            </a:r>
            <a:r>
              <a:rPr lang="cs-CZ" sz="2000" dirty="0"/>
              <a:t>a tvůrčí činnosti i </a:t>
            </a:r>
            <a:r>
              <a:rPr lang="cs-CZ" sz="2000" dirty="0" smtClean="0"/>
              <a:t>řízení – mimořádně </a:t>
            </a:r>
            <a:r>
              <a:rPr lang="cs-CZ" sz="2000" b="1" dirty="0" smtClean="0"/>
              <a:t>intenzivní </a:t>
            </a:r>
            <a:r>
              <a:rPr lang="cs-CZ" sz="2000" b="1" dirty="0"/>
              <a:t>propojení na praxi </a:t>
            </a:r>
            <a:r>
              <a:rPr lang="cs-CZ" sz="2000" dirty="0"/>
              <a:t>(„svět práce“), a to na </a:t>
            </a:r>
            <a:r>
              <a:rPr lang="cs-CZ" sz="2000" b="1" dirty="0"/>
              <a:t>všech úrovních </a:t>
            </a:r>
            <a:r>
              <a:rPr lang="cs-CZ" sz="2000" dirty="0"/>
              <a:t>zastřešujícího rámce kvalifikací Evropského vysokoškolského prostoru.</a:t>
            </a:r>
          </a:p>
          <a:p>
            <a:r>
              <a:rPr lang="cs-CZ" sz="2000" dirty="0"/>
              <a:t>Jeho posláním je </a:t>
            </a:r>
            <a:r>
              <a:rPr lang="cs-CZ" sz="2000" dirty="0" smtClean="0"/>
              <a:t>diverzifikovat příležitosti </a:t>
            </a:r>
            <a:r>
              <a:rPr lang="cs-CZ" sz="2000" dirty="0"/>
              <a:t>ke vzdělávání, </a:t>
            </a:r>
            <a:r>
              <a:rPr lang="cs-CZ" sz="2000" dirty="0" smtClean="0"/>
              <a:t>posílit zaměstnatelnost </a:t>
            </a:r>
            <a:r>
              <a:rPr lang="cs-CZ" sz="2000" dirty="0"/>
              <a:t>absolventů, poskytnout kvalifikace a stimulovat inovace </a:t>
            </a:r>
            <a:r>
              <a:rPr lang="cs-CZ" sz="2000" dirty="0" smtClean="0"/>
              <a:t>ku </a:t>
            </a:r>
            <a:r>
              <a:rPr lang="cs-CZ" sz="2000" dirty="0"/>
              <a:t>prospěchu studentů i </a:t>
            </a:r>
            <a:r>
              <a:rPr lang="cs-CZ" sz="2000" dirty="0" smtClean="0"/>
              <a:t>celé společnosti</a:t>
            </a:r>
            <a:r>
              <a:rPr lang="cs-CZ" sz="2000" dirty="0"/>
              <a:t>.</a:t>
            </a:r>
          </a:p>
          <a:p>
            <a:r>
              <a:rPr lang="cs-CZ" sz="2000" dirty="0"/>
              <a:t>Praxe („svět práce“) v tomto pojetí zahrnuje všechny podniky, neziskové organizace a instituce veřejného sektoru. Intenzita propojení s praxí </a:t>
            </a:r>
            <a:r>
              <a:rPr lang="cs-CZ" sz="2000" dirty="0" smtClean="0"/>
              <a:t>se projevuje </a:t>
            </a:r>
            <a:r>
              <a:rPr lang="cs-CZ" sz="2000" dirty="0"/>
              <a:t>silným důrazem na </a:t>
            </a:r>
            <a:r>
              <a:rPr lang="cs-CZ" sz="2000" b="1" dirty="0"/>
              <a:t>aplikační stránku </a:t>
            </a:r>
            <a:r>
              <a:rPr lang="cs-CZ" sz="2000" dirty="0"/>
              <a:t>studia. Tento přístup spočívá v </a:t>
            </a:r>
            <a:r>
              <a:rPr lang="cs-CZ" sz="2000" b="1" dirty="0"/>
              <a:t>kombinaci fází práce a studia</a:t>
            </a:r>
            <a:r>
              <a:rPr lang="cs-CZ" sz="2000" dirty="0"/>
              <a:t>, péči o </a:t>
            </a:r>
            <a:r>
              <a:rPr lang="cs-CZ" sz="2000" b="1" dirty="0" smtClean="0"/>
              <a:t>zaměstnatelnost</a:t>
            </a:r>
            <a:r>
              <a:rPr lang="cs-CZ" sz="2000" dirty="0" smtClean="0"/>
              <a:t> absolventů</a:t>
            </a:r>
            <a:r>
              <a:rPr lang="cs-CZ" sz="2000" dirty="0"/>
              <a:t>, </a:t>
            </a:r>
            <a:r>
              <a:rPr lang="cs-CZ" sz="2000" b="1" dirty="0"/>
              <a:t>spolupráci se zaměstnavateli</a:t>
            </a:r>
            <a:r>
              <a:rPr lang="cs-CZ" sz="2000" dirty="0"/>
              <a:t>, využití </a:t>
            </a:r>
            <a:r>
              <a:rPr lang="cs-CZ" sz="2000" b="1" dirty="0"/>
              <a:t>znalostí relevantních pro praxi</a:t>
            </a:r>
            <a:r>
              <a:rPr lang="cs-CZ" sz="2000" dirty="0"/>
              <a:t> i </a:t>
            </a:r>
            <a:r>
              <a:rPr lang="cs-CZ" sz="2000" b="1" dirty="0"/>
              <a:t>uživatelsky zaměřené výzkumné </a:t>
            </a:r>
            <a:r>
              <a:rPr lang="cs-CZ" sz="2000" dirty="0"/>
              <a:t>a tvůrčí činnosti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4978896" cy="7738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Rámec charakteristik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6588" y="1268413"/>
            <a:ext cx="8507412" cy="48244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dirty="0"/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79601"/>
              </p:ext>
            </p:extLst>
          </p:nvPr>
        </p:nvGraphicFramePr>
        <p:xfrm>
          <a:off x="457200" y="1700804"/>
          <a:ext cx="8229600" cy="455399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674640"/>
                <a:gridCol w="5554960"/>
              </a:tblGrid>
              <a:tr h="366587">
                <a:tc row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POLITIKA A STRATEGIE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>
                          <a:effectLst/>
                        </a:rPr>
                        <a:t>Propojení politiky a strategie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>
                          <a:effectLst/>
                        </a:rPr>
                        <a:t>Cíle a výsledky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Regionální integrace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rowSpan="6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VÝUKA A STUDIUM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Metody rozvoje kurikula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>
                          <a:effectLst/>
                        </a:rPr>
                        <a:t>Cíle </a:t>
                      </a:r>
                      <a:r>
                        <a:rPr lang="cs-CZ" sz="1600" dirty="0" smtClean="0">
                          <a:effectLst/>
                        </a:rPr>
                        <a:t>studia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 smtClean="0">
                          <a:effectLst/>
                        </a:rPr>
                        <a:t>Obsah studia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Metodika učení (se)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Studijní prostředí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>
                          <a:effectLst/>
                        </a:rPr>
                        <a:t>Akademičtí a pedagogičtí pracovníci a </a:t>
                      </a:r>
                      <a:r>
                        <a:rPr lang="cs-CZ" sz="1600" dirty="0" smtClean="0">
                          <a:effectLst/>
                        </a:rPr>
                        <a:t>externí odborníci </a:t>
                      </a:r>
                      <a:r>
                        <a:rPr lang="cs-CZ" sz="1600" dirty="0">
                          <a:effectLst/>
                        </a:rPr>
                        <a:t>z praxe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row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VÝZKUMNÁ A TVŮRČÍ ČINNOST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Výzkumná agenda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>
                          <a:effectLst/>
                        </a:rPr>
                        <a:t>Proces výzkumné činnosti</a:t>
                      </a:r>
                      <a:endParaRPr lang="cs-CZ" sz="160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  <a:tr h="3665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600" dirty="0">
                          <a:effectLst/>
                        </a:rPr>
                        <a:t>Výsledky a výstupy výzkumu</a:t>
                      </a:r>
                      <a:endParaRPr lang="cs-CZ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95" marR="65295" marT="16928" marB="16928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-23268"/>
            <a:ext cx="606936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Charakteristiky a kritéria: POLITIKA A STRATEGIE</a:t>
            </a:r>
            <a:endParaRPr lang="cs-CZ" sz="3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69521"/>
              </p:ext>
            </p:extLst>
          </p:nvPr>
        </p:nvGraphicFramePr>
        <p:xfrm>
          <a:off x="611560" y="1484782"/>
          <a:ext cx="8064896" cy="4341614"/>
        </p:xfrm>
        <a:graphic>
          <a:graphicData uri="http://schemas.openxmlformats.org/drawingml/2006/table">
            <a:tbl>
              <a:tblPr firstRow="1" firstCol="1" bandRow="1"/>
              <a:tblGrid>
                <a:gridCol w="2365692"/>
                <a:gridCol w="2621312"/>
                <a:gridCol w="3077892"/>
              </a:tblGrid>
              <a:tr h="399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CHARAKTERISTIKA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POPIS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KLÍČOVÁ KRITÉRIA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3709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POLITIKA A STRATEGIE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 je profesně zaměřené terciární vzdělávání zakotveno a zastoupeno v celkové politice a strategickém rámci školy </a:t>
                      </a:r>
                      <a:endParaRPr lang="cs-CZ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856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Propojení politiky a strategie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Zapojení praxe („světa práce“) do rámců politiky a strategie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Institucionální politiky a strategie jsou definovány ve spolupráci s praxí.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60674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Cíle a výsledky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Hlavní cíle ve vztahu k výsledkům profesně zaměřeného terciárního vzdělávání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Profesně zaměřené vysokoškolské vzdělávání se speciálně zaměřuje na posílení dovedností a kompetencí odpovídajících relevantním povoláním se záměrem podpořit zaměstnatelnost studentů. Důraz se klade na výstupy z učení a uživatelsky zaměřený (aplikovaný) výzkum.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4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Regionální integrace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Zapojení v rámci svých vlastních regionů a příspěvek k jejich rozvoji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Profesně zaměřené vysokoškolské vzdělávání je silně zakotveno do regionálních partnerství s praxí.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-23268"/>
            <a:ext cx="606936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Charakteristiky a kritéria: VÝUKA A STUDIUM</a:t>
            </a:r>
            <a:endParaRPr lang="cs-CZ" sz="3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88233"/>
              </p:ext>
            </p:extLst>
          </p:nvPr>
        </p:nvGraphicFramePr>
        <p:xfrm>
          <a:off x="611560" y="1196752"/>
          <a:ext cx="8064896" cy="5526175"/>
        </p:xfrm>
        <a:graphic>
          <a:graphicData uri="http://schemas.openxmlformats.org/drawingml/2006/table">
            <a:tbl>
              <a:tblPr firstRow="1" firstCol="1" bandRow="1"/>
              <a:tblGrid>
                <a:gridCol w="2365692"/>
                <a:gridCol w="2621312"/>
                <a:gridCol w="3077892"/>
              </a:tblGrid>
              <a:tr h="399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CHARAKTERISTIKA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POPIS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KLÍČOVÁ KRITÉRIA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3709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VÝUKA A STUDIUM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 jsou učení a studium ovlivněny specifickými charakteristikami profesně zaměřeného terciárního vzdělávání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856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Metody rozvoje kurikula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 návrhu a rozvoje: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cílů a výstupů učení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 učení a hodnocení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Kurikulární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dokumenty jsou vytvářeny akademickými pracovníky ve spolupráci se zainteresovanými partnery, především z praxe, s ohledem na budoucí potřeby praxe a kontext zaměstnanosti.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71217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Cíle studia /výstupy z učení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 se očekává, že bude student znát, chápat a umět udělat v důsledku procesu učení.</a:t>
                      </a:r>
                      <a:endParaRPr lang="cs-CZ" sz="11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Výstupy z učení zohledňují základní znalosti, dovednosti a postoje vázané na konkrétní profesní požadavky, ale neměly by být omezeny pouze na ně. Navíc studenti získají profesní a osobní dovednosti, jež jim umožní úspěšně působit inovativním a samostatným způsobem v měnícím se pracovním prostředí. Zapojení studentů do výzkumné, vývojové a inovační činnosti je vede k lepší profesní zkušenosti.</a:t>
                      </a:r>
                      <a:endParaRPr lang="cs-CZ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4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Obsah studia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Obsah toho co se učí a je vyučováno.</a:t>
                      </a:r>
                      <a:endParaRPr lang="cs-CZ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Obsah studia propojuje produktivně teorii s praxí jako základ pro komplexní řešení problémů v reálných pracovních situacích. Obsah je ovlivněn nejnovějším vývojem, trendy a referencemi jak z praxe, tak z akademického prostředí.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-23268"/>
            <a:ext cx="606936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Charakteristiky a kritéria: VÝUKA A STUDIUM II.</a:t>
            </a:r>
            <a:endParaRPr lang="cs-CZ" sz="3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77833"/>
              </p:ext>
            </p:extLst>
          </p:nvPr>
        </p:nvGraphicFramePr>
        <p:xfrm>
          <a:off x="611560" y="1052736"/>
          <a:ext cx="8064896" cy="5709055"/>
        </p:xfrm>
        <a:graphic>
          <a:graphicData uri="http://schemas.openxmlformats.org/drawingml/2006/table">
            <a:tbl>
              <a:tblPr firstRow="1" firstCol="1" bandRow="1"/>
              <a:tblGrid>
                <a:gridCol w="2365692"/>
                <a:gridCol w="2621312"/>
                <a:gridCol w="3077892"/>
              </a:tblGrid>
              <a:tr h="399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CHARAKTERISTIKA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POPIS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KLÍČOVÁ KRITÉRIA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3709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VÝUKA A STUDIUM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 jsou učení a studium ovlivněny specifickými charakteristikami profesně zaměřeného terciárního vzdělávání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856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Metodika učení (se)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Metodika učení (se) zahrnuje: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návrh učebního procesu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metody hodnocení nezbytné pro posouzení výsledků studia.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Metodika učení zahrnuje metody aktivního, kooperativního a samostatného učení a zároveň se soustřeďuje na aktivizující metody podporující osvojení zkušeností včetně – ale ne omezené na – učení založeného na simulaci (SBL), na scénářích (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SceBL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problémově orientovaného (PBL) či jiné situace pro autentické učení se.</a:t>
                      </a:r>
                    </a:p>
                    <a:p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formativní, tak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sumativní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hodnocení by měla odrážet charakter a metodiku specifického prostředí pro profesně zaměřené vysokoškolské vzdělávání.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98777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Studijní prostředí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Studijní prostředí odkazuje na prostředí a podmínky, v nichž studium probíhá.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Studijní prostředí má zprostředkovávat zkušenosti jak v rámci vysokoškolské instituce, tak mimo ni, v praxi. Podstatné fáze odborné praxe anebo jiné formy nabytí pracovní zkušenosti slouží reflexi teorie v praktických souvislostech.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4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Tým st. programu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Všechny osoby, které se podílejí na návrhu, poskytování a hodnocení studia včetně hostujících lektorů, odborníků z praxe a podpůrného personálu.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úrovni jednotlivých studijních programů vykazuje tým zodpovědný za studijní program odpovídající kombinaci akademického zázemí i relevantních zkušeností z praxe.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3808" y="-23268"/>
            <a:ext cx="6192688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Charakteristiky a kritéria: </a:t>
            </a:r>
            <a:r>
              <a:rPr lang="cs-CZ" sz="2800" dirty="0" smtClean="0"/>
              <a:t>VÝZKUMNÁ A TVŮRČÍ ČINNOST</a:t>
            </a:r>
            <a:endParaRPr lang="cs-CZ" sz="3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55946"/>
              </p:ext>
            </p:extLst>
          </p:nvPr>
        </p:nvGraphicFramePr>
        <p:xfrm>
          <a:off x="611560" y="1484782"/>
          <a:ext cx="8064896" cy="4795176"/>
        </p:xfrm>
        <a:graphic>
          <a:graphicData uri="http://schemas.openxmlformats.org/drawingml/2006/table">
            <a:tbl>
              <a:tblPr firstRow="1" firstCol="1" bandRow="1"/>
              <a:tblGrid>
                <a:gridCol w="2365692"/>
                <a:gridCol w="2621312"/>
                <a:gridCol w="3077892"/>
              </a:tblGrid>
              <a:tr h="4142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CHARAKTERISTIKA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POPIS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KLÍČOVÁ KRITÉRIA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37916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VÝZKUMNÁ A TVŮRČÍ ČINNOST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 je výzkumná a tvůrčí činnost </a:t>
                      </a:r>
                      <a:r>
                        <a:rPr lang="cs-CZ" sz="14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integrálně začleněna </a:t>
                      </a: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 udržitelného profesně zaměřeného terciárního </a:t>
                      </a:r>
                      <a:r>
                        <a:rPr lang="cs-CZ" sz="14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vzdělávání, s tím, </a:t>
                      </a: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že tato činnost může být </a:t>
                      </a:r>
                      <a:r>
                        <a:rPr lang="cs-CZ" sz="14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pojata </a:t>
                      </a:r>
                      <a:r>
                        <a:rPr lang="cs-CZ" sz="14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odlišně v závislosti na úrovni </a:t>
                      </a:r>
                      <a:r>
                        <a:rPr lang="cs-CZ" sz="14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vzdělávání.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5967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Výzkumná agenda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Rozsah a pojetí výzkumné a tvůrčí činnosti.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Výzkumná agenda je ovlivněna praxí s cílem uspokojit potřeby společnosti i podnikové sféry/praxe.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0403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 výzkumné činnosti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Přístup</a:t>
                      </a:r>
                      <a:r>
                        <a:rPr lang="cs-CZ" sz="1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jakým výzkumná a tvůrčí činnost naplňuje potřeby společnosti a praxe („světa práce“)</a:t>
                      </a:r>
                      <a:endParaRPr lang="cs-CZ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Pracovníci ve výzkumu usilují o podněty a vstupy z praxe, poskytují jí totéž a cení si požadavků a příspěvků od zainteresovaných partnerů. Výzkumný proces respektuje uvedený charakter vstupů a může zahrnovat různé typy výzkumných aktivit a spolupráce.</a:t>
                      </a:r>
                      <a:endParaRPr lang="cs-CZ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97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Výsledky a výstupy výzkumu</a:t>
                      </a:r>
                      <a:endParaRPr lang="cs-CZ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Očekávané výsledky výzkumné a tvůrčí činnosti.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26695" algn="l"/>
                          <a:tab pos="457200" algn="l"/>
                          <a:tab pos="449580" algn="l"/>
                        </a:tabLst>
                      </a:pP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záměrem, aby výsledky výzkumné a tvůrčí činnosti byly relevantní pro praxi a společnost.  Vedle tradičních výstupů, jako jsou například licence, patenty a publikace, jsou výstupy výzkumné činnosti zaměřené na řešení poskytující hmatatelný přínos praxi a společnosti. </a:t>
                      </a:r>
                      <a:endParaRPr lang="cs-CZ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PROFESNÍ VŠ/ TERCIÁRNÍ VZDĚLÁVÁNÍ V ČR</a:t>
            </a:r>
            <a:r>
              <a:rPr lang="en-GB" sz="3200" dirty="0" smtClean="0"/>
              <a:t>…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KONTEXT Z VÝSLEDKŮ ŠETŘENÍ PROJEKTU HAPHE A DALŠÍCH ZDROJŮ</a:t>
            </a:r>
            <a:endParaRPr lang="cs-CZ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63" tIns="46032" rIns="92063" bIns="46032" anchor="b">
            <a:normAutofit/>
          </a:bodyPr>
          <a:lstStyle/>
          <a:p>
            <a:r>
              <a:rPr lang="cs-CZ" sz="2000" dirty="0" smtClean="0"/>
              <a:t>Očekávání, že v budoucnosti poroste zájem praxe o uchazeče o zaměstnání s kvalifikacemi spojujícími praktické dovednosti s akademickým vzděláním</a:t>
            </a:r>
            <a:r>
              <a:rPr lang="en-US" sz="2000" dirty="0" smtClean="0"/>
              <a:t>.</a:t>
            </a:r>
            <a:endParaRPr lang="en-US" sz="2000" b="1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www.ssvs.cz</a:t>
            </a:r>
            <a:endParaRPr lang="en-US"/>
          </a:p>
        </p:txBody>
      </p:sp>
      <p:graphicFrame>
        <p:nvGraphicFramePr>
          <p:cNvPr id="11" name="Object 2"/>
          <p:cNvGraphicFramePr>
            <a:graphicFrameLocks noGrp="1" noChangeAspect="1"/>
          </p:cNvGraphicFramePr>
          <p:nvPr>
            <p:ph type="chart" sz="half" idx="4294967295"/>
            <p:extLst>
              <p:ext uri="{D42A27DB-BD31-4B8C-83A1-F6EECF244321}">
                <p14:modId xmlns:p14="http://schemas.microsoft.com/office/powerpoint/2010/main" val="249789293"/>
              </p:ext>
            </p:extLst>
          </p:nvPr>
        </p:nvGraphicFramePr>
        <p:xfrm>
          <a:off x="0" y="2133600"/>
          <a:ext cx="8891588" cy="397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828675" y="6057900"/>
            <a:ext cx="5943600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7" tIns="45714" rIns="91427" bIns="45714">
            <a:spAutoFit/>
          </a:bodyPr>
          <a:lstStyle/>
          <a:p>
            <a:pPr defTabSz="912813" eaLnBrk="0" hangingPunct="0">
              <a:spcBef>
                <a:spcPct val="50000"/>
              </a:spcBef>
            </a:pPr>
            <a:endParaRPr lang="de-DE" sz="1400"/>
          </a:p>
        </p:txBody>
      </p:sp>
      <p:sp>
        <p:nvSpPr>
          <p:cNvPr id="28682" name="Foliennummernplatzhalter 1"/>
          <p:cNvSpPr txBox="1">
            <a:spLocks/>
          </p:cNvSpPr>
          <p:nvPr/>
        </p:nvSpPr>
        <p:spPr bwMode="auto">
          <a:xfrm>
            <a:off x="5257800" y="6324600"/>
            <a:ext cx="37734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27" tIns="44964" rIns="89927" bIns="44964"/>
          <a:lstStyle/>
          <a:p>
            <a:pPr algn="r"/>
            <a:endParaRPr lang="de-CH" sz="2800" dirty="0">
              <a:solidFill>
                <a:schemeClr val="hlin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6193795"/>
            <a:ext cx="3074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Projekt HAPHE, 2011 - 13</a:t>
            </a:r>
            <a:endParaRPr lang="cs-CZ" sz="11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6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213538" y="2701844"/>
            <a:ext cx="2990804" cy="46650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Economic policies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213538" y="2092689"/>
            <a:ext cx="2990804" cy="55074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u="sng" dirty="0">
                <a:solidFill>
                  <a:srgbClr val="002060"/>
                </a:solidFill>
                <a:latin typeface="Times New Roman" pitchFamily="18" charset="0"/>
              </a:rPr>
              <a:t>Type </a:t>
            </a:r>
            <a:r>
              <a:rPr lang="de-DE" sz="1200" b="1" u="sng" dirty="0" err="1">
                <a:solidFill>
                  <a:srgbClr val="002060"/>
                </a:solidFill>
                <a:latin typeface="Times New Roman" pitchFamily="18" charset="0"/>
              </a:rPr>
              <a:t>of</a:t>
            </a:r>
            <a:r>
              <a:rPr lang="de-DE" sz="1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de-DE" sz="1200" b="1" u="sng" dirty="0" smtClean="0">
                <a:solidFill>
                  <a:srgbClr val="002060"/>
                </a:solidFill>
                <a:latin typeface="Times New Roman" pitchFamily="18" charset="0"/>
              </a:rPr>
              <a:t> Main Drivers</a:t>
            </a:r>
            <a:endParaRPr lang="de-DE" sz="1200" b="1" u="sng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213538" y="3237623"/>
            <a:ext cx="2990804" cy="50679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Educational policies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213538" y="3816422"/>
            <a:ext cx="2990804" cy="5760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Demands from employers, professional bodies, </a:t>
            </a:r>
          </a:p>
          <a:p>
            <a:pPr algn="ctr" defTabSz="914303" eaLnBrk="0" hangingPunct="0"/>
            <a:r>
              <a:rPr lang="en-US" sz="1200" b="1" dirty="0" err="1" smtClean="0">
                <a:solidFill>
                  <a:srgbClr val="C00000"/>
                </a:solidFill>
              </a:rPr>
              <a:t>organisations</a:t>
            </a:r>
            <a:r>
              <a:rPr lang="en-US" sz="1200" b="1" dirty="0" smtClean="0">
                <a:solidFill>
                  <a:srgbClr val="C00000"/>
                </a:solidFill>
              </a:rPr>
              <a:t> or industry representatives 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3220438" y="2068821"/>
            <a:ext cx="5409647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endParaRPr lang="de-DE" sz="1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3228827" y="2703176"/>
            <a:ext cx="5409647" cy="28755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>
            <a:off x="3585022" y="2983525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3581940" y="4222487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>
            <a:off x="3585022" y="3592455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 flipH="1">
            <a:off x="3727040" y="2558480"/>
            <a:ext cx="2855" cy="30202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356366" name="Line 14"/>
          <p:cNvSpPr>
            <a:spLocks noChangeShapeType="1"/>
          </p:cNvSpPr>
          <p:nvPr/>
        </p:nvSpPr>
        <p:spPr bwMode="auto">
          <a:xfrm flipH="1">
            <a:off x="6967400" y="2558480"/>
            <a:ext cx="17531" cy="30202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7" name="Line 15"/>
          <p:cNvSpPr>
            <a:spLocks noChangeShapeType="1"/>
          </p:cNvSpPr>
          <p:nvPr/>
        </p:nvSpPr>
        <p:spPr bwMode="auto">
          <a:xfrm>
            <a:off x="5875260" y="2520303"/>
            <a:ext cx="12020" cy="30485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8" name="Line 16"/>
          <p:cNvSpPr>
            <a:spLocks noChangeShapeType="1"/>
          </p:cNvSpPr>
          <p:nvPr/>
        </p:nvSpPr>
        <p:spPr bwMode="auto">
          <a:xfrm flipH="1">
            <a:off x="4810216" y="2558480"/>
            <a:ext cx="30436" cy="30202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9" name="Oval 17"/>
          <p:cNvSpPr>
            <a:spLocks noChangeArrowheads="1"/>
          </p:cNvSpPr>
          <p:nvPr/>
        </p:nvSpPr>
        <p:spPr bwMode="auto">
          <a:xfrm>
            <a:off x="6910953" y="4126023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1" name="Oval 19"/>
          <p:cNvSpPr>
            <a:spLocks noChangeArrowheads="1"/>
          </p:cNvSpPr>
          <p:nvPr/>
        </p:nvSpPr>
        <p:spPr bwMode="auto">
          <a:xfrm>
            <a:off x="5801281" y="2906656"/>
            <a:ext cx="15257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2" name="Oval 20"/>
          <p:cNvSpPr>
            <a:spLocks noChangeArrowheads="1"/>
          </p:cNvSpPr>
          <p:nvPr/>
        </p:nvSpPr>
        <p:spPr bwMode="auto">
          <a:xfrm>
            <a:off x="5801281" y="3517092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3" name="Oval 21"/>
          <p:cNvSpPr>
            <a:spLocks noChangeArrowheads="1"/>
          </p:cNvSpPr>
          <p:nvPr/>
        </p:nvSpPr>
        <p:spPr bwMode="auto">
          <a:xfrm>
            <a:off x="5801281" y="4126023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5" name="Oval 23"/>
          <p:cNvSpPr>
            <a:spLocks noChangeArrowheads="1"/>
          </p:cNvSpPr>
          <p:nvPr/>
        </p:nvSpPr>
        <p:spPr bwMode="auto">
          <a:xfrm>
            <a:off x="4766674" y="2920220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6" name="Oval 24"/>
          <p:cNvSpPr>
            <a:spLocks noChangeArrowheads="1"/>
          </p:cNvSpPr>
          <p:nvPr/>
        </p:nvSpPr>
        <p:spPr bwMode="auto">
          <a:xfrm>
            <a:off x="4766674" y="4150139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8" name="Oval 26"/>
          <p:cNvSpPr>
            <a:spLocks noChangeArrowheads="1"/>
          </p:cNvSpPr>
          <p:nvPr/>
        </p:nvSpPr>
        <p:spPr bwMode="auto">
          <a:xfrm>
            <a:off x="6361514" y="2914438"/>
            <a:ext cx="216024" cy="1580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1" name="Line 29"/>
          <p:cNvSpPr>
            <a:spLocks noChangeShapeType="1"/>
          </p:cNvSpPr>
          <p:nvPr/>
        </p:nvSpPr>
        <p:spPr bwMode="auto">
          <a:xfrm>
            <a:off x="6463344" y="3562510"/>
            <a:ext cx="302922" cy="648072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2" name="Line 30"/>
          <p:cNvSpPr>
            <a:spLocks noChangeShapeType="1"/>
          </p:cNvSpPr>
          <p:nvPr/>
        </p:nvSpPr>
        <p:spPr bwMode="auto">
          <a:xfrm>
            <a:off x="6462772" y="2979622"/>
            <a:ext cx="53350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3" name="Line 31"/>
          <p:cNvSpPr>
            <a:spLocks noChangeShapeType="1"/>
          </p:cNvSpPr>
          <p:nvPr/>
        </p:nvSpPr>
        <p:spPr bwMode="auto">
          <a:xfrm>
            <a:off x="8094602" y="2476592"/>
            <a:ext cx="24926" cy="309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3247928" y="2145493"/>
            <a:ext cx="1070066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1-Not </a:t>
            </a:r>
            <a:r>
              <a:rPr lang="de-DE" sz="1200" b="1" dirty="0" err="1" smtClean="0">
                <a:latin typeface="Times New Roman" pitchFamily="18" charset="0"/>
              </a:rPr>
              <a:t>important</a:t>
            </a:r>
            <a:endParaRPr lang="de-DE" sz="1200" b="1" dirty="0">
              <a:latin typeface="Times New Roman" pitchFamily="18" charset="0"/>
            </a:endParaRP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at</a:t>
            </a:r>
            <a:r>
              <a:rPr lang="de-DE" sz="1200" b="1" dirty="0" smtClean="0">
                <a:latin typeface="Times New Roman" pitchFamily="18" charset="0"/>
              </a:rPr>
              <a:t> all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4334272" y="2145493"/>
            <a:ext cx="1050194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2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5414436" y="2145493"/>
            <a:ext cx="991789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3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6447170" y="2145493"/>
            <a:ext cx="1080119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4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7588416" y="2145493"/>
            <a:ext cx="1018994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5-Very </a:t>
            </a: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important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9" name="Oval 37"/>
          <p:cNvSpPr>
            <a:spLocks noChangeArrowheads="1"/>
          </p:cNvSpPr>
          <p:nvPr/>
        </p:nvSpPr>
        <p:spPr bwMode="auto">
          <a:xfrm>
            <a:off x="8020624" y="351709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0" name="Oval 38"/>
          <p:cNvSpPr>
            <a:spLocks noChangeArrowheads="1"/>
          </p:cNvSpPr>
          <p:nvPr/>
        </p:nvSpPr>
        <p:spPr bwMode="auto">
          <a:xfrm>
            <a:off x="8034272" y="4126023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1" name="Oval 39"/>
          <p:cNvSpPr>
            <a:spLocks noChangeArrowheads="1"/>
          </p:cNvSpPr>
          <p:nvPr/>
        </p:nvSpPr>
        <p:spPr bwMode="auto">
          <a:xfrm>
            <a:off x="8020624" y="2906656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2" name="Oval 40"/>
          <p:cNvSpPr>
            <a:spLocks noChangeArrowheads="1"/>
          </p:cNvSpPr>
          <p:nvPr/>
        </p:nvSpPr>
        <p:spPr bwMode="auto">
          <a:xfrm>
            <a:off x="6910953" y="2906656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3" name="Oval 41"/>
          <p:cNvSpPr>
            <a:spLocks noChangeArrowheads="1"/>
          </p:cNvSpPr>
          <p:nvPr/>
        </p:nvSpPr>
        <p:spPr bwMode="auto">
          <a:xfrm>
            <a:off x="6907870" y="3499005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4" name="Oval 42"/>
          <p:cNvSpPr>
            <a:spLocks noChangeArrowheads="1"/>
          </p:cNvSpPr>
          <p:nvPr/>
        </p:nvSpPr>
        <p:spPr bwMode="auto">
          <a:xfrm>
            <a:off x="3643050" y="2906656"/>
            <a:ext cx="170072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356395" name="Oval 43"/>
          <p:cNvSpPr>
            <a:spLocks noChangeArrowheads="1"/>
          </p:cNvSpPr>
          <p:nvPr/>
        </p:nvSpPr>
        <p:spPr bwMode="auto">
          <a:xfrm>
            <a:off x="3643050" y="4126023"/>
            <a:ext cx="170072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356396" name="Oval 44"/>
          <p:cNvSpPr>
            <a:spLocks noChangeArrowheads="1"/>
          </p:cNvSpPr>
          <p:nvPr/>
        </p:nvSpPr>
        <p:spPr bwMode="auto">
          <a:xfrm>
            <a:off x="3636690" y="3514078"/>
            <a:ext cx="171807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356406" name="Rectangle 54"/>
          <p:cNvSpPr>
            <a:spLocks noChangeArrowheads="1"/>
          </p:cNvSpPr>
          <p:nvPr/>
        </p:nvSpPr>
        <p:spPr bwMode="auto">
          <a:xfrm>
            <a:off x="213538" y="4979944"/>
            <a:ext cx="2990804" cy="57149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PHE best practices at other institutions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(competitiveness among institutions)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407" name="Line 55"/>
          <p:cNvSpPr>
            <a:spLocks noChangeShapeType="1"/>
          </p:cNvSpPr>
          <p:nvPr/>
        </p:nvSpPr>
        <p:spPr bwMode="auto">
          <a:xfrm>
            <a:off x="3581940" y="4801272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8" name="Oval 56"/>
          <p:cNvSpPr>
            <a:spLocks noChangeArrowheads="1"/>
          </p:cNvSpPr>
          <p:nvPr/>
        </p:nvSpPr>
        <p:spPr bwMode="auto">
          <a:xfrm>
            <a:off x="8041096" y="4728924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9" name="Oval 57"/>
          <p:cNvSpPr>
            <a:spLocks noChangeArrowheads="1"/>
          </p:cNvSpPr>
          <p:nvPr/>
        </p:nvSpPr>
        <p:spPr bwMode="auto">
          <a:xfrm>
            <a:off x="6910953" y="4728924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0" name="Oval 58"/>
          <p:cNvSpPr>
            <a:spLocks noChangeArrowheads="1"/>
          </p:cNvSpPr>
          <p:nvPr/>
        </p:nvSpPr>
        <p:spPr bwMode="auto">
          <a:xfrm>
            <a:off x="5801282" y="4728924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1" name="Oval 59"/>
          <p:cNvSpPr>
            <a:spLocks noChangeArrowheads="1"/>
          </p:cNvSpPr>
          <p:nvPr/>
        </p:nvSpPr>
        <p:spPr bwMode="auto">
          <a:xfrm>
            <a:off x="4739378" y="4728924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2" name="Oval 60"/>
          <p:cNvSpPr>
            <a:spLocks noChangeArrowheads="1"/>
          </p:cNvSpPr>
          <p:nvPr/>
        </p:nvSpPr>
        <p:spPr bwMode="auto">
          <a:xfrm>
            <a:off x="3636885" y="4728924"/>
            <a:ext cx="170072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356413" name="Text Box 61"/>
          <p:cNvSpPr txBox="1">
            <a:spLocks noChangeArrowheads="1"/>
          </p:cNvSpPr>
          <p:nvPr/>
        </p:nvSpPr>
        <p:spPr bwMode="auto">
          <a:xfrm>
            <a:off x="6756735" y="1690302"/>
            <a:ext cx="2050536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Czech </a:t>
            </a:r>
            <a:r>
              <a:rPr lang="de-DE" sz="1400" b="1" dirty="0" err="1" smtClean="0">
                <a:solidFill>
                  <a:srgbClr val="0000FF"/>
                </a:solidFill>
                <a:latin typeface="Times New Roman" pitchFamily="18" charset="0"/>
              </a:rPr>
              <a:t>Republic</a:t>
            </a:r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 HEI-All</a:t>
            </a:r>
            <a:endParaRPr lang="de-DE" sz="1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6414" name="Text Box 62"/>
          <p:cNvSpPr txBox="1">
            <a:spLocks noChangeArrowheads="1"/>
          </p:cNvSpPr>
          <p:nvPr/>
        </p:nvSpPr>
        <p:spPr bwMode="auto">
          <a:xfrm>
            <a:off x="5318133" y="1690302"/>
            <a:ext cx="109835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EU HEI-All</a:t>
            </a:r>
            <a:endParaRPr lang="de-DE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56416" name="Oval 64"/>
          <p:cNvSpPr>
            <a:spLocks noChangeArrowheads="1"/>
          </p:cNvSpPr>
          <p:nvPr/>
        </p:nvSpPr>
        <p:spPr bwMode="auto">
          <a:xfrm>
            <a:off x="5463298" y="2914438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dirty="0"/>
          </a:p>
        </p:txBody>
      </p:sp>
      <p:sp>
        <p:nvSpPr>
          <p:cNvPr id="356418" name="Oval 66"/>
          <p:cNvSpPr>
            <a:spLocks noChangeArrowheads="1"/>
          </p:cNvSpPr>
          <p:nvPr/>
        </p:nvSpPr>
        <p:spPr bwMode="auto">
          <a:xfrm>
            <a:off x="6456023" y="4125858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9" name="Oval 67"/>
          <p:cNvSpPr>
            <a:spLocks noChangeArrowheads="1"/>
          </p:cNvSpPr>
          <p:nvPr/>
        </p:nvSpPr>
        <p:spPr bwMode="auto">
          <a:xfrm>
            <a:off x="5974178" y="4730624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0" name="Line 68"/>
          <p:cNvSpPr>
            <a:spLocks noChangeShapeType="1"/>
          </p:cNvSpPr>
          <p:nvPr/>
        </p:nvSpPr>
        <p:spPr bwMode="auto">
          <a:xfrm>
            <a:off x="5542130" y="3058454"/>
            <a:ext cx="216024" cy="57606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5" name="Line 73"/>
          <p:cNvSpPr>
            <a:spLocks noChangeShapeType="1"/>
          </p:cNvSpPr>
          <p:nvPr/>
        </p:nvSpPr>
        <p:spPr bwMode="auto">
          <a:xfrm flipH="1">
            <a:off x="6516122" y="4186342"/>
            <a:ext cx="216024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6093042" cy="870992"/>
          </a:xfrm>
          <a:noFill/>
        </p:spPr>
        <p:txBody>
          <a:bodyPr lIns="92063" tIns="46032" rIns="92063" bIns="46032" anchor="b">
            <a:normAutofit/>
          </a:bodyPr>
          <a:lstStyle/>
          <a:p>
            <a:r>
              <a:rPr lang="cs-CZ" sz="2400" dirty="0" smtClean="0"/>
              <a:t>Hlavní impulzy pro rozvoj profesně zaměřeného terciárního vzdělávání</a:t>
            </a:r>
            <a:endParaRPr lang="en-US" sz="2400" b="1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www.ssvs.cz</a:t>
            </a:r>
            <a:endParaRPr lang="en-US"/>
          </a:p>
        </p:txBody>
      </p: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4768946" y="3506488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0" name="Line 55"/>
          <p:cNvSpPr>
            <a:spLocks noChangeShapeType="1"/>
          </p:cNvSpPr>
          <p:nvPr/>
        </p:nvSpPr>
        <p:spPr bwMode="auto">
          <a:xfrm>
            <a:off x="3596672" y="5345597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1" name="Oval 56"/>
          <p:cNvSpPr>
            <a:spLocks noChangeArrowheads="1"/>
          </p:cNvSpPr>
          <p:nvPr/>
        </p:nvSpPr>
        <p:spPr bwMode="auto">
          <a:xfrm>
            <a:off x="8035356" y="527324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2" name="Oval 57"/>
          <p:cNvSpPr>
            <a:spLocks noChangeArrowheads="1"/>
          </p:cNvSpPr>
          <p:nvPr/>
        </p:nvSpPr>
        <p:spPr bwMode="auto">
          <a:xfrm>
            <a:off x="6898389" y="527324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3" name="Oval 58"/>
          <p:cNvSpPr>
            <a:spLocks noChangeArrowheads="1"/>
          </p:cNvSpPr>
          <p:nvPr/>
        </p:nvSpPr>
        <p:spPr bwMode="auto">
          <a:xfrm>
            <a:off x="5816014" y="527324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4" name="Oval 59"/>
          <p:cNvSpPr>
            <a:spLocks noChangeArrowheads="1"/>
          </p:cNvSpPr>
          <p:nvPr/>
        </p:nvSpPr>
        <p:spPr bwMode="auto">
          <a:xfrm>
            <a:off x="4740462" y="527324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5" name="Oval 60"/>
          <p:cNvSpPr>
            <a:spLocks noChangeArrowheads="1"/>
          </p:cNvSpPr>
          <p:nvPr/>
        </p:nvSpPr>
        <p:spPr bwMode="auto">
          <a:xfrm>
            <a:off x="3651617" y="5273249"/>
            <a:ext cx="170072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sz="1200" b="1">
              <a:solidFill>
                <a:srgbClr val="C00000"/>
              </a:solidFill>
            </a:endParaRPr>
          </a:p>
        </p:txBody>
      </p:sp>
      <p:sp>
        <p:nvSpPr>
          <p:cNvPr id="76" name="Oval 67"/>
          <p:cNvSpPr>
            <a:spLocks noChangeArrowheads="1"/>
          </p:cNvSpPr>
          <p:nvPr/>
        </p:nvSpPr>
        <p:spPr bwMode="auto">
          <a:xfrm>
            <a:off x="5331191" y="5254477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209770" y="4444912"/>
            <a:ext cx="2990804" cy="4758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Student demands for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job-related education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82" name="Oval 26"/>
          <p:cNvSpPr>
            <a:spLocks noChangeArrowheads="1"/>
          </p:cNvSpPr>
          <p:nvPr/>
        </p:nvSpPr>
        <p:spPr bwMode="auto">
          <a:xfrm>
            <a:off x="6407968" y="3493919"/>
            <a:ext cx="216024" cy="1580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3" name="Oval 26"/>
          <p:cNvSpPr>
            <a:spLocks noChangeArrowheads="1"/>
          </p:cNvSpPr>
          <p:nvPr/>
        </p:nvSpPr>
        <p:spPr bwMode="auto">
          <a:xfrm>
            <a:off x="6622250" y="4124575"/>
            <a:ext cx="216024" cy="1580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4" name="Oval 26"/>
          <p:cNvSpPr>
            <a:spLocks noChangeArrowheads="1"/>
          </p:cNvSpPr>
          <p:nvPr/>
        </p:nvSpPr>
        <p:spPr bwMode="auto">
          <a:xfrm>
            <a:off x="6402458" y="4728286"/>
            <a:ext cx="216024" cy="1580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5866096" y="5276703"/>
            <a:ext cx="216024" cy="1580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7" name="Line 68"/>
          <p:cNvSpPr>
            <a:spLocks noChangeShapeType="1"/>
          </p:cNvSpPr>
          <p:nvPr/>
        </p:nvSpPr>
        <p:spPr bwMode="auto">
          <a:xfrm flipH="1">
            <a:off x="6046186" y="4210582"/>
            <a:ext cx="504056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8" name="Line 68"/>
          <p:cNvSpPr>
            <a:spLocks noChangeShapeType="1"/>
          </p:cNvSpPr>
          <p:nvPr/>
        </p:nvSpPr>
        <p:spPr bwMode="auto">
          <a:xfrm flipH="1">
            <a:off x="5470122" y="4786646"/>
            <a:ext cx="648072" cy="50405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9" name="Line 73"/>
          <p:cNvSpPr>
            <a:spLocks noChangeShapeType="1"/>
          </p:cNvSpPr>
          <p:nvPr/>
        </p:nvSpPr>
        <p:spPr bwMode="auto">
          <a:xfrm flipH="1">
            <a:off x="5971438" y="4786646"/>
            <a:ext cx="506796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90" name="Oval 64"/>
          <p:cNvSpPr>
            <a:spLocks noChangeArrowheads="1"/>
          </p:cNvSpPr>
          <p:nvPr/>
        </p:nvSpPr>
        <p:spPr bwMode="auto">
          <a:xfrm>
            <a:off x="5686146" y="3509581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 dirty="0"/>
          </a:p>
        </p:txBody>
      </p:sp>
      <p:sp>
        <p:nvSpPr>
          <p:cNvPr id="91" name="Line 68"/>
          <p:cNvSpPr>
            <a:spLocks noChangeShapeType="1"/>
          </p:cNvSpPr>
          <p:nvPr/>
        </p:nvSpPr>
        <p:spPr bwMode="auto">
          <a:xfrm>
            <a:off x="5758154" y="3562510"/>
            <a:ext cx="792088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5" name="TextovéPole 4"/>
          <p:cNvSpPr txBox="1"/>
          <p:nvPr/>
        </p:nvSpPr>
        <p:spPr>
          <a:xfrm>
            <a:off x="323528" y="5764324"/>
            <a:ext cx="3074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Projekt HAPHE, 2011 - 13</a:t>
            </a:r>
            <a:endParaRPr lang="cs-CZ" sz="11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531332" y="2760122"/>
            <a:ext cx="2285614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Financial benefits in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cooperation with industry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531332" y="2125569"/>
            <a:ext cx="2285614" cy="60893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u="sng" dirty="0">
                <a:solidFill>
                  <a:srgbClr val="002060"/>
                </a:solidFill>
                <a:latin typeface="Times New Roman" pitchFamily="18" charset="0"/>
              </a:rPr>
              <a:t>Type </a:t>
            </a:r>
            <a:r>
              <a:rPr lang="de-DE" sz="1200" b="1" u="sng" dirty="0" err="1">
                <a:solidFill>
                  <a:srgbClr val="002060"/>
                </a:solidFill>
                <a:latin typeface="Times New Roman" pitchFamily="18" charset="0"/>
              </a:rPr>
              <a:t>of</a:t>
            </a:r>
            <a:r>
              <a:rPr lang="de-DE" sz="1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de-DE" sz="1200" b="1" u="sng" dirty="0" smtClean="0">
                <a:solidFill>
                  <a:srgbClr val="002060"/>
                </a:solidFill>
                <a:latin typeface="Times New Roman" pitchFamily="18" charset="0"/>
              </a:rPr>
              <a:t> Main Drivers</a:t>
            </a:r>
            <a:endParaRPr lang="de-DE" sz="1200" b="1" u="sng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531332" y="3344936"/>
            <a:ext cx="2285614" cy="60893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Skills shortage in the market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531332" y="3953866"/>
            <a:ext cx="2285614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Market demands for job profile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upgrading (e.g. health sector)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2841431" y="2760122"/>
            <a:ext cx="5409647" cy="301582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>
            <a:off x="3197626" y="3040471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3194544" y="4279433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>
            <a:off x="3197626" y="3649401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 flipH="1">
            <a:off x="3339644" y="2615426"/>
            <a:ext cx="2855" cy="316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6" name="Line 14"/>
          <p:cNvSpPr>
            <a:spLocks noChangeShapeType="1"/>
          </p:cNvSpPr>
          <p:nvPr/>
        </p:nvSpPr>
        <p:spPr bwMode="auto">
          <a:xfrm>
            <a:off x="6597534" y="2615426"/>
            <a:ext cx="54477" cy="316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7" name="Line 15"/>
          <p:cNvSpPr>
            <a:spLocks noChangeShapeType="1"/>
          </p:cNvSpPr>
          <p:nvPr/>
        </p:nvSpPr>
        <p:spPr bwMode="auto">
          <a:xfrm>
            <a:off x="5487864" y="2659137"/>
            <a:ext cx="12020" cy="3116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8" name="Line 16"/>
          <p:cNvSpPr>
            <a:spLocks noChangeShapeType="1"/>
          </p:cNvSpPr>
          <p:nvPr/>
        </p:nvSpPr>
        <p:spPr bwMode="auto">
          <a:xfrm>
            <a:off x="4378192" y="2615426"/>
            <a:ext cx="41572" cy="316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9" name="Oval 17"/>
          <p:cNvSpPr>
            <a:spLocks noChangeArrowheads="1"/>
          </p:cNvSpPr>
          <p:nvPr/>
        </p:nvSpPr>
        <p:spPr bwMode="auto">
          <a:xfrm>
            <a:off x="6550853" y="4210265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1" name="Oval 19"/>
          <p:cNvSpPr>
            <a:spLocks noChangeArrowheads="1"/>
          </p:cNvSpPr>
          <p:nvPr/>
        </p:nvSpPr>
        <p:spPr bwMode="auto">
          <a:xfrm>
            <a:off x="5413885" y="2963602"/>
            <a:ext cx="15257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2" name="Oval 20"/>
          <p:cNvSpPr>
            <a:spLocks noChangeArrowheads="1"/>
          </p:cNvSpPr>
          <p:nvPr/>
        </p:nvSpPr>
        <p:spPr bwMode="auto">
          <a:xfrm>
            <a:off x="5413885" y="3574038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3" name="Oval 21"/>
          <p:cNvSpPr>
            <a:spLocks noChangeArrowheads="1"/>
          </p:cNvSpPr>
          <p:nvPr/>
        </p:nvSpPr>
        <p:spPr bwMode="auto">
          <a:xfrm>
            <a:off x="5413885" y="4182969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5" name="Oval 23"/>
          <p:cNvSpPr>
            <a:spLocks noChangeArrowheads="1"/>
          </p:cNvSpPr>
          <p:nvPr/>
        </p:nvSpPr>
        <p:spPr bwMode="auto">
          <a:xfrm>
            <a:off x="4304214" y="2977166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6" name="Oval 24"/>
          <p:cNvSpPr>
            <a:spLocks noChangeArrowheads="1"/>
          </p:cNvSpPr>
          <p:nvPr/>
        </p:nvSpPr>
        <p:spPr bwMode="auto">
          <a:xfrm>
            <a:off x="4324686" y="4193437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1" name="Line 29"/>
          <p:cNvSpPr>
            <a:spLocks noChangeShapeType="1"/>
          </p:cNvSpPr>
          <p:nvPr/>
        </p:nvSpPr>
        <p:spPr bwMode="auto">
          <a:xfrm>
            <a:off x="6147956" y="3615710"/>
            <a:ext cx="72008" cy="648072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2" name="Line 30"/>
          <p:cNvSpPr>
            <a:spLocks noChangeShapeType="1"/>
          </p:cNvSpPr>
          <p:nvPr/>
        </p:nvSpPr>
        <p:spPr bwMode="auto">
          <a:xfrm>
            <a:off x="5571892" y="3039646"/>
            <a:ext cx="576064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3" name="Line 31"/>
          <p:cNvSpPr>
            <a:spLocks noChangeShapeType="1"/>
          </p:cNvSpPr>
          <p:nvPr/>
        </p:nvSpPr>
        <p:spPr bwMode="auto">
          <a:xfrm>
            <a:off x="7707206" y="2615426"/>
            <a:ext cx="24926" cy="3160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9" name="Oval 37"/>
          <p:cNvSpPr>
            <a:spLocks noChangeArrowheads="1"/>
          </p:cNvSpPr>
          <p:nvPr/>
        </p:nvSpPr>
        <p:spPr bwMode="auto">
          <a:xfrm>
            <a:off x="7633228" y="3574038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0" name="Oval 38"/>
          <p:cNvSpPr>
            <a:spLocks noChangeArrowheads="1"/>
          </p:cNvSpPr>
          <p:nvPr/>
        </p:nvSpPr>
        <p:spPr bwMode="auto">
          <a:xfrm>
            <a:off x="7633228" y="418296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1" name="Oval 39"/>
          <p:cNvSpPr>
            <a:spLocks noChangeArrowheads="1"/>
          </p:cNvSpPr>
          <p:nvPr/>
        </p:nvSpPr>
        <p:spPr bwMode="auto">
          <a:xfrm>
            <a:off x="7633228" y="2963602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2" name="Oval 40"/>
          <p:cNvSpPr>
            <a:spLocks noChangeArrowheads="1"/>
          </p:cNvSpPr>
          <p:nvPr/>
        </p:nvSpPr>
        <p:spPr bwMode="auto">
          <a:xfrm>
            <a:off x="6523557" y="2963602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3" name="Oval 41"/>
          <p:cNvSpPr>
            <a:spLocks noChangeArrowheads="1"/>
          </p:cNvSpPr>
          <p:nvPr/>
        </p:nvSpPr>
        <p:spPr bwMode="auto">
          <a:xfrm>
            <a:off x="6540946" y="3576423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4" name="Oval 42"/>
          <p:cNvSpPr>
            <a:spLocks noChangeArrowheads="1"/>
          </p:cNvSpPr>
          <p:nvPr/>
        </p:nvSpPr>
        <p:spPr bwMode="auto">
          <a:xfrm>
            <a:off x="3274686" y="2963602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5" name="Oval 43"/>
          <p:cNvSpPr>
            <a:spLocks noChangeArrowheads="1"/>
          </p:cNvSpPr>
          <p:nvPr/>
        </p:nvSpPr>
        <p:spPr bwMode="auto">
          <a:xfrm>
            <a:off x="3274686" y="4182969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6" name="Oval 44"/>
          <p:cNvSpPr>
            <a:spLocks noChangeArrowheads="1"/>
          </p:cNvSpPr>
          <p:nvPr/>
        </p:nvSpPr>
        <p:spPr bwMode="auto">
          <a:xfrm>
            <a:off x="3268521" y="3571024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6" name="Rectangle 54"/>
          <p:cNvSpPr>
            <a:spLocks noChangeArrowheads="1"/>
          </p:cNvSpPr>
          <p:nvPr/>
        </p:nvSpPr>
        <p:spPr bwMode="auto">
          <a:xfrm>
            <a:off x="531332" y="4568825"/>
            <a:ext cx="2285614" cy="57878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Market demands for LLL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(Lifelong Learning)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407" name="Line 55"/>
          <p:cNvSpPr>
            <a:spLocks noChangeShapeType="1"/>
          </p:cNvSpPr>
          <p:nvPr/>
        </p:nvSpPr>
        <p:spPr bwMode="auto">
          <a:xfrm>
            <a:off x="3194544" y="4858218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8" name="Oval 56"/>
          <p:cNvSpPr>
            <a:spLocks noChangeArrowheads="1"/>
          </p:cNvSpPr>
          <p:nvPr/>
        </p:nvSpPr>
        <p:spPr bwMode="auto">
          <a:xfrm>
            <a:off x="7633228" y="4785870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9" name="Oval 57"/>
          <p:cNvSpPr>
            <a:spLocks noChangeArrowheads="1"/>
          </p:cNvSpPr>
          <p:nvPr/>
        </p:nvSpPr>
        <p:spPr bwMode="auto">
          <a:xfrm>
            <a:off x="6564501" y="4785870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0" name="Oval 58"/>
          <p:cNvSpPr>
            <a:spLocks noChangeArrowheads="1"/>
          </p:cNvSpPr>
          <p:nvPr/>
        </p:nvSpPr>
        <p:spPr bwMode="auto">
          <a:xfrm>
            <a:off x="5413886" y="4785870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1" name="Oval 59"/>
          <p:cNvSpPr>
            <a:spLocks noChangeArrowheads="1"/>
          </p:cNvSpPr>
          <p:nvPr/>
        </p:nvSpPr>
        <p:spPr bwMode="auto">
          <a:xfrm>
            <a:off x="4304214" y="4785870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2" name="Oval 60"/>
          <p:cNvSpPr>
            <a:spLocks noChangeArrowheads="1"/>
          </p:cNvSpPr>
          <p:nvPr/>
        </p:nvSpPr>
        <p:spPr bwMode="auto">
          <a:xfrm>
            <a:off x="3268521" y="4785870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6" name="Oval 64"/>
          <p:cNvSpPr>
            <a:spLocks noChangeArrowheads="1"/>
          </p:cNvSpPr>
          <p:nvPr/>
        </p:nvSpPr>
        <p:spPr bwMode="auto">
          <a:xfrm>
            <a:off x="4844988" y="2973722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7" name="Oval 65"/>
          <p:cNvSpPr>
            <a:spLocks noChangeArrowheads="1"/>
          </p:cNvSpPr>
          <p:nvPr/>
        </p:nvSpPr>
        <p:spPr bwMode="auto">
          <a:xfrm>
            <a:off x="5884164" y="3577082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8" name="Oval 66"/>
          <p:cNvSpPr>
            <a:spLocks noChangeArrowheads="1"/>
          </p:cNvSpPr>
          <p:nvPr/>
        </p:nvSpPr>
        <p:spPr bwMode="auto">
          <a:xfrm>
            <a:off x="6014532" y="4210100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9" name="Oval 67"/>
          <p:cNvSpPr>
            <a:spLocks noChangeArrowheads="1"/>
          </p:cNvSpPr>
          <p:nvPr/>
        </p:nvSpPr>
        <p:spPr bwMode="auto">
          <a:xfrm>
            <a:off x="5095132" y="4787570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0" name="Line 68"/>
          <p:cNvSpPr>
            <a:spLocks noChangeShapeType="1"/>
          </p:cNvSpPr>
          <p:nvPr/>
        </p:nvSpPr>
        <p:spPr bwMode="auto">
          <a:xfrm>
            <a:off x="4923820" y="3039646"/>
            <a:ext cx="1080120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1" name="Line 69"/>
          <p:cNvSpPr>
            <a:spLocks noChangeShapeType="1"/>
          </p:cNvSpPr>
          <p:nvPr/>
        </p:nvSpPr>
        <p:spPr bwMode="auto">
          <a:xfrm>
            <a:off x="5972876" y="3643006"/>
            <a:ext cx="144016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2" name="Line 70"/>
          <p:cNvSpPr>
            <a:spLocks noChangeShapeType="1"/>
          </p:cNvSpPr>
          <p:nvPr/>
        </p:nvSpPr>
        <p:spPr bwMode="auto">
          <a:xfrm flipH="1">
            <a:off x="5211852" y="4335790"/>
            <a:ext cx="864096" cy="50405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5" name="Line 73"/>
          <p:cNvSpPr>
            <a:spLocks noChangeShapeType="1"/>
          </p:cNvSpPr>
          <p:nvPr/>
        </p:nvSpPr>
        <p:spPr bwMode="auto">
          <a:xfrm flipH="1">
            <a:off x="6075948" y="4263782"/>
            <a:ext cx="144016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6030982" cy="943000"/>
          </a:xfrm>
          <a:noFill/>
        </p:spPr>
        <p:txBody>
          <a:bodyPr lIns="92063" tIns="46032" rIns="92063" bIns="46032" anchor="b">
            <a:normAutofit/>
          </a:bodyPr>
          <a:lstStyle/>
          <a:p>
            <a:r>
              <a:rPr lang="cs-CZ" sz="2400" dirty="0" smtClean="0"/>
              <a:t>Hlavní impulzy pro rozvoj profesně zaměřeného terciárního vzdělávání</a:t>
            </a:r>
            <a:endParaRPr lang="en-US" sz="2400" b="1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www.ssvs.cz</a:t>
            </a:r>
            <a:endParaRPr lang="en-US"/>
          </a:p>
        </p:txBody>
      </p: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4306486" y="3563434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0" name="Oval 26"/>
          <p:cNvSpPr>
            <a:spLocks noChangeArrowheads="1"/>
          </p:cNvSpPr>
          <p:nvPr/>
        </p:nvSpPr>
        <p:spPr bwMode="auto">
          <a:xfrm>
            <a:off x="6038772" y="3580526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1" name="Oval 26"/>
          <p:cNvSpPr>
            <a:spLocks noChangeArrowheads="1"/>
          </p:cNvSpPr>
          <p:nvPr/>
        </p:nvSpPr>
        <p:spPr bwMode="auto">
          <a:xfrm>
            <a:off x="6113124" y="4207738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2" name="Oval 26"/>
          <p:cNvSpPr>
            <a:spLocks noChangeArrowheads="1"/>
          </p:cNvSpPr>
          <p:nvPr/>
        </p:nvSpPr>
        <p:spPr bwMode="auto">
          <a:xfrm>
            <a:off x="5921340" y="4777366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8" name="Oval 26"/>
          <p:cNvSpPr>
            <a:spLocks noChangeArrowheads="1"/>
          </p:cNvSpPr>
          <p:nvPr/>
        </p:nvSpPr>
        <p:spPr bwMode="auto">
          <a:xfrm>
            <a:off x="5499884" y="2956694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3" name="Text Box 61"/>
          <p:cNvSpPr txBox="1">
            <a:spLocks noChangeArrowheads="1"/>
          </p:cNvSpPr>
          <p:nvPr/>
        </p:nvSpPr>
        <p:spPr bwMode="auto">
          <a:xfrm>
            <a:off x="5938882" y="1671494"/>
            <a:ext cx="2050536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Czech </a:t>
            </a:r>
            <a:r>
              <a:rPr lang="de-DE" sz="1400" b="1" dirty="0" err="1" smtClean="0">
                <a:solidFill>
                  <a:srgbClr val="0000FF"/>
                </a:solidFill>
                <a:latin typeface="Times New Roman" pitchFamily="18" charset="0"/>
              </a:rPr>
              <a:t>Republic</a:t>
            </a:r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 HEI-All</a:t>
            </a:r>
            <a:endParaRPr lang="de-DE" sz="1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4" name="Text Box 62"/>
          <p:cNvSpPr txBox="1">
            <a:spLocks noChangeArrowheads="1"/>
          </p:cNvSpPr>
          <p:nvPr/>
        </p:nvSpPr>
        <p:spPr bwMode="auto">
          <a:xfrm>
            <a:off x="4500282" y="1671494"/>
            <a:ext cx="109835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EU HEI-All</a:t>
            </a:r>
            <a:endParaRPr lang="de-DE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533840" y="5182777"/>
            <a:ext cx="2285614" cy="57878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Employability of graduates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62" name="Line 55"/>
          <p:cNvSpPr>
            <a:spLocks noChangeShapeType="1"/>
          </p:cNvSpPr>
          <p:nvPr/>
        </p:nvSpPr>
        <p:spPr bwMode="auto">
          <a:xfrm>
            <a:off x="3197052" y="5472170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7649384" y="539982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567009" y="539982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5416394" y="539982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4340842" y="539982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3271029" y="5399822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5" name="Oval 67"/>
          <p:cNvSpPr>
            <a:spLocks noChangeArrowheads="1"/>
          </p:cNvSpPr>
          <p:nvPr/>
        </p:nvSpPr>
        <p:spPr bwMode="auto">
          <a:xfrm>
            <a:off x="6038772" y="5401522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6" name="Oval 26"/>
          <p:cNvSpPr>
            <a:spLocks noChangeArrowheads="1"/>
          </p:cNvSpPr>
          <p:nvPr/>
        </p:nvSpPr>
        <p:spPr bwMode="auto">
          <a:xfrm>
            <a:off x="6375889" y="5391318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7" name="Line 73"/>
          <p:cNvSpPr>
            <a:spLocks noChangeShapeType="1"/>
          </p:cNvSpPr>
          <p:nvPr/>
        </p:nvSpPr>
        <p:spPr bwMode="auto">
          <a:xfrm>
            <a:off x="6003940" y="4839846"/>
            <a:ext cx="504056" cy="648072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8" name="Line 70"/>
          <p:cNvSpPr>
            <a:spLocks noChangeShapeType="1"/>
          </p:cNvSpPr>
          <p:nvPr/>
        </p:nvSpPr>
        <p:spPr bwMode="auto">
          <a:xfrm>
            <a:off x="5139844" y="4839846"/>
            <a:ext cx="1008112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2835588" y="2122021"/>
            <a:ext cx="5409647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endParaRPr lang="de-DE" sz="1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" name="Rectangle 32"/>
          <p:cNvSpPr>
            <a:spLocks noChangeArrowheads="1"/>
          </p:cNvSpPr>
          <p:nvPr/>
        </p:nvSpPr>
        <p:spPr bwMode="auto">
          <a:xfrm>
            <a:off x="2863078" y="2198693"/>
            <a:ext cx="1070066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1-Not </a:t>
            </a:r>
            <a:r>
              <a:rPr lang="de-DE" sz="1200" b="1" dirty="0" err="1" smtClean="0">
                <a:latin typeface="Times New Roman" pitchFamily="18" charset="0"/>
              </a:rPr>
              <a:t>important</a:t>
            </a:r>
            <a:endParaRPr lang="de-DE" sz="1200" b="1" dirty="0">
              <a:latin typeface="Times New Roman" pitchFamily="18" charset="0"/>
            </a:endParaRP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at</a:t>
            </a:r>
            <a:r>
              <a:rPr lang="de-DE" sz="1200" b="1" dirty="0" smtClean="0">
                <a:latin typeface="Times New Roman" pitchFamily="18" charset="0"/>
              </a:rPr>
              <a:t> all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3949422" y="2198693"/>
            <a:ext cx="1050194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2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5029586" y="2198693"/>
            <a:ext cx="991789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3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6062320" y="2198693"/>
            <a:ext cx="1080119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4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7203566" y="2198693"/>
            <a:ext cx="1018994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5-Very </a:t>
            </a: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important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323427" y="6025934"/>
            <a:ext cx="3074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Projekt HAPHE, 2011 - 13</a:t>
            </a:r>
            <a:endParaRPr lang="cs-CZ" sz="11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dirty="0" smtClean="0"/>
              <a:t>EURASHE – evropská reprezentace</a:t>
            </a:r>
          </a:p>
          <a:p>
            <a:r>
              <a:rPr lang="cs-CZ" dirty="0" smtClean="0"/>
              <a:t>Profesní vysokoškolské/terciární </a:t>
            </a:r>
            <a:r>
              <a:rPr lang="cs-CZ" dirty="0" smtClean="0"/>
              <a:t>vzdělávání</a:t>
            </a:r>
            <a:r>
              <a:rPr lang="en-GB" dirty="0" smtClean="0"/>
              <a:t> v </a:t>
            </a:r>
            <a:r>
              <a:rPr lang="en-GB" dirty="0" err="1" smtClean="0"/>
              <a:t>Evrop</a:t>
            </a:r>
            <a:r>
              <a:rPr lang="cs-CZ" dirty="0"/>
              <a:t>ě</a:t>
            </a:r>
            <a:r>
              <a:rPr lang="en-GB" dirty="0" smtClean="0"/>
              <a:t>: </a:t>
            </a:r>
            <a:r>
              <a:rPr lang="cs-CZ" dirty="0" smtClean="0"/>
              <a:t>Definice </a:t>
            </a:r>
            <a:r>
              <a:rPr lang="cs-CZ" dirty="0"/>
              <a:t>a </a:t>
            </a:r>
            <a:r>
              <a:rPr lang="cs-CZ" dirty="0" smtClean="0"/>
              <a:t>charakteristiky</a:t>
            </a:r>
          </a:p>
          <a:p>
            <a:r>
              <a:rPr lang="cs-CZ" dirty="0"/>
              <a:t>Hlavní okruhy problémů a výzvy z hlediska profesně zaměřeného VŠ/ terciárního vzdělávání v ČR</a:t>
            </a:r>
          </a:p>
          <a:p>
            <a:r>
              <a:rPr lang="cs-CZ" dirty="0" smtClean="0"/>
              <a:t>Zakotvení </a:t>
            </a:r>
            <a:r>
              <a:rPr lang="cs-CZ" dirty="0" smtClean="0"/>
              <a:t>a možnosti v českém </a:t>
            </a:r>
            <a:r>
              <a:rPr lang="cs-CZ" dirty="0" smtClean="0"/>
              <a:t>systému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9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396339" y="3184729"/>
            <a:ext cx="2990804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Involvement of employers in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policy development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396339" y="2550176"/>
            <a:ext cx="2990804" cy="60893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Limkages</a:t>
            </a:r>
            <a:endParaRPr lang="de-DE" sz="1200" b="1" u="sng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396339" y="3769543"/>
            <a:ext cx="2990804" cy="60893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Involvement of employers in the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QA procedures of higher education institutions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396339" y="4378473"/>
            <a:ext cx="2990804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Involvement of employers in setting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learning outcomes / curriculum design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3403239" y="2550374"/>
            <a:ext cx="5409647" cy="6104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endParaRPr lang="de-DE" sz="1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3411628" y="3184729"/>
            <a:ext cx="5409647" cy="23874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>
            <a:off x="3767823" y="3465078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3764741" y="4704040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>
            <a:off x="3767823" y="4074008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 flipH="1">
            <a:off x="3912696" y="3040033"/>
            <a:ext cx="0" cy="24598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6" name="Line 14"/>
          <p:cNvSpPr>
            <a:spLocks noChangeShapeType="1"/>
          </p:cNvSpPr>
          <p:nvPr/>
        </p:nvSpPr>
        <p:spPr bwMode="auto">
          <a:xfrm>
            <a:off x="7167732" y="3040033"/>
            <a:ext cx="0" cy="238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7" name="Line 15"/>
          <p:cNvSpPr>
            <a:spLocks noChangeShapeType="1"/>
          </p:cNvSpPr>
          <p:nvPr/>
        </p:nvSpPr>
        <p:spPr bwMode="auto">
          <a:xfrm>
            <a:off x="6058061" y="3083744"/>
            <a:ext cx="1541" cy="22714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8" name="Line 16"/>
          <p:cNvSpPr>
            <a:spLocks noChangeShapeType="1"/>
          </p:cNvSpPr>
          <p:nvPr/>
        </p:nvSpPr>
        <p:spPr bwMode="auto">
          <a:xfrm flipH="1">
            <a:off x="4948389" y="3040033"/>
            <a:ext cx="0" cy="238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69" name="Oval 17"/>
          <p:cNvSpPr>
            <a:spLocks noChangeArrowheads="1"/>
          </p:cNvSpPr>
          <p:nvPr/>
        </p:nvSpPr>
        <p:spPr bwMode="auto">
          <a:xfrm>
            <a:off x="7093754" y="4607576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1" name="Oval 19"/>
          <p:cNvSpPr>
            <a:spLocks noChangeArrowheads="1"/>
          </p:cNvSpPr>
          <p:nvPr/>
        </p:nvSpPr>
        <p:spPr bwMode="auto">
          <a:xfrm>
            <a:off x="5984082" y="3388209"/>
            <a:ext cx="15257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2" name="Oval 20"/>
          <p:cNvSpPr>
            <a:spLocks noChangeArrowheads="1"/>
          </p:cNvSpPr>
          <p:nvPr/>
        </p:nvSpPr>
        <p:spPr bwMode="auto">
          <a:xfrm>
            <a:off x="5984082" y="3998645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3" name="Oval 21"/>
          <p:cNvSpPr>
            <a:spLocks noChangeArrowheads="1"/>
          </p:cNvSpPr>
          <p:nvPr/>
        </p:nvSpPr>
        <p:spPr bwMode="auto">
          <a:xfrm>
            <a:off x="5984082" y="4607576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5" name="Oval 23"/>
          <p:cNvSpPr>
            <a:spLocks noChangeArrowheads="1"/>
          </p:cNvSpPr>
          <p:nvPr/>
        </p:nvSpPr>
        <p:spPr bwMode="auto">
          <a:xfrm>
            <a:off x="4874411" y="3401773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6" name="Oval 24"/>
          <p:cNvSpPr>
            <a:spLocks noChangeArrowheads="1"/>
          </p:cNvSpPr>
          <p:nvPr/>
        </p:nvSpPr>
        <p:spPr bwMode="auto">
          <a:xfrm>
            <a:off x="4874411" y="4631692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1" name="Line 29"/>
          <p:cNvSpPr>
            <a:spLocks noChangeShapeType="1"/>
          </p:cNvSpPr>
          <p:nvPr/>
        </p:nvSpPr>
        <p:spPr bwMode="auto">
          <a:xfrm>
            <a:off x="5666571" y="4073697"/>
            <a:ext cx="72008" cy="648072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2" name="Line 30"/>
          <p:cNvSpPr>
            <a:spLocks noChangeShapeType="1"/>
          </p:cNvSpPr>
          <p:nvPr/>
        </p:nvSpPr>
        <p:spPr bwMode="auto">
          <a:xfrm flipH="1">
            <a:off x="5697635" y="3483985"/>
            <a:ext cx="72008" cy="576064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3" name="Line 31"/>
          <p:cNvSpPr>
            <a:spLocks noChangeShapeType="1"/>
          </p:cNvSpPr>
          <p:nvPr/>
        </p:nvSpPr>
        <p:spPr bwMode="auto">
          <a:xfrm>
            <a:off x="8277403" y="3040033"/>
            <a:ext cx="0" cy="238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3462663" y="2627046"/>
            <a:ext cx="915479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1-Not</a:t>
            </a:r>
          </a:p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existent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4530721" y="2627046"/>
            <a:ext cx="913938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2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5597238" y="2627046"/>
            <a:ext cx="913938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3-Frequently</a:t>
            </a: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occuring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6663756" y="2627046"/>
            <a:ext cx="913938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4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7730273" y="2627046"/>
            <a:ext cx="913938" cy="45669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de-DE" sz="1200" b="1" dirty="0" smtClean="0">
                <a:latin typeface="Times New Roman" pitchFamily="18" charset="0"/>
              </a:rPr>
              <a:t>5-Used</a:t>
            </a:r>
          </a:p>
          <a:p>
            <a:pPr algn="ctr" defTabSz="914303" eaLnBrk="0" hangingPunct="0"/>
            <a:r>
              <a:rPr lang="de-DE" sz="1200" b="1" dirty="0" err="1" smtClean="0">
                <a:latin typeface="Times New Roman" pitchFamily="18" charset="0"/>
              </a:rPr>
              <a:t>practice</a:t>
            </a:r>
            <a:endParaRPr lang="de-DE" sz="1200" b="1" dirty="0">
              <a:latin typeface="Times New Roman" pitchFamily="18" charset="0"/>
            </a:endParaRPr>
          </a:p>
        </p:txBody>
      </p:sp>
      <p:sp>
        <p:nvSpPr>
          <p:cNvPr id="356389" name="Oval 37"/>
          <p:cNvSpPr>
            <a:spLocks noChangeArrowheads="1"/>
          </p:cNvSpPr>
          <p:nvPr/>
        </p:nvSpPr>
        <p:spPr bwMode="auto">
          <a:xfrm>
            <a:off x="8203425" y="3998645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0" name="Oval 38"/>
          <p:cNvSpPr>
            <a:spLocks noChangeArrowheads="1"/>
          </p:cNvSpPr>
          <p:nvPr/>
        </p:nvSpPr>
        <p:spPr bwMode="auto">
          <a:xfrm>
            <a:off x="8203425" y="4607576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1" name="Oval 39"/>
          <p:cNvSpPr>
            <a:spLocks noChangeArrowheads="1"/>
          </p:cNvSpPr>
          <p:nvPr/>
        </p:nvSpPr>
        <p:spPr bwMode="auto">
          <a:xfrm>
            <a:off x="8203425" y="3388209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2" name="Oval 40"/>
          <p:cNvSpPr>
            <a:spLocks noChangeArrowheads="1"/>
          </p:cNvSpPr>
          <p:nvPr/>
        </p:nvSpPr>
        <p:spPr bwMode="auto">
          <a:xfrm>
            <a:off x="7093754" y="3388209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3" name="Oval 41"/>
          <p:cNvSpPr>
            <a:spLocks noChangeArrowheads="1"/>
          </p:cNvSpPr>
          <p:nvPr/>
        </p:nvSpPr>
        <p:spPr bwMode="auto">
          <a:xfrm>
            <a:off x="7090671" y="3980558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4" name="Oval 42"/>
          <p:cNvSpPr>
            <a:spLocks noChangeArrowheads="1"/>
          </p:cNvSpPr>
          <p:nvPr/>
        </p:nvSpPr>
        <p:spPr bwMode="auto">
          <a:xfrm>
            <a:off x="3844883" y="3388209"/>
            <a:ext cx="151039" cy="15223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5" name="Oval 43"/>
          <p:cNvSpPr>
            <a:spLocks noChangeArrowheads="1"/>
          </p:cNvSpPr>
          <p:nvPr/>
        </p:nvSpPr>
        <p:spPr bwMode="auto">
          <a:xfrm>
            <a:off x="3844883" y="4607576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96" name="Oval 44"/>
          <p:cNvSpPr>
            <a:spLocks noChangeArrowheads="1"/>
          </p:cNvSpPr>
          <p:nvPr/>
        </p:nvSpPr>
        <p:spPr bwMode="auto">
          <a:xfrm>
            <a:off x="3838718" y="3995631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6" name="Rectangle 54"/>
          <p:cNvSpPr>
            <a:spLocks noChangeArrowheads="1"/>
          </p:cNvSpPr>
          <p:nvPr/>
        </p:nvSpPr>
        <p:spPr bwMode="auto">
          <a:xfrm>
            <a:off x="396339" y="4993432"/>
            <a:ext cx="2990804" cy="57878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4" rIns="91427" bIns="45714" anchor="ctr"/>
          <a:lstStyle/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Involvement of companies in </a:t>
            </a:r>
          </a:p>
          <a:p>
            <a:pPr algn="ctr" defTabSz="914303" eaLnBrk="0" hangingPunct="0"/>
            <a:r>
              <a:rPr lang="en-US" sz="1200" b="1" dirty="0" smtClean="0">
                <a:solidFill>
                  <a:srgbClr val="C00000"/>
                </a:solidFill>
              </a:rPr>
              <a:t>evaluation / accreditation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56407" name="Line 55"/>
          <p:cNvSpPr>
            <a:spLocks noChangeShapeType="1"/>
          </p:cNvSpPr>
          <p:nvPr/>
        </p:nvSpPr>
        <p:spPr bwMode="auto">
          <a:xfrm>
            <a:off x="3764741" y="5282825"/>
            <a:ext cx="4723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8" name="Oval 56"/>
          <p:cNvSpPr>
            <a:spLocks noChangeArrowheads="1"/>
          </p:cNvSpPr>
          <p:nvPr/>
        </p:nvSpPr>
        <p:spPr bwMode="auto">
          <a:xfrm>
            <a:off x="8203425" y="5210477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09" name="Oval 57"/>
          <p:cNvSpPr>
            <a:spLocks noChangeArrowheads="1"/>
          </p:cNvSpPr>
          <p:nvPr/>
        </p:nvSpPr>
        <p:spPr bwMode="auto">
          <a:xfrm>
            <a:off x="7093754" y="5210477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0" name="Oval 58"/>
          <p:cNvSpPr>
            <a:spLocks noChangeArrowheads="1"/>
          </p:cNvSpPr>
          <p:nvPr/>
        </p:nvSpPr>
        <p:spPr bwMode="auto">
          <a:xfrm>
            <a:off x="5984083" y="5210477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1" name="Oval 59"/>
          <p:cNvSpPr>
            <a:spLocks noChangeArrowheads="1"/>
          </p:cNvSpPr>
          <p:nvPr/>
        </p:nvSpPr>
        <p:spPr bwMode="auto">
          <a:xfrm>
            <a:off x="4874411" y="5210477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2" name="Oval 60"/>
          <p:cNvSpPr>
            <a:spLocks noChangeArrowheads="1"/>
          </p:cNvSpPr>
          <p:nvPr/>
        </p:nvSpPr>
        <p:spPr bwMode="auto">
          <a:xfrm>
            <a:off x="3838718" y="5210477"/>
            <a:ext cx="15103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6" name="Oval 64"/>
          <p:cNvSpPr>
            <a:spLocks noChangeArrowheads="1"/>
          </p:cNvSpPr>
          <p:nvPr/>
        </p:nvSpPr>
        <p:spPr bwMode="auto">
          <a:xfrm>
            <a:off x="5292883" y="3398329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7" name="Oval 65"/>
          <p:cNvSpPr>
            <a:spLocks noChangeArrowheads="1"/>
          </p:cNvSpPr>
          <p:nvPr/>
        </p:nvSpPr>
        <p:spPr bwMode="auto">
          <a:xfrm>
            <a:off x="5038971" y="3988041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8" name="Oval 66"/>
          <p:cNvSpPr>
            <a:spLocks noChangeArrowheads="1"/>
          </p:cNvSpPr>
          <p:nvPr/>
        </p:nvSpPr>
        <p:spPr bwMode="auto">
          <a:xfrm>
            <a:off x="5054648" y="4621059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19" name="Oval 67"/>
          <p:cNvSpPr>
            <a:spLocks noChangeArrowheads="1"/>
          </p:cNvSpPr>
          <p:nvPr/>
        </p:nvSpPr>
        <p:spPr bwMode="auto">
          <a:xfrm>
            <a:off x="4572803" y="5212177"/>
            <a:ext cx="152579" cy="15223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0" name="Line 68"/>
          <p:cNvSpPr>
            <a:spLocks noChangeShapeType="1"/>
          </p:cNvSpPr>
          <p:nvPr/>
        </p:nvSpPr>
        <p:spPr bwMode="auto">
          <a:xfrm flipH="1">
            <a:off x="5148867" y="3483985"/>
            <a:ext cx="216024" cy="57606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1" name="Line 69"/>
          <p:cNvSpPr>
            <a:spLocks noChangeShapeType="1"/>
          </p:cNvSpPr>
          <p:nvPr/>
        </p:nvSpPr>
        <p:spPr bwMode="auto">
          <a:xfrm>
            <a:off x="5097331" y="4046401"/>
            <a:ext cx="72008" cy="72008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2" name="Line 70"/>
          <p:cNvSpPr>
            <a:spLocks noChangeShapeType="1"/>
          </p:cNvSpPr>
          <p:nvPr/>
        </p:nvSpPr>
        <p:spPr bwMode="auto">
          <a:xfrm flipH="1">
            <a:off x="4644811" y="4636113"/>
            <a:ext cx="504056" cy="64807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425" name="Line 73"/>
          <p:cNvSpPr>
            <a:spLocks noChangeShapeType="1"/>
          </p:cNvSpPr>
          <p:nvPr/>
        </p:nvSpPr>
        <p:spPr bwMode="auto">
          <a:xfrm flipH="1">
            <a:off x="5580915" y="4708121"/>
            <a:ext cx="144016" cy="648072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4876683" y="3988041"/>
            <a:ext cx="152579" cy="15223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0" name="Oval 26"/>
          <p:cNvSpPr>
            <a:spLocks noChangeArrowheads="1"/>
          </p:cNvSpPr>
          <p:nvPr/>
        </p:nvSpPr>
        <p:spPr bwMode="auto">
          <a:xfrm>
            <a:off x="5567267" y="4005133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1" name="Oval 26"/>
          <p:cNvSpPr>
            <a:spLocks noChangeArrowheads="1"/>
          </p:cNvSpPr>
          <p:nvPr/>
        </p:nvSpPr>
        <p:spPr bwMode="auto">
          <a:xfrm>
            <a:off x="5611979" y="4632345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2" name="Oval 26"/>
          <p:cNvSpPr>
            <a:spLocks noChangeArrowheads="1"/>
          </p:cNvSpPr>
          <p:nvPr/>
        </p:nvSpPr>
        <p:spPr bwMode="auto">
          <a:xfrm>
            <a:off x="5481611" y="5201973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356378" name="Oval 26"/>
          <p:cNvSpPr>
            <a:spLocks noChangeArrowheads="1"/>
          </p:cNvSpPr>
          <p:nvPr/>
        </p:nvSpPr>
        <p:spPr bwMode="auto">
          <a:xfrm>
            <a:off x="5652923" y="3401773"/>
            <a:ext cx="224587" cy="15422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CC"/>
            </a:solidFill>
            <a:round/>
            <a:headEnd/>
            <a:tailEnd/>
          </a:ln>
          <a:effectLst/>
        </p:spPr>
        <p:txBody>
          <a:bodyPr wrap="none" lIns="87920" tIns="43960" rIns="87920" bIns="43960" anchor="ctr"/>
          <a:lstStyle/>
          <a:p>
            <a:endParaRPr lang="de-DE"/>
          </a:p>
        </p:txBody>
      </p:sp>
      <p:sp>
        <p:nvSpPr>
          <p:cNvPr id="73" name="Text Box 61"/>
          <p:cNvSpPr txBox="1">
            <a:spLocks noChangeArrowheads="1"/>
          </p:cNvSpPr>
          <p:nvPr/>
        </p:nvSpPr>
        <p:spPr bwMode="auto">
          <a:xfrm>
            <a:off x="6509081" y="2096101"/>
            <a:ext cx="2050536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Czech </a:t>
            </a:r>
            <a:r>
              <a:rPr lang="de-DE" sz="1400" b="1" dirty="0" err="1" smtClean="0">
                <a:solidFill>
                  <a:srgbClr val="0000FF"/>
                </a:solidFill>
                <a:latin typeface="Times New Roman" pitchFamily="18" charset="0"/>
              </a:rPr>
              <a:t>Republic</a:t>
            </a:r>
            <a:r>
              <a:rPr lang="de-DE" sz="1400" b="1" dirty="0" smtClean="0">
                <a:solidFill>
                  <a:srgbClr val="0000FF"/>
                </a:solidFill>
                <a:latin typeface="Times New Roman" pitchFamily="18" charset="0"/>
              </a:rPr>
              <a:t> HEI-All</a:t>
            </a:r>
            <a:endParaRPr lang="de-DE" sz="1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4" name="Text Box 62"/>
          <p:cNvSpPr txBox="1">
            <a:spLocks noChangeArrowheads="1"/>
          </p:cNvSpPr>
          <p:nvPr/>
        </p:nvSpPr>
        <p:spPr bwMode="auto">
          <a:xfrm>
            <a:off x="5070479" y="2096101"/>
            <a:ext cx="109835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4" rIns="91427" bIns="45714">
            <a:spAutoFit/>
          </a:bodyPr>
          <a:lstStyle/>
          <a:p>
            <a:pPr algn="ctr" defTabSz="914303" eaLnBrk="0" hangingPunct="0"/>
            <a:r>
              <a:rPr lang="de-DE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EU HEI-All</a:t>
            </a:r>
            <a:endParaRPr lang="de-DE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Hodnocení spolupráce vysokých škol s praxí</a:t>
            </a:r>
            <a:endParaRPr lang="cs-CZ" sz="2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323427" y="6025934"/>
            <a:ext cx="3074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Projekt HAPHE, 2011 - 13</a:t>
            </a:r>
            <a:endParaRPr lang="cs-CZ" sz="11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Poli</a:t>
            </a:r>
            <a:r>
              <a:rPr lang="cs-CZ" dirty="0" err="1" smtClean="0"/>
              <a:t>tika</a:t>
            </a:r>
            <a:r>
              <a:rPr lang="cs-CZ" dirty="0" smtClean="0"/>
              <a:t>, koncepce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Nedostatek pozornosti profesně zaměřenému VŠ/terciárnímu vzdělávání ve vzdělávacích politikách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Minimální, spíše absentující reflexe v hospodářských politikách 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Obecně, vágní formulace v stávajících předpisech, </a:t>
            </a:r>
            <a:r>
              <a:rPr lang="en-US" sz="2000" dirty="0" err="1" smtClean="0"/>
              <a:t>regulati</a:t>
            </a:r>
            <a:r>
              <a:rPr lang="cs-CZ" sz="2000" dirty="0" err="1" smtClean="0"/>
              <a:t>vních</a:t>
            </a:r>
            <a:r>
              <a:rPr lang="cs-CZ" sz="2000" dirty="0" smtClean="0"/>
              <a:t> dokumentech, směrnicích či politikách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cs-CZ" sz="2000" dirty="0" smtClean="0"/>
              <a:t>Většina vysokoškolských institucí nemá o rozvoj profesně zaměřeného vzdělávání zájem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>
              <a:spcBef>
                <a:spcPts val="600"/>
              </a:spcBef>
            </a:pPr>
            <a:r>
              <a:rPr lang="cs-CZ" sz="2000" dirty="0" smtClean="0"/>
              <a:t>Zájem ze strany zaměstnavatelů a profesních organizací je hlavním motorem pro rozvoj profesně zaměřeného terciárního vzdělávání, data jsou ale v evropském kontextu výrazně nižší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Finan</a:t>
            </a:r>
            <a:r>
              <a:rPr lang="cs-CZ" sz="2000" dirty="0" smtClean="0"/>
              <a:t>ční přínos ze spolupráce s podnikovou sférou, stejně jako poptávka po celoživotním učení nejsou příliš podstatné a jsou pod evropským průměrem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cs-CZ" sz="2000" dirty="0" smtClean="0"/>
              <a:t>Zaměstnatelnost absolventů je hlavním motivem pro profesně zaměřené terciární vzdělávání, ale méně výrazným ve srovnání s evropskými zeměmi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cs-CZ" sz="2000" dirty="0" smtClean="0"/>
              <a:t>Jen </a:t>
            </a:r>
            <a:r>
              <a:rPr lang="en-GB" sz="2000" dirty="0" smtClean="0"/>
              <a:t>58</a:t>
            </a:r>
            <a:r>
              <a:rPr lang="en-GB" sz="2000" dirty="0"/>
              <a:t>% </a:t>
            </a:r>
            <a:r>
              <a:rPr lang="cs-CZ" sz="2000" dirty="0" smtClean="0"/>
              <a:t>respondentů soudí, že v ČR roste poptávka po jasně profilovaném profesně zaměřeném terciárním vzdělávání. 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Ve většině ukazatelů jedny z nejhorších výsledků v evropském srovnání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I</a:t>
            </a:r>
            <a:r>
              <a:rPr lang="cs-CZ" sz="3600" dirty="0" err="1" smtClean="0"/>
              <a:t>nterakce</a:t>
            </a:r>
            <a:r>
              <a:rPr lang="cs-CZ" sz="3600" dirty="0" smtClean="0"/>
              <a:t> se světem práce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Spolupráce s praxí – ne příliš častý a zaběhnutý přístup (hůř než EU)</a:t>
            </a:r>
          </a:p>
          <a:p>
            <a:r>
              <a:rPr lang="cs-CZ" sz="1800" dirty="0" smtClean="0"/>
              <a:t>Určité zapojení zaměstnavatelů do přípravy politik. Data nejednoznačná</a:t>
            </a:r>
          </a:p>
          <a:p>
            <a:r>
              <a:rPr lang="cs-CZ" sz="1800" dirty="0" smtClean="0"/>
              <a:t>Extrémně nízké zapojení praxe („světa práce“) do hodnocení/akreditace – výrazně nejhorší situace v evropském kontextu</a:t>
            </a:r>
          </a:p>
          <a:p>
            <a:r>
              <a:rPr lang="cs-CZ" sz="1800" dirty="0" smtClean="0"/>
              <a:t>Častá spolupráce při odborných praxích, nižší než EU průměr</a:t>
            </a:r>
          </a:p>
          <a:p>
            <a:r>
              <a:rPr lang="cs-CZ" sz="1800" dirty="0" smtClean="0"/>
              <a:t>Malá důležitost profesně zaměřeného terciárního vzdělávání na trhu práce .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… </a:t>
            </a:r>
            <a:r>
              <a:rPr lang="cs-CZ" sz="1800" dirty="0" smtClean="0"/>
              <a:t>ruku v ruce s velmi omezenou nabídkou vzdělávacích příležitostí</a:t>
            </a:r>
            <a:r>
              <a:rPr lang="en-GB" sz="18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71800" y="3448"/>
            <a:ext cx="5112568" cy="917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Comfortaa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GB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CZ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Nejkritičtější k:</a:t>
            </a:r>
          </a:p>
          <a:p>
            <a:r>
              <a:rPr lang="cs-CZ" sz="2400" dirty="0" smtClean="0"/>
              <a:t>Zapojení do formulování cílů studia/výstupů z učení</a:t>
            </a:r>
          </a:p>
          <a:p>
            <a:r>
              <a:rPr lang="cs-CZ" sz="2400" dirty="0" smtClean="0"/>
              <a:t>Zapojení do návrhu studijních programů a jejich obsahu</a:t>
            </a:r>
          </a:p>
          <a:p>
            <a:r>
              <a:rPr lang="cs-CZ" sz="2400" dirty="0" smtClean="0"/>
              <a:t>Zapojení do hodnocení kvality</a:t>
            </a: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CZ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Klíčovými motivy pro péči o kvalitu jsou akreditační požadavky a úsilí o průběžné zlepšování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Nejsou národní nebo regionální programy stimulující požadavky na kvalitu</a:t>
            </a:r>
            <a:endParaRPr lang="en-US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Komentáře z šetření:</a:t>
            </a:r>
            <a:br>
              <a:rPr lang="cs-CZ" sz="3200" dirty="0" smtClean="0"/>
            </a:br>
            <a:r>
              <a:rPr lang="cs-CZ" sz="3200" dirty="0" smtClean="0"/>
              <a:t>Největší výzvy CZ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Vyřešit postavení v systému jako jeho regulérní, plnohodnotná součást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Vyřešit flexibilitu a prostupnost v rámci systému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Konzistentní, udržitelná vzdělávací politika 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Diverzifikace vysokého školství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Propojit vzdělávací politiku s dlouhodobou udržitelnou strategií rozvoje země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Politická vůle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Změna legislativy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Nedostatečná komunikace a porozumění mezi vzděláváním a praxí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Propojení škol s reálnou praxí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Věnovat větší pozornost trhu práce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Užší spolupráce škol s podniky, zaměstnavateli při přípravě a zabezpečení studia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Zavést duální systém do terciárního vzdělávání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Změnit negativní vnímání profesně zaměřeného sektoru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Najít zdatné odborníky z praxe jako pedagogy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Změna úhlu pohledu na kvalitu vysokoškolského vzdělávání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Oddělit zrno od plev</a:t>
            </a:r>
          </a:p>
          <a:p>
            <a:pPr defTabSz="914303" eaLnBrk="0" hangingPunct="0">
              <a:spcBef>
                <a:spcPts val="600"/>
              </a:spcBef>
            </a:pPr>
            <a:r>
              <a:rPr lang="cs-CZ" sz="2000" dirty="0" smtClean="0"/>
              <a:t>Už to jen provést…</a:t>
            </a:r>
            <a:endParaRPr lang="en-US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A5130-BEE0-49BA-A848-F279C7C19E8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5987008" cy="1143000"/>
          </a:xfrm>
        </p:spPr>
        <p:txBody>
          <a:bodyPr/>
          <a:lstStyle/>
          <a:p>
            <a:r>
              <a:rPr lang="cs-CZ" sz="3200" dirty="0" smtClean="0"/>
              <a:t>Reflexe v legislativních změnách</a:t>
            </a:r>
            <a:br>
              <a:rPr lang="cs-CZ" sz="3200" dirty="0" smtClean="0"/>
            </a:br>
            <a:r>
              <a:rPr lang="cs-CZ" sz="3200" dirty="0" smtClean="0"/>
              <a:t>Politika a strategie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535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70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Reflexe v legislativních </a:t>
            </a:r>
            <a:r>
              <a:rPr lang="cs-CZ" sz="3200" dirty="0" smtClean="0"/>
              <a:t>změnách:</a:t>
            </a:r>
            <a:br>
              <a:rPr lang="cs-CZ" sz="3200" dirty="0" smtClean="0"/>
            </a:br>
            <a:r>
              <a:rPr lang="cs-CZ" sz="3200" dirty="0" smtClean="0"/>
              <a:t>Vzdělávání</a:t>
            </a:r>
            <a:endParaRPr lang="cs-CZ" sz="3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16832"/>
            <a:ext cx="89535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220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Reflexe v legislativních </a:t>
            </a:r>
            <a:r>
              <a:rPr lang="cs-CZ" sz="3200" dirty="0" smtClean="0"/>
              <a:t>změnách:</a:t>
            </a:r>
            <a:br>
              <a:rPr lang="cs-CZ" sz="3200" dirty="0" smtClean="0"/>
            </a:br>
            <a:r>
              <a:rPr lang="cs-CZ" sz="3200" dirty="0" smtClean="0"/>
              <a:t>Tvůrčí činnost</a:t>
            </a:r>
            <a:endParaRPr lang="cs-CZ" sz="3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230438"/>
            <a:ext cx="89535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37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situace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NEJSILNĚJŠÍ MOTIVY: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Poptávka ze strany zaměstnavatelů, trhu práce – požadavky na nové, kvalifikované odborníky</a:t>
            </a:r>
          </a:p>
          <a:p>
            <a:r>
              <a:rPr lang="cs-CZ" sz="2400" dirty="0" smtClean="0"/>
              <a:t>Požadavky na zvyšování kvalifikací u některých profesí</a:t>
            </a:r>
          </a:p>
          <a:p>
            <a:r>
              <a:rPr lang="cs-CZ" sz="2400" dirty="0" smtClean="0"/>
              <a:t>Zaměstnatelnost absolventů – profilace vzdělávání </a:t>
            </a:r>
            <a:r>
              <a:rPr lang="cs-CZ" dirty="0" smtClean="0"/>
              <a:t>relevantního </a:t>
            </a:r>
            <a:r>
              <a:rPr lang="cs-CZ" sz="2400" dirty="0" smtClean="0"/>
              <a:t>pro </a:t>
            </a:r>
            <a:r>
              <a:rPr lang="cs-CZ" dirty="0" smtClean="0"/>
              <a:t>uplatnění</a:t>
            </a:r>
            <a:endParaRPr lang="cs-CZ" sz="2400" dirty="0" smtClean="0"/>
          </a:p>
          <a:p>
            <a:r>
              <a:rPr lang="cs-CZ" dirty="0" smtClean="0"/>
              <a:t>Prostor pro diverzifikaci a profilaci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>
              <a:solidFill>
                <a:srgbClr val="2E67B2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PROBLÉMY: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Nevyjasněnost koncepce celého systému, postavení, provázanosti i prostupnosti – čekání na VŠ novelu</a:t>
            </a:r>
          </a:p>
          <a:p>
            <a:r>
              <a:rPr lang="cs-CZ" dirty="0" smtClean="0"/>
              <a:t>Komunikace a společné řešení problémů včetně zapojení </a:t>
            </a:r>
            <a:r>
              <a:rPr lang="cs-CZ" dirty="0"/>
              <a:t>zaměstnavatelů do přípravy politik</a:t>
            </a:r>
          </a:p>
          <a:p>
            <a:r>
              <a:rPr lang="cs-CZ" dirty="0" smtClean="0"/>
              <a:t>Extrémně </a:t>
            </a:r>
            <a:r>
              <a:rPr lang="cs-CZ" dirty="0"/>
              <a:t>nízké zapojení praxe („světa práce“) </a:t>
            </a:r>
            <a:r>
              <a:rPr lang="cs-CZ" dirty="0" smtClean="0"/>
              <a:t>do hodnocení/ akreditace </a:t>
            </a:r>
            <a:r>
              <a:rPr lang="cs-CZ" dirty="0"/>
              <a:t>– výrazně nejhorší situace v evropském kontextu</a:t>
            </a:r>
          </a:p>
          <a:p>
            <a:r>
              <a:rPr lang="cs-CZ" dirty="0" smtClean="0"/>
              <a:t>Malá </a:t>
            </a:r>
            <a:r>
              <a:rPr lang="cs-CZ" dirty="0"/>
              <a:t>důležitost profesně zaměřeného terciárního vzdělávání na trhu práce .</a:t>
            </a:r>
            <a:r>
              <a:rPr lang="en-GB" dirty="0"/>
              <a:t>.</a:t>
            </a:r>
          </a:p>
          <a:p>
            <a:r>
              <a:rPr lang="en-GB" dirty="0"/>
              <a:t>… </a:t>
            </a:r>
            <a:r>
              <a:rPr lang="cs-CZ" dirty="0"/>
              <a:t>ruku v ruce s velmi omezenou nabídkou vzdělávacích </a:t>
            </a:r>
            <a:r>
              <a:rPr lang="cs-CZ" dirty="0" smtClean="0"/>
              <a:t>příležitostí</a:t>
            </a:r>
            <a:endParaRPr lang="cs-CZ" dirty="0"/>
          </a:p>
          <a:p>
            <a:r>
              <a:rPr lang="cs-CZ" dirty="0"/>
              <a:t>Absence dat a podnětů pro analýzy a hodnocení stavu</a:t>
            </a:r>
          </a:p>
          <a:p>
            <a:r>
              <a:rPr lang="cs-CZ" dirty="0" smtClean="0"/>
              <a:t>Velmi omezená podpora z prostředků ESF</a:t>
            </a:r>
            <a:endParaRPr lang="en-GB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BA2C0A-023D-4905-A25D-03D6E7E82C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 smtClean="0"/>
              <a:t>Poslání </a:t>
            </a:r>
            <a:r>
              <a:rPr lang="en-GB" noProof="0" dirty="0" smtClean="0"/>
              <a:t>&amp; Role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latin typeface="Comfortaa"/>
              </a:rPr>
              <a:t>EURASHE</a:t>
            </a:r>
            <a:endParaRPr lang="en-GB" b="1" dirty="0">
              <a:latin typeface="Comfortaa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5878512" cy="339725"/>
          </a:xfrm>
        </p:spPr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5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899592" y="685800"/>
            <a:ext cx="7787208" cy="731838"/>
          </a:xfrm>
        </p:spPr>
        <p:txBody>
          <a:bodyPr/>
          <a:lstStyle/>
          <a:p>
            <a:r>
              <a:rPr lang="cs-CZ" sz="3200" dirty="0" smtClean="0"/>
              <a:t>Priority další činnosti SPTV</a:t>
            </a:r>
            <a:br>
              <a:rPr lang="cs-CZ" sz="3200" dirty="0" smtClean="0"/>
            </a:br>
            <a:r>
              <a:rPr lang="cs-CZ" sz="3200" dirty="0" smtClean="0"/>
              <a:t>a témata pro vzájemnou diskuzi</a:t>
            </a:r>
            <a:endParaRPr lang="cs-CZ" sz="3200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Hlavní </a:t>
            </a:r>
            <a:r>
              <a:rPr lang="cs-CZ" dirty="0" smtClean="0"/>
              <a:t>priority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Koncepce a strategie rozvoje</a:t>
            </a:r>
            <a:endParaRPr lang="cs-CZ" dirty="0"/>
          </a:p>
          <a:p>
            <a:r>
              <a:rPr lang="cs-CZ" dirty="0"/>
              <a:t>Strategické aliance s praxí</a:t>
            </a:r>
          </a:p>
          <a:p>
            <a:r>
              <a:rPr lang="cs-CZ" dirty="0"/>
              <a:t>Zaměstnatelnost absolventů, vývoj trhu práce</a:t>
            </a:r>
          </a:p>
          <a:p>
            <a:r>
              <a:rPr lang="cs-CZ" dirty="0" smtClean="0"/>
              <a:t>Praktické </a:t>
            </a:r>
            <a:r>
              <a:rPr lang="cs-CZ" dirty="0"/>
              <a:t>prvky ve vzdělávání, odborné </a:t>
            </a:r>
            <a:r>
              <a:rPr lang="cs-CZ" dirty="0" smtClean="0"/>
              <a:t>praxe – nástroj motivace studentů</a:t>
            </a:r>
            <a:endParaRPr lang="cs-CZ" dirty="0"/>
          </a:p>
          <a:p>
            <a:r>
              <a:rPr lang="cs-CZ" dirty="0"/>
              <a:t>Zabezpečování a zlepšování </a:t>
            </a:r>
            <a:r>
              <a:rPr lang="cs-CZ" dirty="0" smtClean="0"/>
              <a:t>kvality</a:t>
            </a:r>
          </a:p>
          <a:p>
            <a:r>
              <a:rPr lang="cs-CZ" dirty="0" smtClean="0"/>
              <a:t>Komunikace </a:t>
            </a:r>
            <a:r>
              <a:rPr lang="cs-CZ" dirty="0"/>
              <a:t>s absolventy</a:t>
            </a:r>
          </a:p>
          <a:p>
            <a:r>
              <a:rPr lang="cs-CZ" dirty="0" smtClean="0"/>
              <a:t>Tvůrčí činnost a inovace, třetí </a:t>
            </a:r>
            <a:r>
              <a:rPr lang="cs-CZ" dirty="0"/>
              <a:t>role VŠ, regionální dimenze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 dirty="0" smtClean="0"/>
              <a:t>možné oblasti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58181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Celoživotní </a:t>
            </a:r>
            <a:r>
              <a:rPr lang="cs-CZ" sz="2000" dirty="0"/>
              <a:t>učení a vzdělávání dospělých</a:t>
            </a:r>
          </a:p>
          <a:p>
            <a:r>
              <a:rPr lang="cs-CZ" sz="2000" dirty="0"/>
              <a:t>Uznávání předchozího vzdělávání, formálního neformálního i informálního, prostupnost</a:t>
            </a:r>
          </a:p>
          <a:p>
            <a:r>
              <a:rPr lang="cs-CZ" sz="2000" dirty="0" smtClean="0"/>
              <a:t>Řízení </a:t>
            </a:r>
            <a:r>
              <a:rPr lang="cs-CZ" sz="2000" dirty="0"/>
              <a:t>a financování institucí prof. </a:t>
            </a:r>
            <a:r>
              <a:rPr lang="cs-CZ" sz="2000" dirty="0" smtClean="0"/>
              <a:t>terciárního </a:t>
            </a:r>
            <a:r>
              <a:rPr lang="cs-CZ" sz="2000" dirty="0"/>
              <a:t>vzdělávání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pPr>
              <a:defRPr/>
            </a:pPr>
            <a:fld id="{1ABA2C0A-023D-4905-A25D-03D6E7E82C6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6049342" cy="339725"/>
          </a:xfrm>
        </p:spPr>
        <p:txBody>
          <a:bodyPr/>
          <a:lstStyle/>
          <a:p>
            <a:r>
              <a:rPr lang="cs-CZ" dirty="0" smtClean="0"/>
              <a:t>www.ssvs.cz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4499992" y="3933056"/>
            <a:ext cx="4392488" cy="21602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2"/>
                </a:solidFill>
                <a:latin typeface="Calibri" panose="020F0502020204030204" pitchFamily="34" charset="0"/>
              </a:rPr>
              <a:t>Informace</a:t>
            </a:r>
          </a:p>
          <a:p>
            <a:pPr algn="ctr"/>
            <a:r>
              <a:rPr lang="cs-CZ" dirty="0" smtClean="0">
                <a:solidFill>
                  <a:schemeClr val="tx2"/>
                </a:solidFill>
                <a:latin typeface="Calibri" panose="020F0502020204030204" pitchFamily="34" charset="0"/>
              </a:rPr>
              <a:t>Zahraniční trendy a zkušenosti</a:t>
            </a:r>
          </a:p>
          <a:p>
            <a:pPr algn="ctr"/>
            <a:r>
              <a:rPr lang="cs-CZ" dirty="0" smtClean="0">
                <a:solidFill>
                  <a:schemeClr val="tx2"/>
                </a:solidFill>
                <a:latin typeface="Calibri" panose="020F0502020204030204" pitchFamily="34" charset="0"/>
              </a:rPr>
              <a:t>Platforma pro diskuzi a výměnu zkušeností, rozvoj</a:t>
            </a:r>
          </a:p>
          <a:p>
            <a:pPr algn="ctr"/>
            <a:r>
              <a:rPr lang="cs-CZ" dirty="0" smtClean="0">
                <a:solidFill>
                  <a:schemeClr val="tx2"/>
                </a:solidFill>
                <a:latin typeface="Calibri" panose="020F0502020204030204" pitchFamily="34" charset="0"/>
              </a:rPr>
              <a:t>Příklady dobré praxe</a:t>
            </a:r>
          </a:p>
          <a:p>
            <a:pPr algn="ctr"/>
            <a:r>
              <a:rPr lang="cs-CZ" dirty="0">
                <a:solidFill>
                  <a:schemeClr val="tx2"/>
                </a:solidFill>
                <a:latin typeface="Calibri" panose="020F0502020204030204" pitchFamily="34" charset="0"/>
              </a:rPr>
              <a:t>Podklady a návrhy</a:t>
            </a:r>
          </a:p>
          <a:p>
            <a:pPr algn="ctr"/>
            <a:r>
              <a:rPr lang="cs-CZ" dirty="0" smtClean="0">
                <a:solidFill>
                  <a:schemeClr val="tx2"/>
                </a:solidFill>
                <a:latin typeface="Calibri" panose="020F0502020204030204" pitchFamily="34" charset="0"/>
              </a:rPr>
              <a:t>Komunikace</a:t>
            </a:r>
            <a:endParaRPr lang="cs-CZ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2000"/>
            <a:ext cx="5256584" cy="655638"/>
          </a:xfrm>
        </p:spPr>
        <p:txBody>
          <a:bodyPr/>
          <a:lstStyle/>
          <a:p>
            <a:r>
              <a:rPr lang="cs-CZ" sz="3600" dirty="0" smtClean="0"/>
              <a:t>Projekty </a:t>
            </a:r>
            <a:r>
              <a:rPr lang="cs-CZ" sz="3600" dirty="0" smtClean="0"/>
              <a:t>SPTV na </a:t>
            </a:r>
            <a:r>
              <a:rPr lang="cs-CZ" sz="3600" dirty="0" smtClean="0"/>
              <a:t>podporu daných priorit</a:t>
            </a:r>
            <a:endParaRPr lang="cs-CZ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5579"/>
            <a:ext cx="8229600" cy="331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5878512" cy="339725"/>
          </a:xfrm>
        </p:spPr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4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www.ssvs.cz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7A08E-5FCA-4414-B2C8-41FFFFD0A61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a trpělivost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cs-CZ" dirty="0" smtClean="0"/>
              <a:t>Michal </a:t>
            </a:r>
            <a:r>
              <a:rPr lang="cs-CZ" dirty="0" smtClean="0"/>
              <a:t>Karpíšek</a:t>
            </a:r>
          </a:p>
          <a:p>
            <a:endParaRPr lang="cs-CZ" dirty="0" smtClean="0"/>
          </a:p>
          <a:p>
            <a:r>
              <a:rPr lang="cs-CZ" sz="2000" dirty="0" smtClean="0">
                <a:hlinkClick r:id="rId2"/>
              </a:rPr>
              <a:t>karpisek@ssvs.cz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michal.karpisek@eurashe.eu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Tel: +420 603 253 392</a:t>
            </a:r>
          </a:p>
          <a:p>
            <a:r>
              <a:rPr lang="cs-CZ" sz="2000" dirty="0" err="1" smtClean="0"/>
              <a:t>Skype</a:t>
            </a:r>
            <a:r>
              <a:rPr lang="cs-CZ" sz="2000" dirty="0" smtClean="0"/>
              <a:t>: </a:t>
            </a:r>
            <a:r>
              <a:rPr lang="cs-CZ" sz="2000" dirty="0" err="1" smtClean="0"/>
              <a:t>michal.karpisek</a:t>
            </a: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7A08E-5FCA-4414-B2C8-41FFFFD0A61A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2071688" cy="1290638"/>
          </a:xfrm>
          <a:prstGeom prst="rect">
            <a:avLst/>
          </a:prstGeom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5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4000" dirty="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 smtClean="0"/>
              <a:t>Sdružení profesního terciárního vzdělávání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sdružení „experimentálních škol“, VOŠ i </a:t>
            </a:r>
            <a:r>
              <a:rPr lang="cs-CZ" dirty="0" smtClean="0"/>
              <a:t>VŠ (</a:t>
            </a:r>
            <a:r>
              <a:rPr lang="cs-CZ" dirty="0" err="1" smtClean="0"/>
              <a:t>neu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důraz na vytvoření profesně zaměřeného VŠ sektoru a transformaci VOŠ</a:t>
            </a:r>
          </a:p>
          <a:p>
            <a:r>
              <a:rPr lang="cs-CZ" dirty="0" smtClean="0"/>
              <a:t>mezinárodní zkušenosti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nová role: platforma pro podporu rozvoje profesně zaměřeného terciárního vzdělávání, výměnu zkušeností</a:t>
            </a:r>
          </a:p>
          <a:p>
            <a:r>
              <a:rPr lang="cs-CZ" dirty="0" smtClean="0"/>
              <a:t>členství pro jednotlivce, školy i jejich uskupení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cs-CZ" sz="2800" dirty="0" smtClean="0"/>
              <a:t>EURASHE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politická reprezentace na úrovni </a:t>
            </a:r>
            <a:r>
              <a:rPr lang="cs-CZ" sz="2000" dirty="0"/>
              <a:t>EU/EHEA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 smtClean="0"/>
              <a:t>partner </a:t>
            </a:r>
            <a:r>
              <a:rPr lang="cs-CZ" sz="1800" dirty="0"/>
              <a:t>pro Evropskou komisi jako reprezentant sektoru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 smtClean="0"/>
              <a:t>oficiální </a:t>
            </a:r>
            <a:r>
              <a:rPr lang="cs-CZ" sz="1800" dirty="0"/>
              <a:t>partner v Boloňském </a:t>
            </a:r>
            <a:r>
              <a:rPr lang="cs-CZ" sz="1800" dirty="0" smtClean="0"/>
              <a:t>procesu</a:t>
            </a:r>
          </a:p>
          <a:p>
            <a:r>
              <a:rPr lang="cs-CZ" sz="2000" dirty="0" smtClean="0"/>
              <a:t>informace </a:t>
            </a:r>
            <a:r>
              <a:rPr lang="cs-CZ" sz="2000" dirty="0"/>
              <a:t>o </a:t>
            </a:r>
            <a:r>
              <a:rPr lang="cs-CZ" sz="2000" dirty="0" smtClean="0"/>
              <a:t>vývoji, trendech </a:t>
            </a:r>
            <a:r>
              <a:rPr lang="cs-CZ" sz="2000" dirty="0"/>
              <a:t>&amp; možných přístupech a řešeních, sdílení zkušeností</a:t>
            </a:r>
          </a:p>
          <a:p>
            <a:r>
              <a:rPr lang="cs-CZ" sz="2000" dirty="0" smtClean="0"/>
              <a:t>členství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 smtClean="0"/>
              <a:t>asociace </a:t>
            </a:r>
            <a:r>
              <a:rPr lang="cs-CZ" sz="1800" dirty="0"/>
              <a:t>i jednotlivé </a:t>
            </a:r>
            <a:r>
              <a:rPr lang="cs-CZ" sz="1800" dirty="0" smtClean="0"/>
              <a:t>instituce</a:t>
            </a:r>
          </a:p>
          <a:p>
            <a:pPr marL="457200" lvl="1" indent="0">
              <a:buNone/>
            </a:pPr>
            <a:r>
              <a:rPr lang="cs-CZ" sz="1800" dirty="0" smtClean="0"/>
              <a:t>± 1400 institucí v 40 zemích</a:t>
            </a:r>
            <a:endParaRPr lang="cs-CZ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pPr>
              <a:defRPr/>
            </a:pPr>
            <a:fld id="{5C8588E8-4E32-4487-8C20-0929BAD3CC5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Šipka dolů 5"/>
          <p:cNvSpPr/>
          <p:nvPr/>
        </p:nvSpPr>
        <p:spPr>
          <a:xfrm>
            <a:off x="2051720" y="3933056"/>
            <a:ext cx="86409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vodorovná šipka 6"/>
          <p:cNvSpPr/>
          <p:nvPr/>
        </p:nvSpPr>
        <p:spPr>
          <a:xfrm>
            <a:off x="3851920" y="3597473"/>
            <a:ext cx="1080120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6049342" cy="339725"/>
          </a:xfrm>
        </p:spPr>
        <p:txBody>
          <a:bodyPr/>
          <a:lstStyle/>
          <a:p>
            <a:r>
              <a:rPr lang="cs-CZ" dirty="0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6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000" b="1" dirty="0"/>
              <a:t>EURASHE</a:t>
            </a:r>
            <a:r>
              <a:rPr lang="en-GB" sz="3600" dirty="0" smtClean="0"/>
              <a:t> </a:t>
            </a:r>
            <a:r>
              <a:rPr lang="en-GB" sz="3000" b="1" dirty="0"/>
              <a:t>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17638"/>
            <a:ext cx="4176464" cy="4891682"/>
          </a:xfrm>
        </p:spPr>
        <p:txBody>
          <a:bodyPr anchor="b">
            <a:normAutofit fontScale="92500" lnSpcReduction="20000"/>
          </a:bodyPr>
          <a:lstStyle/>
          <a:p>
            <a:r>
              <a:rPr lang="en-GB" sz="1800" dirty="0" smtClean="0"/>
              <a:t>15 national </a:t>
            </a:r>
            <a:r>
              <a:rPr lang="en-GB" sz="1800" dirty="0"/>
              <a:t>a</a:t>
            </a:r>
            <a:r>
              <a:rPr lang="en-GB" sz="1800" dirty="0" smtClean="0"/>
              <a:t>ssociations:</a:t>
            </a:r>
          </a:p>
          <a:p>
            <a:pPr lvl="1"/>
            <a:r>
              <a:rPr lang="en-GB" sz="1600" dirty="0"/>
              <a:t>Armenia, Belgium (2), Croatia, Czech Republic, Denmark, Estonia, France, Ireland, Lithuania, </a:t>
            </a:r>
            <a:r>
              <a:rPr lang="en-GB" sz="1600" dirty="0" smtClean="0"/>
              <a:t>Poland, </a:t>
            </a:r>
            <a:r>
              <a:rPr lang="en-GB" sz="1600" dirty="0"/>
              <a:t>Portugal, Serbia, Slovenia, </a:t>
            </a:r>
            <a:r>
              <a:rPr lang="en-GB" sz="1600" dirty="0" smtClean="0"/>
              <a:t>United Kingdom</a:t>
            </a:r>
          </a:p>
          <a:p>
            <a:endParaRPr lang="en-GB" sz="500" dirty="0" smtClean="0">
              <a:solidFill>
                <a:srgbClr val="5C5CFF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36 individual institutions:</a:t>
            </a:r>
          </a:p>
          <a:p>
            <a:pPr lvl="1"/>
            <a:r>
              <a:rPr lang="en-GB" sz="1600" dirty="0" smtClean="0">
                <a:solidFill>
                  <a:srgbClr val="00B0F0"/>
                </a:solidFill>
              </a:rPr>
              <a:t>Armenia (2), Croatia (3), Cyprus (4), </a:t>
            </a:r>
            <a:r>
              <a:rPr lang="en-GB" sz="1600" dirty="0">
                <a:solidFill>
                  <a:srgbClr val="00B0F0"/>
                </a:solidFill>
              </a:rPr>
              <a:t>Finland (2</a:t>
            </a:r>
            <a:r>
              <a:rPr lang="en-GB" sz="1600" dirty="0" smtClean="0">
                <a:solidFill>
                  <a:srgbClr val="00B0F0"/>
                </a:solidFill>
              </a:rPr>
              <a:t>), France, Greece (7), Hungary, </a:t>
            </a:r>
            <a:r>
              <a:rPr lang="en-GB" sz="1600" dirty="0">
                <a:solidFill>
                  <a:srgbClr val="00B0F0"/>
                </a:solidFill>
              </a:rPr>
              <a:t>Kazakhstan </a:t>
            </a:r>
            <a:r>
              <a:rPr lang="en-GB" sz="1600" dirty="0" smtClean="0">
                <a:solidFill>
                  <a:srgbClr val="00B0F0"/>
                </a:solidFill>
              </a:rPr>
              <a:t>(4), </a:t>
            </a:r>
            <a:r>
              <a:rPr lang="en-GB" sz="1600" dirty="0">
                <a:solidFill>
                  <a:srgbClr val="00B0F0"/>
                </a:solidFill>
              </a:rPr>
              <a:t>Latvia (3), </a:t>
            </a:r>
            <a:r>
              <a:rPr lang="en-GB" sz="1600" dirty="0" smtClean="0">
                <a:solidFill>
                  <a:srgbClr val="00B0F0"/>
                </a:solidFill>
              </a:rPr>
              <a:t>Malta, </a:t>
            </a:r>
            <a:r>
              <a:rPr lang="en-GB" sz="1600" dirty="0">
                <a:solidFill>
                  <a:srgbClr val="00B0F0"/>
                </a:solidFill>
              </a:rPr>
              <a:t>Poland (2), Romania (3), Russia </a:t>
            </a:r>
            <a:r>
              <a:rPr lang="en-GB" sz="1600" dirty="0" smtClean="0">
                <a:solidFill>
                  <a:srgbClr val="00B0F0"/>
                </a:solidFill>
              </a:rPr>
              <a:t>(2), United Kingdom</a:t>
            </a:r>
          </a:p>
          <a:p>
            <a:pPr lvl="1"/>
            <a:endParaRPr lang="en-GB" sz="500" dirty="0">
              <a:solidFill>
                <a:srgbClr val="5C5CFF"/>
              </a:solidFill>
            </a:endParaRPr>
          </a:p>
          <a:p>
            <a:r>
              <a:rPr lang="en-GB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11 </a:t>
            </a:r>
            <a:r>
              <a:rPr lang="en-GB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en-GB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ssociate </a:t>
            </a:r>
            <a:r>
              <a:rPr lang="en-GB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r>
              <a:rPr lang="en-GB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embers (organisations and indirect through sectorial associations):</a:t>
            </a:r>
          </a:p>
          <a:p>
            <a:pPr lvl="1"/>
            <a:r>
              <a:rPr lang="en-GB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Austria, Bangladesh, Belgium, Cyprus, Czech Republic, Denmark, Egypt, Estonia, Finland, France, Germany, Greece, Hungary, Ireland, Kazakhstan, Kyrgyzstan, Lithuania, Macao, Netherlands</a:t>
            </a:r>
            <a:r>
              <a:rPr lang="en-GB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GB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Norway, Poland, Portugal, Romania, Spain, Switzerland, Tajikistan, United Arab Emirates, United Kingdom, United States</a:t>
            </a:r>
            <a:endParaRPr lang="en-GB" sz="1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7638"/>
            <a:ext cx="4932040" cy="4675657"/>
          </a:xfrm>
        </p:spPr>
      </p:pic>
      <p:sp>
        <p:nvSpPr>
          <p:cNvPr id="7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5878512" cy="339725"/>
          </a:xfrm>
        </p:spPr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2000"/>
            <a:ext cx="7859216" cy="655638"/>
          </a:xfrm>
        </p:spPr>
        <p:txBody>
          <a:bodyPr>
            <a:normAutofit/>
          </a:bodyPr>
          <a:lstStyle/>
          <a:p>
            <a:r>
              <a:rPr lang="cs-CZ" sz="3000" b="1" noProof="0" dirty="0" smtClean="0">
                <a:solidFill>
                  <a:srgbClr val="104068"/>
                </a:solidFill>
              </a:rPr>
              <a:t>Rámec strategie </a:t>
            </a:r>
            <a:r>
              <a:rPr lang="en-GB" sz="3000" b="1" noProof="0" dirty="0" smtClean="0">
                <a:solidFill>
                  <a:srgbClr val="104068"/>
                </a:solidFill>
              </a:rPr>
              <a:t>EURASHE</a:t>
            </a:r>
            <a:endParaRPr lang="en-GB" sz="3000" b="1" noProof="0" dirty="0">
              <a:solidFill>
                <a:srgbClr val="104068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872000" y="1556792"/>
            <a:ext cx="5400000" cy="1440000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Poslání prof terc. vzdělávání</a:t>
            </a:r>
          </a:p>
          <a:p>
            <a:pPr algn="ctr">
              <a:buFontTx/>
              <a:buChar char="•"/>
            </a:pPr>
            <a:r>
              <a:rPr lang="cs-CZ" sz="16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Role &amp; postavení</a:t>
            </a:r>
          </a:p>
          <a:p>
            <a:pPr algn="ctr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Charakteristiky</a:t>
            </a:r>
          </a:p>
          <a:p>
            <a:pPr algn="ctr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Sociální aspekty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72000" y="4653296"/>
            <a:ext cx="5400000" cy="14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Kvalita</a:t>
            </a:r>
          </a:p>
          <a:p>
            <a:pPr algn="ctr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Akreditace &amp; evaluace </a:t>
            </a:r>
          </a:p>
          <a:p>
            <a:pPr algn="ctr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Management &amp; zlepšování kvality</a:t>
            </a:r>
          </a:p>
          <a:p>
            <a:pPr algn="ctr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Nástroje pro </a:t>
            </a:r>
            <a:r>
              <a:rPr lang="cs-CZ" sz="1600" dirty="0" err="1" smtClean="0">
                <a:solidFill>
                  <a:schemeClr val="tx1"/>
                </a:solidFill>
                <a:latin typeface="Calibri" pitchFamily="34" charset="0"/>
              </a:rPr>
              <a:t>transparenost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8464" y="2366882"/>
            <a:ext cx="2880000" cy="28800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Inovace &amp; vývoj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Podpora aplikovaného výzkumu/tvůrčí činnosti a jejich specifik včetně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Inovace profesí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Inovace učení (se)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Regionální rozvoj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2366882"/>
            <a:ext cx="2880000" cy="2880000"/>
          </a:xfrm>
          <a:prstGeom prst="round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Vzdělávání &amp; učení se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Zaměstnatelnost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Celoživotní učení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Kvalifikační rámce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Uznávání předchozího vzdělávání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Učení zaměřené na studenta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Metody učení &amp; hodnocení studentů </a:t>
            </a:r>
          </a:p>
          <a:p>
            <a:pPr marL="185738" indent="-185738">
              <a:buFontTx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Calibri" pitchFamily="34" charset="0"/>
              </a:rPr>
              <a:t>Media a nové technologie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4" name="Quad Arrow 13"/>
          <p:cNvSpPr/>
          <p:nvPr/>
        </p:nvSpPr>
        <p:spPr>
          <a:xfrm>
            <a:off x="3312000" y="3037088"/>
            <a:ext cx="2520000" cy="1620000"/>
          </a:xfrm>
          <a:prstGeom prst="quadArrow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Udržitelnost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051050" y="6381750"/>
            <a:ext cx="5878512" cy="339725"/>
          </a:xfrm>
        </p:spPr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 Charakteristiky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PROFESNÍ  VŠ/TERCIÁRNÍ VZDĚLÁVÁNÍ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1F443-B8F4-4CA0-A5D3-4A6B59BA15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úroveň</a:t>
            </a:r>
            <a:r>
              <a:rPr lang="en-GB" dirty="0" smtClean="0"/>
              <a:t>?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42880"/>
              </p:ext>
            </p:extLst>
          </p:nvPr>
        </p:nvGraphicFramePr>
        <p:xfrm>
          <a:off x="683568" y="2028212"/>
          <a:ext cx="4752530" cy="4345141"/>
        </p:xfrm>
        <a:graphic>
          <a:graphicData uri="http://schemas.openxmlformats.org/drawingml/2006/table">
            <a:tbl>
              <a:tblPr/>
              <a:tblGrid>
                <a:gridCol w="950506"/>
                <a:gridCol w="950506"/>
                <a:gridCol w="950506"/>
                <a:gridCol w="950506"/>
                <a:gridCol w="950506"/>
              </a:tblGrid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Země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úroveň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7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EQF5</a:t>
                      </a:r>
                      <a:endParaRPr lang="cs-CZ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Krátké cykly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EQF6</a:t>
                      </a:r>
                      <a:endParaRPr lang="cs-CZ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Bc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EQF7</a:t>
                      </a:r>
                      <a:endParaRPr lang="cs-CZ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EQF8</a:t>
                      </a:r>
                      <a:endParaRPr lang="cs-CZ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Ph.D.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BE(FL)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0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78488" y="278092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EQF 5 = Tertiary Vocational Schools / Colleges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EQF 6 = hybrid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EQF 7 = Universities of Applied Science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 / </a:t>
            </a:r>
            <a:r>
              <a:rPr lang="cs-CZ" dirty="0" err="1" smtClean="0">
                <a:solidFill>
                  <a:prstClr val="black"/>
                </a:solidFill>
                <a:latin typeface="Calibri"/>
              </a:rPr>
              <a:t>Universities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1124744"/>
            <a:ext cx="11789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500" b="1" dirty="0" smtClean="0">
                <a:ln w="12700">
                  <a:solidFill>
                    <a:srgbClr val="4F81BD"/>
                  </a:solidFill>
                  <a:prstDash val="solid"/>
                </a:ln>
                <a:pattFill prst="pct50">
                  <a:fgClr>
                    <a:srgbClr val="4F81BD"/>
                  </a:fgClr>
                  <a:bgClr>
                    <a:srgbClr val="4F81BD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F81BD"/>
                  </a:outerShdw>
                </a:effectLst>
                <a:latin typeface="Calibri"/>
              </a:rPr>
              <a:t>?</a:t>
            </a:r>
            <a:endParaRPr lang="en-US" sz="11500" b="1" dirty="0">
              <a:ln w="12700">
                <a:solidFill>
                  <a:srgbClr val="4F81BD"/>
                </a:solidFill>
                <a:prstDash val="solid"/>
              </a:ln>
              <a:pattFill prst="pct50">
                <a:fgClr>
                  <a:srgbClr val="4F81BD"/>
                </a:fgClr>
                <a:bgClr>
                  <a:srgbClr val="4F81BD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F81BD"/>
                </a:outerShdw>
              </a:effectLst>
              <a:latin typeface="Calibri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950496" y="5092596"/>
            <a:ext cx="2736304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  <a:latin typeface="Calibri"/>
              </a:rPr>
              <a:t>Specifický, samostatný  sektor profesně zaměřeného VŠ/TV, nicméně ne nutně “binární systém”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915000" cy="648072"/>
          </a:xfrm>
        </p:spPr>
        <p:txBody>
          <a:bodyPr>
            <a:noAutofit/>
          </a:bodyPr>
          <a:lstStyle/>
          <a:p>
            <a:r>
              <a:rPr lang="cs-CZ" sz="2800" dirty="0" smtClean="0"/>
              <a:t>Rozdíly mezi </a:t>
            </a:r>
            <a:r>
              <a:rPr lang="en-GB" sz="2800" dirty="0" smtClean="0"/>
              <a:t>“</a:t>
            </a:r>
            <a:r>
              <a:rPr lang="cs-CZ" sz="2800" dirty="0" smtClean="0"/>
              <a:t>profesně zaměřenými VŠ/školami </a:t>
            </a:r>
            <a:r>
              <a:rPr lang="en-GB" sz="2800" dirty="0" smtClean="0"/>
              <a:t>&amp; </a:t>
            </a:r>
            <a:r>
              <a:rPr lang="en-GB" sz="2800" dirty="0" err="1" smtClean="0"/>
              <a:t>univer</a:t>
            </a:r>
            <a:r>
              <a:rPr lang="cs-CZ" sz="2800" dirty="0" err="1" smtClean="0"/>
              <a:t>zitami</a:t>
            </a:r>
            <a:r>
              <a:rPr lang="en-GB" sz="2800" dirty="0" smtClean="0"/>
              <a:t>”</a:t>
            </a:r>
            <a:endParaRPr lang="en-GB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56766"/>
              </p:ext>
            </p:extLst>
          </p:nvPr>
        </p:nvGraphicFramePr>
        <p:xfrm>
          <a:off x="-335879" y="1124744"/>
          <a:ext cx="9505056" cy="572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www.ssvs.cz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0CF18-AA62-42FA-BC1E-A01D45E5E3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9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nex-3-a-PPT-CORPORATE-DESIGN-PROPOS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rash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9024</TotalTime>
  <Words>2119</Words>
  <Application>Microsoft Office PowerPoint</Application>
  <PresentationFormat>Předvádění na obrazovce (4:3)</PresentationFormat>
  <Paragraphs>470</Paragraphs>
  <Slides>33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Annex-3-a-PPT-CORPORATE-DESIGN-PROPOSAL</vt:lpstr>
      <vt:lpstr>Profesně zaměřené terciární  vzdělávání a reflexe jeho specifik</vt:lpstr>
      <vt:lpstr>Obsah</vt:lpstr>
      <vt:lpstr>Poslání &amp; Role</vt:lpstr>
      <vt:lpstr>Prezentace aplikace PowerPoint</vt:lpstr>
      <vt:lpstr>EURASHE members</vt:lpstr>
      <vt:lpstr>Rámec strategie EURASHE</vt:lpstr>
      <vt:lpstr>Definice a Charakteristiky</vt:lpstr>
      <vt:lpstr>Jaká úroveň?</vt:lpstr>
      <vt:lpstr>Rozdíly mezi “profesně zaměřenými VŠ/školami &amp; univerzitami”</vt:lpstr>
      <vt:lpstr>Definice profesního VŠ/ terciárního vzdělávání</vt:lpstr>
      <vt:lpstr>Rámec charakteristik</vt:lpstr>
      <vt:lpstr>Charakteristiky a kritéria: POLITIKA A STRATEGIE</vt:lpstr>
      <vt:lpstr>Charakteristiky a kritéria: VÝUKA A STUDIUM</vt:lpstr>
      <vt:lpstr>Charakteristiky a kritéria: VÝUKA A STUDIUM II.</vt:lpstr>
      <vt:lpstr>Charakteristiky a kritéria: VÝZKUMNÁ A TVŮRČÍ ČINNOST</vt:lpstr>
      <vt:lpstr>PROFESNÍ VŠ/ TERCIÁRNÍ VZDĚLÁVÁNÍ V ČR…</vt:lpstr>
      <vt:lpstr>Očekávání, že v budoucnosti poroste zájem praxe o uchazeče o zaměstnání s kvalifikacemi spojujícími praktické dovednosti s akademickým vzděláním.</vt:lpstr>
      <vt:lpstr>Hlavní impulzy pro rozvoj profesně zaměřeného terciárního vzdělávání</vt:lpstr>
      <vt:lpstr>Hlavní impulzy pro rozvoj profesně zaměřeného terciárního vzdělávání</vt:lpstr>
      <vt:lpstr>Hodnocení spolupráce vysokých škol s praxí</vt:lpstr>
      <vt:lpstr>Politika, koncepce</vt:lpstr>
      <vt:lpstr>Interakce se světem práce</vt:lpstr>
      <vt:lpstr>Praxe CZ</vt:lpstr>
      <vt:lpstr>Kvalita CZ</vt:lpstr>
      <vt:lpstr>Komentáře z šetření: Největší výzvy CZ</vt:lpstr>
      <vt:lpstr>Reflexe v legislativních změnách Politika a strategie</vt:lpstr>
      <vt:lpstr>Reflexe v legislativních změnách: Vzdělávání</vt:lpstr>
      <vt:lpstr>Reflexe v legislativních změnách: Tvůrčí činnost</vt:lpstr>
      <vt:lpstr>Hodnocení situace</vt:lpstr>
      <vt:lpstr>Priority další činnosti SPTV a témata pro vzájemnou diskuzi</vt:lpstr>
      <vt:lpstr>Projekty SPTV na podporu daných priorit</vt:lpstr>
      <vt:lpstr>Prezentace aplikace PowerPoint</vt:lpstr>
      <vt:lpstr>Děkuji za pozornost a trpělivost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Michal Karpíšek</cp:lastModifiedBy>
  <cp:revision>231</cp:revision>
  <dcterms:created xsi:type="dcterms:W3CDTF">2012-03-03T00:09:13Z</dcterms:created>
  <dcterms:modified xsi:type="dcterms:W3CDTF">2016-05-05T05:47:51Z</dcterms:modified>
</cp:coreProperties>
</file>