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8" r:id="rId2"/>
    <p:sldId id="259" r:id="rId3"/>
    <p:sldId id="261" r:id="rId4"/>
    <p:sldId id="289" r:id="rId5"/>
    <p:sldId id="298" r:id="rId6"/>
    <p:sldId id="288" r:id="rId7"/>
    <p:sldId id="262" r:id="rId8"/>
    <p:sldId id="263" r:id="rId9"/>
    <p:sldId id="292" r:id="rId10"/>
    <p:sldId id="294" r:id="rId11"/>
    <p:sldId id="290" r:id="rId12"/>
    <p:sldId id="293" r:id="rId13"/>
    <p:sldId id="295" r:id="rId14"/>
    <p:sldId id="260" r:id="rId15"/>
    <p:sldId id="281" r:id="rId16"/>
    <p:sldId id="264" r:id="rId17"/>
    <p:sldId id="269" r:id="rId18"/>
    <p:sldId id="270" r:id="rId19"/>
    <p:sldId id="283" r:id="rId20"/>
    <p:sldId id="265" r:id="rId21"/>
    <p:sldId id="266" r:id="rId22"/>
    <p:sldId id="268" r:id="rId23"/>
    <p:sldId id="282" r:id="rId24"/>
    <p:sldId id="296" r:id="rId25"/>
    <p:sldId id="297" r:id="rId26"/>
    <p:sldId id="299" r:id="rId27"/>
    <p:sldId id="278" r:id="rId28"/>
    <p:sldId id="279" r:id="rId29"/>
    <p:sldId id="284" r:id="rId30"/>
    <p:sldId id="291" r:id="rId31"/>
    <p:sldId id="267" r:id="rId3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86" autoAdjust="0"/>
  </p:normalViewPr>
  <p:slideViewPr>
    <p:cSldViewPr>
      <p:cViewPr>
        <p:scale>
          <a:sx n="93" d="100"/>
          <a:sy n="93" d="100"/>
        </p:scale>
        <p:origin x="-3024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_ARRA\Kombajn%2015\Kombajnove%20Porovnanie%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ropbox\_ARRA\Kombajn%2015\Kombajnove%20Porovnanie%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RRA\CR%20-%20Zahranicni%20studenti%20(f2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RRA\CR%20-%20Zahranicni%20studenti%20(f23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Ostrovsk&#253;\Desktop\LAPTOP\My%20Documents\PROJEKTY\ARRA\KLASIFIK&#193;CIA%20VYSOK&#221;CH%20SKOL%202015\UNIVERZITY_RATING_09_A%20(version%201)_2015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Ostrovsk&#253;\Desktop\LAPTOP\My%20Documents\PROJEKTY\ARRA\KLASIFIK&#193;CIA%20VYSOK&#221;CH%20SKOL%202015\K&#243;pia%20-%20UNIVERZITY_RATING_09_A_2015_08_21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Ostrovsk&#253;\Desktop\LAPTOP\My%20Documents\PROJEKTY\ARRA\KLASIFIK&#193;CIA%20VYSOK&#221;CH%20SKOL%202015\K&#243;pia%20-%20UNIVERZITY_RATING_09_A_2015_08_21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Ostrovsk&#253;\Desktop\LAPTOP\My%20Documents\PROJEKTY\ARRA\KLASIFIK&#193;CIA%20VYSOK&#221;CH%20SKOL%202015\K&#243;pia%20-%20UNIVERZITY_RATING_09_A_2015_08_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426141460666169E-2"/>
          <c:y val="4.0380757495763218E-2"/>
          <c:w val="0.82362949034355781"/>
          <c:h val="0.89755623317560529"/>
        </c:manualLayout>
      </c:layout>
      <c:areaChart>
        <c:grouping val="standard"/>
        <c:varyColors val="0"/>
        <c:ser>
          <c:idx val="1"/>
          <c:order val="0"/>
          <c:tx>
            <c:v>Prihlásení</c:v>
          </c:tx>
          <c:spPr>
            <a:solidFill>
              <a:srgbClr val="669900">
                <a:alpha val="30196"/>
              </a:srgbClr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3.0587221373447721E-3"/>
                  <c:y val="-0.38806362551496026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sk-SK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2A-483B-89DC-9DD048E30E0E}"/>
                </c:ext>
              </c:extLst>
            </c:dLbl>
            <c:dLbl>
              <c:idx val="2"/>
              <c:delete val="1"/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2A-483B-89DC-9DD048E30E0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2A-483B-89DC-9DD048E30E0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2A-483B-89DC-9DD048E30E0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2A-483B-89DC-9DD048E30E0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2A-483B-89DC-9DD048E30E0E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2A-483B-89DC-9DD048E30E0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32A-483B-89DC-9DD048E30E0E}"/>
                </c:ext>
              </c:extLst>
            </c:dLbl>
            <c:dLbl>
              <c:idx val="10"/>
              <c:layout>
                <c:manualLayout>
                  <c:x val="-2.3079680338465153E-2"/>
                  <c:y val="-0.122108017589813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Prihlasky!$AO$3:$AO$13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'Trend Grafy'!$P$3:$P$13</c:f>
              <c:numCache>
                <c:formatCode>General</c:formatCode>
                <c:ptCount val="11"/>
                <c:pt idx="0">
                  <c:v>76369</c:v>
                </c:pt>
                <c:pt idx="1">
                  <c:v>79397</c:v>
                </c:pt>
                <c:pt idx="2">
                  <c:v>84504</c:v>
                </c:pt>
                <c:pt idx="3">
                  <c:v>81185</c:v>
                </c:pt>
                <c:pt idx="4">
                  <c:v>76186</c:v>
                </c:pt>
                <c:pt idx="5">
                  <c:v>75300</c:v>
                </c:pt>
                <c:pt idx="6">
                  <c:v>73059</c:v>
                </c:pt>
                <c:pt idx="7">
                  <c:v>67255</c:v>
                </c:pt>
                <c:pt idx="8">
                  <c:v>60043</c:v>
                </c:pt>
                <c:pt idx="9">
                  <c:v>54561</c:v>
                </c:pt>
                <c:pt idx="10">
                  <c:v>48961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32A-483B-89DC-9DD048E30E0E}"/>
            </c:ext>
          </c:extLst>
        </c:ser>
        <c:ser>
          <c:idx val="3"/>
          <c:order val="1"/>
          <c:tx>
            <c:v>Prijatí</c:v>
          </c:tx>
          <c:spPr>
            <a:solidFill>
              <a:srgbClr val="669900">
                <a:alpha val="60000"/>
              </a:srgbClr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2.3760626003839071E-2"/>
                  <c:y val="-8.2092872870163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Prihlasky!$AO$3:$AO$13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'Trend Grafy'!$R$3:$R$13</c:f>
              <c:numCache>
                <c:formatCode>General</c:formatCode>
                <c:ptCount val="11"/>
                <c:pt idx="0">
                  <c:v>55041</c:v>
                </c:pt>
                <c:pt idx="1">
                  <c:v>62034</c:v>
                </c:pt>
                <c:pt idx="2">
                  <c:v>66282</c:v>
                </c:pt>
                <c:pt idx="3">
                  <c:v>65160</c:v>
                </c:pt>
                <c:pt idx="4">
                  <c:v>61581</c:v>
                </c:pt>
                <c:pt idx="5">
                  <c:v>60036</c:v>
                </c:pt>
                <c:pt idx="6">
                  <c:v>55602</c:v>
                </c:pt>
                <c:pt idx="7">
                  <c:v>54414</c:v>
                </c:pt>
                <c:pt idx="8">
                  <c:v>50203</c:v>
                </c:pt>
                <c:pt idx="9">
                  <c:v>46557</c:v>
                </c:pt>
                <c:pt idx="10">
                  <c:v>42553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32A-483B-89DC-9DD048E30E0E}"/>
            </c:ext>
          </c:extLst>
        </c:ser>
        <c:ser>
          <c:idx val="4"/>
          <c:order val="2"/>
          <c:tx>
            <c:v>Zapísaní</c:v>
          </c:tx>
          <c:spPr>
            <a:solidFill>
              <a:srgbClr val="66990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2.653396403807733E-2"/>
                  <c:y val="-0.10912301280843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32A-483B-89DC-9DD048E30E0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2A-483B-89DC-9DD048E30E0E}"/>
                </c:ext>
              </c:extLst>
            </c:dLbl>
            <c:dLbl>
              <c:idx val="2"/>
              <c:layout>
                <c:manualLayout>
                  <c:x val="8.07076820621303E-3"/>
                  <c:y val="-0.168971370995208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B32A-483B-89DC-9DD048E30E0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32A-483B-89DC-9DD048E30E0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2A-483B-89DC-9DD048E30E0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32A-483B-89DC-9DD048E30E0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32A-483B-89DC-9DD048E30E0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32A-483B-89DC-9DD048E30E0E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32A-483B-89DC-9DD048E30E0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B32A-483B-89DC-9DD048E30E0E}"/>
                </c:ext>
              </c:extLst>
            </c:dLbl>
            <c:dLbl>
              <c:idx val="10"/>
              <c:layout>
                <c:manualLayout>
                  <c:x val="5.5049972412155417E-2"/>
                  <c:y val="-2.7109694885941716E-2"/>
                </c:manualLayout>
              </c:layout>
              <c:tx>
                <c:rich>
                  <a:bodyPr/>
                  <a:lstStyle/>
                  <a:p>
                    <a:pPr>
                      <a:defRPr sz="2400" b="1" baseline="0">
                        <a:solidFill>
                          <a:schemeClr val="tx1"/>
                        </a:solidFill>
                      </a:defRPr>
                    </a:pPr>
                    <a:r>
                      <a:rPr lang="en-US" sz="2400" baseline="0" dirty="0" smtClean="0">
                        <a:solidFill>
                          <a:schemeClr val="tx1"/>
                        </a:solidFill>
                      </a:rPr>
                      <a:t>37</a:t>
                    </a:r>
                    <a:r>
                      <a:rPr lang="sk-SK" sz="2400" baseline="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sz="2400" baseline="0" dirty="0" smtClean="0">
                        <a:solidFill>
                          <a:schemeClr val="tx1"/>
                        </a:solidFill>
                      </a:rPr>
                      <a:t>938</a:t>
                    </a:r>
                    <a:endParaRPr lang="en-US" sz="24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ln>
                  <a:solidFill>
                    <a:schemeClr val="bg1"/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bg1"/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Prihlasky!$AO$3:$AO$13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'Trend Grafy'!$T$3:$T$13</c:f>
              <c:numCache>
                <c:formatCode>General</c:formatCode>
                <c:ptCount val="11"/>
                <c:pt idx="0">
                  <c:v>49931</c:v>
                </c:pt>
                <c:pt idx="1">
                  <c:v>55102</c:v>
                </c:pt>
                <c:pt idx="2">
                  <c:v>59423</c:v>
                </c:pt>
                <c:pt idx="3">
                  <c:v>58595</c:v>
                </c:pt>
                <c:pt idx="4">
                  <c:v>55796</c:v>
                </c:pt>
                <c:pt idx="5">
                  <c:v>53350</c:v>
                </c:pt>
                <c:pt idx="6">
                  <c:v>49146</c:v>
                </c:pt>
                <c:pt idx="7">
                  <c:v>48533</c:v>
                </c:pt>
                <c:pt idx="8">
                  <c:v>44458</c:v>
                </c:pt>
                <c:pt idx="9">
                  <c:v>41628</c:v>
                </c:pt>
                <c:pt idx="10">
                  <c:v>37938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B32A-483B-89DC-9DD048E30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816000"/>
        <c:axId val="104856192"/>
      </c:areaChart>
      <c:lineChart>
        <c:grouping val="standard"/>
        <c:varyColors val="0"/>
        <c:ser>
          <c:idx val="2"/>
          <c:order val="3"/>
          <c:tx>
            <c:v>Plán</c:v>
          </c:tx>
          <c:spPr>
            <a:ln w="571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57150">
                <a:solidFill>
                  <a:srgbClr val="FF0000"/>
                </a:solidFill>
              </a:ln>
            </c:spPr>
          </c:marker>
          <c:dLbls>
            <c:dLbl>
              <c:idx val="10"/>
              <c:layout>
                <c:manualLayout>
                  <c:x val="-1.0594098708723892E-2"/>
                  <c:y val="-9.9700274829368149E-3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sk-SK" sz="2000" b="1" dirty="0" smtClean="0"/>
                      <a:t> </a:t>
                    </a:r>
                    <a:r>
                      <a:rPr lang="en-US" sz="2000" b="1" dirty="0" smtClean="0"/>
                      <a:t>58</a:t>
                    </a:r>
                    <a:r>
                      <a:rPr lang="sk-SK" sz="2000" b="1" dirty="0" smtClean="0"/>
                      <a:t> </a:t>
                    </a:r>
                    <a:r>
                      <a:rPr lang="en-US" sz="2000" b="1" dirty="0" smtClean="0"/>
                      <a:t>659</a:t>
                    </a:r>
                    <a:endParaRPr lang="en-US" sz="20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'Trend Grafy'!$N$3:$N$13</c:f>
              <c:numCache>
                <c:formatCode>General</c:formatCode>
                <c:ptCount val="11"/>
                <c:pt idx="0">
                  <c:v>51978</c:v>
                </c:pt>
                <c:pt idx="1">
                  <c:v>64000</c:v>
                </c:pt>
                <c:pt idx="2">
                  <c:v>69039</c:v>
                </c:pt>
                <c:pt idx="3">
                  <c:v>66000</c:v>
                </c:pt>
                <c:pt idx="4">
                  <c:v>67678</c:v>
                </c:pt>
                <c:pt idx="5">
                  <c:v>65417</c:v>
                </c:pt>
                <c:pt idx="6">
                  <c:v>59519</c:v>
                </c:pt>
                <c:pt idx="7">
                  <c:v>60344</c:v>
                </c:pt>
                <c:pt idx="8">
                  <c:v>61009</c:v>
                </c:pt>
                <c:pt idx="9">
                  <c:v>62059</c:v>
                </c:pt>
                <c:pt idx="10">
                  <c:v>58659</c:v>
                </c:pt>
              </c:numCache>
            </c:numRef>
          </c:val>
          <c:smooth val="0"/>
        </c:ser>
        <c:ser>
          <c:idx val="0"/>
          <c:order val="4"/>
          <c:tx>
            <c:v>Vek 19 rokov</c:v>
          </c:tx>
          <c:spPr>
            <a:ln w="57150">
              <a:solidFill>
                <a:schemeClr val="tx1"/>
              </a:solidFill>
              <a:headEnd type="none"/>
            </a:ln>
          </c:spPr>
          <c:marker>
            <c:spPr>
              <a:solidFill>
                <a:schemeClr val="tx1"/>
              </a:solidFill>
              <a:ln w="57150"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6.7357699690523756E-2"/>
                  <c:y val="-3.0275108432477285E-2"/>
                </c:manualLayout>
              </c:layout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32A-483B-89DC-9DD048E30E0E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B32A-483B-89DC-9DD048E30E0E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32A-483B-89DC-9DD048E30E0E}"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32A-483B-89DC-9DD048E30E0E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32A-483B-89DC-9DD048E30E0E}"/>
                </c:ext>
              </c:extLst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32A-483B-89DC-9DD048E30E0E}"/>
                </c:ext>
              </c:extLst>
            </c:dLbl>
            <c:dLbl>
              <c:idx val="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32A-483B-89DC-9DD048E30E0E}"/>
                </c:ext>
              </c:extLst>
            </c:dLbl>
            <c:dLbl>
              <c:idx val="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32A-483B-89DC-9DD048E30E0E}"/>
                </c:ext>
              </c:extLst>
            </c:dLbl>
            <c:dLbl>
              <c:idx val="9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B32A-483B-89DC-9DD048E30E0E}"/>
                </c:ext>
              </c:extLst>
            </c:dLbl>
            <c:dLbl>
              <c:idx val="10"/>
              <c:layout>
                <c:manualLayout>
                  <c:x val="-3.1211647371586571E-3"/>
                  <c:y val="-3.16254734787514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</a:t>
                    </a:r>
                    <a:r>
                      <a:rPr lang="sk-SK" dirty="0" smtClean="0"/>
                      <a:t> </a:t>
                    </a:r>
                    <a:r>
                      <a:rPr lang="en-US" dirty="0" smtClean="0"/>
                      <a:t>394</a:t>
                    </a:r>
                    <a:endParaRPr lang="en-US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32B-4882-900A-C4B7BDA76CD5}"/>
                </c:ext>
              </c:extLst>
            </c:dLbl>
            <c:spPr>
              <a:ln>
                <a:solidFill>
                  <a:sysClr val="windowText" lastClr="000000"/>
                </a:solidFill>
              </a:ln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sk-SK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'Trend Grafy'!$M$3:$M$13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'Trend Grafy'!$U$3:$U$13</c:f>
              <c:numCache>
                <c:formatCode>0</c:formatCode>
                <c:ptCount val="11"/>
                <c:pt idx="0">
                  <c:v>88598</c:v>
                </c:pt>
                <c:pt idx="1">
                  <c:v>87249</c:v>
                </c:pt>
                <c:pt idx="2">
                  <c:v>84139</c:v>
                </c:pt>
                <c:pt idx="3">
                  <c:v>82193</c:v>
                </c:pt>
                <c:pt idx="4">
                  <c:v>80633</c:v>
                </c:pt>
                <c:pt idx="5">
                  <c:v>79049</c:v>
                </c:pt>
                <c:pt idx="6">
                  <c:v>78128</c:v>
                </c:pt>
                <c:pt idx="7">
                  <c:v>75124</c:v>
                </c:pt>
                <c:pt idx="8">
                  <c:v>72825</c:v>
                </c:pt>
                <c:pt idx="9">
                  <c:v>69072</c:v>
                </c:pt>
                <c:pt idx="10">
                  <c:v>63394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B32A-483B-89DC-9DD048E30E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087168"/>
        <c:axId val="108085632"/>
      </c:lineChart>
      <c:catAx>
        <c:axId val="10481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sk-SK"/>
          </a:p>
        </c:txPr>
        <c:crossAx val="104856192"/>
        <c:crosses val="autoZero"/>
        <c:auto val="1"/>
        <c:lblAlgn val="ctr"/>
        <c:lblOffset val="100"/>
        <c:noMultiLvlLbl val="0"/>
      </c:catAx>
      <c:valAx>
        <c:axId val="104856192"/>
        <c:scaling>
          <c:orientation val="minMax"/>
          <c:max val="90000"/>
          <c:min val="3000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104816000"/>
        <c:crosses val="autoZero"/>
        <c:crossBetween val="between"/>
      </c:valAx>
      <c:valAx>
        <c:axId val="108085632"/>
        <c:scaling>
          <c:orientation val="minMax"/>
          <c:max val="90000"/>
          <c:min val="35000"/>
        </c:scaling>
        <c:delete val="1"/>
        <c:axPos val="r"/>
        <c:numFmt formatCode="General" sourceLinked="1"/>
        <c:majorTickMark val="out"/>
        <c:minorTickMark val="none"/>
        <c:tickLblPos val="nextTo"/>
        <c:crossAx val="108087168"/>
        <c:crosses val="max"/>
        <c:crossBetween val="between"/>
      </c:valAx>
      <c:catAx>
        <c:axId val="1080871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085632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4"/>
        <c:txPr>
          <a:bodyPr/>
          <a:lstStyle/>
          <a:p>
            <a:pPr>
              <a:defRPr sz="1200" b="1"/>
            </a:pPr>
            <a:endParaRPr lang="sk-SK"/>
          </a:p>
        </c:txPr>
      </c:legendEntry>
      <c:layout>
        <c:manualLayout>
          <c:xMode val="edge"/>
          <c:yMode val="edge"/>
          <c:x val="0.8356826986831456"/>
          <c:y val="2.4845464574014479E-2"/>
          <c:w val="0.14814816386098306"/>
          <c:h val="0.34902361292852296"/>
        </c:manualLayout>
      </c:layout>
      <c:overlay val="0"/>
      <c:txPr>
        <a:bodyPr/>
        <a:lstStyle/>
        <a:p>
          <a:pPr>
            <a:defRPr sz="1200" b="1"/>
          </a:pPr>
          <a:endParaRPr lang="sk-SK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013163430907018E-2"/>
          <c:y val="1.2927024501518463E-2"/>
          <c:w val="0.89742151028831318"/>
          <c:h val="0.92922317956328759"/>
        </c:manualLayout>
      </c:layout>
      <c:lineChart>
        <c:grouping val="standard"/>
        <c:varyColors val="0"/>
        <c:ser>
          <c:idx val="2"/>
          <c:order val="1"/>
          <c:tx>
            <c:v>Ostatné fakulty</c:v>
          </c:tx>
          <c:spPr>
            <a:ln w="57150">
              <a:solidFill>
                <a:srgbClr val="669900"/>
              </a:solidFill>
            </a:ln>
          </c:spPr>
          <c:marker>
            <c:spPr>
              <a:solidFill>
                <a:srgbClr val="669900"/>
              </a:solidFill>
              <a:ln w="57150">
                <a:solidFill>
                  <a:srgbClr val="669900"/>
                </a:solidFill>
              </a:ln>
            </c:spPr>
          </c:marker>
          <c:dLbls>
            <c:dLbl>
              <c:idx val="1"/>
              <c:layout>
                <c:manualLayout>
                  <c:x val="-4.2428923483801166E-2"/>
                  <c:y val="-4.8932845087912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6988310101877159E-2"/>
                  <c:y val="5.92417061611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7046788947376987E-2"/>
                  <c:y val="5.7613168724279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'Trend Grafy'!$M$27:$M$36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'Trend Grafy'!$O$27:$O$36</c:f>
              <c:numCache>
                <c:formatCode>General</c:formatCode>
                <c:ptCount val="10"/>
                <c:pt idx="0">
                  <c:v>43656</c:v>
                </c:pt>
                <c:pt idx="1">
                  <c:v>47492</c:v>
                </c:pt>
                <c:pt idx="2">
                  <c:v>47283</c:v>
                </c:pt>
                <c:pt idx="3">
                  <c:v>44791</c:v>
                </c:pt>
                <c:pt idx="4">
                  <c:v>42570</c:v>
                </c:pt>
                <c:pt idx="5">
                  <c:v>38784</c:v>
                </c:pt>
                <c:pt idx="6">
                  <c:v>38428</c:v>
                </c:pt>
                <c:pt idx="7">
                  <c:v>33906</c:v>
                </c:pt>
                <c:pt idx="8">
                  <c:v>31546</c:v>
                </c:pt>
                <c:pt idx="9">
                  <c:v>28914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C99-43AF-ABBE-84CCAD9D0DB0}"/>
            </c:ext>
          </c:extLst>
        </c:ser>
        <c:ser>
          <c:idx val="1"/>
          <c:order val="2"/>
          <c:tx>
            <c:v>TOP fakulty</c:v>
          </c:tx>
          <c:spPr>
            <a:ln w="57150">
              <a:solidFill>
                <a:srgbClr val="00B0F0"/>
              </a:solidFill>
            </a:ln>
          </c:spPr>
          <c:marker>
            <c:spPr>
              <a:solidFill>
                <a:srgbClr val="00B0F0"/>
              </a:solidFill>
              <a:ln w="57150">
                <a:solidFill>
                  <a:srgbClr val="00B0F0"/>
                </a:solidFill>
              </a:ln>
            </c:spPr>
          </c:marker>
          <c:dLbls>
            <c:dLbl>
              <c:idx val="0"/>
              <c:layout>
                <c:manualLayout>
                  <c:x val="-2.2900763358778626E-2"/>
                  <c:y val="4.3630017452006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5654965839193764E-2"/>
                  <c:y val="3.9080986931607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9590648081501796E-2"/>
                  <c:y val="4.9382716049382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'Trend Grafy'!$M$27:$M$36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'Trend Grafy'!$N$27:$N$36</c:f>
              <c:numCache>
                <c:formatCode>General</c:formatCode>
                <c:ptCount val="10"/>
                <c:pt idx="0">
                  <c:v>11446</c:v>
                </c:pt>
                <c:pt idx="1">
                  <c:v>11931</c:v>
                </c:pt>
                <c:pt idx="2">
                  <c:v>11312</c:v>
                </c:pt>
                <c:pt idx="3">
                  <c:v>11005</c:v>
                </c:pt>
                <c:pt idx="4">
                  <c:v>10780</c:v>
                </c:pt>
                <c:pt idx="5">
                  <c:v>10362</c:v>
                </c:pt>
                <c:pt idx="6">
                  <c:v>10105</c:v>
                </c:pt>
                <c:pt idx="7">
                  <c:v>10552</c:v>
                </c:pt>
                <c:pt idx="8">
                  <c:v>10082</c:v>
                </c:pt>
                <c:pt idx="9">
                  <c:v>9024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C99-43AF-ABBE-84CCAD9D0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097920"/>
        <c:axId val="86099456"/>
      </c:lineChart>
      <c:lineChart>
        <c:grouping val="standard"/>
        <c:varyColors val="0"/>
        <c:ser>
          <c:idx val="0"/>
          <c:order val="0"/>
          <c:tx>
            <c:v>Podiel TOP fakúlt</c:v>
          </c:tx>
          <c:spPr>
            <a:ln w="5715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5715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2.73391831748757E-2"/>
                  <c:y val="-5.1342812006319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layout>
                <c:manualLayout>
                  <c:x val="-4.2251464906626117E-2"/>
                  <c:y val="-7.545019439415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C99-43AF-ABBE-84CCAD9D0DB0}"/>
                </c:ext>
              </c:extLst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5.7163746638376429E-2"/>
                  <c:y val="4.7393364928910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2251464906626152E-2"/>
                  <c:y val="-5.3497942386831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'Trend Grafy'!$M$27:$M$36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'Trend Grafy'!$P$27:$P$36</c:f>
              <c:numCache>
                <c:formatCode>0%</c:formatCode>
                <c:ptCount val="10"/>
                <c:pt idx="0">
                  <c:v>0.20772385757322784</c:v>
                </c:pt>
                <c:pt idx="1">
                  <c:v>0.20078084243474748</c:v>
                </c:pt>
                <c:pt idx="2">
                  <c:v>0.19305401484768325</c:v>
                </c:pt>
                <c:pt idx="3">
                  <c:v>0.19723636102946449</c:v>
                </c:pt>
                <c:pt idx="4">
                  <c:v>0.2020618556701031</c:v>
                </c:pt>
                <c:pt idx="5">
                  <c:v>0.21084116713466</c:v>
                </c:pt>
                <c:pt idx="6">
                  <c:v>0.20820884758823893</c:v>
                </c:pt>
                <c:pt idx="7">
                  <c:v>0.23734760897926133</c:v>
                </c:pt>
                <c:pt idx="8">
                  <c:v>0.24219275487652542</c:v>
                </c:pt>
                <c:pt idx="9">
                  <c:v>0.23786177447414203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C99-43AF-ABBE-84CCAD9D0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4731392"/>
        <c:axId val="86100992"/>
      </c:lineChart>
      <c:catAx>
        <c:axId val="8609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86099456"/>
        <c:crosses val="autoZero"/>
        <c:auto val="1"/>
        <c:lblAlgn val="ctr"/>
        <c:lblOffset val="100"/>
        <c:noMultiLvlLbl val="0"/>
      </c:catAx>
      <c:valAx>
        <c:axId val="86099456"/>
        <c:scaling>
          <c:orientation val="minMax"/>
          <c:max val="60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86097920"/>
        <c:crosses val="autoZero"/>
        <c:crossBetween val="between"/>
      </c:valAx>
      <c:valAx>
        <c:axId val="86100992"/>
        <c:scaling>
          <c:orientation val="minMax"/>
          <c:max val="0.25"/>
          <c:min val="0.18000000000000019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k-SK"/>
          </a:p>
        </c:txPr>
        <c:crossAx val="104731392"/>
        <c:crosses val="max"/>
        <c:crossBetween val="between"/>
      </c:valAx>
      <c:catAx>
        <c:axId val="104731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61009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19730292334149"/>
          <c:y val="4.028124480422169E-2"/>
          <c:w val="0.77678884966965378"/>
          <c:h val="0.86882841518690013"/>
        </c:manualLayout>
      </c:layout>
      <c:scatterChart>
        <c:scatterStyle val="lineMarker"/>
        <c:varyColors val="0"/>
        <c:ser>
          <c:idx val="1"/>
          <c:order val="0"/>
          <c:tx>
            <c:strRef>
              <c:f>All!$B$3</c:f>
              <c:strCache>
                <c:ptCount val="1"/>
                <c:pt idx="0">
                  <c:v>Česko</c:v>
                </c:pt>
              </c:strCache>
            </c:strRef>
          </c:tx>
          <c:spPr>
            <a:ln w="53975">
              <a:solidFill>
                <a:srgbClr val="FF0000"/>
              </a:solidFill>
            </a:ln>
          </c:spPr>
          <c:marker>
            <c:symbol val="circle"/>
            <c:size val="8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All!$C$1:$M$1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xVal>
          <c:yVal>
            <c:numRef>
              <c:f>All!$C$3:$M$3</c:f>
              <c:numCache>
                <c:formatCode>General</c:formatCode>
                <c:ptCount val="11"/>
                <c:pt idx="0">
                  <c:v>230656</c:v>
                </c:pt>
                <c:pt idx="1">
                  <c:v>247724</c:v>
                </c:pt>
                <c:pt idx="2">
                  <c:v>268593</c:v>
                </c:pt>
                <c:pt idx="3">
                  <c:v>292315</c:v>
                </c:pt>
                <c:pt idx="4">
                  <c:v>316904</c:v>
                </c:pt>
                <c:pt idx="5">
                  <c:v>337934</c:v>
                </c:pt>
                <c:pt idx="6">
                  <c:v>354574</c:v>
                </c:pt>
                <c:pt idx="7">
                  <c:v>358472</c:v>
                </c:pt>
                <c:pt idx="8">
                  <c:v>353343</c:v>
                </c:pt>
                <c:pt idx="9">
                  <c:v>341469</c:v>
                </c:pt>
                <c:pt idx="10">
                  <c:v>327495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217472"/>
        <c:axId val="108219392"/>
      </c:scatterChart>
      <c:scatterChart>
        <c:scatterStyle val="lineMarker"/>
        <c:varyColors val="0"/>
        <c:ser>
          <c:idx val="2"/>
          <c:order val="1"/>
          <c:tx>
            <c:strRef>
              <c:f>All!$B$4</c:f>
              <c:strCache>
                <c:ptCount val="1"/>
                <c:pt idx="0">
                  <c:v>Slovensko</c:v>
                </c:pt>
              </c:strCache>
            </c:strRef>
          </c:tx>
          <c:spPr>
            <a:ln w="53975">
              <a:solidFill>
                <a:srgbClr val="0000FF"/>
              </a:solidFill>
            </a:ln>
          </c:spPr>
          <c:marker>
            <c:symbol val="circle"/>
            <c:size val="8"/>
            <c:spPr>
              <a:solidFill>
                <a:srgbClr val="CCFFFF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All!$C$1:$M$1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xVal>
          <c:yVal>
            <c:numRef>
              <c:f>All!$C$4:$M$4</c:f>
              <c:numCache>
                <c:formatCode>General</c:formatCode>
                <c:ptCount val="11"/>
                <c:pt idx="0">
                  <c:v>8465</c:v>
                </c:pt>
                <c:pt idx="1">
                  <c:v>11634</c:v>
                </c:pt>
                <c:pt idx="2">
                  <c:v>14445</c:v>
                </c:pt>
                <c:pt idx="3">
                  <c:v>16238</c:v>
                </c:pt>
                <c:pt idx="4">
                  <c:v>18098</c:v>
                </c:pt>
                <c:pt idx="5">
                  <c:v>19866</c:v>
                </c:pt>
                <c:pt idx="6">
                  <c:v>22234</c:v>
                </c:pt>
                <c:pt idx="7">
                  <c:v>24332</c:v>
                </c:pt>
                <c:pt idx="8">
                  <c:v>24557</c:v>
                </c:pt>
                <c:pt idx="9">
                  <c:v>24044</c:v>
                </c:pt>
                <c:pt idx="10">
                  <c:v>23434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226816"/>
        <c:axId val="108225280"/>
      </c:scatterChart>
      <c:valAx>
        <c:axId val="10821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sk-SK" sz="1800" b="1"/>
            </a:pPr>
            <a:endParaRPr lang="sk-SK"/>
          </a:p>
        </c:txPr>
        <c:crossAx val="108219392"/>
        <c:crosses val="autoZero"/>
        <c:crossBetween val="midCat"/>
      </c:valAx>
      <c:valAx>
        <c:axId val="108219392"/>
        <c:scaling>
          <c:orientation val="minMax"/>
          <c:min val="22000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sk-SK" sz="1400" b="1"/>
            </a:pPr>
            <a:endParaRPr lang="sk-SK"/>
          </a:p>
        </c:txPr>
        <c:crossAx val="108217472"/>
        <c:crosses val="autoZero"/>
        <c:crossBetween val="midCat"/>
      </c:valAx>
      <c:valAx>
        <c:axId val="10822528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sk-SK" sz="1600" b="1"/>
            </a:pPr>
            <a:endParaRPr lang="sk-SK"/>
          </a:p>
        </c:txPr>
        <c:crossAx val="108226816"/>
        <c:crosses val="max"/>
        <c:crossBetween val="midCat"/>
      </c:valAx>
      <c:valAx>
        <c:axId val="1082268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2252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5939017105620429"/>
          <c:y val="8.388493097149563E-2"/>
          <c:w val="0.16778529680595045"/>
          <c:h val="0.11964139055922166"/>
        </c:manualLayout>
      </c:layout>
      <c:overlay val="0"/>
      <c:spPr>
        <a:solidFill>
          <a:sysClr val="window" lastClr="FFFFFF"/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lang="sk-SK" sz="1200"/>
          </a:pPr>
          <a:endParaRPr lang="sk-SK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80183727034163E-2"/>
          <c:y val="6.5173884514435704E-2"/>
          <c:w val="0.85777449693788355"/>
          <c:h val="0.81884623797025369"/>
        </c:manualLayout>
      </c:layout>
      <c:lineChart>
        <c:grouping val="stacked"/>
        <c:varyColors val="0"/>
        <c:ser>
          <c:idx val="0"/>
          <c:order val="0"/>
          <c:tx>
            <c:strRef>
              <c:f>All!$B$5</c:f>
              <c:strCache>
                <c:ptCount val="1"/>
                <c:pt idx="0">
                  <c:v>Slovensko</c:v>
                </c:pt>
              </c:strCache>
            </c:strRef>
          </c:tx>
          <c:spPr>
            <a:ln w="53975">
              <a:solidFill>
                <a:srgbClr val="00B050"/>
              </a:solidFill>
            </a:ln>
          </c:spPr>
          <c:marker>
            <c:symbol val="circle"/>
            <c:size val="8"/>
            <c:spPr>
              <a:solidFill>
                <a:srgbClr val="CCFFFF"/>
              </a:solidFill>
              <a:ln>
                <a:solidFill>
                  <a:schemeClr val="tx1"/>
                </a:solidFill>
              </a:ln>
            </c:spPr>
          </c:marker>
          <c:dLbls>
            <c:dLbl>
              <c:idx val="0"/>
              <c:layout>
                <c:manualLayout>
                  <c:x val="-7.5414781297134317E-2"/>
                  <c:y val="-6.7061891789565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txPr>
              <a:bodyPr/>
              <a:lstStyle/>
              <a:p>
                <a:pPr>
                  <a:defRPr lang="sk-SK" sz="1600" b="1">
                    <a:effectLst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All!$C$5:$M$5</c:f>
              <c:numCache>
                <c:formatCode>0.0%</c:formatCode>
                <c:ptCount val="11"/>
                <c:pt idx="0">
                  <c:v>3.4732622405311032E-2</c:v>
                </c:pt>
                <c:pt idx="1">
                  <c:v>4.3937534225881418E-2</c:v>
                </c:pt>
                <c:pt idx="2">
                  <c:v>4.9901199425160303E-2</c:v>
                </c:pt>
                <c:pt idx="3">
                  <c:v>5.1357471787864976E-2</c:v>
                </c:pt>
                <c:pt idx="4">
                  <c:v>5.2619948944286496E-2</c:v>
                </c:pt>
                <c:pt idx="5">
                  <c:v>5.3976068599002315E-2</c:v>
                </c:pt>
                <c:pt idx="6">
                  <c:v>5.7155930756852082E-2</c:v>
                </c:pt>
                <c:pt idx="7">
                  <c:v>6.1445685771429705E-2</c:v>
                </c:pt>
                <c:pt idx="8">
                  <c:v>6.262959099615148E-2</c:v>
                </c:pt>
                <c:pt idx="9">
                  <c:v>6.309982758032473E-2</c:v>
                </c:pt>
                <c:pt idx="10">
                  <c:v>6.3626786567618054E-2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35008"/>
        <c:axId val="108249088"/>
      </c:lineChart>
      <c:catAx>
        <c:axId val="108235008"/>
        <c:scaling>
          <c:orientation val="minMax"/>
        </c:scaling>
        <c:delete val="1"/>
        <c:axPos val="b"/>
        <c:majorTickMark val="out"/>
        <c:minorTickMark val="none"/>
        <c:tickLblPos val="nextTo"/>
        <c:crossAx val="108249088"/>
        <c:crosses val="autoZero"/>
        <c:auto val="1"/>
        <c:lblAlgn val="ctr"/>
        <c:lblOffset val="100"/>
        <c:noMultiLvlLbl val="0"/>
      </c:catAx>
      <c:valAx>
        <c:axId val="108249088"/>
        <c:scaling>
          <c:orientation val="minMax"/>
          <c:min val="3.0000000000000016E-2"/>
        </c:scaling>
        <c:delete val="1"/>
        <c:axPos val="l"/>
        <c:numFmt formatCode="0.0%" sourceLinked="1"/>
        <c:majorTickMark val="out"/>
        <c:minorTickMark val="none"/>
        <c:tickLblPos val="nextTo"/>
        <c:crossAx val="108235008"/>
        <c:crosses val="autoZero"/>
        <c:crossBetween val="between"/>
      </c:valAx>
      <c:spPr>
        <a:noFill/>
      </c:spPr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813687368070214E-2"/>
          <c:y val="2.2814513157081554E-2"/>
          <c:w val="0.91799053848107692"/>
          <c:h val="0.9462501562304711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chemeClr val="bg1"/>
              </a:solidFill>
              <a:ln>
                <a:noFill/>
              </a:ln>
            </c:spPr>
          </c:marker>
          <c:dPt>
            <c:idx val="0"/>
            <c:marker>
              <c:symbol val="circle"/>
              <c:size val="28"/>
            </c:marker>
            <c:bubble3D val="0"/>
          </c:dPt>
          <c:dPt>
            <c:idx val="1"/>
            <c:marker>
              <c:symbol val="circle"/>
              <c:size val="25"/>
            </c:marker>
            <c:bubble3D val="0"/>
          </c:dPt>
          <c:xVal>
            <c:numRef>
              <c:f>SLOVENSKO!$C$27:$C$28</c:f>
              <c:numCache>
                <c:formatCode>0.00</c:formatCode>
                <c:ptCount val="2"/>
                <c:pt idx="0">
                  <c:v>-2.1118612394656493</c:v>
                </c:pt>
                <c:pt idx="1">
                  <c:v>8.8126699613756898</c:v>
                </c:pt>
              </c:numCache>
            </c:numRef>
          </c:xVal>
          <c:yVal>
            <c:numRef>
              <c:f>SLOVENSKO!$D$27:$D$28</c:f>
              <c:numCache>
                <c:formatCode>0.00</c:formatCode>
                <c:ptCount val="2"/>
                <c:pt idx="0">
                  <c:v>-2.9575461072235312</c:v>
                </c:pt>
                <c:pt idx="1">
                  <c:v>1.8291352167819179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163264"/>
        <c:axId val="111177728"/>
      </c:scatterChart>
      <c:valAx>
        <c:axId val="111163264"/>
        <c:scaling>
          <c:orientation val="minMax"/>
          <c:max val="100"/>
          <c:min val="-100"/>
        </c:scaling>
        <c:delete val="0"/>
        <c:axPos val="b"/>
        <c:numFmt formatCode="0.00" sourceLinked="1"/>
        <c:majorTickMark val="out"/>
        <c:minorTickMark val="none"/>
        <c:tickLblPos val="nextTo"/>
        <c:spPr>
          <a:ln w="57150">
            <a:solidFill>
              <a:schemeClr val="tx1"/>
            </a:solidFill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k-SK"/>
          </a:p>
        </c:txPr>
        <c:crossAx val="111177728"/>
        <c:crosses val="autoZero"/>
        <c:crossBetween val="midCat"/>
        <c:majorUnit val="20"/>
        <c:minorUnit val="0.2"/>
      </c:valAx>
      <c:valAx>
        <c:axId val="111177728"/>
        <c:scaling>
          <c:orientation val="minMax"/>
          <c:max val="100"/>
          <c:min val="-100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spPr>
          <a:ln w="57150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sk-SK"/>
          </a:p>
        </c:txPr>
        <c:crossAx val="111163264"/>
        <c:crosses val="autoZero"/>
        <c:crossBetween val="midCat"/>
        <c:majorUnit val="20"/>
        <c:minorUnit val="0.4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027580221827113E-2"/>
          <c:y val="1.6954286964129484E-2"/>
          <c:w val="0.91799053848107692"/>
          <c:h val="0.9462501562304711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Pt>
            <c:idx val="0"/>
            <c:marker>
              <c:symbol val="circle"/>
              <c:size val="28"/>
              <c:spPr>
                <a:solidFill>
                  <a:srgbClr val="FF0000"/>
                </a:solidFill>
              </c:spPr>
            </c:marker>
            <c:bubble3D val="0"/>
          </c:dPt>
          <c:dPt>
            <c:idx val="1"/>
            <c:marker>
              <c:symbol val="circle"/>
              <c:size val="25"/>
              <c:spPr>
                <a:solidFill>
                  <a:srgbClr val="0099FF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-2,76; -11,93</a:t>
                    </a:r>
                  </a:p>
                </c:rich>
              </c:tx>
              <c:dLblPos val="l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70269266634022"/>
                  <c:y val="3.3198925609572792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b="1" dirty="0"/>
                      <a:t>8,81; 1,83</a:t>
                    </a:r>
                  </a:p>
                </c:rich>
              </c:tx>
              <c:numFmt formatCode="#,##0.00" sourceLinked="0"/>
              <c:spPr>
                <a:solidFill>
                  <a:srgbClr val="CCFFCC"/>
                </a:solidFill>
                <a:ln w="22225">
                  <a:solidFill>
                    <a:schemeClr val="tx1">
                      <a:shade val="95000"/>
                      <a:satMod val="105000"/>
                    </a:schemeClr>
                  </a:solidFill>
                </a:ln>
              </c:sp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</c:dLbl>
            <c:numFmt formatCode="#,##0.00" sourceLinked="0"/>
            <c:spPr>
              <a:ln w="22225">
                <a:solidFill>
                  <a:schemeClr val="tx1">
                    <a:shade val="95000"/>
                    <a:satMod val="105000"/>
                  </a:schemeClr>
                </a:solidFill>
              </a:ln>
            </c:spPr>
            <c:txPr>
              <a:bodyPr/>
              <a:lstStyle/>
              <a:p>
                <a:pPr>
                  <a:defRPr sz="1400"/>
                </a:pPr>
                <a:endParaRPr lang="sk-SK"/>
              </a:p>
            </c:txPr>
            <c:dLblPos val="l"/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trendline>
            <c:spPr>
              <a:ln w="73025">
                <a:headEnd type="arrow"/>
                <a:tailEnd type="none"/>
              </a:ln>
            </c:spPr>
            <c:trendlineType val="linear"/>
            <c:dispRSqr val="0"/>
            <c:dispEq val="0"/>
          </c:trendline>
          <c:xVal>
            <c:numRef>
              <c:f>SLOVENSKO!$C$27:$C$28</c:f>
              <c:numCache>
                <c:formatCode>0.00</c:formatCode>
                <c:ptCount val="2"/>
                <c:pt idx="0">
                  <c:v>-2.7569373862524369</c:v>
                </c:pt>
                <c:pt idx="1">
                  <c:v>8.8126699613756898</c:v>
                </c:pt>
              </c:numCache>
            </c:numRef>
          </c:xVal>
          <c:yVal>
            <c:numRef>
              <c:f>SLOVENSKO!$D$27:$D$28</c:f>
              <c:numCache>
                <c:formatCode>0.00</c:formatCode>
                <c:ptCount val="2"/>
                <c:pt idx="0">
                  <c:v>-11.928551306025513</c:v>
                </c:pt>
                <c:pt idx="1">
                  <c:v>1.8291352167819179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845760"/>
        <c:axId val="111847296"/>
      </c:scatterChart>
      <c:valAx>
        <c:axId val="111845760"/>
        <c:scaling>
          <c:orientation val="minMax"/>
          <c:max val="10"/>
          <c:min val="-5"/>
        </c:scaling>
        <c:delete val="0"/>
        <c:axPos val="b"/>
        <c:numFmt formatCode="0.00" sourceLinked="1"/>
        <c:majorTickMark val="out"/>
        <c:minorTickMark val="none"/>
        <c:tickLblPos val="nextTo"/>
        <c:spPr>
          <a:ln w="57150"/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k-SK"/>
          </a:p>
        </c:txPr>
        <c:crossAx val="111847296"/>
        <c:crosses val="autoZero"/>
        <c:crossBetween val="midCat"/>
        <c:minorUnit val="0.2"/>
      </c:valAx>
      <c:valAx>
        <c:axId val="111847296"/>
        <c:scaling>
          <c:orientation val="minMax"/>
          <c:max val="3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spPr>
          <a:ln w="57150"/>
        </c:spPr>
        <c:txPr>
          <a:bodyPr/>
          <a:lstStyle/>
          <a:p>
            <a:pPr>
              <a:defRPr sz="1800" b="1"/>
            </a:pPr>
            <a:endParaRPr lang="sk-SK"/>
          </a:p>
        </c:txPr>
        <c:crossAx val="111845760"/>
        <c:crosses val="autoZero"/>
        <c:crossBetween val="midCat"/>
        <c:majorUnit val="2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'FAKULTY 2009 vs 2013'!$E$1</c:f>
              <c:strCache>
                <c:ptCount val="1"/>
                <c:pt idx="0">
                  <c:v>CVY9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2"/>
            <c:spPr>
              <a:solidFill>
                <a:srgbClr val="00B0F0"/>
              </a:solidFill>
            </c:spPr>
          </c:marker>
          <c:xVal>
            <c:numRef>
              <c:f>'FAKULTY 2009 vs 2013'!$D$2:$D$105</c:f>
              <c:numCache>
                <c:formatCode>0</c:formatCode>
                <c:ptCount val="104"/>
                <c:pt idx="0">
                  <c:v>-14.372728211303656</c:v>
                </c:pt>
                <c:pt idx="1">
                  <c:v>-21.699348846831718</c:v>
                </c:pt>
                <c:pt idx="2">
                  <c:v>-20.357015721255674</c:v>
                </c:pt>
                <c:pt idx="3">
                  <c:v>5.1354197172584524</c:v>
                </c:pt>
                <c:pt idx="4">
                  <c:v>19.297220022166503</c:v>
                </c:pt>
                <c:pt idx="5">
                  <c:v>10.603528726887884</c:v>
                </c:pt>
                <c:pt idx="6">
                  <c:v>3.091905449143173</c:v>
                </c:pt>
                <c:pt idx="7">
                  <c:v>16.675107816707676</c:v>
                </c:pt>
                <c:pt idx="8">
                  <c:v>-25.895495171674909</c:v>
                </c:pt>
                <c:pt idx="9">
                  <c:v>-3.4455668522340765</c:v>
                </c:pt>
                <c:pt idx="10">
                  <c:v>34.722511056507194</c:v>
                </c:pt>
                <c:pt idx="11">
                  <c:v>0.77473718746772613</c:v>
                </c:pt>
                <c:pt idx="12">
                  <c:v>1.0820291283635264</c:v>
                </c:pt>
                <c:pt idx="13">
                  <c:v>5.5040216548697636</c:v>
                </c:pt>
                <c:pt idx="14">
                  <c:v>34.545656965469533</c:v>
                </c:pt>
                <c:pt idx="15">
                  <c:v>-9.0727568506602179</c:v>
                </c:pt>
                <c:pt idx="16">
                  <c:v>7.6773840871309265</c:v>
                </c:pt>
                <c:pt idx="17">
                  <c:v>14.165720420072169</c:v>
                </c:pt>
                <c:pt idx="18">
                  <c:v>-12.714657808562125</c:v>
                </c:pt>
                <c:pt idx="19">
                  <c:v>-28.411684886044018</c:v>
                </c:pt>
                <c:pt idx="20">
                  <c:v>-9.8448212106298563</c:v>
                </c:pt>
                <c:pt idx="21">
                  <c:v>6.9024829833966876</c:v>
                </c:pt>
                <c:pt idx="22">
                  <c:v>-17.532789462248182</c:v>
                </c:pt>
                <c:pt idx="23">
                  <c:v>-1.7894498772509042</c:v>
                </c:pt>
                <c:pt idx="24">
                  <c:v>7.8069045622369337</c:v>
                </c:pt>
                <c:pt idx="25">
                  <c:v>-4.2876553986272974</c:v>
                </c:pt>
                <c:pt idx="26">
                  <c:v>27.272099063519029</c:v>
                </c:pt>
                <c:pt idx="27">
                  <c:v>-21.578816906758114</c:v>
                </c:pt>
                <c:pt idx="28">
                  <c:v>-7.8742464876782492E-2</c:v>
                </c:pt>
                <c:pt idx="29">
                  <c:v>7.9079089893387113</c:v>
                </c:pt>
                <c:pt idx="30">
                  <c:v>-2.144637079030554</c:v>
                </c:pt>
                <c:pt idx="31">
                  <c:v>-2.9711322723172895</c:v>
                </c:pt>
                <c:pt idx="32">
                  <c:v>28.802124443071964</c:v>
                </c:pt>
                <c:pt idx="33">
                  <c:v>17.316672782687753</c:v>
                </c:pt>
                <c:pt idx="34">
                  <c:v>-2.624007189249479</c:v>
                </c:pt>
                <c:pt idx="35">
                  <c:v>9.9139068045638385</c:v>
                </c:pt>
                <c:pt idx="36">
                  <c:v>41.401127751927177</c:v>
                </c:pt>
                <c:pt idx="37">
                  <c:v>51.058142911786852</c:v>
                </c:pt>
                <c:pt idx="38">
                  <c:v>1.6934394316119974</c:v>
                </c:pt>
                <c:pt idx="39">
                  <c:v>-15.107438003108385</c:v>
                </c:pt>
                <c:pt idx="40">
                  <c:v>-3.5388049287908014</c:v>
                </c:pt>
                <c:pt idx="41">
                  <c:v>1.6431697476355716</c:v>
                </c:pt>
                <c:pt idx="42">
                  <c:v>-0.10605790200319731</c:v>
                </c:pt>
                <c:pt idx="43">
                  <c:v>24.557636012512344</c:v>
                </c:pt>
                <c:pt idx="44">
                  <c:v>24.139895099035861</c:v>
                </c:pt>
                <c:pt idx="45">
                  <c:v>-3.804180132331858</c:v>
                </c:pt>
                <c:pt idx="46">
                  <c:v>1.0276567905160121</c:v>
                </c:pt>
                <c:pt idx="47">
                  <c:v>4.6223152084159835E-2</c:v>
                </c:pt>
                <c:pt idx="48">
                  <c:v>65.742563270538739</c:v>
                </c:pt>
                <c:pt idx="49">
                  <c:v>0.76784680223591195</c:v>
                </c:pt>
                <c:pt idx="50">
                  <c:v>9.3427324184113711</c:v>
                </c:pt>
                <c:pt idx="51">
                  <c:v>3.0395862862350711</c:v>
                </c:pt>
                <c:pt idx="52">
                  <c:v>31.542021524081008</c:v>
                </c:pt>
                <c:pt idx="53">
                  <c:v>-3.191354099829363</c:v>
                </c:pt>
                <c:pt idx="54">
                  <c:v>-3.8491213290800399</c:v>
                </c:pt>
                <c:pt idx="55">
                  <c:v>-2.3433734822771051</c:v>
                </c:pt>
                <c:pt idx="56">
                  <c:v>-3.8777716170465553</c:v>
                </c:pt>
                <c:pt idx="57">
                  <c:v>-11.792479231693498</c:v>
                </c:pt>
                <c:pt idx="58">
                  <c:v>-9.1045571491707733</c:v>
                </c:pt>
                <c:pt idx="59">
                  <c:v>26.468619241847485</c:v>
                </c:pt>
                <c:pt idx="60">
                  <c:v>-5.232089695841653</c:v>
                </c:pt>
                <c:pt idx="61">
                  <c:v>26.249749537767201</c:v>
                </c:pt>
                <c:pt idx="62">
                  <c:v>17.674265693485715</c:v>
                </c:pt>
                <c:pt idx="63">
                  <c:v>10.852678965187103</c:v>
                </c:pt>
                <c:pt idx="64">
                  <c:v>25.342993874091533</c:v>
                </c:pt>
                <c:pt idx="65">
                  <c:v>6.6765272179886352</c:v>
                </c:pt>
                <c:pt idx="66">
                  <c:v>-48.664059219828857</c:v>
                </c:pt>
                <c:pt idx="67">
                  <c:v>27.219975822261478</c:v>
                </c:pt>
                <c:pt idx="68">
                  <c:v>6.7815998689047348</c:v>
                </c:pt>
                <c:pt idx="69">
                  <c:v>-1.5168429527023761</c:v>
                </c:pt>
                <c:pt idx="70">
                  <c:v>6.1589987198239697</c:v>
                </c:pt>
                <c:pt idx="71">
                  <c:v>7.0691109382317343</c:v>
                </c:pt>
                <c:pt idx="72">
                  <c:v>33.728240407790359</c:v>
                </c:pt>
                <c:pt idx="73">
                  <c:v>68.148779922999864</c:v>
                </c:pt>
                <c:pt idx="74">
                  <c:v>-11.071603779688679</c:v>
                </c:pt>
                <c:pt idx="75">
                  <c:v>9.6828542522294683</c:v>
                </c:pt>
                <c:pt idx="76">
                  <c:v>-0.12745950996841238</c:v>
                </c:pt>
                <c:pt idx="77">
                  <c:v>-12.254958043521007</c:v>
                </c:pt>
                <c:pt idx="78">
                  <c:v>-6.5966324798237608</c:v>
                </c:pt>
                <c:pt idx="79">
                  <c:v>34.559670848688626</c:v>
                </c:pt>
                <c:pt idx="80">
                  <c:v>64.124951445111321</c:v>
                </c:pt>
                <c:pt idx="81">
                  <c:v>4.0215842155484705</c:v>
                </c:pt>
                <c:pt idx="82">
                  <c:v>16.277316439194461</c:v>
                </c:pt>
                <c:pt idx="83">
                  <c:v>33.7759785179598</c:v>
                </c:pt>
                <c:pt idx="84">
                  <c:v>-26.777606102697504</c:v>
                </c:pt>
                <c:pt idx="85">
                  <c:v>29.324727920209394</c:v>
                </c:pt>
                <c:pt idx="86">
                  <c:v>12.467282140011299</c:v>
                </c:pt>
                <c:pt idx="87">
                  <c:v>13.654896563760261</c:v>
                </c:pt>
                <c:pt idx="88">
                  <c:v>34.068612859883096</c:v>
                </c:pt>
                <c:pt idx="89">
                  <c:v>10.372559377661673</c:v>
                </c:pt>
                <c:pt idx="90">
                  <c:v>49.678481535102875</c:v>
                </c:pt>
                <c:pt idx="91">
                  <c:v>59.547208187707206</c:v>
                </c:pt>
                <c:pt idx="92">
                  <c:v>-5.0480330633021318</c:v>
                </c:pt>
                <c:pt idx="93">
                  <c:v>4.8032245665789599</c:v>
                </c:pt>
                <c:pt idx="94">
                  <c:v>-11.301918174309929</c:v>
                </c:pt>
                <c:pt idx="95">
                  <c:v>-15.904709253532536</c:v>
                </c:pt>
                <c:pt idx="96">
                  <c:v>23.637588817907961</c:v>
                </c:pt>
                <c:pt idx="97">
                  <c:v>60.269904213455234</c:v>
                </c:pt>
                <c:pt idx="98">
                  <c:v>16.095675616957337</c:v>
                </c:pt>
                <c:pt idx="99">
                  <c:v>-24.008804468066472</c:v>
                </c:pt>
                <c:pt idx="100">
                  <c:v>68.263473445425859</c:v>
                </c:pt>
                <c:pt idx="101">
                  <c:v>-16.197614781668779</c:v>
                </c:pt>
                <c:pt idx="102">
                  <c:v>19.186022097462281</c:v>
                </c:pt>
                <c:pt idx="103">
                  <c:v>7.9747270860253829</c:v>
                </c:pt>
              </c:numCache>
            </c:numRef>
          </c:xVal>
          <c:yVal>
            <c:numRef>
              <c:f>'FAKULTY 2009 vs 2013'!$E$2:$E$105</c:f>
              <c:numCache>
                <c:formatCode>0</c:formatCode>
                <c:ptCount val="104"/>
                <c:pt idx="0">
                  <c:v>-14.968660049339073</c:v>
                </c:pt>
                <c:pt idx="1">
                  <c:v>-40.011230033517933</c:v>
                </c:pt>
                <c:pt idx="2">
                  <c:v>-93.062551181293117</c:v>
                </c:pt>
                <c:pt idx="3">
                  <c:v>-14.726272960362904</c:v>
                </c:pt>
                <c:pt idx="4">
                  <c:v>63.138900388935369</c:v>
                </c:pt>
                <c:pt idx="5">
                  <c:v>25.120860237773158</c:v>
                </c:pt>
                <c:pt idx="6">
                  <c:v>-35.397781887037986</c:v>
                </c:pt>
                <c:pt idx="7">
                  <c:v>72.406003984027777</c:v>
                </c:pt>
                <c:pt idx="8">
                  <c:v>-71.960268588943521</c:v>
                </c:pt>
                <c:pt idx="9">
                  <c:v>-13.386379672212914</c:v>
                </c:pt>
                <c:pt idx="10">
                  <c:v>15.456269838696063</c:v>
                </c:pt>
                <c:pt idx="11">
                  <c:v>47.887164874258062</c:v>
                </c:pt>
                <c:pt idx="12">
                  <c:v>22.299053214461289</c:v>
                </c:pt>
                <c:pt idx="13">
                  <c:v>-17.658696335929271</c:v>
                </c:pt>
                <c:pt idx="14">
                  <c:v>34.210519862970429</c:v>
                </c:pt>
                <c:pt idx="15">
                  <c:v>-17.835959262397552</c:v>
                </c:pt>
                <c:pt idx="16">
                  <c:v>-3.252103711940336</c:v>
                </c:pt>
                <c:pt idx="17">
                  <c:v>42.312942283964489</c:v>
                </c:pt>
                <c:pt idx="18">
                  <c:v>-2.4934811055524797</c:v>
                </c:pt>
                <c:pt idx="19">
                  <c:v>-57.956203548273649</c:v>
                </c:pt>
                <c:pt idx="20">
                  <c:v>-30.328885744812542</c:v>
                </c:pt>
                <c:pt idx="21">
                  <c:v>-15.306034590557219</c:v>
                </c:pt>
                <c:pt idx="22">
                  <c:v>-71.550513775503589</c:v>
                </c:pt>
                <c:pt idx="23">
                  <c:v>-10.910284297505569</c:v>
                </c:pt>
                <c:pt idx="24">
                  <c:v>-25.490002272315937</c:v>
                </c:pt>
                <c:pt idx="25">
                  <c:v>9.7585198001737936</c:v>
                </c:pt>
                <c:pt idx="26">
                  <c:v>41.3874507537328</c:v>
                </c:pt>
                <c:pt idx="27">
                  <c:v>-55.456516604431151</c:v>
                </c:pt>
                <c:pt idx="28">
                  <c:v>2.8050022275788535</c:v>
                </c:pt>
                <c:pt idx="29">
                  <c:v>-39.782236136625528</c:v>
                </c:pt>
                <c:pt idx="30">
                  <c:v>-10.572779819420138</c:v>
                </c:pt>
                <c:pt idx="31">
                  <c:v>-28.297762743837843</c:v>
                </c:pt>
                <c:pt idx="32">
                  <c:v>136.15841582672871</c:v>
                </c:pt>
                <c:pt idx="33">
                  <c:v>-1.7470090962829117</c:v>
                </c:pt>
                <c:pt idx="34">
                  <c:v>15.299795635259187</c:v>
                </c:pt>
                <c:pt idx="35">
                  <c:v>28.565449719871452</c:v>
                </c:pt>
                <c:pt idx="36">
                  <c:v>52.599172165908477</c:v>
                </c:pt>
                <c:pt idx="37">
                  <c:v>142.28427984729174</c:v>
                </c:pt>
                <c:pt idx="38">
                  <c:v>18.78126848558697</c:v>
                </c:pt>
                <c:pt idx="39">
                  <c:v>11.178284195652957</c:v>
                </c:pt>
                <c:pt idx="40">
                  <c:v>-5.5746541761310269</c:v>
                </c:pt>
                <c:pt idx="41">
                  <c:v>-15.084920600227502</c:v>
                </c:pt>
                <c:pt idx="42">
                  <c:v>-16.066874266427902</c:v>
                </c:pt>
                <c:pt idx="43">
                  <c:v>21.624133588170025</c:v>
                </c:pt>
                <c:pt idx="44">
                  <c:v>8.011935787947154</c:v>
                </c:pt>
                <c:pt idx="45">
                  <c:v>10.572769775530285</c:v>
                </c:pt>
                <c:pt idx="46">
                  <c:v>77.88657227753967</c:v>
                </c:pt>
                <c:pt idx="47">
                  <c:v>-0.54420530819176882</c:v>
                </c:pt>
                <c:pt idx="48">
                  <c:v>53.775100651129577</c:v>
                </c:pt>
                <c:pt idx="49">
                  <c:v>-19.397298645445488</c:v>
                </c:pt>
                <c:pt idx="50">
                  <c:v>-0.95843299695550144</c:v>
                </c:pt>
                <c:pt idx="51">
                  <c:v>19.584155779077172</c:v>
                </c:pt>
                <c:pt idx="52">
                  <c:v>1.8231752825167451</c:v>
                </c:pt>
                <c:pt idx="53">
                  <c:v>5.1651500355966267</c:v>
                </c:pt>
                <c:pt idx="54">
                  <c:v>2.1521490043215827</c:v>
                </c:pt>
                <c:pt idx="55">
                  <c:v>-40.581402097490916</c:v>
                </c:pt>
                <c:pt idx="56">
                  <c:v>-14.826319750465814</c:v>
                </c:pt>
                <c:pt idx="57">
                  <c:v>-29.296562999884365</c:v>
                </c:pt>
                <c:pt idx="58">
                  <c:v>-53.838796571499067</c:v>
                </c:pt>
                <c:pt idx="59">
                  <c:v>-4.04520242494862</c:v>
                </c:pt>
                <c:pt idx="60">
                  <c:v>14.004664126232122</c:v>
                </c:pt>
                <c:pt idx="61">
                  <c:v>52.035853272135292</c:v>
                </c:pt>
                <c:pt idx="62">
                  <c:v>-8.3889778443792604</c:v>
                </c:pt>
                <c:pt idx="63">
                  <c:v>16.949350356431907</c:v>
                </c:pt>
                <c:pt idx="64">
                  <c:v>50.597593910819043</c:v>
                </c:pt>
                <c:pt idx="65">
                  <c:v>-37.778673690465254</c:v>
                </c:pt>
                <c:pt idx="66">
                  <c:v>-30.657622209935049</c:v>
                </c:pt>
                <c:pt idx="67">
                  <c:v>96.454337641312776</c:v>
                </c:pt>
                <c:pt idx="68">
                  <c:v>-27.38001125173875</c:v>
                </c:pt>
                <c:pt idx="69">
                  <c:v>-18.042942052365532</c:v>
                </c:pt>
                <c:pt idx="70">
                  <c:v>-10.266471022940845</c:v>
                </c:pt>
                <c:pt idx="71">
                  <c:v>22.134826618609814</c:v>
                </c:pt>
                <c:pt idx="72">
                  <c:v>58.807764929788547</c:v>
                </c:pt>
                <c:pt idx="73">
                  <c:v>23.374462475491448</c:v>
                </c:pt>
                <c:pt idx="74">
                  <c:v>-79.54142419324063</c:v>
                </c:pt>
                <c:pt idx="75">
                  <c:v>-8.9807366471812529</c:v>
                </c:pt>
                <c:pt idx="76">
                  <c:v>3.8573586588382227</c:v>
                </c:pt>
                <c:pt idx="77">
                  <c:v>-32.578049541608657</c:v>
                </c:pt>
                <c:pt idx="78">
                  <c:v>-22.979434928542489</c:v>
                </c:pt>
                <c:pt idx="79">
                  <c:v>-18.730786422843657</c:v>
                </c:pt>
                <c:pt idx="80">
                  <c:v>85.505201088317349</c:v>
                </c:pt>
                <c:pt idx="81">
                  <c:v>23.386929052311235</c:v>
                </c:pt>
                <c:pt idx="82">
                  <c:v>41.947235797737584</c:v>
                </c:pt>
                <c:pt idx="83">
                  <c:v>3.5747215601270064</c:v>
                </c:pt>
                <c:pt idx="84">
                  <c:v>-26.995239420201624</c:v>
                </c:pt>
                <c:pt idx="85">
                  <c:v>21.716517790804005</c:v>
                </c:pt>
                <c:pt idx="86">
                  <c:v>1.3695668834833423</c:v>
                </c:pt>
                <c:pt idx="87">
                  <c:v>-34.997547513043521</c:v>
                </c:pt>
                <c:pt idx="88">
                  <c:v>30.728759749160702</c:v>
                </c:pt>
                <c:pt idx="89">
                  <c:v>-27.868062078153056</c:v>
                </c:pt>
                <c:pt idx="90">
                  <c:v>78.453329180524634</c:v>
                </c:pt>
                <c:pt idx="91">
                  <c:v>-16.391621115475417</c:v>
                </c:pt>
                <c:pt idx="92">
                  <c:v>6.5746308186810687</c:v>
                </c:pt>
                <c:pt idx="93">
                  <c:v>15.362664529402569</c:v>
                </c:pt>
                <c:pt idx="94">
                  <c:v>-91.159905398558067</c:v>
                </c:pt>
                <c:pt idx="95">
                  <c:v>-56.65529973839817</c:v>
                </c:pt>
                <c:pt idx="96">
                  <c:v>36.658322270045112</c:v>
                </c:pt>
                <c:pt idx="97">
                  <c:v>81.993381786799119</c:v>
                </c:pt>
                <c:pt idx="98">
                  <c:v>7.5667030225592171</c:v>
                </c:pt>
                <c:pt idx="99">
                  <c:v>-43.371743298356456</c:v>
                </c:pt>
                <c:pt idx="100">
                  <c:v>62.876322414374407</c:v>
                </c:pt>
                <c:pt idx="101">
                  <c:v>-47.093485487603502</c:v>
                </c:pt>
                <c:pt idx="102">
                  <c:v>64.238267156829465</c:v>
                </c:pt>
                <c:pt idx="103">
                  <c:v>3.2760083495993264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'FAKULTY 2009 vs 2013'!$F$1</c:f>
              <c:strCache>
                <c:ptCount val="1"/>
                <c:pt idx="0">
                  <c:v>CSV13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2"/>
            <c:spPr>
              <a:solidFill>
                <a:srgbClr val="FF0000"/>
              </a:solidFill>
            </c:spPr>
          </c:marker>
          <c:xVal>
            <c:numRef>
              <c:f>'FAKULTY 2009 vs 2013'!$F$2:$F$105</c:f>
              <c:numCache>
                <c:formatCode>0</c:formatCode>
                <c:ptCount val="104"/>
                <c:pt idx="0">
                  <c:v>-3.7319528486853648</c:v>
                </c:pt>
                <c:pt idx="1">
                  <c:v>-22.445523530461799</c:v>
                </c:pt>
                <c:pt idx="2">
                  <c:v>-5.6458407392947594</c:v>
                </c:pt>
                <c:pt idx="3">
                  <c:v>-18.136680183269753</c:v>
                </c:pt>
                <c:pt idx="4">
                  <c:v>31.207276623282642</c:v>
                </c:pt>
                <c:pt idx="5">
                  <c:v>14.672363427069476</c:v>
                </c:pt>
                <c:pt idx="6">
                  <c:v>-9.1679849244224929</c:v>
                </c:pt>
                <c:pt idx="7">
                  <c:v>11.681220978075912</c:v>
                </c:pt>
                <c:pt idx="8">
                  <c:v>-19.064570314162431</c:v>
                </c:pt>
                <c:pt idx="9">
                  <c:v>5.0330382268637068</c:v>
                </c:pt>
                <c:pt idx="10">
                  <c:v>33.726730700560964</c:v>
                </c:pt>
                <c:pt idx="11">
                  <c:v>19.845519673128617</c:v>
                </c:pt>
                <c:pt idx="12">
                  <c:v>-5.6773022710604435</c:v>
                </c:pt>
                <c:pt idx="13">
                  <c:v>3.7446541368228097</c:v>
                </c:pt>
                <c:pt idx="14">
                  <c:v>18.38597412861823</c:v>
                </c:pt>
                <c:pt idx="15">
                  <c:v>-7.5862557406400439</c:v>
                </c:pt>
                <c:pt idx="16">
                  <c:v>1.1563408264551878</c:v>
                </c:pt>
                <c:pt idx="17">
                  <c:v>-14.2363838325056</c:v>
                </c:pt>
                <c:pt idx="18">
                  <c:v>-7.5765386845569234</c:v>
                </c:pt>
                <c:pt idx="19">
                  <c:v>-15.827686884216531</c:v>
                </c:pt>
                <c:pt idx="20">
                  <c:v>-1.0064229466268511</c:v>
                </c:pt>
                <c:pt idx="21">
                  <c:v>-4.9902910493352666</c:v>
                </c:pt>
                <c:pt idx="22">
                  <c:v>-15.906374614940496</c:v>
                </c:pt>
                <c:pt idx="23">
                  <c:v>-0.80827463890874895</c:v>
                </c:pt>
                <c:pt idx="24">
                  <c:v>-5.4967635304327374</c:v>
                </c:pt>
                <c:pt idx="25">
                  <c:v>-0.89942479501870543</c:v>
                </c:pt>
                <c:pt idx="26">
                  <c:v>6.0794295831705014</c:v>
                </c:pt>
                <c:pt idx="27">
                  <c:v>-1.7361951293149265</c:v>
                </c:pt>
                <c:pt idx="28">
                  <c:v>-7.1647817812133026</c:v>
                </c:pt>
                <c:pt idx="29">
                  <c:v>3.8350779044766674</c:v>
                </c:pt>
                <c:pt idx="30">
                  <c:v>-2.26060264975361</c:v>
                </c:pt>
                <c:pt idx="31">
                  <c:v>1.8641126322256625</c:v>
                </c:pt>
                <c:pt idx="32">
                  <c:v>29.057400039805216</c:v>
                </c:pt>
                <c:pt idx="33">
                  <c:v>9.2190637300276936</c:v>
                </c:pt>
                <c:pt idx="34">
                  <c:v>-9.1054440674833856E-2</c:v>
                </c:pt>
                <c:pt idx="35">
                  <c:v>20.196670638193371</c:v>
                </c:pt>
                <c:pt idx="36">
                  <c:v>18.058803660044898</c:v>
                </c:pt>
                <c:pt idx="37">
                  <c:v>31.749837643897894</c:v>
                </c:pt>
                <c:pt idx="38">
                  <c:v>-16.068550410043759</c:v>
                </c:pt>
                <c:pt idx="39">
                  <c:v>-14.660671355079815</c:v>
                </c:pt>
                <c:pt idx="40">
                  <c:v>-3.8532560595709597</c:v>
                </c:pt>
                <c:pt idx="41">
                  <c:v>8.0666485057380584</c:v>
                </c:pt>
                <c:pt idx="42">
                  <c:v>4.8786508885035218</c:v>
                </c:pt>
                <c:pt idx="43">
                  <c:v>-1.1082620432416495</c:v>
                </c:pt>
                <c:pt idx="44">
                  <c:v>11.90105671671124</c:v>
                </c:pt>
                <c:pt idx="45">
                  <c:v>-6.9755579583432761</c:v>
                </c:pt>
                <c:pt idx="46">
                  <c:v>-3.576625656098019</c:v>
                </c:pt>
                <c:pt idx="47">
                  <c:v>-4.8834021921876145</c:v>
                </c:pt>
                <c:pt idx="48">
                  <c:v>22.804015947093063</c:v>
                </c:pt>
                <c:pt idx="49">
                  <c:v>-21.354371556787317</c:v>
                </c:pt>
                <c:pt idx="50">
                  <c:v>0.90315837973898994</c:v>
                </c:pt>
                <c:pt idx="51">
                  <c:v>-9.5614136183595519</c:v>
                </c:pt>
                <c:pt idx="52">
                  <c:v>22.030793896783134</c:v>
                </c:pt>
                <c:pt idx="53">
                  <c:v>-7.8540979076264295</c:v>
                </c:pt>
                <c:pt idx="54">
                  <c:v>-14.571791397338993</c:v>
                </c:pt>
                <c:pt idx="55">
                  <c:v>-7.1170643911236127</c:v>
                </c:pt>
                <c:pt idx="56">
                  <c:v>-10.749722817597361</c:v>
                </c:pt>
                <c:pt idx="57">
                  <c:v>-11.704145133175738</c:v>
                </c:pt>
                <c:pt idx="58">
                  <c:v>-23.441393442254668</c:v>
                </c:pt>
                <c:pt idx="59">
                  <c:v>17.477813701960262</c:v>
                </c:pt>
                <c:pt idx="60">
                  <c:v>-13.497478237708512</c:v>
                </c:pt>
                <c:pt idx="61">
                  <c:v>33.653347028464793</c:v>
                </c:pt>
                <c:pt idx="62">
                  <c:v>5.2515973937394564</c:v>
                </c:pt>
                <c:pt idx="63">
                  <c:v>8.7686985771972434</c:v>
                </c:pt>
                <c:pt idx="64">
                  <c:v>11.037753620725725</c:v>
                </c:pt>
                <c:pt idx="65">
                  <c:v>-7.3152271034606047</c:v>
                </c:pt>
                <c:pt idx="66">
                  <c:v>-30.390181064451525</c:v>
                </c:pt>
                <c:pt idx="67">
                  <c:v>28.162955898900393</c:v>
                </c:pt>
                <c:pt idx="68">
                  <c:v>-8.0338780627931641</c:v>
                </c:pt>
                <c:pt idx="69">
                  <c:v>-6.0703320451696099</c:v>
                </c:pt>
                <c:pt idx="70">
                  <c:v>-3.7286866572047614</c:v>
                </c:pt>
                <c:pt idx="71">
                  <c:v>-0.43934948032003024</c:v>
                </c:pt>
                <c:pt idx="72">
                  <c:v>24.497262432268741</c:v>
                </c:pt>
                <c:pt idx="73">
                  <c:v>48.718180481185904</c:v>
                </c:pt>
                <c:pt idx="74">
                  <c:v>-27.612080921153634</c:v>
                </c:pt>
                <c:pt idx="75">
                  <c:v>-2.8480349697473386</c:v>
                </c:pt>
                <c:pt idx="76">
                  <c:v>-0.21671843547445965</c:v>
                </c:pt>
                <c:pt idx="77">
                  <c:v>-14.680283353242428</c:v>
                </c:pt>
                <c:pt idx="78">
                  <c:v>-17.433396645934433</c:v>
                </c:pt>
                <c:pt idx="79">
                  <c:v>21.353194954149529</c:v>
                </c:pt>
                <c:pt idx="80">
                  <c:v>51.558481932909899</c:v>
                </c:pt>
                <c:pt idx="81">
                  <c:v>-9.4426064360445476</c:v>
                </c:pt>
                <c:pt idx="82">
                  <c:v>-4.2619025721347326</c:v>
                </c:pt>
                <c:pt idx="83">
                  <c:v>24.648600312390126</c:v>
                </c:pt>
                <c:pt idx="84">
                  <c:v>-25.985234070289977</c:v>
                </c:pt>
                <c:pt idx="85">
                  <c:v>19.568442055208664</c:v>
                </c:pt>
                <c:pt idx="86">
                  <c:v>-5.0780345979605626</c:v>
                </c:pt>
                <c:pt idx="87">
                  <c:v>-1.7132240855874297</c:v>
                </c:pt>
                <c:pt idx="88">
                  <c:v>19.686174294973373</c:v>
                </c:pt>
                <c:pt idx="89">
                  <c:v>-2.3806689109814649</c:v>
                </c:pt>
                <c:pt idx="90">
                  <c:v>35.339289053631894</c:v>
                </c:pt>
                <c:pt idx="91">
                  <c:v>52.597712473290095</c:v>
                </c:pt>
                <c:pt idx="92">
                  <c:v>-19.90061908366992</c:v>
                </c:pt>
                <c:pt idx="93">
                  <c:v>-13.632642603467666</c:v>
                </c:pt>
                <c:pt idx="94">
                  <c:v>-45.116557979363243</c:v>
                </c:pt>
                <c:pt idx="95">
                  <c:v>-26.633449024937917</c:v>
                </c:pt>
                <c:pt idx="96">
                  <c:v>8.2102054440159886</c:v>
                </c:pt>
                <c:pt idx="97">
                  <c:v>24.488207665773057</c:v>
                </c:pt>
                <c:pt idx="98">
                  <c:v>-8.1797850221938617</c:v>
                </c:pt>
                <c:pt idx="99">
                  <c:v>-41.998199112331264</c:v>
                </c:pt>
                <c:pt idx="100">
                  <c:v>34.299755450551011</c:v>
                </c:pt>
                <c:pt idx="101">
                  <c:v>-39.071627306287823</c:v>
                </c:pt>
                <c:pt idx="102">
                  <c:v>-10.626917693540747</c:v>
                </c:pt>
                <c:pt idx="103">
                  <c:v>0.76275367004289862</c:v>
                </c:pt>
              </c:numCache>
            </c:numRef>
          </c:xVal>
          <c:yVal>
            <c:numRef>
              <c:f>'FAKULTY 2009 vs 2013'!$G$2:$G$105</c:f>
              <c:numCache>
                <c:formatCode>0</c:formatCode>
                <c:ptCount val="104"/>
                <c:pt idx="0">
                  <c:v>23.417278886956893</c:v>
                </c:pt>
                <c:pt idx="1">
                  <c:v>4.6286871391366455</c:v>
                </c:pt>
                <c:pt idx="2">
                  <c:v>-64.026404727802301</c:v>
                </c:pt>
                <c:pt idx="3">
                  <c:v>48.488447393812976</c:v>
                </c:pt>
                <c:pt idx="4">
                  <c:v>90.272850996346165</c:v>
                </c:pt>
                <c:pt idx="5">
                  <c:v>56.392721133203857</c:v>
                </c:pt>
                <c:pt idx="6">
                  <c:v>9.573621746906106</c:v>
                </c:pt>
                <c:pt idx="7">
                  <c:v>110.0438405609591</c:v>
                </c:pt>
                <c:pt idx="8">
                  <c:v>-46.337019741935954</c:v>
                </c:pt>
                <c:pt idx="9">
                  <c:v>7.5058373541581282</c:v>
                </c:pt>
                <c:pt idx="10">
                  <c:v>44.128499975091188</c:v>
                </c:pt>
                <c:pt idx="11">
                  <c:v>56.387794364886339</c:v>
                </c:pt>
                <c:pt idx="12">
                  <c:v>54.827646169391009</c:v>
                </c:pt>
                <c:pt idx="13">
                  <c:v>7.5594756458824319</c:v>
                </c:pt>
                <c:pt idx="14">
                  <c:v>68.877617778652223</c:v>
                </c:pt>
                <c:pt idx="15">
                  <c:v>-3.6101227944767942</c:v>
                </c:pt>
                <c:pt idx="16">
                  <c:v>17.594502697428549</c:v>
                </c:pt>
                <c:pt idx="17">
                  <c:v>83.730256456955729</c:v>
                </c:pt>
                <c:pt idx="18">
                  <c:v>4.6624267213587514</c:v>
                </c:pt>
                <c:pt idx="19">
                  <c:v>-59.25035068677817</c:v>
                </c:pt>
                <c:pt idx="20">
                  <c:v>-28.451833375072425</c:v>
                </c:pt>
                <c:pt idx="21">
                  <c:v>6.899751591968176</c:v>
                </c:pt>
                <c:pt idx="22">
                  <c:v>-64.908972552101531</c:v>
                </c:pt>
                <c:pt idx="23">
                  <c:v>-3.9048084375555399</c:v>
                </c:pt>
                <c:pt idx="24">
                  <c:v>-6.921797515558116</c:v>
                </c:pt>
                <c:pt idx="25">
                  <c:v>11.416421757672515</c:v>
                </c:pt>
                <c:pt idx="26">
                  <c:v>66.853181134179067</c:v>
                </c:pt>
                <c:pt idx="27">
                  <c:v>-71.438765870785303</c:v>
                </c:pt>
                <c:pt idx="28">
                  <c:v>13.256204673370576</c:v>
                </c:pt>
                <c:pt idx="29">
                  <c:v>-32.982127005541976</c:v>
                </c:pt>
                <c:pt idx="30">
                  <c:v>-10.172013630832502</c:v>
                </c:pt>
                <c:pt idx="31">
                  <c:v>-35.131853956419185</c:v>
                </c:pt>
                <c:pt idx="32">
                  <c:v>133.7034787795919</c:v>
                </c:pt>
                <c:pt idx="33">
                  <c:v>3.1340520662910478</c:v>
                </c:pt>
                <c:pt idx="34">
                  <c:v>8.933488946191007</c:v>
                </c:pt>
                <c:pt idx="35">
                  <c:v>13.829930729981136</c:v>
                </c:pt>
                <c:pt idx="36">
                  <c:v>69.742200162079456</c:v>
                </c:pt>
                <c:pt idx="37">
                  <c:v>155.05861699678348</c:v>
                </c:pt>
                <c:pt idx="38">
                  <c:v>29.664520405548206</c:v>
                </c:pt>
                <c:pt idx="39">
                  <c:v>3.5972145112946285</c:v>
                </c:pt>
                <c:pt idx="40">
                  <c:v>-12.399820881805297</c:v>
                </c:pt>
                <c:pt idx="41">
                  <c:v>-29.082158191308721</c:v>
                </c:pt>
                <c:pt idx="42">
                  <c:v>-28.939084865352839</c:v>
                </c:pt>
                <c:pt idx="43">
                  <c:v>38.995095908520788</c:v>
                </c:pt>
                <c:pt idx="44">
                  <c:v>11.859990551755573</c:v>
                </c:pt>
                <c:pt idx="45">
                  <c:v>4.7928138369582358</c:v>
                </c:pt>
                <c:pt idx="46">
                  <c:v>73.46166407499075</c:v>
                </c:pt>
                <c:pt idx="47">
                  <c:v>-4.7824535887085817</c:v>
                </c:pt>
                <c:pt idx="48">
                  <c:v>87.074689727691677</c:v>
                </c:pt>
                <c:pt idx="49">
                  <c:v>-8.6903202243851254</c:v>
                </c:pt>
                <c:pt idx="50">
                  <c:v>-5.0230157424566286</c:v>
                </c:pt>
                <c:pt idx="51">
                  <c:v>19.226707942399074</c:v>
                </c:pt>
                <c:pt idx="52">
                  <c:v>-1.7511024404292901</c:v>
                </c:pt>
                <c:pt idx="53">
                  <c:v>-4.6631692438892811</c:v>
                </c:pt>
                <c:pt idx="54">
                  <c:v>-2.3202544847874123</c:v>
                </c:pt>
                <c:pt idx="55">
                  <c:v>-51.267791046293098</c:v>
                </c:pt>
                <c:pt idx="56">
                  <c:v>-23.727040338215421</c:v>
                </c:pt>
                <c:pt idx="57">
                  <c:v>-45.55870302996545</c:v>
                </c:pt>
                <c:pt idx="58">
                  <c:v>-57.5410708512076</c:v>
                </c:pt>
                <c:pt idx="59">
                  <c:v>-13.46213913245626</c:v>
                </c:pt>
                <c:pt idx="60">
                  <c:v>3.730103890139759</c:v>
                </c:pt>
                <c:pt idx="61">
                  <c:v>25.598756965186634</c:v>
                </c:pt>
                <c:pt idx="62">
                  <c:v>-15.062035531450547</c:v>
                </c:pt>
                <c:pt idx="63">
                  <c:v>-0.120333418253459</c:v>
                </c:pt>
                <c:pt idx="64">
                  <c:v>44.268333949261347</c:v>
                </c:pt>
                <c:pt idx="65">
                  <c:v>-44.441806876172166</c:v>
                </c:pt>
                <c:pt idx="66">
                  <c:v>-69.97621133348899</c:v>
                </c:pt>
                <c:pt idx="67">
                  <c:v>74.202497880355935</c:v>
                </c:pt>
                <c:pt idx="68">
                  <c:v>-33.902444274788152</c:v>
                </c:pt>
                <c:pt idx="69">
                  <c:v>-36.190277167685785</c:v>
                </c:pt>
                <c:pt idx="70">
                  <c:v>-23.928729599669101</c:v>
                </c:pt>
                <c:pt idx="71">
                  <c:v>5.7916785286837538</c:v>
                </c:pt>
                <c:pt idx="72">
                  <c:v>43.287216379060588</c:v>
                </c:pt>
                <c:pt idx="73">
                  <c:v>17.431981471326932</c:v>
                </c:pt>
                <c:pt idx="74">
                  <c:v>-88.75597316700852</c:v>
                </c:pt>
                <c:pt idx="75">
                  <c:v>-22.556698314098238</c:v>
                </c:pt>
                <c:pt idx="76">
                  <c:v>-23.371095638485883</c:v>
                </c:pt>
                <c:pt idx="77">
                  <c:v>-57.813130604500031</c:v>
                </c:pt>
                <c:pt idx="78">
                  <c:v>-40.008047711887627</c:v>
                </c:pt>
                <c:pt idx="79">
                  <c:v>-34.416745374180898</c:v>
                </c:pt>
                <c:pt idx="80">
                  <c:v>69.015847259276555</c:v>
                </c:pt>
                <c:pt idx="81">
                  <c:v>7.6404194100266309</c:v>
                </c:pt>
                <c:pt idx="82">
                  <c:v>32.896282640100971</c:v>
                </c:pt>
                <c:pt idx="83">
                  <c:v>-16.910402306713902</c:v>
                </c:pt>
                <c:pt idx="84">
                  <c:v>-58.135211973291327</c:v>
                </c:pt>
                <c:pt idx="85">
                  <c:v>-0.95607117175442013</c:v>
                </c:pt>
                <c:pt idx="86">
                  <c:v>-14.277330127118759</c:v>
                </c:pt>
                <c:pt idx="87">
                  <c:v>-53.641766700212138</c:v>
                </c:pt>
                <c:pt idx="88">
                  <c:v>10.611897782034051</c:v>
                </c:pt>
                <c:pt idx="89">
                  <c:v>-50.027974953039546</c:v>
                </c:pt>
                <c:pt idx="90">
                  <c:v>56.792399298891915</c:v>
                </c:pt>
                <c:pt idx="91">
                  <c:v>-45.97960748613054</c:v>
                </c:pt>
                <c:pt idx="92">
                  <c:v>-16.480031996446812</c:v>
                </c:pt>
                <c:pt idx="93">
                  <c:v>-5.100602696202575</c:v>
                </c:pt>
                <c:pt idx="94">
                  <c:v>-98.091019226906567</c:v>
                </c:pt>
                <c:pt idx="95">
                  <c:v>-89.148160098181776</c:v>
                </c:pt>
                <c:pt idx="96">
                  <c:v>8.1010709988299521</c:v>
                </c:pt>
                <c:pt idx="97">
                  <c:v>66.800676219635122</c:v>
                </c:pt>
                <c:pt idx="98">
                  <c:v>-19.444752478524347</c:v>
                </c:pt>
                <c:pt idx="99">
                  <c:v>-89.54313256249651</c:v>
                </c:pt>
                <c:pt idx="100">
                  <c:v>30.722372760198265</c:v>
                </c:pt>
                <c:pt idx="101">
                  <c:v>-96.842830668162108</c:v>
                </c:pt>
                <c:pt idx="102">
                  <c:v>6.2464866398503718</c:v>
                </c:pt>
                <c:pt idx="103">
                  <c:v>0.719141000692752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903488"/>
        <c:axId val="111905408"/>
      </c:scatterChart>
      <c:valAx>
        <c:axId val="11190348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34925"/>
        </c:spPr>
        <c:txPr>
          <a:bodyPr/>
          <a:lstStyle/>
          <a:p>
            <a:pPr>
              <a:defRPr sz="1200" b="1"/>
            </a:pPr>
            <a:endParaRPr lang="sk-SK"/>
          </a:p>
        </c:txPr>
        <c:crossAx val="111905408"/>
        <c:crosses val="autoZero"/>
        <c:crossBetween val="midCat"/>
      </c:valAx>
      <c:valAx>
        <c:axId val="11190540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spPr>
          <a:ln w="34925"/>
        </c:spPr>
        <c:txPr>
          <a:bodyPr/>
          <a:lstStyle/>
          <a:p>
            <a:pPr>
              <a:defRPr sz="1200" b="1"/>
            </a:pPr>
            <a:endParaRPr lang="sk-SK"/>
          </a:p>
        </c:txPr>
        <c:crossAx val="111903488"/>
        <c:crosses val="autoZero"/>
        <c:crossBetween val="midCat"/>
      </c:valAx>
      <c:spPr>
        <a:ln>
          <a:solidFill>
            <a:schemeClr val="bg1"/>
          </a:solidFill>
        </a:ln>
      </c:spPr>
    </c:plotArea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671251129359598E-2"/>
          <c:y val="2.3914958933848939E-2"/>
          <c:w val="0.9255899345574653"/>
          <c:h val="0.95217008213230214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SLOVENSKO!$G$2</c:f>
              <c:strCache>
                <c:ptCount val="1"/>
                <c:pt idx="0">
                  <c:v>DELTA CSV</c:v>
                </c:pt>
              </c:strCache>
            </c:strRef>
          </c:tx>
          <c:spPr>
            <a:solidFill>
              <a:srgbClr val="00B0F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SLOVENSKO!$B$3:$B$23</c:f>
              <c:strCache>
                <c:ptCount val="21"/>
                <c:pt idx="0">
                  <c:v>UCM</c:v>
                </c:pt>
                <c:pt idx="1">
                  <c:v>UMB</c:v>
                </c:pt>
                <c:pt idx="2">
                  <c:v>UPJŠ</c:v>
                </c:pt>
                <c:pt idx="3">
                  <c:v>UKF</c:v>
                </c:pt>
                <c:pt idx="4">
                  <c:v>KUR</c:v>
                </c:pt>
                <c:pt idx="5">
                  <c:v>ŽUZA</c:v>
                </c:pt>
                <c:pt idx="6">
                  <c:v>TUKE</c:v>
                </c:pt>
                <c:pt idx="7">
                  <c:v>VŠVU</c:v>
                </c:pt>
                <c:pt idx="8">
                  <c:v>SPU</c:v>
                </c:pt>
                <c:pt idx="9">
                  <c:v>TUZVO</c:v>
                </c:pt>
                <c:pt idx="10">
                  <c:v>STU</c:v>
                </c:pt>
                <c:pt idx="11">
                  <c:v>AU BB</c:v>
                </c:pt>
                <c:pt idx="12">
                  <c:v>TUTT</c:v>
                </c:pt>
                <c:pt idx="13">
                  <c:v>EUBA</c:v>
                </c:pt>
                <c:pt idx="14">
                  <c:v>PUP</c:v>
                </c:pt>
                <c:pt idx="15">
                  <c:v>UK</c:v>
                </c:pt>
                <c:pt idx="16">
                  <c:v>TUAD</c:v>
                </c:pt>
                <c:pt idx="17">
                  <c:v>UVL</c:v>
                </c:pt>
                <c:pt idx="18">
                  <c:v>VŠMU</c:v>
                </c:pt>
                <c:pt idx="19">
                  <c:v>VŠSA</c:v>
                </c:pt>
                <c:pt idx="20">
                  <c:v>UJS</c:v>
                </c:pt>
              </c:strCache>
            </c:strRef>
          </c:cat>
          <c:val>
            <c:numRef>
              <c:f>SLOVENSKO!$G$3:$G$23</c:f>
              <c:numCache>
                <c:formatCode>0.00</c:formatCode>
                <c:ptCount val="21"/>
                <c:pt idx="0">
                  <c:v>0.7819451692731203</c:v>
                </c:pt>
                <c:pt idx="1">
                  <c:v>1.6798120274861019</c:v>
                </c:pt>
                <c:pt idx="2">
                  <c:v>-12.45760064214652</c:v>
                </c:pt>
                <c:pt idx="3">
                  <c:v>-4.1214008589837814</c:v>
                </c:pt>
                <c:pt idx="4">
                  <c:v>0.65618618672541196</c:v>
                </c:pt>
                <c:pt idx="5">
                  <c:v>-6.9743204709548836</c:v>
                </c:pt>
                <c:pt idx="6">
                  <c:v>-4.7422504877948697</c:v>
                </c:pt>
                <c:pt idx="7">
                  <c:v>-25.665898055753992</c:v>
                </c:pt>
                <c:pt idx="8">
                  <c:v>-5.5782350655583084</c:v>
                </c:pt>
                <c:pt idx="9">
                  <c:v>-7.725497333108903</c:v>
                </c:pt>
                <c:pt idx="10">
                  <c:v>-9.4451996542795644</c:v>
                </c:pt>
                <c:pt idx="11">
                  <c:v>-12.257374103125841</c:v>
                </c:pt>
                <c:pt idx="12">
                  <c:v>-17.571039841100227</c:v>
                </c:pt>
                <c:pt idx="13">
                  <c:v>-7.6022748014794903</c:v>
                </c:pt>
                <c:pt idx="14">
                  <c:v>-9.9783400111606717</c:v>
                </c:pt>
                <c:pt idx="15">
                  <c:v>-14.169065642706858</c:v>
                </c:pt>
                <c:pt idx="16">
                  <c:v>-12.629207500159492</c:v>
                </c:pt>
                <c:pt idx="17">
                  <c:v>-14.339192481470981</c:v>
                </c:pt>
                <c:pt idx="18">
                  <c:v>-16.783013650043632</c:v>
                </c:pt>
                <c:pt idx="19">
                  <c:v>-14.852586020367788</c:v>
                </c:pt>
                <c:pt idx="20">
                  <c:v>-14.192245509226428</c:v>
                </c:pt>
              </c:numCache>
            </c:numRef>
          </c:val>
        </c:ser>
        <c:ser>
          <c:idx val="5"/>
          <c:order val="1"/>
          <c:tx>
            <c:strRef>
              <c:f>SLOVENSKO!$H$2</c:f>
              <c:strCache>
                <c:ptCount val="1"/>
                <c:pt idx="0">
                  <c:v>DELTA CVY</c:v>
                </c:pt>
              </c:strCache>
            </c:strRef>
          </c:tx>
          <c:spPr>
            <a:solidFill>
              <a:srgbClr val="FF0000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SLOVENSKO!$B$3:$B$23</c:f>
              <c:strCache>
                <c:ptCount val="21"/>
                <c:pt idx="0">
                  <c:v>UCM</c:v>
                </c:pt>
                <c:pt idx="1">
                  <c:v>UMB</c:v>
                </c:pt>
                <c:pt idx="2">
                  <c:v>UPJŠ</c:v>
                </c:pt>
                <c:pt idx="3">
                  <c:v>UKF</c:v>
                </c:pt>
                <c:pt idx="4">
                  <c:v>KUR</c:v>
                </c:pt>
                <c:pt idx="5">
                  <c:v>ŽUZA</c:v>
                </c:pt>
                <c:pt idx="6">
                  <c:v>TUKE</c:v>
                </c:pt>
                <c:pt idx="7">
                  <c:v>VŠVU</c:v>
                </c:pt>
                <c:pt idx="8">
                  <c:v>SPU</c:v>
                </c:pt>
                <c:pt idx="9">
                  <c:v>TUZVO</c:v>
                </c:pt>
                <c:pt idx="10">
                  <c:v>STU</c:v>
                </c:pt>
                <c:pt idx="11">
                  <c:v>AU BB</c:v>
                </c:pt>
                <c:pt idx="12">
                  <c:v>TUTT</c:v>
                </c:pt>
                <c:pt idx="13">
                  <c:v>EUBA</c:v>
                </c:pt>
                <c:pt idx="14">
                  <c:v>PUP</c:v>
                </c:pt>
                <c:pt idx="15">
                  <c:v>UK</c:v>
                </c:pt>
                <c:pt idx="16">
                  <c:v>TUAD</c:v>
                </c:pt>
                <c:pt idx="17">
                  <c:v>UVL</c:v>
                </c:pt>
                <c:pt idx="18">
                  <c:v>VŠMU</c:v>
                </c:pt>
                <c:pt idx="19">
                  <c:v>VŠSA</c:v>
                </c:pt>
                <c:pt idx="20">
                  <c:v>UJS</c:v>
                </c:pt>
              </c:strCache>
            </c:strRef>
          </c:cat>
          <c:val>
            <c:numRef>
              <c:f>SLOVENSKO!$H$3:$H$23</c:f>
              <c:numCache>
                <c:formatCode>0.00</c:formatCode>
                <c:ptCount val="21"/>
                <c:pt idx="0">
                  <c:v>9.671518163728642</c:v>
                </c:pt>
                <c:pt idx="1">
                  <c:v>3.7559255327986847</c:v>
                </c:pt>
                <c:pt idx="2">
                  <c:v>14.474293278572123</c:v>
                </c:pt>
                <c:pt idx="3">
                  <c:v>4.1842625672786333</c:v>
                </c:pt>
                <c:pt idx="4">
                  <c:v>-1.8659084283785461</c:v>
                </c:pt>
                <c:pt idx="5">
                  <c:v>5.4012728501485476</c:v>
                </c:pt>
                <c:pt idx="6">
                  <c:v>-1.2127896396171973</c:v>
                </c:pt>
                <c:pt idx="7">
                  <c:v>17.370962320350763</c:v>
                </c:pt>
                <c:pt idx="8">
                  <c:v>-2.7173806510862302</c:v>
                </c:pt>
                <c:pt idx="9">
                  <c:v>-0.70689103306052914</c:v>
                </c:pt>
                <c:pt idx="10">
                  <c:v>-1.1664281319342784</c:v>
                </c:pt>
                <c:pt idx="11">
                  <c:v>-4.2369091964182815E-3</c:v>
                </c:pt>
                <c:pt idx="12">
                  <c:v>5.1251134010256614</c:v>
                </c:pt>
                <c:pt idx="13">
                  <c:v>-7.4350426607009332</c:v>
                </c:pt>
                <c:pt idx="14">
                  <c:v>-7.2315956991906152</c:v>
                </c:pt>
                <c:pt idx="15">
                  <c:v>-4.802010164109106</c:v>
                </c:pt>
                <c:pt idx="16">
                  <c:v>-23.291002334800716</c:v>
                </c:pt>
                <c:pt idx="17">
                  <c:v>-21.660929881632718</c:v>
                </c:pt>
                <c:pt idx="18">
                  <c:v>-19.241688798659482</c:v>
                </c:pt>
                <c:pt idx="19">
                  <c:v>-23.05466281512788</c:v>
                </c:pt>
                <c:pt idx="20">
                  <c:v>-33.832414808700065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717184"/>
        <c:axId val="108718720"/>
      </c:barChart>
      <c:catAx>
        <c:axId val="10871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925"/>
        </c:spPr>
        <c:txPr>
          <a:bodyPr/>
          <a:lstStyle/>
          <a:p>
            <a:pPr>
              <a:defRPr sz="100" b="0"/>
            </a:pPr>
            <a:endParaRPr lang="sk-SK"/>
          </a:p>
        </c:txPr>
        <c:crossAx val="108718720"/>
        <c:crosses val="autoZero"/>
        <c:auto val="1"/>
        <c:lblAlgn val="ctr"/>
        <c:lblOffset val="100"/>
        <c:noMultiLvlLbl val="0"/>
      </c:catAx>
      <c:valAx>
        <c:axId val="108718720"/>
        <c:scaling>
          <c:orientation val="minMax"/>
          <c:max val="20"/>
          <c:min val="-35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spPr>
          <a:ln w="34925"/>
        </c:spPr>
        <c:txPr>
          <a:bodyPr/>
          <a:lstStyle/>
          <a:p>
            <a:pPr>
              <a:defRPr sz="1100" b="1"/>
            </a:pPr>
            <a:endParaRPr lang="sk-SK"/>
          </a:p>
        </c:txPr>
        <c:crossAx val="10871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596537792326524"/>
          <c:y val="0.15697624226697027"/>
          <c:w val="0.18896093555210602"/>
          <c:h val="0.11236580887809058"/>
        </c:manualLayout>
      </c:layout>
      <c:overlay val="0"/>
      <c:spPr>
        <a:solidFill>
          <a:schemeClr val="bg1"/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800" b="1"/>
          </a:pPr>
          <a:endParaRPr lang="sk-SK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0.52769</cdr:x>
      <cdr:y>0.91697</cdr:y>
    </cdr:from>
    <cdr:to>
      <cdr:x>0.82205</cdr:x>
      <cdr:y>0.91845</cdr:y>
    </cdr:to>
    <cdr:cxnSp macro="">
      <cdr:nvCxnSpPr>
        <cdr:cNvPr id="8" name="Rovná spojovacia šípka 7"/>
        <cdr:cNvCxnSpPr/>
      </cdr:nvCxnSpPr>
      <cdr:spPr>
        <a:xfrm xmlns:a="http://schemas.openxmlformats.org/drawingml/2006/main" flipV="1">
          <a:off x="4749775" y="5608458"/>
          <a:ext cx="2649535" cy="9052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0.5523</cdr:x>
      <cdr:y>0.88547</cdr:y>
    </cdr:from>
    <cdr:to>
      <cdr:x>0.77265</cdr:x>
      <cdr:y>0.96136</cdr:y>
    </cdr:to>
    <cdr:sp macro="" textlink="">
      <cdr:nvSpPr>
        <cdr:cNvPr id="6" name="BlokTextu 1"/>
        <cdr:cNvSpPr txBox="1"/>
      </cdr:nvSpPr>
      <cdr:spPr>
        <a:xfrm xmlns:a="http://schemas.openxmlformats.org/drawingml/2006/main">
          <a:off x="4971277" y="5415794"/>
          <a:ext cx="1983384" cy="46416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2000" b="1" dirty="0">
              <a:solidFill>
                <a:schemeClr val="tx1"/>
              </a:solidFill>
            </a:rPr>
            <a:t>VZDELÁVANIE</a:t>
          </a:r>
        </a:p>
      </cdr:txBody>
    </cdr:sp>
  </cdr:relSizeAnchor>
  <cdr:relSizeAnchor xmlns:cdr="http://schemas.openxmlformats.org/drawingml/2006/chartDrawing">
    <cdr:from>
      <cdr:x>0.09362</cdr:x>
      <cdr:y>0.17746</cdr:y>
    </cdr:from>
    <cdr:to>
      <cdr:x>0.09362</cdr:x>
      <cdr:y>0.61306</cdr:y>
    </cdr:to>
    <cdr:cxnSp macro="">
      <cdr:nvCxnSpPr>
        <cdr:cNvPr id="9" name="Rovná spojovacia šípka 8"/>
        <cdr:cNvCxnSpPr/>
      </cdr:nvCxnSpPr>
      <cdr:spPr>
        <a:xfrm xmlns:a="http://schemas.openxmlformats.org/drawingml/2006/main" flipH="1" flipV="1">
          <a:off x="842667" y="1085421"/>
          <a:ext cx="0" cy="2664272"/>
        </a:xfrm>
        <a:prstGeom xmlns:a="http://schemas.openxmlformats.org/drawingml/2006/main" prst="straightConnector1">
          <a:avLst/>
        </a:prstGeom>
        <a:ln xmlns:a="http://schemas.openxmlformats.org/drawingml/2006/main" w="5715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0.06923</cdr:x>
      <cdr:y>0.27164</cdr:y>
    </cdr:from>
    <cdr:to>
      <cdr:x>0.12064</cdr:x>
      <cdr:y>0.47178</cdr:y>
    </cdr:to>
    <cdr:sp macro="" textlink="">
      <cdr:nvSpPr>
        <cdr:cNvPr id="3" name="BlokTextu 2"/>
        <cdr:cNvSpPr txBox="1"/>
      </cdr:nvSpPr>
      <cdr:spPr>
        <a:xfrm xmlns:a="http://schemas.openxmlformats.org/drawingml/2006/main" rot="16200000">
          <a:off x="242443" y="2042147"/>
          <a:ext cx="1224121" cy="4627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sk-SK" sz="2000" b="1" dirty="0"/>
            <a:t>VÝSKUM</a:t>
          </a:r>
        </a:p>
      </cdr:txBody>
    </cdr:sp>
  </cdr:relSizeAnchor>
  <cdr:relSizeAnchor xmlns:cdr="http://schemas.openxmlformats.org/drawingml/2006/chartDrawing">
    <cdr:from>
      <cdr:x>0.67723</cdr:x>
      <cdr:y>0.23573</cdr:y>
    </cdr:from>
    <cdr:to>
      <cdr:x>0.89461</cdr:x>
      <cdr:y>0.30151</cdr:y>
    </cdr:to>
    <cdr:sp macro="" textlink="">
      <cdr:nvSpPr>
        <cdr:cNvPr id="7" name="BlokTextu 6"/>
        <cdr:cNvSpPr txBox="1"/>
      </cdr:nvSpPr>
      <cdr:spPr>
        <a:xfrm xmlns:a="http://schemas.openxmlformats.org/drawingml/2006/main">
          <a:off x="6095747" y="1441802"/>
          <a:ext cx="1956660" cy="4023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k-SK" sz="1800" b="1" dirty="0" smtClean="0"/>
            <a:t>+ VÝSKUM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0.67723</cdr:x>
      <cdr:y>0.30696</cdr:y>
    </cdr:from>
    <cdr:to>
      <cdr:x>0.89461</cdr:x>
      <cdr:y>0.37274</cdr:y>
    </cdr:to>
    <cdr:sp macro="" textlink="">
      <cdr:nvSpPr>
        <cdr:cNvPr id="10" name="BlokTextu 1"/>
        <cdr:cNvSpPr txBox="1"/>
      </cdr:nvSpPr>
      <cdr:spPr>
        <a:xfrm xmlns:a="http://schemas.openxmlformats.org/drawingml/2006/main">
          <a:off x="6095747" y="1877467"/>
          <a:ext cx="1956660" cy="402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 smtClean="0"/>
            <a:t>+ VZDELÁVANIE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0.68554</cdr:x>
      <cdr:y>0.61247</cdr:y>
    </cdr:from>
    <cdr:to>
      <cdr:x>0.90292</cdr:x>
      <cdr:y>0.67824</cdr:y>
    </cdr:to>
    <cdr:sp macro="" textlink="">
      <cdr:nvSpPr>
        <cdr:cNvPr id="11" name="BlokTextu 1"/>
        <cdr:cNvSpPr txBox="1"/>
      </cdr:nvSpPr>
      <cdr:spPr>
        <a:xfrm xmlns:a="http://schemas.openxmlformats.org/drawingml/2006/main">
          <a:off x="6170546" y="3746066"/>
          <a:ext cx="1956660" cy="40227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/>
            <a:t>-</a:t>
          </a:r>
          <a:r>
            <a:rPr lang="sk-SK" sz="1800" b="1" dirty="0" smtClean="0"/>
            <a:t> VÝSKUM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0.68554</cdr:x>
      <cdr:y>0.6837</cdr:y>
    </cdr:from>
    <cdr:to>
      <cdr:x>0.90292</cdr:x>
      <cdr:y>0.74948</cdr:y>
    </cdr:to>
    <cdr:sp macro="" textlink="">
      <cdr:nvSpPr>
        <cdr:cNvPr id="12" name="BlokTextu 1"/>
        <cdr:cNvSpPr txBox="1"/>
      </cdr:nvSpPr>
      <cdr:spPr>
        <a:xfrm xmlns:a="http://schemas.openxmlformats.org/drawingml/2006/main">
          <a:off x="6170546" y="4181732"/>
          <a:ext cx="1956660" cy="402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 smtClean="0"/>
            <a:t>+ VZDELÁVANIE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0.18069</cdr:x>
      <cdr:y>0.23573</cdr:y>
    </cdr:from>
    <cdr:to>
      <cdr:x>0.39807</cdr:x>
      <cdr:y>0.30151</cdr:y>
    </cdr:to>
    <cdr:sp macro="" textlink="">
      <cdr:nvSpPr>
        <cdr:cNvPr id="13" name="BlokTextu 1"/>
        <cdr:cNvSpPr txBox="1"/>
      </cdr:nvSpPr>
      <cdr:spPr>
        <a:xfrm xmlns:a="http://schemas.openxmlformats.org/drawingml/2006/main">
          <a:off x="1626391" y="1441802"/>
          <a:ext cx="1956660" cy="40233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 smtClean="0"/>
            <a:t>+ VÝSKUM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0.18069</cdr:x>
      <cdr:y>0.30696</cdr:y>
    </cdr:from>
    <cdr:to>
      <cdr:x>0.39807</cdr:x>
      <cdr:y>0.37274</cdr:y>
    </cdr:to>
    <cdr:sp macro="" textlink="">
      <cdr:nvSpPr>
        <cdr:cNvPr id="14" name="BlokTextu 1"/>
        <cdr:cNvSpPr txBox="1"/>
      </cdr:nvSpPr>
      <cdr:spPr>
        <a:xfrm xmlns:a="http://schemas.openxmlformats.org/drawingml/2006/main">
          <a:off x="1626391" y="1877467"/>
          <a:ext cx="1956660" cy="402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/>
            <a:t>-</a:t>
          </a:r>
          <a:r>
            <a:rPr lang="sk-SK" sz="1800" b="1" dirty="0" smtClean="0"/>
            <a:t> VZDELÁVANIE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0.16523</cdr:x>
      <cdr:y>0.61247</cdr:y>
    </cdr:from>
    <cdr:to>
      <cdr:x>0.34923</cdr:x>
      <cdr:y>0.67824</cdr:y>
    </cdr:to>
    <cdr:sp macro="" textlink="">
      <cdr:nvSpPr>
        <cdr:cNvPr id="15" name="BlokTextu 1"/>
        <cdr:cNvSpPr txBox="1"/>
      </cdr:nvSpPr>
      <cdr:spPr>
        <a:xfrm xmlns:a="http://schemas.openxmlformats.org/drawingml/2006/main">
          <a:off x="1487229" y="3746058"/>
          <a:ext cx="1656184" cy="40230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 smtClean="0"/>
            <a:t>- VÝSKUM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0.16523</cdr:x>
      <cdr:y>0.6837</cdr:y>
    </cdr:from>
    <cdr:to>
      <cdr:x>0.38261</cdr:x>
      <cdr:y>0.74948</cdr:y>
    </cdr:to>
    <cdr:sp macro="" textlink="">
      <cdr:nvSpPr>
        <cdr:cNvPr id="16" name="BlokTextu 1"/>
        <cdr:cNvSpPr txBox="1"/>
      </cdr:nvSpPr>
      <cdr:spPr>
        <a:xfrm xmlns:a="http://schemas.openxmlformats.org/drawingml/2006/main">
          <a:off x="1487235" y="4181732"/>
          <a:ext cx="1956660" cy="402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800" b="1" dirty="0"/>
            <a:t>-</a:t>
          </a:r>
          <a:r>
            <a:rPr lang="sk-SK" sz="1800" b="1" dirty="0" smtClean="0"/>
            <a:t> VZDELÁVANIE</a:t>
          </a:r>
          <a:endParaRPr lang="sk-SK" sz="1800" b="1" dirty="0"/>
        </a:p>
      </cdr:txBody>
    </cdr:sp>
  </cdr:relSizeAnchor>
  <cdr:relSizeAnchor xmlns:cdr="http://schemas.openxmlformats.org/drawingml/2006/chartDrawing">
    <cdr:from>
      <cdr:x>0.47723</cdr:x>
      <cdr:y>0.49533</cdr:y>
    </cdr:from>
    <cdr:to>
      <cdr:x>0.56523</cdr:x>
      <cdr:y>0.49533</cdr:y>
    </cdr:to>
    <cdr:cxnSp macro="">
      <cdr:nvCxnSpPr>
        <cdr:cNvPr id="18" name="Rovná spojnica 17"/>
        <cdr:cNvCxnSpPr/>
      </cdr:nvCxnSpPr>
      <cdr:spPr>
        <a:xfrm xmlns:a="http://schemas.openxmlformats.org/drawingml/2006/main">
          <a:off x="4295541" y="3029609"/>
          <a:ext cx="792088" cy="0"/>
        </a:xfrm>
        <a:prstGeom xmlns:a="http://schemas.openxmlformats.org/drawingml/2006/main" prst="line">
          <a:avLst/>
        </a:prstGeom>
        <a:ln xmlns:a="http://schemas.openxmlformats.org/drawingml/2006/main" w="5715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0.50123</cdr:x>
      <cdr:y>0.48356</cdr:y>
    </cdr:from>
    <cdr:to>
      <cdr:x>0.50123</cdr:x>
      <cdr:y>0.56597</cdr:y>
    </cdr:to>
    <cdr:cxnSp macro="">
      <cdr:nvCxnSpPr>
        <cdr:cNvPr id="19" name="Rovná spojnica 18"/>
        <cdr:cNvCxnSpPr/>
      </cdr:nvCxnSpPr>
      <cdr:spPr>
        <a:xfrm xmlns:a="http://schemas.openxmlformats.org/drawingml/2006/main">
          <a:off x="4511565" y="2957601"/>
          <a:ext cx="0" cy="504056"/>
        </a:xfrm>
        <a:prstGeom xmlns:a="http://schemas.openxmlformats.org/drawingml/2006/main" prst="line">
          <a:avLst/>
        </a:prstGeom>
        <a:ln xmlns:a="http://schemas.openxmlformats.org/drawingml/2006/main" w="57150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0.57963</cdr:x>
      <cdr:y>0.61366</cdr:y>
    </cdr:from>
    <cdr:to>
      <cdr:x>0.87399</cdr:x>
      <cdr:y>0.61514</cdr:y>
    </cdr:to>
    <cdr:cxnSp macro="">
      <cdr:nvCxnSpPr>
        <cdr:cNvPr id="8" name="Rovná spojovacia šípka 7"/>
        <cdr:cNvCxnSpPr/>
      </cdr:nvCxnSpPr>
      <cdr:spPr>
        <a:xfrm xmlns:a="http://schemas.openxmlformats.org/drawingml/2006/main" flipV="1">
          <a:off x="5476851" y="5096931"/>
          <a:ext cx="2781348" cy="12293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0.60285</cdr:x>
      <cdr:y>0.58216</cdr:y>
    </cdr:from>
    <cdr:to>
      <cdr:x>0.82459</cdr:x>
      <cdr:y>0.65805</cdr:y>
    </cdr:to>
    <cdr:sp macro="" textlink="">
      <cdr:nvSpPr>
        <cdr:cNvPr id="6" name="BlokTextu 1"/>
        <cdr:cNvSpPr txBox="1"/>
      </cdr:nvSpPr>
      <cdr:spPr>
        <a:xfrm xmlns:a="http://schemas.openxmlformats.org/drawingml/2006/main">
          <a:off x="5339453" y="3563215"/>
          <a:ext cx="1963927" cy="46449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2000" b="1" dirty="0"/>
            <a:t>VZDELÁVANIE</a:t>
          </a:r>
        </a:p>
      </cdr:txBody>
    </cdr:sp>
  </cdr:relSizeAnchor>
  <cdr:relSizeAnchor xmlns:cdr="http://schemas.openxmlformats.org/drawingml/2006/chartDrawing">
    <cdr:from>
      <cdr:x>0.10569</cdr:x>
      <cdr:y>0.05882</cdr:y>
    </cdr:from>
    <cdr:to>
      <cdr:x>0.10872</cdr:x>
      <cdr:y>0.38918</cdr:y>
    </cdr:to>
    <cdr:cxnSp macro="">
      <cdr:nvCxnSpPr>
        <cdr:cNvPr id="9" name="Rovná spojovacia šípka 8"/>
        <cdr:cNvCxnSpPr/>
      </cdr:nvCxnSpPr>
      <cdr:spPr>
        <a:xfrm xmlns:a="http://schemas.openxmlformats.org/drawingml/2006/main" flipH="1" flipV="1">
          <a:off x="936104" y="360040"/>
          <a:ext cx="26837" cy="202202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0.081</cdr:x>
      <cdr:y>0.11909</cdr:y>
    </cdr:from>
    <cdr:to>
      <cdr:x>0.13241</cdr:x>
      <cdr:y>0.32254</cdr:y>
    </cdr:to>
    <cdr:sp macro="" textlink="">
      <cdr:nvSpPr>
        <cdr:cNvPr id="3" name="BlokTextu 2"/>
        <cdr:cNvSpPr txBox="1"/>
      </cdr:nvSpPr>
      <cdr:spPr>
        <a:xfrm xmlns:a="http://schemas.openxmlformats.org/drawingml/2006/main" rot="16200000">
          <a:off x="322452" y="1123877"/>
          <a:ext cx="1245268" cy="45533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sk-SK" sz="2000" b="1" dirty="0"/>
            <a:t>VÝSKUM</a:t>
          </a:r>
        </a:p>
      </cdr:txBody>
    </cdr:sp>
  </cdr:relSizeAnchor>
  <cdr:relSizeAnchor xmlns:cdr="http://schemas.openxmlformats.org/drawingml/2006/chartDrawing">
    <cdr:from>
      <cdr:x>0.64525</cdr:x>
      <cdr:y>0.00815</cdr:y>
    </cdr:from>
    <cdr:to>
      <cdr:x>0.77919</cdr:x>
      <cdr:y>0.09364</cdr:y>
    </cdr:to>
    <cdr:sp macro="" textlink="">
      <cdr:nvSpPr>
        <cdr:cNvPr id="2" name="Čiarová bublina 2 1"/>
        <cdr:cNvSpPr/>
      </cdr:nvSpPr>
      <cdr:spPr>
        <a:xfrm xmlns:a="http://schemas.openxmlformats.org/drawingml/2006/main" flipH="1">
          <a:off x="5714999" y="49884"/>
          <a:ext cx="1186272" cy="523256"/>
        </a:xfrm>
        <a:prstGeom xmlns:a="http://schemas.openxmlformats.org/drawingml/2006/main" prst="borderCallout2">
          <a:avLst>
            <a:gd name="adj1" fmla="val 18750"/>
            <a:gd name="adj2" fmla="val -8333"/>
            <a:gd name="adj3" fmla="val 18750"/>
            <a:gd name="adj4" fmla="val -16667"/>
            <a:gd name="adj5" fmla="val 88061"/>
            <a:gd name="adj6" fmla="val -66831"/>
          </a:avLst>
        </a:prstGeom>
        <a:solidFill xmlns:a="http://schemas.openxmlformats.org/drawingml/2006/main">
          <a:schemeClr val="bg1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SR 2009</a:t>
          </a:r>
        </a:p>
      </cdr:txBody>
    </cdr:sp>
  </cdr:relSizeAnchor>
  <cdr:relSizeAnchor xmlns:cdr="http://schemas.openxmlformats.org/drawingml/2006/chartDrawing">
    <cdr:from>
      <cdr:x>0</cdr:x>
      <cdr:y>0.74996</cdr:y>
    </cdr:from>
    <cdr:to>
      <cdr:x>0.15046</cdr:x>
      <cdr:y>0.8467</cdr:y>
    </cdr:to>
    <cdr:sp macro="" textlink="">
      <cdr:nvSpPr>
        <cdr:cNvPr id="4" name="Čiarová bublina 2 3"/>
        <cdr:cNvSpPr/>
      </cdr:nvSpPr>
      <cdr:spPr>
        <a:xfrm xmlns:a="http://schemas.openxmlformats.org/drawingml/2006/main" flipH="1">
          <a:off x="0" y="4590265"/>
          <a:ext cx="1332622" cy="592115"/>
        </a:xfrm>
        <a:prstGeom xmlns:a="http://schemas.openxmlformats.org/drawingml/2006/main" prst="borderCallout2">
          <a:avLst>
            <a:gd name="adj1" fmla="val 18750"/>
            <a:gd name="adj2" fmla="val -8333"/>
            <a:gd name="adj3" fmla="val 18750"/>
            <a:gd name="adj4" fmla="val -16667"/>
            <a:gd name="adj5" fmla="val 122605"/>
            <a:gd name="adj6" fmla="val -13742"/>
          </a:avLst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sk-SK" sz="2000" b="1" dirty="0">
              <a:solidFill>
                <a:sysClr val="windowText" lastClr="000000"/>
              </a:solidFill>
            </a:rPr>
            <a:t>SR </a:t>
          </a:r>
          <a:r>
            <a:rPr lang="sk-SK" sz="2000" b="1" dirty="0" smtClean="0">
              <a:solidFill>
                <a:sysClr val="windowText" lastClr="000000"/>
              </a:solidFill>
            </a:rPr>
            <a:t>2015</a:t>
          </a:r>
          <a:endParaRPr lang="sk-SK" sz="2000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0.77554</cdr:x>
      <cdr:y>0.71535</cdr:y>
    </cdr:from>
    <cdr:to>
      <cdr:x>0.81414</cdr:x>
      <cdr:y>0.76543</cdr:y>
    </cdr:to>
    <cdr:sp macro="" textlink="">
      <cdr:nvSpPr>
        <cdr:cNvPr id="2" name="Ovál 1"/>
        <cdr:cNvSpPr/>
      </cdr:nvSpPr>
      <cdr:spPr>
        <a:xfrm xmlns:a="http://schemas.openxmlformats.org/drawingml/2006/main">
          <a:off x="5923221" y="4124408"/>
          <a:ext cx="294781" cy="288740"/>
        </a:xfrm>
        <a:prstGeom xmlns:a="http://schemas.openxmlformats.org/drawingml/2006/main" prst="ellipse">
          <a:avLst/>
        </a:prstGeom>
        <a:solidFill xmlns:a="http://schemas.openxmlformats.org/drawingml/2006/main">
          <a:srgbClr val="00B0F0"/>
        </a:solidFill>
        <a:ln xmlns:a="http://schemas.openxmlformats.org/drawingml/2006/main" w="1905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k-SK"/>
        </a:p>
      </cdr:txBody>
    </cdr:sp>
  </cdr:relSizeAnchor>
  <cdr:relSizeAnchor xmlns:cdr="http://schemas.openxmlformats.org/drawingml/2006/chartDrawing">
    <cdr:from>
      <cdr:x>0.77554</cdr:x>
      <cdr:y>0.77795</cdr:y>
    </cdr:from>
    <cdr:to>
      <cdr:x>0.81414</cdr:x>
      <cdr:y>0.82803</cdr:y>
    </cdr:to>
    <cdr:sp macro="" textlink="">
      <cdr:nvSpPr>
        <cdr:cNvPr id="3" name="Ovál 2"/>
        <cdr:cNvSpPr/>
      </cdr:nvSpPr>
      <cdr:spPr>
        <a:xfrm xmlns:a="http://schemas.openxmlformats.org/drawingml/2006/main">
          <a:off x="5923221" y="4485333"/>
          <a:ext cx="294781" cy="288740"/>
        </a:xfrm>
        <a:prstGeom xmlns:a="http://schemas.openxmlformats.org/drawingml/2006/main" prst="ellipse">
          <a:avLst/>
        </a:prstGeom>
        <a:solidFill xmlns:a="http://schemas.openxmlformats.org/drawingml/2006/main">
          <a:srgbClr val="FF0000"/>
        </a:solidFill>
        <a:ln xmlns:a="http://schemas.openxmlformats.org/drawingml/2006/main" w="19050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k-SK"/>
        </a:p>
      </cdr:txBody>
    </cdr:sp>
  </cdr:relSizeAnchor>
  <cdr:relSizeAnchor xmlns:cdr="http://schemas.openxmlformats.org/drawingml/2006/chartDrawing">
    <cdr:from>
      <cdr:x>0.84176</cdr:x>
      <cdr:y>0.72005</cdr:y>
    </cdr:from>
    <cdr:to>
      <cdr:x>0.97271</cdr:x>
      <cdr:y>0.77013</cdr:y>
    </cdr:to>
    <cdr:sp macro="" textlink="">
      <cdr:nvSpPr>
        <cdr:cNvPr id="4" name="BlokTextu 1"/>
        <cdr:cNvSpPr txBox="1"/>
      </cdr:nvSpPr>
      <cdr:spPr>
        <a:xfrm xmlns:a="http://schemas.openxmlformats.org/drawingml/2006/main">
          <a:off x="7837523" y="4386219"/>
          <a:ext cx="1219233" cy="3050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400" b="1"/>
            <a:t> 2005 - 2009</a:t>
          </a:r>
        </a:p>
      </cdr:txBody>
    </cdr:sp>
  </cdr:relSizeAnchor>
  <cdr:relSizeAnchor xmlns:cdr="http://schemas.openxmlformats.org/drawingml/2006/chartDrawing">
    <cdr:from>
      <cdr:x>0.84176</cdr:x>
      <cdr:y>0.78108</cdr:y>
    </cdr:from>
    <cdr:to>
      <cdr:x>0.97271</cdr:x>
      <cdr:y>0.83116</cdr:y>
    </cdr:to>
    <cdr:sp macro="" textlink="">
      <cdr:nvSpPr>
        <cdr:cNvPr id="5" name="BlokTextu 1"/>
        <cdr:cNvSpPr txBox="1"/>
      </cdr:nvSpPr>
      <cdr:spPr>
        <a:xfrm xmlns:a="http://schemas.openxmlformats.org/drawingml/2006/main">
          <a:off x="7837523" y="4758014"/>
          <a:ext cx="1219233" cy="30507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400" b="1"/>
            <a:t> 2008 - 2013</a:t>
          </a:r>
        </a:p>
      </cdr:txBody>
    </cdr:sp>
  </cdr:relSizeAnchor>
  <cdr:relSizeAnchor xmlns:cdr="http://schemas.openxmlformats.org/drawingml/2006/chartDrawing">
    <cdr:from>
      <cdr:x>0.89093</cdr:x>
      <cdr:y>0.03218</cdr:y>
    </cdr:from>
    <cdr:to>
      <cdr:x>0.9564</cdr:x>
      <cdr:y>0.15269</cdr:y>
    </cdr:to>
    <cdr:sp macro="" textlink="">
      <cdr:nvSpPr>
        <cdr:cNvPr id="6" name="BlokTextu 5"/>
        <cdr:cNvSpPr txBox="1"/>
      </cdr:nvSpPr>
      <cdr:spPr>
        <a:xfrm xmlns:a="http://schemas.openxmlformats.org/drawingml/2006/main">
          <a:off x="8295322" y="196031"/>
          <a:ext cx="609575" cy="7340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4800" b="1"/>
            <a:t>A</a:t>
          </a:r>
        </a:p>
      </cdr:txBody>
    </cdr:sp>
  </cdr:relSizeAnchor>
  <cdr:relSizeAnchor xmlns:cdr="http://schemas.openxmlformats.org/drawingml/2006/chartDrawing">
    <cdr:from>
      <cdr:x>0.04431</cdr:x>
      <cdr:y>0.03137</cdr:y>
    </cdr:from>
    <cdr:to>
      <cdr:x>0.10978</cdr:x>
      <cdr:y>0.15188</cdr:y>
    </cdr:to>
    <cdr:sp macro="" textlink="">
      <cdr:nvSpPr>
        <cdr:cNvPr id="7" name="BlokTextu 1"/>
        <cdr:cNvSpPr txBox="1"/>
      </cdr:nvSpPr>
      <cdr:spPr>
        <a:xfrm xmlns:a="http://schemas.openxmlformats.org/drawingml/2006/main">
          <a:off x="412602" y="191090"/>
          <a:ext cx="609575" cy="7340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4800" b="1"/>
            <a:t>B</a:t>
          </a:r>
        </a:p>
      </cdr:txBody>
    </cdr:sp>
  </cdr:relSizeAnchor>
  <cdr:relSizeAnchor xmlns:cdr="http://schemas.openxmlformats.org/drawingml/2006/chartDrawing">
    <cdr:from>
      <cdr:x>0.90546</cdr:x>
      <cdr:y>0.8439</cdr:y>
    </cdr:from>
    <cdr:to>
      <cdr:x>0.97093</cdr:x>
      <cdr:y>0.9644</cdr:y>
    </cdr:to>
    <cdr:sp macro="" textlink="">
      <cdr:nvSpPr>
        <cdr:cNvPr id="8" name="BlokTextu 1"/>
        <cdr:cNvSpPr txBox="1"/>
      </cdr:nvSpPr>
      <cdr:spPr>
        <a:xfrm xmlns:a="http://schemas.openxmlformats.org/drawingml/2006/main">
          <a:off x="8430649" y="5140704"/>
          <a:ext cx="609575" cy="7340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4800" b="1"/>
            <a:t>C</a:t>
          </a:r>
        </a:p>
      </cdr:txBody>
    </cdr:sp>
  </cdr:relSizeAnchor>
  <cdr:relSizeAnchor xmlns:cdr="http://schemas.openxmlformats.org/drawingml/2006/chartDrawing">
    <cdr:from>
      <cdr:x>0.034</cdr:x>
      <cdr:y>0.8482</cdr:y>
    </cdr:from>
    <cdr:to>
      <cdr:x>0.09947</cdr:x>
      <cdr:y>0.9687</cdr:y>
    </cdr:to>
    <cdr:sp macro="" textlink="">
      <cdr:nvSpPr>
        <cdr:cNvPr id="9" name="BlokTextu 1"/>
        <cdr:cNvSpPr txBox="1"/>
      </cdr:nvSpPr>
      <cdr:spPr>
        <a:xfrm xmlns:a="http://schemas.openxmlformats.org/drawingml/2006/main">
          <a:off x="316614" y="5166872"/>
          <a:ext cx="609575" cy="7340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4800" b="1"/>
            <a:t>D</a:t>
          </a:r>
        </a:p>
      </cdr:txBody>
    </cdr:sp>
  </cdr:relSizeAnchor>
  <cdr:relSizeAnchor xmlns:cdr="http://schemas.openxmlformats.org/drawingml/2006/chartDrawing">
    <cdr:from>
      <cdr:x>0.28629</cdr:x>
      <cdr:y>0.92591</cdr:y>
    </cdr:from>
    <cdr:to>
      <cdr:x>0.66615</cdr:x>
      <cdr:y>0.92591</cdr:y>
    </cdr:to>
    <cdr:sp macro="" textlink="">
      <cdr:nvSpPr>
        <cdr:cNvPr id="10" name="Line 5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665569" y="5640256"/>
          <a:ext cx="3536827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k-SK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0.0809</cdr:x>
      <cdr:y>0.19258</cdr:y>
    </cdr:from>
    <cdr:to>
      <cdr:x>0.08169</cdr:x>
      <cdr:y>0.75744</cdr:y>
    </cdr:to>
    <cdr:sp macro="" textlink="">
      <cdr:nvSpPr>
        <cdr:cNvPr id="11" name="Line 5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53209" y="1173125"/>
          <a:ext cx="7355" cy="344085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sk-SK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0.36639</cdr:x>
      <cdr:y>0.89561</cdr:y>
    </cdr:from>
    <cdr:to>
      <cdr:x>0.60591</cdr:x>
      <cdr:y>0.94531</cdr:y>
    </cdr:to>
    <cdr:sp macro="" textlink="">
      <cdr:nvSpPr>
        <cdr:cNvPr id="12" name="BlokTextu 3"/>
        <cdr:cNvSpPr txBox="1"/>
      </cdr:nvSpPr>
      <cdr:spPr>
        <a:xfrm xmlns:a="http://schemas.openxmlformats.org/drawingml/2006/main">
          <a:off x="3271492" y="5694425"/>
          <a:ext cx="2138707" cy="31600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2000" b="1" dirty="0">
              <a:ln>
                <a:solidFill>
                  <a:schemeClr val="tx1"/>
                </a:solidFill>
              </a:ln>
            </a:rPr>
            <a:t>VZDELÁVANIE</a:t>
          </a:r>
        </a:p>
      </cdr:txBody>
    </cdr:sp>
  </cdr:relSizeAnchor>
  <cdr:relSizeAnchor xmlns:cdr="http://schemas.openxmlformats.org/drawingml/2006/chartDrawing">
    <cdr:from>
      <cdr:x>0.06573</cdr:x>
      <cdr:y>0.34531</cdr:y>
    </cdr:from>
    <cdr:to>
      <cdr:x>0.09825</cdr:x>
      <cdr:y>0.61076</cdr:y>
    </cdr:to>
    <cdr:sp macro="" textlink="">
      <cdr:nvSpPr>
        <cdr:cNvPr id="13" name="BlokTextu 1"/>
        <cdr:cNvSpPr txBox="1"/>
      </cdr:nvSpPr>
      <cdr:spPr>
        <a:xfrm xmlns:a="http://schemas.openxmlformats.org/drawingml/2006/main" rot="16200000">
          <a:off x="-45170" y="2760590"/>
          <a:ext cx="1617055" cy="30278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2000" b="1">
              <a:ln>
                <a:solidFill>
                  <a:sysClr val="windowText" lastClr="000000"/>
                </a:solidFill>
              </a:ln>
            </a:rPr>
            <a:t>VÝSKUM</a:t>
          </a:r>
        </a:p>
      </cdr:txBody>
    </cdr:sp>
  </cdr:relSizeAnchor>
  <cdr:relSizeAnchor xmlns:cdr="http://schemas.openxmlformats.org/drawingml/2006/chartDrawing">
    <cdr:from>
      <cdr:x>0.75813</cdr:x>
      <cdr:y>0.06303</cdr:y>
    </cdr:from>
    <cdr:to>
      <cdr:x>0.80571</cdr:x>
      <cdr:y>0.12727</cdr:y>
    </cdr:to>
    <cdr:sp macro="" textlink="">
      <cdr:nvSpPr>
        <cdr:cNvPr id="14" name="BlokTextu 13"/>
        <cdr:cNvSpPr txBox="1"/>
      </cdr:nvSpPr>
      <cdr:spPr>
        <a:xfrm xmlns:a="http://schemas.openxmlformats.org/drawingml/2006/main">
          <a:off x="7058837" y="383954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sk-SK" sz="1800" b="1">
              <a:solidFill>
                <a:srgbClr val="0070C0"/>
              </a:solidFill>
            </a:rPr>
            <a:t>43</a:t>
          </a:r>
        </a:p>
      </cdr:txBody>
    </cdr:sp>
  </cdr:relSizeAnchor>
  <cdr:relSizeAnchor xmlns:cdr="http://schemas.openxmlformats.org/drawingml/2006/chartDrawing">
    <cdr:from>
      <cdr:x>0.76755</cdr:x>
      <cdr:y>0.86424</cdr:y>
    </cdr:from>
    <cdr:to>
      <cdr:x>0.81513</cdr:x>
      <cdr:y>0.92848</cdr:y>
    </cdr:to>
    <cdr:sp macro="" textlink="">
      <cdr:nvSpPr>
        <cdr:cNvPr id="15" name="BlokTextu 1"/>
        <cdr:cNvSpPr txBox="1"/>
      </cdr:nvSpPr>
      <cdr:spPr>
        <a:xfrm xmlns:a="http://schemas.openxmlformats.org/drawingml/2006/main">
          <a:off x="7146557" y="5264591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0070C0"/>
              </a:solidFill>
            </a:rPr>
            <a:t>23</a:t>
          </a:r>
        </a:p>
      </cdr:txBody>
    </cdr:sp>
  </cdr:relSizeAnchor>
  <cdr:relSizeAnchor xmlns:cdr="http://schemas.openxmlformats.org/drawingml/2006/chartDrawing">
    <cdr:from>
      <cdr:x>0.20926</cdr:x>
      <cdr:y>0.05925</cdr:y>
    </cdr:from>
    <cdr:to>
      <cdr:x>0.25684</cdr:x>
      <cdr:y>0.12349</cdr:y>
    </cdr:to>
    <cdr:sp macro="" textlink="">
      <cdr:nvSpPr>
        <cdr:cNvPr id="16" name="BlokTextu 1"/>
        <cdr:cNvSpPr txBox="1"/>
      </cdr:nvSpPr>
      <cdr:spPr>
        <a:xfrm xmlns:a="http://schemas.openxmlformats.org/drawingml/2006/main">
          <a:off x="1948418" y="360917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0070C0"/>
              </a:solidFill>
            </a:rPr>
            <a:t>8</a:t>
          </a:r>
        </a:p>
      </cdr:txBody>
    </cdr:sp>
  </cdr:relSizeAnchor>
  <cdr:relSizeAnchor xmlns:cdr="http://schemas.openxmlformats.org/drawingml/2006/chartDrawing">
    <cdr:from>
      <cdr:x>0.19657</cdr:x>
      <cdr:y>0.85198</cdr:y>
    </cdr:from>
    <cdr:to>
      <cdr:x>0.24416</cdr:x>
      <cdr:y>0.91622</cdr:y>
    </cdr:to>
    <cdr:sp macro="" textlink="">
      <cdr:nvSpPr>
        <cdr:cNvPr id="17" name="BlokTextu 1"/>
        <cdr:cNvSpPr txBox="1"/>
      </cdr:nvSpPr>
      <cdr:spPr>
        <a:xfrm xmlns:a="http://schemas.openxmlformats.org/drawingml/2006/main">
          <a:off x="1830276" y="5189870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0070C0"/>
              </a:solidFill>
            </a:rPr>
            <a:t>29</a:t>
          </a:r>
        </a:p>
      </cdr:txBody>
    </cdr:sp>
  </cdr:relSizeAnchor>
  <cdr:relSizeAnchor xmlns:cdr="http://schemas.openxmlformats.org/drawingml/2006/chartDrawing">
    <cdr:from>
      <cdr:x>0.68904</cdr:x>
      <cdr:y>0.06167</cdr:y>
    </cdr:from>
    <cdr:to>
      <cdr:x>0.73662</cdr:x>
      <cdr:y>0.12592</cdr:y>
    </cdr:to>
    <cdr:sp macro="" textlink="">
      <cdr:nvSpPr>
        <cdr:cNvPr id="18" name="BlokTextu 1"/>
        <cdr:cNvSpPr txBox="1"/>
      </cdr:nvSpPr>
      <cdr:spPr>
        <a:xfrm xmlns:a="http://schemas.openxmlformats.org/drawingml/2006/main">
          <a:off x="6415568" y="375684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FF0000"/>
              </a:solidFill>
            </a:rPr>
            <a:t>31</a:t>
          </a:r>
        </a:p>
      </cdr:txBody>
    </cdr:sp>
  </cdr:relSizeAnchor>
  <cdr:relSizeAnchor xmlns:cdr="http://schemas.openxmlformats.org/drawingml/2006/chartDrawing">
    <cdr:from>
      <cdr:x>0.70173</cdr:x>
      <cdr:y>0.8641</cdr:y>
    </cdr:from>
    <cdr:to>
      <cdr:x>0.74931</cdr:x>
      <cdr:y>0.92834</cdr:y>
    </cdr:to>
    <cdr:sp macro="" textlink="">
      <cdr:nvSpPr>
        <cdr:cNvPr id="19" name="BlokTextu 1"/>
        <cdr:cNvSpPr txBox="1"/>
      </cdr:nvSpPr>
      <cdr:spPr>
        <a:xfrm xmlns:a="http://schemas.openxmlformats.org/drawingml/2006/main">
          <a:off x="6533707" y="5263706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FF0000"/>
              </a:solidFill>
            </a:rPr>
            <a:t>13</a:t>
          </a:r>
        </a:p>
      </cdr:txBody>
    </cdr:sp>
  </cdr:relSizeAnchor>
  <cdr:relSizeAnchor xmlns:cdr="http://schemas.openxmlformats.org/drawingml/2006/chartDrawing">
    <cdr:from>
      <cdr:x>0.14265</cdr:x>
      <cdr:y>0.05804</cdr:y>
    </cdr:from>
    <cdr:to>
      <cdr:x>0.19023</cdr:x>
      <cdr:y>0.12228</cdr:y>
    </cdr:to>
    <cdr:sp macro="" textlink="">
      <cdr:nvSpPr>
        <cdr:cNvPr id="20" name="BlokTextu 1"/>
        <cdr:cNvSpPr txBox="1"/>
      </cdr:nvSpPr>
      <cdr:spPr>
        <a:xfrm xmlns:a="http://schemas.openxmlformats.org/drawingml/2006/main">
          <a:off x="1328183" y="353533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FF0000"/>
              </a:solidFill>
            </a:rPr>
            <a:t>20</a:t>
          </a:r>
        </a:p>
      </cdr:txBody>
    </cdr:sp>
  </cdr:relSizeAnchor>
  <cdr:relSizeAnchor xmlns:cdr="http://schemas.openxmlformats.org/drawingml/2006/chartDrawing">
    <cdr:from>
      <cdr:x>0.13393</cdr:x>
      <cdr:y>0.85198</cdr:y>
    </cdr:from>
    <cdr:to>
      <cdr:x>0.18151</cdr:x>
      <cdr:y>0.91622</cdr:y>
    </cdr:to>
    <cdr:sp macro="" textlink="">
      <cdr:nvSpPr>
        <cdr:cNvPr id="21" name="BlokTextu 1"/>
        <cdr:cNvSpPr txBox="1"/>
      </cdr:nvSpPr>
      <cdr:spPr>
        <a:xfrm xmlns:a="http://schemas.openxmlformats.org/drawingml/2006/main">
          <a:off x="1246962" y="5189870"/>
          <a:ext cx="443023" cy="3913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rgbClr val="FF0000"/>
              </a:solidFill>
            </a:rPr>
            <a:t>39</a:t>
          </a:r>
        </a:p>
      </cdr:txBody>
    </cdr:sp>
  </cdr:relSizeAnchor>
  <cdr:relSizeAnchor xmlns:cdr="http://schemas.openxmlformats.org/drawingml/2006/chartDrawing">
    <cdr:from>
      <cdr:x>0.25129</cdr:x>
      <cdr:y>0.05804</cdr:y>
    </cdr:from>
    <cdr:to>
      <cdr:x>0.29887</cdr:x>
      <cdr:y>0.12228</cdr:y>
    </cdr:to>
    <cdr:sp macro="" textlink="">
      <cdr:nvSpPr>
        <cdr:cNvPr id="22" name="BlokTextu 1"/>
        <cdr:cNvSpPr txBox="1"/>
      </cdr:nvSpPr>
      <cdr:spPr>
        <a:xfrm xmlns:a="http://schemas.openxmlformats.org/drawingml/2006/main">
          <a:off x="2339753" y="353533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=</a:t>
          </a:r>
        </a:p>
      </cdr:txBody>
    </cdr:sp>
  </cdr:relSizeAnchor>
  <cdr:relSizeAnchor xmlns:cdr="http://schemas.openxmlformats.org/drawingml/2006/chartDrawing">
    <cdr:from>
      <cdr:x>0.80006</cdr:x>
      <cdr:y>0.06046</cdr:y>
    </cdr:from>
    <cdr:to>
      <cdr:x>0.84764</cdr:x>
      <cdr:y>0.1247</cdr:y>
    </cdr:to>
    <cdr:sp macro="" textlink="">
      <cdr:nvSpPr>
        <cdr:cNvPr id="23" name="BlokTextu 1"/>
        <cdr:cNvSpPr txBox="1"/>
      </cdr:nvSpPr>
      <cdr:spPr>
        <a:xfrm xmlns:a="http://schemas.openxmlformats.org/drawingml/2006/main">
          <a:off x="7449290" y="368300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=</a:t>
          </a:r>
        </a:p>
      </cdr:txBody>
    </cdr:sp>
  </cdr:relSizeAnchor>
  <cdr:relSizeAnchor xmlns:cdr="http://schemas.openxmlformats.org/drawingml/2006/chartDrawing">
    <cdr:from>
      <cdr:x>0.23305</cdr:x>
      <cdr:y>0.85198</cdr:y>
    </cdr:from>
    <cdr:to>
      <cdr:x>0.28063</cdr:x>
      <cdr:y>0.91622</cdr:y>
    </cdr:to>
    <cdr:sp macro="" textlink="">
      <cdr:nvSpPr>
        <cdr:cNvPr id="24" name="BlokTextu 1"/>
        <cdr:cNvSpPr txBox="1"/>
      </cdr:nvSpPr>
      <cdr:spPr>
        <a:xfrm xmlns:a="http://schemas.openxmlformats.org/drawingml/2006/main">
          <a:off x="2169928" y="5189870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=</a:t>
          </a:r>
        </a:p>
      </cdr:txBody>
    </cdr:sp>
  </cdr:relSizeAnchor>
  <cdr:relSizeAnchor xmlns:cdr="http://schemas.openxmlformats.org/drawingml/2006/chartDrawing">
    <cdr:from>
      <cdr:x>0.80244</cdr:x>
      <cdr:y>0.85804</cdr:y>
    </cdr:from>
    <cdr:to>
      <cdr:x>0.85002</cdr:x>
      <cdr:y>0.92228</cdr:y>
    </cdr:to>
    <cdr:sp macro="" textlink="">
      <cdr:nvSpPr>
        <cdr:cNvPr id="25" name="BlokTextu 1"/>
        <cdr:cNvSpPr txBox="1"/>
      </cdr:nvSpPr>
      <cdr:spPr>
        <a:xfrm xmlns:a="http://schemas.openxmlformats.org/drawingml/2006/main">
          <a:off x="7471439" y="5226787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=</a:t>
          </a:r>
        </a:p>
      </cdr:txBody>
    </cdr:sp>
  </cdr:relSizeAnchor>
  <cdr:relSizeAnchor xmlns:cdr="http://schemas.openxmlformats.org/drawingml/2006/chartDrawing">
    <cdr:from>
      <cdr:x>0.17516</cdr:x>
      <cdr:y>0.05561</cdr:y>
    </cdr:from>
    <cdr:to>
      <cdr:x>0.22274</cdr:x>
      <cdr:y>0.11985</cdr:y>
    </cdr:to>
    <cdr:sp macro="" textlink="">
      <cdr:nvSpPr>
        <cdr:cNvPr id="26" name="BlokTextu 1"/>
        <cdr:cNvSpPr txBox="1"/>
      </cdr:nvSpPr>
      <cdr:spPr>
        <a:xfrm xmlns:a="http://schemas.openxmlformats.org/drawingml/2006/main">
          <a:off x="1630916" y="338765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</a:t>
          </a:r>
        </a:p>
      </cdr:txBody>
    </cdr:sp>
  </cdr:relSizeAnchor>
  <cdr:relSizeAnchor xmlns:cdr="http://schemas.openxmlformats.org/drawingml/2006/chartDrawing">
    <cdr:from>
      <cdr:x>0.72393</cdr:x>
      <cdr:y>0.05804</cdr:y>
    </cdr:from>
    <cdr:to>
      <cdr:x>0.77151</cdr:x>
      <cdr:y>0.12228</cdr:y>
    </cdr:to>
    <cdr:sp macro="" textlink="">
      <cdr:nvSpPr>
        <cdr:cNvPr id="27" name="BlokTextu 1"/>
        <cdr:cNvSpPr txBox="1"/>
      </cdr:nvSpPr>
      <cdr:spPr>
        <a:xfrm xmlns:a="http://schemas.openxmlformats.org/drawingml/2006/main">
          <a:off x="6740452" y="353533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</a:t>
          </a:r>
        </a:p>
      </cdr:txBody>
    </cdr:sp>
  </cdr:relSizeAnchor>
  <cdr:relSizeAnchor xmlns:cdr="http://schemas.openxmlformats.org/drawingml/2006/chartDrawing">
    <cdr:from>
      <cdr:x>0.16565</cdr:x>
      <cdr:y>0.85198</cdr:y>
    </cdr:from>
    <cdr:to>
      <cdr:x>0.21323</cdr:x>
      <cdr:y>0.91622</cdr:y>
    </cdr:to>
    <cdr:sp macro="" textlink="">
      <cdr:nvSpPr>
        <cdr:cNvPr id="28" name="BlokTextu 1"/>
        <cdr:cNvSpPr txBox="1"/>
      </cdr:nvSpPr>
      <cdr:spPr>
        <a:xfrm xmlns:a="http://schemas.openxmlformats.org/drawingml/2006/main">
          <a:off x="1542312" y="5189870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</a:t>
          </a:r>
        </a:p>
      </cdr:txBody>
    </cdr:sp>
  </cdr:relSizeAnchor>
  <cdr:relSizeAnchor xmlns:cdr="http://schemas.openxmlformats.org/drawingml/2006/chartDrawing">
    <cdr:from>
      <cdr:x>0.73186</cdr:x>
      <cdr:y>0.85925</cdr:y>
    </cdr:from>
    <cdr:to>
      <cdr:x>0.77944</cdr:x>
      <cdr:y>0.92349</cdr:y>
    </cdr:to>
    <cdr:sp macro="" textlink="">
      <cdr:nvSpPr>
        <cdr:cNvPr id="29" name="BlokTextu 1"/>
        <cdr:cNvSpPr txBox="1"/>
      </cdr:nvSpPr>
      <cdr:spPr>
        <a:xfrm xmlns:a="http://schemas.openxmlformats.org/drawingml/2006/main">
          <a:off x="6814288" y="5234171"/>
          <a:ext cx="443023" cy="3913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</a:t>
          </a:r>
        </a:p>
      </cdr:txBody>
    </cdr:sp>
  </cdr:relSizeAnchor>
  <cdr:relSizeAnchor xmlns:cdr="http://schemas.openxmlformats.org/drawingml/2006/chartDrawing">
    <cdr:from>
      <cdr:x>0.29015</cdr:x>
      <cdr:y>0.05925</cdr:y>
    </cdr:from>
    <cdr:to>
      <cdr:x>0.34179</cdr:x>
      <cdr:y>0.12242</cdr:y>
    </cdr:to>
    <cdr:sp macro="" textlink="">
      <cdr:nvSpPr>
        <cdr:cNvPr id="30" name="BlokTextu 1"/>
        <cdr:cNvSpPr txBox="1"/>
      </cdr:nvSpPr>
      <cdr:spPr>
        <a:xfrm xmlns:a="http://schemas.openxmlformats.org/drawingml/2006/main">
          <a:off x="2701555" y="360917"/>
          <a:ext cx="480829" cy="3848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+ 12</a:t>
          </a:r>
        </a:p>
      </cdr:txBody>
    </cdr:sp>
  </cdr:relSizeAnchor>
  <cdr:relSizeAnchor xmlns:cdr="http://schemas.openxmlformats.org/drawingml/2006/chartDrawing">
    <cdr:from>
      <cdr:x>0.26715</cdr:x>
      <cdr:y>0.85319</cdr:y>
    </cdr:from>
    <cdr:to>
      <cdr:x>0.31879</cdr:x>
      <cdr:y>0.91636</cdr:y>
    </cdr:to>
    <cdr:sp macro="" textlink="">
      <cdr:nvSpPr>
        <cdr:cNvPr id="31" name="BlokTextu 1"/>
        <cdr:cNvSpPr txBox="1"/>
      </cdr:nvSpPr>
      <cdr:spPr>
        <a:xfrm xmlns:a="http://schemas.openxmlformats.org/drawingml/2006/main">
          <a:off x="2487428" y="5197253"/>
          <a:ext cx="480829" cy="3848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+ 10</a:t>
          </a:r>
        </a:p>
      </cdr:txBody>
    </cdr:sp>
  </cdr:relSizeAnchor>
  <cdr:relSizeAnchor xmlns:cdr="http://schemas.openxmlformats.org/drawingml/2006/chartDrawing">
    <cdr:from>
      <cdr:x>0.83575</cdr:x>
      <cdr:y>0.06167</cdr:y>
    </cdr:from>
    <cdr:to>
      <cdr:x>0.88739</cdr:x>
      <cdr:y>0.12485</cdr:y>
    </cdr:to>
    <cdr:sp macro="" textlink="">
      <cdr:nvSpPr>
        <cdr:cNvPr id="32" name="BlokTextu 1"/>
        <cdr:cNvSpPr txBox="1"/>
      </cdr:nvSpPr>
      <cdr:spPr>
        <a:xfrm xmlns:a="http://schemas.openxmlformats.org/drawingml/2006/main">
          <a:off x="7781556" y="375684"/>
          <a:ext cx="480829" cy="3848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- 12</a:t>
          </a:r>
        </a:p>
      </cdr:txBody>
    </cdr:sp>
  </cdr:relSizeAnchor>
  <cdr:relSizeAnchor xmlns:cdr="http://schemas.openxmlformats.org/drawingml/2006/chartDrawing">
    <cdr:from>
      <cdr:x>0.83575</cdr:x>
      <cdr:y>0.86167</cdr:y>
    </cdr:from>
    <cdr:to>
      <cdr:x>0.88739</cdr:x>
      <cdr:y>0.92485</cdr:y>
    </cdr:to>
    <cdr:sp macro="" textlink="">
      <cdr:nvSpPr>
        <cdr:cNvPr id="33" name="BlokTextu 1"/>
        <cdr:cNvSpPr txBox="1"/>
      </cdr:nvSpPr>
      <cdr:spPr>
        <a:xfrm xmlns:a="http://schemas.openxmlformats.org/drawingml/2006/main">
          <a:off x="7781555" y="5248940"/>
          <a:ext cx="480829" cy="3848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800" b="1">
              <a:solidFill>
                <a:sysClr val="windowText" lastClr="000000"/>
              </a:solidFill>
            </a:rPr>
            <a:t>- 10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0.14622</cdr:x>
      <cdr:y>0.65575</cdr:y>
    </cdr:from>
    <cdr:to>
      <cdr:x>0.17079</cdr:x>
      <cdr:y>0.75553</cdr:y>
    </cdr:to>
    <cdr:sp macro="" textlink="">
      <cdr:nvSpPr>
        <cdr:cNvPr id="3" name="BlokTextu 1"/>
        <cdr:cNvSpPr txBox="1"/>
      </cdr:nvSpPr>
      <cdr:spPr>
        <a:xfrm xmlns:a="http://schemas.openxmlformats.org/drawingml/2006/main" rot="16200000">
          <a:off x="1183962" y="4045873"/>
          <a:ext cx="588248" cy="2291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UPJŠ</a:t>
          </a:r>
        </a:p>
      </cdr:txBody>
    </cdr:sp>
  </cdr:relSizeAnchor>
  <cdr:relSizeAnchor xmlns:cdr="http://schemas.openxmlformats.org/drawingml/2006/chartDrawing">
    <cdr:from>
      <cdr:x>0.06537</cdr:x>
      <cdr:y>0.4802</cdr:y>
    </cdr:from>
    <cdr:to>
      <cdr:x>0.08994</cdr:x>
      <cdr:y>0.57997</cdr:y>
    </cdr:to>
    <cdr:sp macro="" textlink="">
      <cdr:nvSpPr>
        <cdr:cNvPr id="4" name="BlokTextu 1"/>
        <cdr:cNvSpPr txBox="1"/>
      </cdr:nvSpPr>
      <cdr:spPr>
        <a:xfrm xmlns:a="http://schemas.openxmlformats.org/drawingml/2006/main" rot="16200000">
          <a:off x="429998" y="3010829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UCM</a:t>
          </a:r>
        </a:p>
      </cdr:txBody>
    </cdr:sp>
  </cdr:relSizeAnchor>
  <cdr:relSizeAnchor xmlns:cdr="http://schemas.openxmlformats.org/drawingml/2006/chartDrawing">
    <cdr:from>
      <cdr:x>0.11462</cdr:x>
      <cdr:y>0.47921</cdr:y>
    </cdr:from>
    <cdr:to>
      <cdr:x>0.13919</cdr:x>
      <cdr:y>0.57898</cdr:y>
    </cdr:to>
    <cdr:sp macro="" textlink="">
      <cdr:nvSpPr>
        <cdr:cNvPr id="5" name="BlokTextu 1"/>
        <cdr:cNvSpPr txBox="1"/>
      </cdr:nvSpPr>
      <cdr:spPr>
        <a:xfrm xmlns:a="http://schemas.openxmlformats.org/drawingml/2006/main" rot="16200000">
          <a:off x="889282" y="3004965"/>
          <a:ext cx="588248" cy="2291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UMB</a:t>
          </a:r>
        </a:p>
      </cdr:txBody>
    </cdr:sp>
  </cdr:relSizeAnchor>
  <cdr:relSizeAnchor xmlns:cdr="http://schemas.openxmlformats.org/drawingml/2006/chartDrawing">
    <cdr:from>
      <cdr:x>0.23715</cdr:x>
      <cdr:y>0.53113</cdr:y>
    </cdr:from>
    <cdr:to>
      <cdr:x>0.26171</cdr:x>
      <cdr:y>0.6309</cdr:y>
    </cdr:to>
    <cdr:sp macro="" textlink="">
      <cdr:nvSpPr>
        <cdr:cNvPr id="6" name="BlokTextu 1"/>
        <cdr:cNvSpPr txBox="1"/>
      </cdr:nvSpPr>
      <cdr:spPr>
        <a:xfrm xmlns:a="http://schemas.openxmlformats.org/drawingml/2006/main" rot="16200000">
          <a:off x="2031840" y="3311143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KUR</a:t>
          </a:r>
        </a:p>
      </cdr:txBody>
    </cdr:sp>
  </cdr:relSizeAnchor>
  <cdr:relSizeAnchor xmlns:cdr="http://schemas.openxmlformats.org/drawingml/2006/chartDrawing">
    <cdr:from>
      <cdr:x>0.19505</cdr:x>
      <cdr:y>0.52768</cdr:y>
    </cdr:from>
    <cdr:to>
      <cdr:x>0.21962</cdr:x>
      <cdr:y>0.62745</cdr:y>
    </cdr:to>
    <cdr:sp macro="" textlink="">
      <cdr:nvSpPr>
        <cdr:cNvPr id="7" name="BlokTextu 1"/>
        <cdr:cNvSpPr txBox="1"/>
      </cdr:nvSpPr>
      <cdr:spPr>
        <a:xfrm xmlns:a="http://schemas.openxmlformats.org/drawingml/2006/main" rot="16200000">
          <a:off x="1639263" y="3290784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UKF</a:t>
          </a:r>
        </a:p>
      </cdr:txBody>
    </cdr:sp>
  </cdr:relSizeAnchor>
  <cdr:relSizeAnchor xmlns:cdr="http://schemas.openxmlformats.org/drawingml/2006/chartDrawing">
    <cdr:from>
      <cdr:x>0.28467</cdr:x>
      <cdr:y>0.53233</cdr:y>
    </cdr:from>
    <cdr:to>
      <cdr:x>0.30924</cdr:x>
      <cdr:y>0.6321</cdr:y>
    </cdr:to>
    <cdr:sp macro="" textlink="">
      <cdr:nvSpPr>
        <cdr:cNvPr id="8" name="BlokTextu 1"/>
        <cdr:cNvSpPr txBox="1"/>
      </cdr:nvSpPr>
      <cdr:spPr>
        <a:xfrm xmlns:a="http://schemas.openxmlformats.org/drawingml/2006/main" rot="16200000">
          <a:off x="2474967" y="3318210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ŽUZA</a:t>
          </a:r>
        </a:p>
      </cdr:txBody>
    </cdr:sp>
  </cdr:relSizeAnchor>
  <cdr:relSizeAnchor xmlns:cdr="http://schemas.openxmlformats.org/drawingml/2006/chartDrawing">
    <cdr:from>
      <cdr:x>0.3297</cdr:x>
      <cdr:y>0.55358</cdr:y>
    </cdr:from>
    <cdr:to>
      <cdr:x>0.35427</cdr:x>
      <cdr:y>0.65335</cdr:y>
    </cdr:to>
    <cdr:sp macro="" textlink="">
      <cdr:nvSpPr>
        <cdr:cNvPr id="9" name="BlokTextu 1"/>
        <cdr:cNvSpPr txBox="1"/>
      </cdr:nvSpPr>
      <cdr:spPr>
        <a:xfrm xmlns:a="http://schemas.openxmlformats.org/drawingml/2006/main" rot="16200000">
          <a:off x="2894856" y="3443469"/>
          <a:ext cx="588248" cy="2291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TUKE</a:t>
          </a:r>
        </a:p>
      </cdr:txBody>
    </cdr:sp>
  </cdr:relSizeAnchor>
  <cdr:relSizeAnchor xmlns:cdr="http://schemas.openxmlformats.org/drawingml/2006/chartDrawing">
    <cdr:from>
      <cdr:x>0.41825</cdr:x>
      <cdr:y>0.55704</cdr:y>
    </cdr:from>
    <cdr:to>
      <cdr:x>0.44281</cdr:x>
      <cdr:y>0.65681</cdr:y>
    </cdr:to>
    <cdr:sp macro="" textlink="">
      <cdr:nvSpPr>
        <cdr:cNvPr id="10" name="BlokTextu 1"/>
        <cdr:cNvSpPr txBox="1"/>
      </cdr:nvSpPr>
      <cdr:spPr>
        <a:xfrm xmlns:a="http://schemas.openxmlformats.org/drawingml/2006/main" rot="16200000">
          <a:off x="3720525" y="3463891"/>
          <a:ext cx="588249" cy="229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SPU</a:t>
          </a:r>
        </a:p>
      </cdr:txBody>
    </cdr:sp>
  </cdr:relSizeAnchor>
  <cdr:relSizeAnchor xmlns:cdr="http://schemas.openxmlformats.org/drawingml/2006/chartDrawing">
    <cdr:from>
      <cdr:x>0.45983</cdr:x>
      <cdr:y>0.59581</cdr:y>
    </cdr:from>
    <cdr:to>
      <cdr:x>0.4844</cdr:x>
      <cdr:y>0.69558</cdr:y>
    </cdr:to>
    <cdr:sp macro="" textlink="">
      <cdr:nvSpPr>
        <cdr:cNvPr id="11" name="BlokTextu 1"/>
        <cdr:cNvSpPr txBox="1"/>
      </cdr:nvSpPr>
      <cdr:spPr>
        <a:xfrm xmlns:a="http://schemas.openxmlformats.org/drawingml/2006/main" rot="16200000">
          <a:off x="4108334" y="3692491"/>
          <a:ext cx="588249" cy="229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TUZVO</a:t>
          </a:r>
        </a:p>
      </cdr:txBody>
    </cdr:sp>
  </cdr:relSizeAnchor>
  <cdr:relSizeAnchor xmlns:cdr="http://schemas.openxmlformats.org/drawingml/2006/chartDrawing">
    <cdr:from>
      <cdr:x>0.49979</cdr:x>
      <cdr:y>0.62224</cdr:y>
    </cdr:from>
    <cdr:to>
      <cdr:x>0.52436</cdr:x>
      <cdr:y>0.72201</cdr:y>
    </cdr:to>
    <cdr:sp macro="" textlink="">
      <cdr:nvSpPr>
        <cdr:cNvPr id="12" name="BlokTextu 1"/>
        <cdr:cNvSpPr txBox="1"/>
      </cdr:nvSpPr>
      <cdr:spPr>
        <a:xfrm xmlns:a="http://schemas.openxmlformats.org/drawingml/2006/main" rot="16200000">
          <a:off x="4480989" y="3848265"/>
          <a:ext cx="588249" cy="2291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STU</a:t>
          </a:r>
        </a:p>
      </cdr:txBody>
    </cdr:sp>
  </cdr:relSizeAnchor>
  <cdr:relSizeAnchor xmlns:cdr="http://schemas.openxmlformats.org/drawingml/2006/chartDrawing">
    <cdr:from>
      <cdr:x>0.36603</cdr:x>
      <cdr:y>0.85401</cdr:y>
    </cdr:from>
    <cdr:to>
      <cdr:x>0.39059</cdr:x>
      <cdr:y>0.95378</cdr:y>
    </cdr:to>
    <cdr:sp macro="" textlink="">
      <cdr:nvSpPr>
        <cdr:cNvPr id="13" name="BlokTextu 1"/>
        <cdr:cNvSpPr txBox="1"/>
      </cdr:nvSpPr>
      <cdr:spPr>
        <a:xfrm xmlns:a="http://schemas.openxmlformats.org/drawingml/2006/main" rot="16200000">
          <a:off x="3233637" y="5214825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VŠVU</a:t>
          </a:r>
        </a:p>
      </cdr:txBody>
    </cdr:sp>
  </cdr:relSizeAnchor>
  <cdr:relSizeAnchor xmlns:cdr="http://schemas.openxmlformats.org/drawingml/2006/chartDrawing">
    <cdr:from>
      <cdr:x>0.58985</cdr:x>
      <cdr:y>0.73255</cdr:y>
    </cdr:from>
    <cdr:to>
      <cdr:x>0.61441</cdr:x>
      <cdr:y>0.83232</cdr:y>
    </cdr:to>
    <cdr:sp macro="" textlink="">
      <cdr:nvSpPr>
        <cdr:cNvPr id="14" name="BlokTextu 1"/>
        <cdr:cNvSpPr txBox="1"/>
      </cdr:nvSpPr>
      <cdr:spPr>
        <a:xfrm xmlns:a="http://schemas.openxmlformats.org/drawingml/2006/main" rot="16200000">
          <a:off x="5320711" y="4498716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TUTT</a:t>
          </a:r>
        </a:p>
      </cdr:txBody>
    </cdr:sp>
  </cdr:relSizeAnchor>
  <cdr:relSizeAnchor xmlns:cdr="http://schemas.openxmlformats.org/drawingml/2006/chartDrawing">
    <cdr:from>
      <cdr:x>0.63282</cdr:x>
      <cdr:y>0.59611</cdr:y>
    </cdr:from>
    <cdr:to>
      <cdr:x>0.65739</cdr:x>
      <cdr:y>0.69588</cdr:y>
    </cdr:to>
    <cdr:sp macro="" textlink="">
      <cdr:nvSpPr>
        <cdr:cNvPr id="15" name="BlokTextu 1"/>
        <cdr:cNvSpPr txBox="1"/>
      </cdr:nvSpPr>
      <cdr:spPr>
        <a:xfrm xmlns:a="http://schemas.openxmlformats.org/drawingml/2006/main" rot="16200000">
          <a:off x="5721477" y="3694192"/>
          <a:ext cx="588248" cy="2291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EUBA</a:t>
          </a:r>
        </a:p>
      </cdr:txBody>
    </cdr:sp>
  </cdr:relSizeAnchor>
  <cdr:relSizeAnchor xmlns:cdr="http://schemas.openxmlformats.org/drawingml/2006/chartDrawing">
    <cdr:from>
      <cdr:x>0.54442</cdr:x>
      <cdr:y>0.65772</cdr:y>
    </cdr:from>
    <cdr:to>
      <cdr:x>0.569</cdr:x>
      <cdr:y>0.75749</cdr:y>
    </cdr:to>
    <cdr:sp macro="" textlink="">
      <cdr:nvSpPr>
        <cdr:cNvPr id="16" name="BlokTextu 1"/>
        <cdr:cNvSpPr txBox="1"/>
      </cdr:nvSpPr>
      <cdr:spPr>
        <a:xfrm xmlns:a="http://schemas.openxmlformats.org/drawingml/2006/main" rot="16200000">
          <a:off x="4897178" y="4057457"/>
          <a:ext cx="588249" cy="2291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AUBB</a:t>
          </a:r>
        </a:p>
      </cdr:txBody>
    </cdr:sp>
  </cdr:relSizeAnchor>
  <cdr:relSizeAnchor xmlns:cdr="http://schemas.openxmlformats.org/drawingml/2006/chartDrawing">
    <cdr:from>
      <cdr:x>0.68275</cdr:x>
      <cdr:y>0.62667</cdr:y>
    </cdr:from>
    <cdr:to>
      <cdr:x>0.70731</cdr:x>
      <cdr:y>0.72644</cdr:y>
    </cdr:to>
    <cdr:sp macro="" textlink="">
      <cdr:nvSpPr>
        <cdr:cNvPr id="17" name="BlokTextu 1"/>
        <cdr:cNvSpPr txBox="1"/>
      </cdr:nvSpPr>
      <cdr:spPr>
        <a:xfrm xmlns:a="http://schemas.openxmlformats.org/drawingml/2006/main" rot="16200000">
          <a:off x="6187041" y="3874445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PUP</a:t>
          </a:r>
        </a:p>
      </cdr:txBody>
    </cdr:sp>
  </cdr:relSizeAnchor>
  <cdr:relSizeAnchor xmlns:cdr="http://schemas.openxmlformats.org/drawingml/2006/chartDrawing">
    <cdr:from>
      <cdr:x>0.7213</cdr:x>
      <cdr:y>0.68957</cdr:y>
    </cdr:from>
    <cdr:to>
      <cdr:x>0.74586</cdr:x>
      <cdr:y>0.78933</cdr:y>
    </cdr:to>
    <cdr:sp macro="" textlink="">
      <cdr:nvSpPr>
        <cdr:cNvPr id="18" name="BlokTextu 1"/>
        <cdr:cNvSpPr txBox="1"/>
      </cdr:nvSpPr>
      <cdr:spPr>
        <a:xfrm xmlns:a="http://schemas.openxmlformats.org/drawingml/2006/main" rot="16200000">
          <a:off x="6546514" y="4245274"/>
          <a:ext cx="588189" cy="229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UK</a:t>
          </a:r>
        </a:p>
      </cdr:txBody>
    </cdr:sp>
  </cdr:relSizeAnchor>
  <cdr:relSizeAnchor xmlns:cdr="http://schemas.openxmlformats.org/drawingml/2006/chartDrawing">
    <cdr:from>
      <cdr:x>0.81772</cdr:x>
      <cdr:y>0.81606</cdr:y>
    </cdr:from>
    <cdr:to>
      <cdr:x>0.84229</cdr:x>
      <cdr:y>0.91584</cdr:y>
    </cdr:to>
    <cdr:sp macro="" textlink="">
      <cdr:nvSpPr>
        <cdr:cNvPr id="19" name="BlokTextu 1"/>
        <cdr:cNvSpPr txBox="1"/>
      </cdr:nvSpPr>
      <cdr:spPr>
        <a:xfrm xmlns:a="http://schemas.openxmlformats.org/drawingml/2006/main" rot="16200000">
          <a:off x="7445620" y="4991080"/>
          <a:ext cx="588307" cy="2291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UVL</a:t>
          </a:r>
        </a:p>
      </cdr:txBody>
    </cdr:sp>
  </cdr:relSizeAnchor>
  <cdr:relSizeAnchor xmlns:cdr="http://schemas.openxmlformats.org/drawingml/2006/chartDrawing">
    <cdr:from>
      <cdr:x>0.86665</cdr:x>
      <cdr:y>0.81636</cdr:y>
    </cdr:from>
    <cdr:to>
      <cdr:x>0.89122</cdr:x>
      <cdr:y>0.91613</cdr:y>
    </cdr:to>
    <cdr:sp macro="" textlink="">
      <cdr:nvSpPr>
        <cdr:cNvPr id="20" name="BlokTextu 1"/>
        <cdr:cNvSpPr txBox="1"/>
      </cdr:nvSpPr>
      <cdr:spPr>
        <a:xfrm xmlns:a="http://schemas.openxmlformats.org/drawingml/2006/main" rot="16200000">
          <a:off x="7901924" y="4992819"/>
          <a:ext cx="588248" cy="2291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VŠMU</a:t>
          </a:r>
        </a:p>
      </cdr:txBody>
    </cdr:sp>
  </cdr:relSizeAnchor>
  <cdr:relSizeAnchor xmlns:cdr="http://schemas.openxmlformats.org/drawingml/2006/chartDrawing">
    <cdr:from>
      <cdr:x>0.91593</cdr:x>
      <cdr:y>0.81798</cdr:y>
    </cdr:from>
    <cdr:to>
      <cdr:x>0.94049</cdr:x>
      <cdr:y>0.91775</cdr:y>
    </cdr:to>
    <cdr:sp macro="" textlink="">
      <cdr:nvSpPr>
        <cdr:cNvPr id="21" name="BlokTextu 1"/>
        <cdr:cNvSpPr txBox="1"/>
      </cdr:nvSpPr>
      <cdr:spPr>
        <a:xfrm xmlns:a="http://schemas.openxmlformats.org/drawingml/2006/main" rot="16200000">
          <a:off x="8361389" y="5002414"/>
          <a:ext cx="588249" cy="22904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VŠSA</a:t>
          </a:r>
        </a:p>
      </cdr:txBody>
    </cdr:sp>
  </cdr:relSizeAnchor>
  <cdr:relSizeAnchor xmlns:cdr="http://schemas.openxmlformats.org/drawingml/2006/chartDrawing">
    <cdr:from>
      <cdr:x>0.7699</cdr:x>
      <cdr:y>0.81787</cdr:y>
    </cdr:from>
    <cdr:to>
      <cdr:x>0.79447</cdr:x>
      <cdr:y>0.91764</cdr:y>
    </cdr:to>
    <cdr:sp macro="" textlink="">
      <cdr:nvSpPr>
        <cdr:cNvPr id="22" name="BlokTextu 1"/>
        <cdr:cNvSpPr txBox="1"/>
      </cdr:nvSpPr>
      <cdr:spPr>
        <a:xfrm xmlns:a="http://schemas.openxmlformats.org/drawingml/2006/main" rot="16200000">
          <a:off x="6999724" y="5001758"/>
          <a:ext cx="588248" cy="2290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TUAD</a:t>
          </a:r>
        </a:p>
      </cdr:txBody>
    </cdr:sp>
  </cdr:relSizeAnchor>
  <cdr:relSizeAnchor xmlns:cdr="http://schemas.openxmlformats.org/drawingml/2006/chartDrawing">
    <cdr:from>
      <cdr:x>0.97543</cdr:x>
      <cdr:y>0.89045</cdr:y>
    </cdr:from>
    <cdr:to>
      <cdr:x>1</cdr:x>
      <cdr:y>0.99022</cdr:y>
    </cdr:to>
    <cdr:sp macro="" textlink="">
      <cdr:nvSpPr>
        <cdr:cNvPr id="23" name="BlokTextu 1"/>
        <cdr:cNvSpPr txBox="1"/>
      </cdr:nvSpPr>
      <cdr:spPr>
        <a:xfrm xmlns:a="http://schemas.openxmlformats.org/drawingml/2006/main" rot="16200000">
          <a:off x="8916290" y="5429611"/>
          <a:ext cx="588248" cy="22912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ysClr val="windowText" lastClr="000000"/>
          </a:solidFill>
        </a:ln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sk-SK" sz="1200" b="1"/>
            <a:t>UJS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5A779-A4F9-40EC-8085-80748ACE580A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60FEF-9A9B-42B9-8CBA-A4388BB59D2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46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204550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605377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006204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407032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52311DED-F6A7-421D-86A1-F0D03AE04915}" type="slidenum">
              <a:rPr lang="en-US" altLang="sk-SK" sz="1200"/>
              <a:pPr eaLnBrk="1">
                <a:spcBef>
                  <a:spcPct val="0"/>
                </a:spcBef>
              </a:pPr>
              <a:t>16</a:t>
            </a:fld>
            <a:endParaRPr lang="en-US" altLang="sk-SK" sz="1200"/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k-SK"/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/>
          </p:nvPr>
        </p:nvSpPr>
        <p:spPr>
          <a:xfrm>
            <a:off x="685512" y="4343231"/>
            <a:ext cx="5484096" cy="41124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sk-SK" altLang="sk-SK" dirty="0" smtClean="0">
                <a:latin typeface="Times New Roman" panose="02020603050405020304" pitchFamily="18" charset="0"/>
              </a:rPr>
              <a:t>tri fazy vyberu</a:t>
            </a:r>
            <a:r>
              <a:rPr lang="sk-SK" altLang="sk-SK" baseline="0" dirty="0" smtClean="0">
                <a:latin typeface="Times New Roman" panose="02020603050405020304" pitchFamily="18" charset="0"/>
              </a:rPr>
              <a:t> skoly = nakupny kosik, vyber zo strany skoly, finalne rozhodnutie</a:t>
            </a:r>
          </a:p>
          <a:p>
            <a:r>
              <a:rPr lang="sk-SK" altLang="sk-SK" baseline="0" dirty="0" smtClean="0">
                <a:latin typeface="Times New Roman" panose="02020603050405020304" pitchFamily="18" charset="0"/>
              </a:rPr>
              <a:t>povedat podiel prijatych k prihlasenym</a:t>
            </a:r>
          </a:p>
          <a:p>
            <a:r>
              <a:rPr lang="sk-SK" altLang="sk-SK" baseline="0" dirty="0" smtClean="0">
                <a:latin typeface="Times New Roman" panose="02020603050405020304" pitchFamily="18" charset="0"/>
              </a:rPr>
              <a:t>plan vs kohorta</a:t>
            </a:r>
            <a:endParaRPr lang="sk-SK" altLang="sk-SK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0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204550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605377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006204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407032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E67E7A47-EF6B-436C-9BA8-4FE48A58E9C8}" type="slidenum">
              <a:rPr lang="en-US" altLang="sk-SK" sz="1200"/>
              <a:pPr eaLnBrk="1">
                <a:spcBef>
                  <a:spcPct val="0"/>
                </a:spcBef>
              </a:pPr>
              <a:t>17</a:t>
            </a:fld>
            <a:endParaRPr lang="en-US" altLang="sk-SK" sz="1200"/>
          </a:p>
        </p:txBody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k-SK"/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/>
          </p:nvPr>
        </p:nvSpPr>
        <p:spPr>
          <a:xfrm>
            <a:off x="685512" y="4343231"/>
            <a:ext cx="5484096" cy="41124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 altLang="sk-SK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2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204550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605377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006204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407032" indent="-200414" defTabSz="40082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 sz="11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spcBef>
                <a:spcPct val="0"/>
              </a:spcBef>
            </a:pPr>
            <a:fld id="{AFEB5CC4-D7ED-4D65-B998-F59CC67239DC}" type="slidenum">
              <a:rPr lang="en-US" altLang="sk-SK" sz="1200"/>
              <a:pPr eaLnBrk="1">
                <a:spcBef>
                  <a:spcPct val="0"/>
                </a:spcBef>
              </a:pPr>
              <a:t>18</a:t>
            </a:fld>
            <a:endParaRPr lang="en-US" altLang="sk-SK" sz="1200"/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k-SK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/>
          </p:nvPr>
        </p:nvSpPr>
        <p:spPr>
          <a:xfrm>
            <a:off x="685512" y="4343231"/>
            <a:ext cx="5484096" cy="411242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 altLang="sk-SK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830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F84FA8-CEEA-4782-88E2-22FCF8C05C2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91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</p:spPr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F84FA8-CEEA-4782-88E2-22FCF8C05C21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59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7416528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216446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446106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618477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0919462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3522157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6384030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1371120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4568139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3264121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5842237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45B3-6387-4434-9B12-772C388FD878}" type="datetimeFigureOut">
              <a:rPr lang="sk-SK" smtClean="0"/>
              <a:t>6. 5. 2016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E5373-666F-477A-8DF6-F19278EEDBB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95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179512" y="1947477"/>
            <a:ext cx="8712968" cy="189964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 smtClean="0">
                <a:solidFill>
                  <a:srgbClr val="FF0000"/>
                </a:solidFill>
              </a:rPr>
              <a:t>HODNOTENIE KVALITY VYSOKÝCH ŠK</a:t>
            </a:r>
            <a:r>
              <a:rPr lang="sk-SK" b="1" dirty="0" smtClean="0">
                <a:solidFill>
                  <a:srgbClr val="FF0000"/>
                </a:solidFill>
                <a:latin typeface="Calibri"/>
                <a:cs typeface="Times New Roman"/>
              </a:rPr>
              <a:t>Ô</a:t>
            </a:r>
            <a:r>
              <a:rPr lang="sk-SK" b="1" dirty="0" smtClean="0">
                <a:solidFill>
                  <a:srgbClr val="FF0000"/>
                </a:solidFill>
              </a:rPr>
              <a:t>L</a:t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>(SLOVENSKÁ REPUBLIKA)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90110" y="5013176"/>
            <a:ext cx="6400800" cy="13537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sz="2400" dirty="0" err="1" smtClean="0"/>
              <a:t>Doc.RNDr</a:t>
            </a:r>
            <a:r>
              <a:rPr lang="sk-SK" sz="2400" dirty="0" smtClean="0"/>
              <a:t>. Ivan Ostrovský, CSc.</a:t>
            </a:r>
          </a:p>
          <a:p>
            <a:pPr marL="0" indent="0" algn="ctr">
              <a:buNone/>
            </a:pPr>
            <a:r>
              <a:rPr lang="sk-SK" sz="2400" dirty="0" smtClean="0"/>
              <a:t>Predseda ARRA</a:t>
            </a:r>
          </a:p>
          <a:p>
            <a:pPr marL="0" indent="0" algn="ctr">
              <a:buNone/>
            </a:pPr>
            <a:r>
              <a:rPr lang="sk-SK" sz="2400" dirty="0" smtClean="0"/>
              <a:t>TELČ 2016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8612119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547664" y="116632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800" dirty="0" smtClean="0"/>
              <a:t> Výsledky a dopady </a:t>
            </a:r>
            <a:r>
              <a:rPr lang="cs-CZ" sz="2800" dirty="0" err="1" smtClean="0"/>
              <a:t>hodnotenia</a:t>
            </a:r>
            <a:r>
              <a:rPr lang="cs-CZ" sz="2800" dirty="0" smtClean="0"/>
              <a:t> kvality vysokých </a:t>
            </a:r>
            <a:r>
              <a:rPr lang="cs-CZ" sz="2800" dirty="0" err="1" smtClean="0"/>
              <a:t>škôl</a:t>
            </a:r>
            <a:r>
              <a:rPr lang="cs-CZ" sz="2800" dirty="0" smtClean="0"/>
              <a:t> na Slovensku</a:t>
            </a:r>
            <a:endParaRPr lang="sk-SK" sz="2800" dirty="0"/>
          </a:p>
        </p:txBody>
      </p:sp>
      <p:sp>
        <p:nvSpPr>
          <p:cNvPr id="8" name="BlokTextu 7"/>
          <p:cNvSpPr txBox="1"/>
          <p:nvPr/>
        </p:nvSpPr>
        <p:spPr>
          <a:xfrm>
            <a:off x="192086" y="2276872"/>
            <a:ext cx="87785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/>
              <a:t>Spotreba verejných prostriedkov bez dostatočnej produkcie verejného </a:t>
            </a:r>
            <a:r>
              <a:rPr lang="sk-SK" sz="2400" dirty="0" smtClean="0"/>
              <a:t>dobra (absolventi pre trh práce, užitočný výskum)</a:t>
            </a:r>
            <a:endParaRPr lang="sk-SK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Nie </a:t>
            </a:r>
            <a:r>
              <a:rPr lang="sk-SK" sz="2400" dirty="0"/>
              <a:t>žriedlo nových myšlienok, nie „motor“ rozvoja spoločnosti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/>
              <a:t>Nie svedomie spoločnosti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Žiadny vodcovský potenciál (</a:t>
            </a:r>
            <a:r>
              <a:rPr lang="sk-SK" sz="2400" dirty="0" err="1" smtClean="0"/>
              <a:t>leadership</a:t>
            </a:r>
            <a:r>
              <a:rPr lang="sk-SK" sz="2400" dirty="0" smtClean="0"/>
              <a:t>), lídrami sú politici a podnikatelia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Žiadna spoločenská autorita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Žiadna inšpirácia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Nízka atraktivita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Žiadna sebareflexia, zreteľná pohodlnosť a ľahostajnosť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Príznaky transformácie na „</a:t>
            </a:r>
            <a:r>
              <a:rPr lang="sk-SK" sz="2400" dirty="0" err="1" smtClean="0"/>
              <a:t>diploma</a:t>
            </a:r>
            <a:r>
              <a:rPr lang="sk-SK" sz="2400" dirty="0" smtClean="0"/>
              <a:t> </a:t>
            </a:r>
            <a:r>
              <a:rPr lang="sk-SK" sz="2400" dirty="0" err="1" smtClean="0"/>
              <a:t>mills</a:t>
            </a:r>
            <a:r>
              <a:rPr lang="sk-SK" sz="2400" dirty="0" smtClean="0"/>
              <a:t>“</a:t>
            </a:r>
            <a:endParaRPr lang="sk-SK" sz="2400" dirty="0"/>
          </a:p>
        </p:txBody>
      </p:sp>
      <p:sp>
        <p:nvSpPr>
          <p:cNvPr id="9" name="Obdĺžnik 8"/>
          <p:cNvSpPr/>
          <p:nvPr/>
        </p:nvSpPr>
        <p:spPr>
          <a:xfrm>
            <a:off x="240159" y="1255225"/>
            <a:ext cx="86823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b="1" dirty="0" smtClean="0"/>
              <a:t>REZIGNÁCIA NA POZÍCIU (POVINNÉHO) PRISPIEVATEĽA K ROZVOJU SPOLOČNOSTI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8992406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547664" y="131285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800" dirty="0" smtClean="0"/>
              <a:t> Výsledky a dopady </a:t>
            </a:r>
            <a:r>
              <a:rPr lang="cs-CZ" sz="2800" dirty="0" err="1" smtClean="0"/>
              <a:t>hodnotenia</a:t>
            </a:r>
            <a:r>
              <a:rPr lang="cs-CZ" sz="2800" dirty="0" smtClean="0"/>
              <a:t> kvality vysokých </a:t>
            </a:r>
            <a:r>
              <a:rPr lang="cs-CZ" sz="2800" dirty="0" err="1" smtClean="0"/>
              <a:t>škôl</a:t>
            </a:r>
            <a:r>
              <a:rPr lang="cs-CZ" sz="2800" dirty="0" smtClean="0"/>
              <a:t> na Slovensku</a:t>
            </a:r>
            <a:endParaRPr lang="sk-SK" sz="2800" dirty="0"/>
          </a:p>
        </p:txBody>
      </p:sp>
      <p:sp>
        <p:nvSpPr>
          <p:cNvPr id="14" name="Obdĺžnik 13"/>
          <p:cNvSpPr/>
          <p:nvPr/>
        </p:nvSpPr>
        <p:spPr>
          <a:xfrm>
            <a:off x="224766" y="1556792"/>
            <a:ext cx="86823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800" b="1" dirty="0" smtClean="0"/>
              <a:t>REZIGNÁCIA NA POZÍCIU (POVINNÉHO) PRISPIEVATEĽA K ROZVOJU SPOLOČNOSTI</a:t>
            </a:r>
            <a:endParaRPr lang="sk-SK" sz="28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07619" y="3246010"/>
            <a:ext cx="8700394" cy="291246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altLang="sk-SK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„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Ak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uznávame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že univerzity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predstavujú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žriedla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občianskej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morálnej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náuky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z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ktorých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kazatelia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vidiecka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šľachta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čerpajú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svoju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silu, aby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ju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šírili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medzi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ľud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mali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by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sme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určite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venovať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mimoriadnu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pozornosť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tomu aby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tieto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žriedla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zostali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čisté, nezakalené neznabožskými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politikmi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či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ovplyvňované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zlými </a:t>
            </a:r>
            <a:r>
              <a:rPr lang="cs-CZ" altLang="sk-SK" sz="28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duchmi</a:t>
            </a:r>
            <a:r>
              <a:rPr lang="cs-CZ" altLang="sk-SK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.“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260649" y="2604681"/>
            <a:ext cx="3412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sk-SK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Thomas Hobbes, </a:t>
            </a:r>
            <a:r>
              <a:rPr lang="cs-CZ" altLang="sk-SK" b="1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Leviathan</a:t>
            </a:r>
            <a:r>
              <a:rPr lang="cs-CZ" altLang="sk-SK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1651: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53537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 autoUpdateAnimBg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9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547664" y="116632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Výsledky a dopady </a:t>
            </a:r>
            <a:r>
              <a:rPr lang="cs-CZ" sz="3200" dirty="0" err="1" smtClean="0"/>
              <a:t>hodnotenia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10" name="BlokTextu 9"/>
          <p:cNvSpPr txBox="1"/>
          <p:nvPr/>
        </p:nvSpPr>
        <p:spPr>
          <a:xfrm>
            <a:off x="3995936" y="1239143"/>
            <a:ext cx="2106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Výsledky ARRA</a:t>
            </a:r>
            <a:endParaRPr lang="sk-SK" sz="2400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4143540" y="4462358"/>
            <a:ext cx="19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Dopady ARRA</a:t>
            </a:r>
            <a:endParaRPr lang="sk-SK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295634" y="1700808"/>
            <a:ext cx="77048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11 hodnotiacich správ v súvislom rade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Každoročne </a:t>
            </a:r>
            <a:r>
              <a:rPr lang="sk-SK" sz="2000" dirty="0" err="1" smtClean="0"/>
              <a:t>štrukturovaná</a:t>
            </a:r>
            <a:r>
              <a:rPr lang="sk-SK" sz="2000" dirty="0" smtClean="0"/>
              <a:t> informácia pre záujemcov o štúdium o aktuálnej kvalite fakúlt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Každoročné hodnotenie vývoja v systéme a jeho trendy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Dodatočné materiály strategického charakteru: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Klasifikácia vysokých škôl 2009: porovnanie I. komplexnej akreditácie a ARRA hodnotenia vysokých škôl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Vývoj vzdelanosti v SR 2008 – 2012 a jeho dopad na trh práce</a:t>
            </a:r>
            <a:endParaRPr lang="sk-SK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000" dirty="0" smtClean="0"/>
              <a:t>Vedecká špička SAV (2011) a UK (2012)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1763688" y="4911627"/>
            <a:ext cx="686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Akceptácia výsledkov </a:t>
            </a:r>
            <a:r>
              <a:rPr lang="sk-SK" sz="2400" dirty="0"/>
              <a:t>z</a:t>
            </a:r>
            <a:r>
              <a:rPr lang="sk-SK" sz="2400" dirty="0" smtClean="0"/>
              <a:t>o strany vysokých škôl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Akceptácia pôsobenia zo strany spoločnosti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Tichá akceptácia pôsobenia zo strany štátnej správy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Finančná vyčerpanosť ARRA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027216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568479" y="116632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Výsledky a dopady </a:t>
            </a:r>
            <a:r>
              <a:rPr lang="cs-CZ" sz="3200" dirty="0" err="1" smtClean="0"/>
              <a:t>hodnotenia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6" name="BlokTextu 5"/>
          <p:cNvSpPr txBox="1"/>
          <p:nvPr/>
        </p:nvSpPr>
        <p:spPr>
          <a:xfrm>
            <a:off x="570774" y="2228671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„.....ARRA </a:t>
            </a:r>
            <a:r>
              <a:rPr lang="sk-SK" sz="2400" dirty="0"/>
              <a:t>by sa nemala porovnávať so svetovými hodnotiacimi agentúrami, ale hlavne by </a:t>
            </a:r>
            <a:r>
              <a:rPr lang="sk-SK" sz="2400" dirty="0" smtClean="0"/>
              <a:t>mala rešpektovať </a:t>
            </a:r>
            <a:r>
              <a:rPr lang="sk-SK" sz="2400" dirty="0"/>
              <a:t>slovenské pomery vo vysokom školstve</a:t>
            </a:r>
            <a:r>
              <a:rPr lang="sk-SK" sz="2400" dirty="0" smtClean="0"/>
              <a:t>....“</a:t>
            </a:r>
            <a:endParaRPr lang="sk-SK" sz="2400" dirty="0"/>
          </a:p>
        </p:txBody>
      </p:sp>
      <p:sp>
        <p:nvSpPr>
          <p:cNvPr id="8" name="Obdĺžnik 7"/>
          <p:cNvSpPr/>
          <p:nvPr/>
        </p:nvSpPr>
        <p:spPr>
          <a:xfrm>
            <a:off x="509174" y="3789040"/>
            <a:ext cx="82601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 smtClean="0"/>
              <a:t>„...Nebudeme </a:t>
            </a:r>
            <a:r>
              <a:rPr lang="sk-SK" sz="2400" dirty="0"/>
              <a:t>sa nečinne prizerať a naďalej</a:t>
            </a:r>
          </a:p>
          <a:p>
            <a:r>
              <a:rPr lang="sk-SK" sz="2400" dirty="0"/>
              <a:t>tolerovať poškodzovanie dobrého mena našej inštitúcie, ktoré sa premieta do </a:t>
            </a:r>
            <a:r>
              <a:rPr lang="sk-SK" sz="2400" dirty="0" smtClean="0"/>
              <a:t>negatívneho postoja </a:t>
            </a:r>
            <a:r>
              <a:rPr lang="sk-SK" sz="2400" dirty="0"/>
              <a:t>verejnosti k </a:t>
            </a:r>
            <a:r>
              <a:rPr lang="sk-SK" sz="2400" dirty="0" smtClean="0"/>
              <a:t>......., </a:t>
            </a:r>
            <a:r>
              <a:rPr lang="sk-SK" sz="2400" dirty="0"/>
              <a:t>nepriaznivo ovplyvňuje záujem uchádzačov o štúdium u nás a</a:t>
            </a:r>
          </a:p>
          <a:p>
            <a:r>
              <a:rPr lang="sk-SK" sz="2400" dirty="0"/>
              <a:t>následne hospodársky poškodzuje fakulty</a:t>
            </a:r>
            <a:r>
              <a:rPr lang="sk-SK" sz="2400" dirty="0" smtClean="0"/>
              <a:t>....“</a:t>
            </a:r>
            <a:endParaRPr lang="sk-SK" sz="2400" dirty="0"/>
          </a:p>
        </p:txBody>
      </p:sp>
      <p:sp>
        <p:nvSpPr>
          <p:cNvPr id="9" name="BlokTextu 8"/>
          <p:cNvSpPr txBox="1"/>
          <p:nvPr/>
        </p:nvSpPr>
        <p:spPr>
          <a:xfrm>
            <a:off x="379853" y="1556792"/>
            <a:ext cx="19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Dopady ARRA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6601985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1547664" y="3326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10" name="BlokTextu 9"/>
          <p:cNvSpPr txBox="1"/>
          <p:nvPr/>
        </p:nvSpPr>
        <p:spPr>
          <a:xfrm>
            <a:off x="3941547" y="2276872"/>
            <a:ext cx="117051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6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68167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1547664" y="3326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96608" y="2492896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5400" b="1" smtClean="0"/>
              <a:t>OBČANIA SA ROZHODLI</a:t>
            </a:r>
            <a:endParaRPr lang="sk-SK" sz="5400" b="1" dirty="0"/>
          </a:p>
        </p:txBody>
      </p:sp>
    </p:spTree>
    <p:extLst>
      <p:ext uri="{BB962C8B-B14F-4D97-AF65-F5344CB8AC3E}">
        <p14:creationId xmlns:p14="http://schemas.microsoft.com/office/powerpoint/2010/main" val="12736283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47" y="0"/>
            <a:ext cx="9152147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08610" y="250482"/>
            <a:ext cx="6648207" cy="941463"/>
          </a:xfrm>
          <a:prstGeom prst="rect">
            <a:avLst/>
          </a:prstGeom>
        </p:spPr>
        <p:txBody>
          <a:bodyPr lIns="80156" tIns="40078" rIns="80156" bIns="40078"/>
          <a:lstStyle/>
          <a:p>
            <a:pPr algn="ctr">
              <a:defRPr lang="sk-SK" sz="16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k-SK" sz="3200" b="1" dirty="0">
                <a:solidFill>
                  <a:srgbClr val="000000"/>
                </a:solidFill>
              </a:rPr>
              <a:t>Prijímacie konanie </a:t>
            </a:r>
            <a:endParaRPr lang="en-US" sz="3200" b="1" dirty="0">
              <a:solidFill>
                <a:srgbClr val="000000"/>
              </a:solidFill>
            </a:endParaRPr>
          </a:p>
          <a:p>
            <a:pPr algn="ctr">
              <a:defRPr lang="sk-SK" sz="160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sk-SK" sz="2100" b="1" dirty="0">
                <a:solidFill>
                  <a:srgbClr val="000000"/>
                </a:solidFill>
              </a:rPr>
              <a:t>(</a:t>
            </a:r>
            <a:r>
              <a:rPr lang="en-US" sz="2100" b="1" dirty="0" err="1">
                <a:solidFill>
                  <a:srgbClr val="000000"/>
                </a:solidFill>
              </a:rPr>
              <a:t>Denn</a:t>
            </a:r>
            <a:r>
              <a:rPr lang="sk-SK" sz="2100" b="1" dirty="0">
                <a:solidFill>
                  <a:srgbClr val="000000"/>
                </a:solidFill>
              </a:rPr>
              <a:t>é</a:t>
            </a:r>
            <a:r>
              <a:rPr lang="en-US" sz="2100" b="1" dirty="0">
                <a:solidFill>
                  <a:srgbClr val="000000"/>
                </a:solidFill>
              </a:rPr>
              <a:t> + Extern</a:t>
            </a:r>
            <a:r>
              <a:rPr lang="sk-SK" sz="2100" b="1" dirty="0">
                <a:solidFill>
                  <a:srgbClr val="000000"/>
                </a:solidFill>
              </a:rPr>
              <a:t>é</a:t>
            </a:r>
            <a:r>
              <a:rPr lang="en-US" sz="2100" b="1" dirty="0">
                <a:solidFill>
                  <a:srgbClr val="000000"/>
                </a:solidFill>
              </a:rPr>
              <a:t> </a:t>
            </a:r>
            <a:r>
              <a:rPr lang="sk-SK" sz="2100" b="1" dirty="0">
                <a:solidFill>
                  <a:srgbClr val="000000"/>
                </a:solidFill>
              </a:rPr>
              <a:t>š</a:t>
            </a:r>
            <a:r>
              <a:rPr lang="en-US" sz="2100" b="1" dirty="0">
                <a:solidFill>
                  <a:srgbClr val="000000"/>
                </a:solidFill>
              </a:rPr>
              <a:t>t</a:t>
            </a:r>
            <a:r>
              <a:rPr lang="sk-SK" sz="2100" b="1" dirty="0">
                <a:solidFill>
                  <a:srgbClr val="000000"/>
                </a:solidFill>
              </a:rPr>
              <a:t>ú</a:t>
            </a:r>
            <a:r>
              <a:rPr lang="en-US" sz="2100" b="1" dirty="0" err="1">
                <a:solidFill>
                  <a:srgbClr val="000000"/>
                </a:solidFill>
              </a:rPr>
              <a:t>dium</a:t>
            </a:r>
            <a:r>
              <a:rPr lang="sk-SK" sz="2100" b="1" dirty="0">
                <a:solidFill>
                  <a:srgbClr val="000000"/>
                </a:solidFill>
              </a:rPr>
              <a:t>)</a:t>
            </a:r>
            <a:endParaRPr lang="en-US" sz="2100" b="1" dirty="0">
              <a:solidFill>
                <a:srgbClr val="000000"/>
              </a:solidFill>
            </a:endParaRPr>
          </a:p>
        </p:txBody>
      </p:sp>
      <p:sp>
        <p:nvSpPr>
          <p:cNvPr id="24580" name="Rectangle 9"/>
          <p:cNvSpPr>
            <a:spLocks noChangeArrowheads="1"/>
          </p:cNvSpPr>
          <p:nvPr/>
        </p:nvSpPr>
        <p:spPr bwMode="auto">
          <a:xfrm>
            <a:off x="465755" y="1770642"/>
            <a:ext cx="8408026" cy="483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6" tIns="40078" rIns="80156" bIns="40078"/>
          <a:lstStyle>
            <a:lvl1pPr marL="342900" indent="-342900" eaLnBrk="0" hangingPunc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sk-SK" altLang="sk-SK">
              <a:solidFill>
                <a:schemeClr val="tx1"/>
              </a:solidFill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9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7235782"/>
              </p:ext>
            </p:extLst>
          </p:nvPr>
        </p:nvGraphicFramePr>
        <p:xfrm>
          <a:off x="205040" y="1356053"/>
          <a:ext cx="8733919" cy="5125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ravá zložená zátvorka 1"/>
          <p:cNvSpPr/>
          <p:nvPr/>
        </p:nvSpPr>
        <p:spPr>
          <a:xfrm>
            <a:off x="7812360" y="4077072"/>
            <a:ext cx="432048" cy="144016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8289967" y="4566319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33%</a:t>
            </a:r>
            <a:endParaRPr lang="sk-SK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070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4" y="0"/>
            <a:ext cx="9152147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17" name="Chart 1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800-000006000000}"/>
              </a:ext>
            </a:extLst>
          </p:cNvPr>
          <p:cNvGraphicFramePr/>
          <p:nvPr/>
        </p:nvGraphicFramePr>
        <p:xfrm>
          <a:off x="335397" y="1425151"/>
          <a:ext cx="8538383" cy="5140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624" y="181383"/>
            <a:ext cx="7365170" cy="760081"/>
          </a:xfrm>
          <a:prstGeom prst="rect">
            <a:avLst/>
          </a:prstGeom>
        </p:spPr>
        <p:txBody>
          <a:bodyPr lIns="80156" tIns="40078" rIns="80156" bIns="40078"/>
          <a:lstStyle/>
          <a:p>
            <a:pPr algn="ctr" defTabSz="801563">
              <a:defRPr/>
            </a:pPr>
            <a:r>
              <a:rPr lang="sk-SK" sz="39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Zapísaní študenti</a:t>
            </a:r>
            <a:endParaRPr lang="hu-HU" sz="39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6" name="Rectangle 9"/>
          <p:cNvSpPr>
            <a:spLocks noChangeArrowheads="1"/>
          </p:cNvSpPr>
          <p:nvPr/>
        </p:nvSpPr>
        <p:spPr bwMode="auto">
          <a:xfrm>
            <a:off x="465755" y="1770642"/>
            <a:ext cx="8408026" cy="483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6" tIns="40078" rIns="80156" bIns="40078"/>
          <a:lstStyle>
            <a:lvl1pPr marL="342900" indent="-342900" eaLnBrk="0" hangingPunc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sk-SK" altLang="sk-SK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88963" y="5571045"/>
            <a:ext cx="1017625" cy="296382"/>
          </a:xfrm>
          <a:prstGeom prst="rect">
            <a:avLst/>
          </a:prstGeom>
          <a:solidFill>
            <a:srgbClr val="00B0F0">
              <a:alpha val="38039"/>
            </a:srgbClr>
          </a:solidFill>
          <a:ln w="38100">
            <a:solidFill>
              <a:schemeClr val="tx1"/>
            </a:solidFill>
          </a:ln>
        </p:spPr>
        <p:txBody>
          <a:bodyPr wrap="none" lIns="80156" tIns="40078" rIns="80156" bIns="40078" rtlCol="0">
            <a:spAutoFit/>
          </a:bodyPr>
          <a:lstStyle/>
          <a:p>
            <a:r>
              <a:rPr lang="sk-SK" sz="1400" b="1" dirty="0"/>
              <a:t>TOP fakulty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7359" y="4189081"/>
            <a:ext cx="1440113" cy="296382"/>
          </a:xfrm>
          <a:prstGeom prst="rect">
            <a:avLst/>
          </a:prstGeom>
          <a:solidFill>
            <a:srgbClr val="FF0000">
              <a:alpha val="21176"/>
            </a:srgbClr>
          </a:solidFill>
          <a:ln w="38100">
            <a:solidFill>
              <a:schemeClr val="tx1"/>
            </a:solidFill>
          </a:ln>
        </p:spPr>
        <p:txBody>
          <a:bodyPr wrap="none" lIns="80156" tIns="40078" rIns="80156" bIns="40078" rtlCol="0">
            <a:spAutoFit/>
          </a:bodyPr>
          <a:lstStyle/>
          <a:p>
            <a:r>
              <a:rPr lang="sk-SK" sz="1400" b="1" dirty="0"/>
              <a:t>Podiel TOP fakúlt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21110" y="2047035"/>
            <a:ext cx="1303985" cy="296382"/>
          </a:xfrm>
          <a:prstGeom prst="rect">
            <a:avLst/>
          </a:prstGeom>
          <a:solidFill>
            <a:srgbClr val="669900">
              <a:alpha val="30196"/>
            </a:srgbClr>
          </a:solidFill>
          <a:ln w="38100">
            <a:solidFill>
              <a:schemeClr val="tx1"/>
            </a:solidFill>
          </a:ln>
        </p:spPr>
        <p:txBody>
          <a:bodyPr wrap="none" lIns="80156" tIns="40078" rIns="80156" bIns="40078" rtlCol="0">
            <a:spAutoFit/>
          </a:bodyPr>
          <a:lstStyle/>
          <a:p>
            <a:r>
              <a:rPr lang="sk-SK" sz="1400" b="1" dirty="0"/>
              <a:t>Ostatné fakulty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200416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build="p" animBg="1"/>
      <p:bldP spid="12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47" y="0"/>
            <a:ext cx="9152147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345665" y="250481"/>
            <a:ext cx="6648207" cy="760081"/>
          </a:xfrm>
          <a:prstGeom prst="rect">
            <a:avLst/>
          </a:prstGeom>
        </p:spPr>
        <p:txBody>
          <a:bodyPr lIns="80156" tIns="40078" rIns="80156" bIns="40078"/>
          <a:lstStyle/>
          <a:p>
            <a:pPr algn="ctr" defTabSz="801563">
              <a:defRPr/>
            </a:pPr>
            <a:r>
              <a:rPr lang="sk-SK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Študentská emigrácia</a:t>
            </a:r>
            <a:endParaRPr lang="hu-HU" sz="32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8" name="Rectangle 9"/>
          <p:cNvSpPr>
            <a:spLocks noChangeArrowheads="1"/>
          </p:cNvSpPr>
          <p:nvPr/>
        </p:nvSpPr>
        <p:spPr bwMode="auto">
          <a:xfrm>
            <a:off x="465755" y="1770642"/>
            <a:ext cx="8408026" cy="4836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56" tIns="40078" rIns="80156" bIns="40078"/>
          <a:lstStyle>
            <a:lvl1pPr marL="342900" indent="-342900" eaLnBrk="0" hangingPunct="0"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sk-SK" altLang="sk-SK" sz="2500">
              <a:solidFill>
                <a:schemeClr val="tx1"/>
              </a:solidFill>
            </a:endParaRPr>
          </a:p>
          <a:p>
            <a:pPr defTabSz="801563" eaLnBrk="1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sk-SK" altLang="sk-SK">
              <a:solidFill>
                <a:schemeClr val="tx1"/>
              </a:solidFill>
            </a:endParaRPr>
          </a:p>
        </p:txBody>
      </p:sp>
      <p:sp>
        <p:nvSpPr>
          <p:cNvPr id="21509" name="Zástupný symbol čísla snímky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93000"/>
              </a:lnSpc>
              <a:spcAft>
                <a:spcPts val="1249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634571" algn="l"/>
                <a:tab pos="1269141" algn="l"/>
                <a:tab pos="1903712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lnSpc>
                <a:spcPct val="93000"/>
              </a:lnSpc>
              <a:spcAft>
                <a:spcPts val="99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634571" algn="l"/>
                <a:tab pos="1269141" algn="l"/>
                <a:tab pos="1903712" algn="l"/>
              </a:tabLst>
              <a:defRPr sz="25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lnSpc>
                <a:spcPct val="93000"/>
              </a:lnSpc>
              <a:spcAft>
                <a:spcPts val="74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634571" algn="l"/>
                <a:tab pos="1269141" algn="l"/>
                <a:tab pos="1903712" algn="l"/>
              </a:tabLst>
              <a:defRPr sz="21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lnSpc>
                <a:spcPct val="93000"/>
              </a:lnSpc>
              <a:spcAft>
                <a:spcPts val="504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lnSpc>
                <a:spcPct val="93000"/>
              </a:lnSpc>
              <a:spcAft>
                <a:spcPts val="25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204298" indent="-200391" defTabSz="400782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605080" indent="-200391" defTabSz="400782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005861" indent="-200391" defTabSz="400782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406643" indent="-200391" defTabSz="400782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5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634571" algn="l"/>
                <a:tab pos="1269141" algn="l"/>
                <a:tab pos="1903712" algn="l"/>
              </a:tabLst>
              <a:defRPr sz="1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spcAft>
                <a:spcPct val="0"/>
              </a:spcAft>
              <a:buFont typeface="Times New Roman" panose="02020603050405020304" pitchFamily="18" charset="0"/>
              <a:buNone/>
            </a:pPr>
            <a:fld id="{FC29DAEA-294F-4F7C-8CFA-47C6E4E66BFF}" type="slidenum">
              <a:rPr lang="sk-SK" altLang="sk-SK" sz="1200"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>
                <a:spcAft>
                  <a:spcPct val="0"/>
                </a:spcAft>
                <a:buFont typeface="Times New Roman" panose="02020603050405020304" pitchFamily="18" charset="0"/>
                <a:buNone/>
              </a:pPr>
              <a:t>18</a:t>
            </a:fld>
            <a:endParaRPr lang="sk-SK" altLang="sk-SK" sz="1200"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2" name="Pravá zložená zátvorka 1"/>
          <p:cNvSpPr/>
          <p:nvPr/>
        </p:nvSpPr>
        <p:spPr bwMode="auto">
          <a:xfrm rot="7073574">
            <a:off x="6186021" y="1774456"/>
            <a:ext cx="383871" cy="1916315"/>
          </a:xfrm>
          <a:prstGeom prst="rightBrace">
            <a:avLst>
              <a:gd name="adj1" fmla="val 34694"/>
              <a:gd name="adj2" fmla="val 4980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156" tIns="40078" rIns="80156" bIns="40078" numCol="1" rtlCol="0" anchor="t" anchorCtr="0" compatLnSpc="1">
            <a:prstTxWarp prst="textNoShape">
              <a:avLst/>
            </a:prstTxWarp>
          </a:bodyPr>
          <a:lstStyle/>
          <a:p>
            <a:pPr defTabSz="40078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sk-SK" sz="1600">
              <a:latin typeface="Arial" charset="0"/>
              <a:ea typeface="MS Gothic" charset="-128"/>
            </a:endParaRPr>
          </a:p>
        </p:txBody>
      </p:sp>
      <p:sp>
        <p:nvSpPr>
          <p:cNvPr id="13" name="Pravá zložená zátvorka 12"/>
          <p:cNvSpPr/>
          <p:nvPr/>
        </p:nvSpPr>
        <p:spPr bwMode="auto">
          <a:xfrm rot="16404992">
            <a:off x="6246541" y="1165416"/>
            <a:ext cx="490803" cy="1667541"/>
          </a:xfrm>
          <a:prstGeom prst="rightBrace">
            <a:avLst>
              <a:gd name="adj1" fmla="val 34694"/>
              <a:gd name="adj2" fmla="val 49808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0156" tIns="40078" rIns="80156" bIns="40078" numCol="1" rtlCol="0" anchor="t" anchorCtr="0" compatLnSpc="1">
            <a:prstTxWarp prst="textNoShape">
              <a:avLst/>
            </a:prstTxWarp>
          </a:bodyPr>
          <a:lstStyle/>
          <a:p>
            <a:pPr defTabSz="400782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sk-SK" sz="1600">
              <a:latin typeface="Arial" charset="0"/>
              <a:ea typeface="MS Gothic" charset="-128"/>
            </a:endParaRPr>
          </a:p>
        </p:txBody>
      </p:sp>
      <p:sp>
        <p:nvSpPr>
          <p:cNvPr id="14" name="BlokTextu 1"/>
          <p:cNvSpPr txBox="1"/>
          <p:nvPr/>
        </p:nvSpPr>
        <p:spPr>
          <a:xfrm>
            <a:off x="5937925" y="1411801"/>
            <a:ext cx="1108034" cy="289743"/>
          </a:xfrm>
          <a:prstGeom prst="rect">
            <a:avLst/>
          </a:prstGeom>
        </p:spPr>
        <p:txBody>
          <a:bodyPr wrap="none" lIns="80156" tIns="40078" rIns="80156" bIns="4007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14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- 898 </a:t>
            </a:r>
            <a:r>
              <a:rPr lang="en-US" sz="14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[- 3,7 % ]</a:t>
            </a:r>
            <a:endParaRPr lang="sk-SK" sz="1400" b="1" dirty="0">
              <a:solidFill>
                <a:srgbClr val="00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BlokTextu 1"/>
          <p:cNvSpPr txBox="1"/>
          <p:nvPr/>
        </p:nvSpPr>
        <p:spPr>
          <a:xfrm>
            <a:off x="4913085" y="2945312"/>
            <a:ext cx="1499105" cy="294192"/>
          </a:xfrm>
          <a:prstGeom prst="rect">
            <a:avLst/>
          </a:prstGeom>
        </p:spPr>
        <p:txBody>
          <a:bodyPr wrap="none" lIns="80156" tIns="40078" rIns="80156" bIns="40078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k-SK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- 30 977</a:t>
            </a: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[- 8,6 %]</a:t>
            </a:r>
            <a:endParaRPr lang="sk-SK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" name="Graf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972842"/>
              </p:ext>
            </p:extLst>
          </p:nvPr>
        </p:nvGraphicFramePr>
        <p:xfrm>
          <a:off x="205041" y="1157556"/>
          <a:ext cx="8668741" cy="544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Graf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549584"/>
              </p:ext>
            </p:extLst>
          </p:nvPr>
        </p:nvGraphicFramePr>
        <p:xfrm>
          <a:off x="661290" y="2738017"/>
          <a:ext cx="7202224" cy="343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511" name="Čiarová bublina 2 2"/>
          <p:cNvSpPr>
            <a:spLocks/>
          </p:cNvSpPr>
          <p:nvPr/>
        </p:nvSpPr>
        <p:spPr bwMode="auto">
          <a:xfrm flipH="1">
            <a:off x="4938929" y="4810965"/>
            <a:ext cx="1413858" cy="96737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42582"/>
              <a:gd name="adj6" fmla="val -51796"/>
            </a:avLst>
          </a:prstGeom>
          <a:solidFill>
            <a:srgbClr val="CCFF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80156" tIns="40078" rIns="80156" bIns="40078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sk-SK" altLang="sk-SK" b="1" dirty="0" smtClean="0"/>
              <a:t>Podiel slovenských študentov v ČR</a:t>
            </a:r>
            <a:endParaRPr lang="sk-SK" altLang="sk-SK" b="1" dirty="0"/>
          </a:p>
        </p:txBody>
      </p:sp>
    </p:spTree>
    <p:extLst>
      <p:ext uri="{BB962C8B-B14F-4D97-AF65-F5344CB8AC3E}">
        <p14:creationId xmlns:p14="http://schemas.microsoft.com/office/powerpoint/2010/main" val="224261130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1547664" y="3326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6615" y="2653320"/>
            <a:ext cx="7772400" cy="101054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/>
              <a:t>ŠTÁT VÁHA</a:t>
            </a:r>
            <a:endParaRPr lang="sk-SK" sz="6000" b="1" dirty="0"/>
          </a:p>
        </p:txBody>
      </p:sp>
    </p:spTree>
    <p:extLst>
      <p:ext uri="{BB962C8B-B14F-4D97-AF65-F5344CB8AC3E}">
        <p14:creationId xmlns:p14="http://schemas.microsoft.com/office/powerpoint/2010/main" val="11780124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05721" y="1412777"/>
            <a:ext cx="8424936" cy="10835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 </a:t>
            </a:r>
            <a:r>
              <a:rPr lang="cs-CZ" sz="3200" dirty="0" err="1" smtClean="0"/>
              <a:t>Akreditačnou</a:t>
            </a:r>
            <a:r>
              <a:rPr lang="cs-CZ" sz="3200" dirty="0" smtClean="0"/>
              <a:t> </a:t>
            </a:r>
            <a:r>
              <a:rPr lang="cs-CZ" sz="3200" dirty="0" err="1" smtClean="0"/>
              <a:t>komisiou</a:t>
            </a:r>
            <a:endParaRPr lang="sk-SK" sz="32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0347" y="2626339"/>
            <a:ext cx="842493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 Akademickou </a:t>
            </a:r>
            <a:r>
              <a:rPr lang="cs-CZ" sz="3200" dirty="0" err="1" smtClean="0"/>
              <a:t>rankingovou</a:t>
            </a:r>
            <a:r>
              <a:rPr lang="cs-CZ" sz="3200" dirty="0" smtClean="0"/>
              <a:t> a ratingovou </a:t>
            </a:r>
            <a:r>
              <a:rPr lang="cs-CZ" sz="3200" dirty="0" err="1" smtClean="0"/>
              <a:t>agentúrou</a:t>
            </a:r>
            <a:endParaRPr lang="sk-SK" sz="3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07129" y="4149080"/>
            <a:ext cx="8424936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sz="3200" dirty="0"/>
              <a:t>V</a:t>
            </a:r>
            <a:r>
              <a:rPr lang="cs-CZ" sz="3200" dirty="0" smtClean="0"/>
              <a:t>ýsledky a dopady </a:t>
            </a:r>
            <a:r>
              <a:rPr lang="cs-CZ" sz="3200" dirty="0" err="1" smtClean="0"/>
              <a:t>hodnotenia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07129" y="5301208"/>
            <a:ext cx="8424936" cy="1083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cs-CZ" sz="3200" dirty="0" smtClean="0"/>
              <a:t>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4232554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BlokTextu 7"/>
          <p:cNvSpPr txBox="1"/>
          <p:nvPr/>
        </p:nvSpPr>
        <p:spPr>
          <a:xfrm>
            <a:off x="2405004" y="282108"/>
            <a:ext cx="4468890" cy="619548"/>
          </a:xfrm>
          <a:prstGeom prst="rect">
            <a:avLst/>
          </a:prstGeom>
          <a:noFill/>
        </p:spPr>
        <p:txBody>
          <a:bodyPr wrap="none" lIns="80156" tIns="40078" rIns="80156" bIns="40078" rtlCol="0">
            <a:spAutoFit/>
          </a:bodyPr>
          <a:lstStyle/>
          <a:p>
            <a:r>
              <a:rPr lang="sk-SK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SCHÉMA HODNOTENIA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922038"/>
              </p:ext>
            </p:extLst>
          </p:nvPr>
        </p:nvGraphicFramePr>
        <p:xfrm>
          <a:off x="1035725" y="916869"/>
          <a:ext cx="7699103" cy="554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20544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1959193" y="295762"/>
            <a:ext cx="5216787" cy="619548"/>
          </a:xfrm>
          <a:prstGeom prst="rect">
            <a:avLst/>
          </a:prstGeom>
          <a:noFill/>
        </p:spPr>
        <p:txBody>
          <a:bodyPr wrap="none" lIns="80156" tIns="40078" rIns="80156" bIns="40078" rtlCol="0">
            <a:spAutoFit/>
          </a:bodyPr>
          <a:lstStyle/>
          <a:p>
            <a:r>
              <a:rPr lang="sk-SK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 systém SR </a:t>
            </a: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 </a:t>
            </a:r>
            <a:r>
              <a:rPr lang="sk-SK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</a:t>
            </a:r>
            <a:r>
              <a:rPr lang="sk-SK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2009</a:t>
            </a:r>
            <a:endParaRPr lang="sk-SK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299457"/>
              </p:ext>
            </p:extLst>
          </p:nvPr>
        </p:nvGraphicFramePr>
        <p:xfrm>
          <a:off x="1052361" y="1016927"/>
          <a:ext cx="7575917" cy="555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583865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412412"/>
              </p:ext>
            </p:extLst>
          </p:nvPr>
        </p:nvGraphicFramePr>
        <p:xfrm>
          <a:off x="1313075" y="803267"/>
          <a:ext cx="7637510" cy="576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1547664" y="260648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5251858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1547664" y="3326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9385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/>
              <a:t>UNIVERZITY</a:t>
            </a:r>
            <a:endParaRPr lang="sk-SK" sz="60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3986743" y="2985881"/>
            <a:ext cx="117051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6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940876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1547664" y="332656"/>
            <a:ext cx="71287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Stav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na Slovensku</a:t>
            </a:r>
            <a:endParaRPr lang="sk-SK" sz="3200" dirty="0"/>
          </a:p>
        </p:txBody>
      </p:sp>
      <p:sp>
        <p:nvSpPr>
          <p:cNvPr id="9" name="Obdĺžnik 8"/>
          <p:cNvSpPr/>
          <p:nvPr/>
        </p:nvSpPr>
        <p:spPr>
          <a:xfrm>
            <a:off x="265225" y="2178156"/>
            <a:ext cx="86823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7200" b="1" dirty="0" smtClean="0"/>
              <a:t>UNIVERZITY MLČIA!</a:t>
            </a:r>
            <a:endParaRPr lang="sk-SK" sz="7200" dirty="0"/>
          </a:p>
        </p:txBody>
      </p:sp>
      <p:sp>
        <p:nvSpPr>
          <p:cNvPr id="10" name="Obdĺžnik 9"/>
          <p:cNvSpPr/>
          <p:nvPr/>
        </p:nvSpPr>
        <p:spPr>
          <a:xfrm>
            <a:off x="251629" y="3717032"/>
            <a:ext cx="86823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800" b="1" dirty="0" smtClean="0"/>
              <a:t>AJ ŠTUDENTI MLČIA!</a:t>
            </a: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19159576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78015" y="2096852"/>
            <a:ext cx="8229600" cy="26642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8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ĎAKUJEM VÁM ZA POZORNOSŤ</a:t>
            </a:r>
            <a:endParaRPr lang="sk-SK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00049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9756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411760" y="2213459"/>
            <a:ext cx="44055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7200" b="1" dirty="0" smtClean="0"/>
              <a:t>MOŽNOSTI</a:t>
            </a:r>
            <a:endParaRPr lang="sk-SK" sz="7200" b="1" dirty="0"/>
          </a:p>
        </p:txBody>
      </p:sp>
    </p:spTree>
    <p:extLst>
      <p:ext uri="{BB962C8B-B14F-4D97-AF65-F5344CB8AC3E}">
        <p14:creationId xmlns:p14="http://schemas.microsoft.com/office/powerpoint/2010/main" val="695996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7768" y="256490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sz="2400" dirty="0" smtClean="0"/>
              <a:t>1)Prestať </a:t>
            </a:r>
            <a:r>
              <a:rPr lang="sk-SK" sz="2400" dirty="0"/>
              <a:t>rozlišovať európske, či akékoľvek medzinárodné dimenzie a domáce pomery ako dva rozdielne priestory vyvolávajúce a umožňujúce rozdielne konanie.</a:t>
            </a:r>
          </a:p>
          <a:p>
            <a:pPr algn="just"/>
            <a:r>
              <a:rPr lang="sk-SK" sz="2400" dirty="0"/>
              <a:t>2)Reálne, nie len </a:t>
            </a:r>
            <a:r>
              <a:rPr lang="sk-SK" sz="2400" dirty="0" smtClean="0"/>
              <a:t>formálne, zapojiť </a:t>
            </a:r>
            <a:r>
              <a:rPr lang="sk-SK" sz="2400" dirty="0"/>
              <a:t>vysoké školy do vývoja v EHEA, </a:t>
            </a:r>
            <a:r>
              <a:rPr lang="sk-SK" sz="2400" dirty="0" smtClean="0"/>
              <a:t>prestať, </a:t>
            </a:r>
            <a:r>
              <a:rPr lang="sk-SK" sz="2400" dirty="0"/>
              <a:t>spolu s ostatnými relevantnými štruktúrami (</a:t>
            </a:r>
            <a:r>
              <a:rPr lang="sk-SK" sz="2400" dirty="0" err="1"/>
              <a:t>MŠVVaŠ</a:t>
            </a:r>
            <a:r>
              <a:rPr lang="sk-SK" sz="2400" dirty="0"/>
              <a:t>, AK a pod.) s ignoranciou toho, čo sa deje v Európe a vo </a:t>
            </a:r>
            <a:r>
              <a:rPr lang="sk-SK" sz="2400" dirty="0" smtClean="0"/>
              <a:t>svete. </a:t>
            </a:r>
            <a:endParaRPr lang="sk-SK" sz="2400" dirty="0"/>
          </a:p>
        </p:txBody>
      </p:sp>
      <p:pic>
        <p:nvPicPr>
          <p:cNvPr id="3" name="Obrázok 2" descr="arra_logo_O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46"/>
            <a:ext cx="1121532" cy="113510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BlokTextu 3"/>
          <p:cNvSpPr txBox="1"/>
          <p:nvPr/>
        </p:nvSpPr>
        <p:spPr>
          <a:xfrm>
            <a:off x="284009" y="334409"/>
            <a:ext cx="16530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VEK 21</a:t>
            </a:r>
            <a:endParaRPr lang="sk-SK" sz="40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85876" y="1047829"/>
            <a:ext cx="5232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Otvorený Európsky priestor = MOBILITA</a:t>
            </a:r>
            <a:endParaRPr lang="sk-SK" sz="24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539552" y="1509494"/>
            <a:ext cx="7977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dirty="0" smtClean="0"/>
              <a:t>ĽUDSKÝ POTENCIÁL/KAPITÁL + FINANČNÝ KAPITÁL + TOVAR + SLUŽBY</a:t>
            </a:r>
            <a:endParaRPr lang="sk-SK" sz="2000" dirty="0"/>
          </a:p>
        </p:txBody>
      </p:sp>
      <p:sp>
        <p:nvSpPr>
          <p:cNvPr id="8" name="BlokTextu 7"/>
          <p:cNvSpPr txBox="1"/>
          <p:nvPr/>
        </p:nvSpPr>
        <p:spPr>
          <a:xfrm>
            <a:off x="225447" y="1988840"/>
            <a:ext cx="360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Národný vzdelávací systém</a:t>
            </a:r>
            <a:endParaRPr lang="sk-SK" sz="24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90271" y="5085184"/>
            <a:ext cx="8474695" cy="138499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sk-SK" sz="2800" b="1" dirty="0">
                <a:solidFill>
                  <a:srgbClr val="FF0000"/>
                </a:solidFill>
              </a:rPr>
              <a:t>opustiť </a:t>
            </a:r>
            <a:r>
              <a:rPr lang="sk-SK" sz="2800" b="1" dirty="0" smtClean="0">
                <a:solidFill>
                  <a:srgbClr val="FF0000"/>
                </a:solidFill>
              </a:rPr>
              <a:t>(pre </a:t>
            </a:r>
            <a:r>
              <a:rPr lang="sk-SK" sz="2800" b="1" dirty="0">
                <a:solidFill>
                  <a:srgbClr val="FF0000"/>
                </a:solidFill>
              </a:rPr>
              <a:t>mnohých „nádhernú</a:t>
            </a:r>
            <a:r>
              <a:rPr lang="sk-SK" sz="2800" b="1" dirty="0" smtClean="0">
                <a:solidFill>
                  <a:srgbClr val="FF0000"/>
                </a:solidFill>
              </a:rPr>
              <a:t>“) </a:t>
            </a:r>
            <a:r>
              <a:rPr lang="sk-SK" sz="2800" b="1" dirty="0">
                <a:solidFill>
                  <a:srgbClr val="FF0000"/>
                </a:solidFill>
              </a:rPr>
              <a:t>izolovanosť slovenskej akademickej komunity a odmietnuť luxus smrtiacej ignorancie vývojových trendov</a:t>
            </a:r>
          </a:p>
        </p:txBody>
      </p:sp>
    </p:spTree>
    <p:extLst>
      <p:ext uri="{BB962C8B-B14F-4D97-AF65-F5344CB8AC3E}">
        <p14:creationId xmlns:p14="http://schemas.microsoft.com/office/powerpoint/2010/main" val="2201329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51520" y="98072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Zákon 131/2002 Z.Z., §87a </a:t>
            </a:r>
          </a:p>
          <a:p>
            <a:r>
              <a:rPr lang="sk-SK" sz="2400" b="1" dirty="0" smtClean="0"/>
              <a:t>vypracovaný</a:t>
            </a:r>
            <a:r>
              <a:rPr lang="sk-SK" sz="2400" b="1" dirty="0"/>
              <a:t>, zavedený, používaný, funkčný</a:t>
            </a:r>
            <a:r>
              <a:rPr lang="sk-SK" sz="2400" dirty="0"/>
              <a:t> </a:t>
            </a:r>
            <a:r>
              <a:rPr lang="sk-SK" sz="2400" b="1" dirty="0"/>
              <a:t>a podrobnejšie upravený na podmienky jednotlivých súčastí vysokej školy. </a:t>
            </a:r>
            <a:endParaRPr lang="sk-SK" sz="2400" dirty="0"/>
          </a:p>
        </p:txBody>
      </p:sp>
      <p:sp>
        <p:nvSpPr>
          <p:cNvPr id="3" name="BlokTextu 2"/>
          <p:cNvSpPr txBox="1"/>
          <p:nvPr/>
        </p:nvSpPr>
        <p:spPr>
          <a:xfrm>
            <a:off x="393642" y="2642422"/>
            <a:ext cx="83567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AK 21.9.2015:</a:t>
            </a:r>
          </a:p>
          <a:p>
            <a:r>
              <a:rPr lang="sk-SK" sz="2400" i="1" dirty="0" smtClean="0"/>
              <a:t>„</a:t>
            </a:r>
            <a:r>
              <a:rPr lang="sk-SK" sz="2400" i="1" dirty="0"/>
              <a:t>„Ciele stanovené dokumentom o vnútornom systéme zabezpečenia kvality sú reálne a dobre definované. Vysoká škola/Univerzita XY si uvedomuje svoje silné a slabé stránky a je schopná kontrolovať kvalitu vzdelávacej a vedeckej práce a prispievať k jej zlepšeniu. </a:t>
            </a:r>
            <a:r>
              <a:rPr lang="sk-SK" sz="2400" i="1" dirty="0" smtClean="0"/>
              <a:t>Na </a:t>
            </a:r>
            <a:r>
              <a:rPr lang="sk-SK" sz="2400" i="1" dirty="0"/>
              <a:t>základe hodnotenia kritérií KVSK-A1 až KVSK-A6 a kritérií KVSK-B1 až KVSK-B6 Akreditačná komisia konštatuje, že Univerzita XY má v súčasnosti </a:t>
            </a:r>
            <a:r>
              <a:rPr lang="sk-SK" sz="2400" b="1" i="1" dirty="0"/>
              <a:t>vyhovujúci vnútorný systém kvality </a:t>
            </a:r>
            <a:r>
              <a:rPr lang="sk-SK" sz="2400" i="1" dirty="0"/>
              <a:t>a jeho uplatňovanie je na </a:t>
            </a:r>
            <a:r>
              <a:rPr lang="sk-SK" sz="2400" b="1" i="1" dirty="0"/>
              <a:t>dostatočnej úrovni</a:t>
            </a:r>
            <a:r>
              <a:rPr lang="sk-SK" sz="2400" i="1" dirty="0"/>
              <a:t>.“</a:t>
            </a:r>
            <a:r>
              <a:rPr lang="sk-SK" sz="2400" dirty="0"/>
              <a:t> </a:t>
            </a:r>
          </a:p>
        </p:txBody>
      </p:sp>
      <p:pic>
        <p:nvPicPr>
          <p:cNvPr id="4" name="Obrázok 3" descr="arra_logo_O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46"/>
            <a:ext cx="1121532" cy="11351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40218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-2107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619672" y="329233"/>
            <a:ext cx="7272808" cy="10835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</a:t>
            </a: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</a:t>
            </a:r>
            <a:r>
              <a:rPr lang="cs-CZ" sz="3200" dirty="0" err="1" smtClean="0"/>
              <a:t>Akreditačnou</a:t>
            </a:r>
            <a:r>
              <a:rPr lang="cs-CZ" sz="3200" dirty="0" smtClean="0"/>
              <a:t> </a:t>
            </a:r>
            <a:r>
              <a:rPr lang="cs-CZ" sz="3200" dirty="0" err="1" smtClean="0"/>
              <a:t>komisiou</a:t>
            </a:r>
            <a:endParaRPr lang="sk-SK" sz="3200" dirty="0"/>
          </a:p>
        </p:txBody>
      </p:sp>
      <p:sp>
        <p:nvSpPr>
          <p:cNvPr id="4" name="BlokTextu 3"/>
          <p:cNvSpPr txBox="1"/>
          <p:nvPr/>
        </p:nvSpPr>
        <p:spPr>
          <a:xfrm>
            <a:off x="272733" y="1433839"/>
            <a:ext cx="4257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Zákon 131/2002 </a:t>
            </a:r>
            <a:r>
              <a:rPr lang="sk-SK" sz="2400" b="1" dirty="0" err="1" smtClean="0"/>
              <a:t>Z.z</a:t>
            </a:r>
            <a:r>
              <a:rPr lang="sk-SK" sz="2400" b="1" dirty="0" smtClean="0"/>
              <a:t>. §§ 81 – 87</a:t>
            </a:r>
            <a:endParaRPr lang="sk-SK" sz="24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11308" y="2062377"/>
            <a:ext cx="1189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Komisia</a:t>
            </a:r>
            <a:endParaRPr lang="sk-SK" sz="2400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371224" y="4646030"/>
            <a:ext cx="83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</a:rPr>
              <a:t>Cieľ</a:t>
            </a:r>
            <a:endParaRPr lang="sk-SK" sz="3200" b="1" dirty="0">
              <a:solidFill>
                <a:srgbClr val="FF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886680" y="4804380"/>
            <a:ext cx="65794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3200" dirty="0" smtClean="0"/>
              <a:t>Akreditácia študijných programov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3200" dirty="0" smtClean="0"/>
              <a:t>Komplexná akreditácia vysokých škôl</a:t>
            </a:r>
            <a:endParaRPr lang="sk-SK" sz="3200" dirty="0"/>
          </a:p>
        </p:txBody>
      </p:sp>
      <p:sp>
        <p:nvSpPr>
          <p:cNvPr id="16" name="BlokTextu 15"/>
          <p:cNvSpPr txBox="1"/>
          <p:nvPr/>
        </p:nvSpPr>
        <p:spPr>
          <a:xfrm>
            <a:off x="1540904" y="2337706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Poradný orgán vlády = NIE nezávislá autorita: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Jediný rezort so štátnym  nie nezávislým regulátorom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Len </a:t>
            </a:r>
            <a:r>
              <a:rPr lang="sk-SK" sz="2400" dirty="0" err="1" smtClean="0"/>
              <a:t>afiliovaný</a:t>
            </a:r>
            <a:r>
              <a:rPr lang="sk-SK" sz="2400" dirty="0" smtClean="0"/>
              <a:t> člen ENQA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23 členov + 240 členov pracovných skupín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Konflikt záujmov = 82% členov sú zamestnanci akreditovaných VŠ</a:t>
            </a:r>
            <a:endParaRPr lang="sk-SK" sz="2400" dirty="0"/>
          </a:p>
        </p:txBody>
      </p:sp>
      <p:sp>
        <p:nvSpPr>
          <p:cNvPr id="11" name="BlokTextu 10"/>
          <p:cNvSpPr txBox="1"/>
          <p:nvPr/>
        </p:nvSpPr>
        <p:spPr>
          <a:xfrm>
            <a:off x="4283968" y="1408234"/>
            <a:ext cx="27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Externé hodnotenie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8236130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2" grpId="0"/>
      <p:bldP spid="16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17853" y="395464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Zákon 131/2002 Z.Z., § 85, ods. 2</a:t>
            </a:r>
          </a:p>
        </p:txBody>
      </p:sp>
      <p:pic>
        <p:nvPicPr>
          <p:cNvPr id="4" name="Obrázok 3" descr="arra_logo_O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746"/>
            <a:ext cx="1121532" cy="113510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bdĺžnik 4"/>
          <p:cNvSpPr/>
          <p:nvPr/>
        </p:nvSpPr>
        <p:spPr>
          <a:xfrm>
            <a:off x="433877" y="1199243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b="1" dirty="0"/>
              <a:t>§ 85</a:t>
            </a:r>
          </a:p>
          <a:p>
            <a:pPr algn="ctr"/>
            <a:r>
              <a:rPr lang="sk-SK" sz="2400" b="1" dirty="0"/>
              <a:t>Preradenie vysokej školy</a:t>
            </a:r>
          </a:p>
          <a:p>
            <a:pPr algn="just"/>
            <a:r>
              <a:rPr lang="sk-SK" sz="2400" dirty="0" smtClean="0"/>
              <a:t>(</a:t>
            </a:r>
            <a:r>
              <a:rPr lang="sk-SK" sz="2400" dirty="0"/>
              <a:t>2) </a:t>
            </a:r>
            <a:r>
              <a:rPr lang="sk-SK" sz="2400" b="1" dirty="0"/>
              <a:t>Ak univerzitná verejná vysoká škola nespĺňa</a:t>
            </a:r>
            <a:r>
              <a:rPr lang="sk-SK" sz="2400" dirty="0"/>
              <a:t> podľa vyjadrenia Akreditačnej komisie podľa § 84 </a:t>
            </a:r>
            <a:r>
              <a:rPr lang="sk-SK" sz="2400" dirty="0" smtClean="0"/>
              <a:t>ods. 4 </a:t>
            </a:r>
            <a:r>
              <a:rPr lang="sk-SK" sz="2400" dirty="0"/>
              <a:t>písm. e) na základe komplexnej akreditácie činností vysokej školy podmienky podľa § 2 ods. </a:t>
            </a:r>
            <a:r>
              <a:rPr lang="sk-SK" sz="2400" dirty="0" smtClean="0"/>
              <a:t>14, </a:t>
            </a:r>
            <a:r>
              <a:rPr lang="sk-SK" sz="2400" b="1" dirty="0" smtClean="0"/>
              <a:t>ministerstvo </a:t>
            </a:r>
            <a:r>
              <a:rPr lang="sk-SK" sz="2400" b="1" dirty="0"/>
              <a:t>vyzve vysokú školu</a:t>
            </a:r>
            <a:r>
              <a:rPr lang="sk-SK" sz="2400" dirty="0"/>
              <a:t>, aby neodkladne prijala </a:t>
            </a:r>
            <a:r>
              <a:rPr lang="sk-SK" sz="2400" b="1" dirty="0"/>
              <a:t>opatrenia na odstránenie nedostatkov</a:t>
            </a:r>
            <a:r>
              <a:rPr lang="sk-SK" sz="2400" dirty="0"/>
              <a:t> a </a:t>
            </a:r>
            <a:r>
              <a:rPr lang="sk-SK" sz="2400" b="1" dirty="0" smtClean="0"/>
              <a:t>do jedného </a:t>
            </a:r>
            <a:r>
              <a:rPr lang="sk-SK" sz="2400" b="1" dirty="0"/>
              <a:t>roka</a:t>
            </a:r>
            <a:r>
              <a:rPr lang="sk-SK" sz="2400" dirty="0"/>
              <a:t> od doručenia výzvy podala správu o ich výsledku. Zároveň požiada Akreditačnú </a:t>
            </a:r>
            <a:r>
              <a:rPr lang="sk-SK" sz="2400" dirty="0" smtClean="0"/>
              <a:t>komisiu, aby </a:t>
            </a:r>
            <a:r>
              <a:rPr lang="sk-SK" sz="2400" dirty="0"/>
              <a:t>zabezpečila overenie výsledku opatrení kontrolou na vysokej škole. Ak vysoká škola </a:t>
            </a:r>
            <a:r>
              <a:rPr lang="sk-SK" sz="2400" dirty="0" smtClean="0"/>
              <a:t>nedostatky neodstránila</a:t>
            </a:r>
            <a:r>
              <a:rPr lang="sk-SK" sz="2400" dirty="0"/>
              <a:t>, ministerstvo predloží vláde návrh zákona, ktorým prestane byť univerzitná vysoká </a:t>
            </a:r>
            <a:r>
              <a:rPr lang="sk-SK" sz="2400" dirty="0" smtClean="0"/>
              <a:t>škola  začlenená </a:t>
            </a:r>
            <a:r>
              <a:rPr lang="sk-SK" sz="2400" dirty="0"/>
              <a:t>medzi univerzitné vysoké školy.</a:t>
            </a:r>
          </a:p>
        </p:txBody>
      </p:sp>
    </p:spTree>
    <p:extLst>
      <p:ext uri="{BB962C8B-B14F-4D97-AF65-F5344CB8AC3E}">
        <p14:creationId xmlns:p14="http://schemas.microsoft.com/office/powerpoint/2010/main" val="17037653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5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43995"/>
              </p:ext>
            </p:extLst>
          </p:nvPr>
        </p:nvGraphicFramePr>
        <p:xfrm>
          <a:off x="1052361" y="1286955"/>
          <a:ext cx="7976219" cy="534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BlokTextu 1"/>
          <p:cNvSpPr txBox="1"/>
          <p:nvPr/>
        </p:nvSpPr>
        <p:spPr>
          <a:xfrm>
            <a:off x="1769324" y="457776"/>
            <a:ext cx="6908921" cy="6137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80156" tIns="40078" rIns="80156" bIns="40078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k-SK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RELATÍVNE ZMENY KVALITY UNIVERZÍT</a:t>
            </a:r>
          </a:p>
        </p:txBody>
      </p:sp>
    </p:spTree>
    <p:extLst>
      <p:ext uri="{BB962C8B-B14F-4D97-AF65-F5344CB8AC3E}">
        <p14:creationId xmlns:p14="http://schemas.microsoft.com/office/powerpoint/2010/main" val="22555276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-2107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619672" y="329233"/>
            <a:ext cx="7272808" cy="10835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</a:t>
            </a: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</a:t>
            </a:r>
            <a:r>
              <a:rPr lang="cs-CZ" sz="3200" dirty="0" err="1" smtClean="0"/>
              <a:t>Akreditačnou</a:t>
            </a:r>
            <a:r>
              <a:rPr lang="cs-CZ" sz="3200" dirty="0" smtClean="0"/>
              <a:t> </a:t>
            </a:r>
            <a:r>
              <a:rPr lang="cs-CZ" sz="3200" dirty="0" err="1" smtClean="0"/>
              <a:t>komisiou</a:t>
            </a:r>
            <a:endParaRPr lang="sk-SK" sz="3200" dirty="0"/>
          </a:p>
        </p:txBody>
      </p:sp>
      <p:sp>
        <p:nvSpPr>
          <p:cNvPr id="4" name="BlokTextu 3"/>
          <p:cNvSpPr txBox="1"/>
          <p:nvPr/>
        </p:nvSpPr>
        <p:spPr>
          <a:xfrm>
            <a:off x="295984" y="1556792"/>
            <a:ext cx="4257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Zákon 131/2002 </a:t>
            </a:r>
            <a:r>
              <a:rPr lang="sk-SK" sz="2400" b="1" dirty="0" err="1" smtClean="0"/>
              <a:t>Z.z</a:t>
            </a:r>
            <a:r>
              <a:rPr lang="sk-SK" sz="2400" b="1" dirty="0" smtClean="0"/>
              <a:t>. §§ 81 – 87</a:t>
            </a:r>
            <a:endParaRPr lang="sk-SK" sz="2400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323528" y="2207599"/>
            <a:ext cx="1408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Metodika</a:t>
            </a:r>
            <a:endParaRPr lang="sk-SK" sz="24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323528" y="4579761"/>
            <a:ext cx="1025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Proces</a:t>
            </a:r>
            <a:endParaRPr lang="sk-SK" sz="2400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1842472" y="2207599"/>
            <a:ext cx="6838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Výlučne akademické indikátory bez relácie k potrebám trhu práce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Zostavovaná ad hoc s nedostatočnou kontinuitou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Nízka náročnosť , len národný </a:t>
            </a:r>
            <a:r>
              <a:rPr lang="sk-SK" sz="2400" dirty="0" err="1" smtClean="0"/>
              <a:t>benchmark</a:t>
            </a:r>
            <a:r>
              <a:rPr lang="sk-SK" sz="2400" dirty="0" smtClean="0"/>
              <a:t>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Konsenzus s hodnotenými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Niektoré indikátory nad rámec zákona</a:t>
            </a:r>
            <a:endParaRPr lang="sk-SK" sz="2400" dirty="0"/>
          </a:p>
        </p:txBody>
      </p:sp>
      <p:sp>
        <p:nvSpPr>
          <p:cNvPr id="15" name="BlokTextu 14"/>
          <p:cNvSpPr txBox="1"/>
          <p:nvPr/>
        </p:nvSpPr>
        <p:spPr>
          <a:xfrm>
            <a:off x="1842472" y="4607398"/>
            <a:ext cx="69487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Opakovaný zber pravidelne poskytovaných údajov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Významná miera subjektívneho rozhodovaná po návšteve na mieste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Formálny:  </a:t>
            </a:r>
            <a:r>
              <a:rPr lang="sk-SK" sz="2400" dirty="0" smtClean="0">
                <a:latin typeface="Calibri"/>
              </a:rPr>
              <a:t>~ 4800 študijných programov za </a:t>
            </a:r>
            <a:r>
              <a:rPr lang="sk-SK" sz="2400" dirty="0" smtClean="0"/>
              <a:t>~ 16 mesiacov 262 členov = </a:t>
            </a:r>
            <a:r>
              <a:rPr lang="en-US" sz="2400" dirty="0" smtClean="0"/>
              <a:t>&gt; 200 </a:t>
            </a:r>
            <a:r>
              <a:rPr lang="en-US" sz="2400" dirty="0" err="1" smtClean="0"/>
              <a:t>str</a:t>
            </a:r>
            <a:r>
              <a:rPr lang="sk-SK" sz="2400" dirty="0" err="1" smtClean="0"/>
              <a:t>án</a:t>
            </a:r>
            <a:r>
              <a:rPr lang="sk-SK" sz="2400" dirty="0" smtClean="0"/>
              <a:t> za 24 hodín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001051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-2107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1619672" y="329233"/>
            <a:ext cx="7272808" cy="108354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</a:t>
            </a: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</a:t>
            </a:r>
            <a:r>
              <a:rPr lang="cs-CZ" sz="3200" dirty="0" err="1" smtClean="0"/>
              <a:t>Akreditačnou</a:t>
            </a:r>
            <a:r>
              <a:rPr lang="cs-CZ" sz="3200" dirty="0" smtClean="0"/>
              <a:t> </a:t>
            </a:r>
            <a:r>
              <a:rPr lang="cs-CZ" sz="3200" dirty="0" err="1" smtClean="0"/>
              <a:t>komisiou</a:t>
            </a:r>
            <a:endParaRPr lang="sk-SK" sz="3200" dirty="0"/>
          </a:p>
        </p:txBody>
      </p:sp>
      <p:sp>
        <p:nvSpPr>
          <p:cNvPr id="4" name="BlokTextu 3"/>
          <p:cNvSpPr txBox="1"/>
          <p:nvPr/>
        </p:nvSpPr>
        <p:spPr>
          <a:xfrm>
            <a:off x="272733" y="1433839"/>
            <a:ext cx="3431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Zákon 131/2002 </a:t>
            </a:r>
            <a:r>
              <a:rPr lang="sk-SK" sz="2400" b="1" dirty="0" err="1" smtClean="0"/>
              <a:t>Z.z</a:t>
            </a:r>
            <a:r>
              <a:rPr lang="sk-SK" sz="2400" b="1" dirty="0" smtClean="0"/>
              <a:t>. §87a</a:t>
            </a:r>
            <a:endParaRPr lang="sk-SK" sz="24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241555" y="2282902"/>
            <a:ext cx="1815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Vysoká škola</a:t>
            </a:r>
            <a:endParaRPr lang="sk-SK" sz="2400" b="1" dirty="0"/>
          </a:p>
        </p:txBody>
      </p:sp>
      <p:sp>
        <p:nvSpPr>
          <p:cNvPr id="16" name="BlokTextu 15"/>
          <p:cNvSpPr txBox="1"/>
          <p:nvPr/>
        </p:nvSpPr>
        <p:spPr>
          <a:xfrm>
            <a:off x="929839" y="2761747"/>
            <a:ext cx="78996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Musí mať: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k-SK" sz="2400" b="1" dirty="0" smtClean="0"/>
              <a:t>vypracovaný</a:t>
            </a:r>
            <a:r>
              <a:rPr lang="sk-SK" sz="2400" b="1" dirty="0"/>
              <a:t>, </a:t>
            </a:r>
            <a:endParaRPr lang="sk-SK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k-SK" sz="2400" b="1" dirty="0" smtClean="0"/>
              <a:t>zavedený</a:t>
            </a:r>
            <a:r>
              <a:rPr lang="sk-SK" sz="2400" b="1" dirty="0"/>
              <a:t>, </a:t>
            </a:r>
            <a:endParaRPr lang="sk-SK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k-SK" sz="2400" b="1" dirty="0" smtClean="0"/>
              <a:t>používaný</a:t>
            </a:r>
            <a:r>
              <a:rPr lang="sk-SK" sz="2400" b="1" dirty="0"/>
              <a:t>, </a:t>
            </a:r>
            <a:endParaRPr lang="sk-SK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k-SK" sz="2400" b="1" dirty="0" smtClean="0"/>
              <a:t>funkčný</a:t>
            </a:r>
            <a:r>
              <a:rPr lang="sk-SK" sz="2400" dirty="0" smtClean="0"/>
              <a:t> </a:t>
            </a:r>
            <a:r>
              <a:rPr lang="sk-SK" sz="2400" b="1" dirty="0"/>
              <a:t>a </a:t>
            </a:r>
            <a:endParaRPr lang="sk-SK" sz="2400" b="1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k-SK" sz="2400" b="1" dirty="0" smtClean="0"/>
              <a:t>podrobnejšie </a:t>
            </a:r>
            <a:r>
              <a:rPr lang="sk-SK" sz="2400" b="1" dirty="0"/>
              <a:t>upravený na podmienky jednotlivých súčastí vysokej </a:t>
            </a:r>
            <a:r>
              <a:rPr lang="sk-SK" sz="2400" b="1" dirty="0" smtClean="0"/>
              <a:t>školy</a:t>
            </a:r>
          </a:p>
          <a:p>
            <a:r>
              <a:rPr lang="sk-SK" sz="2400" dirty="0" smtClean="0"/>
              <a:t>vnútorný systém kvality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2802038" y="1916568"/>
            <a:ext cx="4908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Interné systémy zabezpečenia kvality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29520370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6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3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619672" y="188640"/>
            <a:ext cx="712879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</a:t>
            </a: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ARRA</a:t>
            </a:r>
            <a:endParaRPr lang="sk-SK" sz="3200" dirty="0"/>
          </a:p>
        </p:txBody>
      </p:sp>
      <p:sp>
        <p:nvSpPr>
          <p:cNvPr id="11" name="BlokTextu 10"/>
          <p:cNvSpPr txBox="1"/>
          <p:nvPr/>
        </p:nvSpPr>
        <p:spPr>
          <a:xfrm>
            <a:off x="403683" y="1416615"/>
            <a:ext cx="1854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Právna forma</a:t>
            </a:r>
            <a:endParaRPr lang="sk-SK" sz="2400" dirty="0"/>
          </a:p>
        </p:txBody>
      </p:sp>
      <p:sp>
        <p:nvSpPr>
          <p:cNvPr id="3" name="BlokTextu 2"/>
          <p:cNvSpPr txBox="1"/>
          <p:nvPr/>
        </p:nvSpPr>
        <p:spPr>
          <a:xfrm>
            <a:off x="2337974" y="1416615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Občianske združenie, členovia nie aktívni akademickí manažéri</a:t>
            </a:r>
            <a:endParaRPr lang="sk-SK" sz="2400" dirty="0"/>
          </a:p>
        </p:txBody>
      </p:sp>
      <p:sp>
        <p:nvSpPr>
          <p:cNvPr id="4" name="BlokTextu 3"/>
          <p:cNvSpPr txBox="1"/>
          <p:nvPr/>
        </p:nvSpPr>
        <p:spPr>
          <a:xfrm>
            <a:off x="1265262" y="2317595"/>
            <a:ext cx="76040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3200" dirty="0" smtClean="0"/>
              <a:t>Znižovanie miery </a:t>
            </a:r>
            <a:r>
              <a:rPr lang="sk-SK" sz="3200" dirty="0"/>
              <a:t>informačnej asymetrie medzi školami a </a:t>
            </a:r>
            <a:r>
              <a:rPr lang="sk-SK" sz="3200" dirty="0" smtClean="0"/>
              <a:t>spoločnosťou  (potenciálnymi zákazníkmi)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3200" dirty="0" smtClean="0"/>
              <a:t>P</a:t>
            </a:r>
            <a:r>
              <a:rPr lang="sk-SK" sz="3200" b="1" dirty="0" smtClean="0"/>
              <a:t>omoc pri rozhodovaní </a:t>
            </a:r>
            <a:r>
              <a:rPr lang="sk-SK" sz="3200" b="1" dirty="0"/>
              <a:t>sa pre štúdium</a:t>
            </a:r>
            <a:r>
              <a:rPr lang="sk-SK" sz="3200" dirty="0"/>
              <a:t> na konkrétnej škole/fakulte. </a:t>
            </a:r>
            <a:endParaRPr lang="sk-SK" sz="32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3200" b="1" dirty="0" smtClean="0"/>
              <a:t>Iniciácia súťaživosti </a:t>
            </a:r>
            <a:r>
              <a:rPr lang="sk-SK" sz="3200" dirty="0"/>
              <a:t>medzi </a:t>
            </a:r>
            <a:r>
              <a:rPr lang="sk-SK" sz="3200" dirty="0" smtClean="0"/>
              <a:t>vysokými školami a </a:t>
            </a:r>
            <a:r>
              <a:rPr lang="sk-SK" sz="3200" dirty="0"/>
              <a:t>tým aj pozitívne zmeny v slovenskom vysokom školstve.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448073" y="2333205"/>
            <a:ext cx="976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</a:rPr>
              <a:t>Cieľ</a:t>
            </a: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0294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619672" y="332656"/>
            <a:ext cx="7128792" cy="752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3200" dirty="0" smtClean="0"/>
              <a:t> </a:t>
            </a:r>
            <a:r>
              <a:rPr lang="cs-CZ" sz="3200" dirty="0" err="1" smtClean="0"/>
              <a:t>Hodnotenie</a:t>
            </a:r>
            <a:r>
              <a:rPr lang="cs-CZ" sz="3200" dirty="0" smtClean="0"/>
              <a:t> kvality vysokých </a:t>
            </a:r>
            <a:r>
              <a:rPr lang="cs-CZ" sz="3200" dirty="0" err="1" smtClean="0"/>
              <a:t>škôl</a:t>
            </a:r>
            <a:r>
              <a:rPr lang="cs-CZ" sz="3200" dirty="0" smtClean="0"/>
              <a:t> ARRA</a:t>
            </a:r>
            <a:endParaRPr lang="sk-SK" sz="3200" dirty="0"/>
          </a:p>
        </p:txBody>
      </p:sp>
      <p:sp>
        <p:nvSpPr>
          <p:cNvPr id="9" name="BlokTextu 8"/>
          <p:cNvSpPr txBox="1"/>
          <p:nvPr/>
        </p:nvSpPr>
        <p:spPr>
          <a:xfrm>
            <a:off x="3607207" y="1084957"/>
            <a:ext cx="2710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Princípy a metodika</a:t>
            </a:r>
            <a:endParaRPr lang="sk-SK" sz="2400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323528" y="1628800"/>
            <a:ext cx="8568952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u="sng" dirty="0">
                <a:solidFill>
                  <a:srgbClr val="FF0000"/>
                </a:solidFill>
              </a:rPr>
              <a:t>Dáta z verejných a overiteľných zdrojov = nespochybniteľné zdroje</a:t>
            </a:r>
            <a:r>
              <a:rPr lang="sk-SK" sz="2100" b="1" u="sng" dirty="0" smtClean="0">
                <a:solidFill>
                  <a:srgbClr val="FF0000"/>
                </a:solidFill>
              </a:rPr>
              <a:t>!!!!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Kritériá zamerané na intenzitu výkonu</a:t>
            </a:r>
            <a:r>
              <a:rPr lang="sk-SK" sz="2100" dirty="0" smtClean="0"/>
              <a:t>, nie na jeho sumu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100" dirty="0"/>
              <a:t>vzdelávanie, 		</a:t>
            </a:r>
            <a:r>
              <a:rPr lang="sk-SK" sz="2100" dirty="0" smtClean="0"/>
              <a:t>		4 </a:t>
            </a:r>
            <a:r>
              <a:rPr lang="sk-SK" sz="2100" dirty="0"/>
              <a:t>indikátory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100" dirty="0"/>
              <a:t>atraktivita štúdia, 	</a:t>
            </a:r>
            <a:r>
              <a:rPr lang="sk-SK" sz="2100" dirty="0" smtClean="0"/>
              <a:t>		5 </a:t>
            </a:r>
            <a:r>
              <a:rPr lang="sk-SK" sz="2100" dirty="0"/>
              <a:t>indikátorov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100" dirty="0"/>
              <a:t>výskum, 		</a:t>
            </a:r>
            <a:r>
              <a:rPr lang="sk-SK" sz="2100" dirty="0" smtClean="0"/>
              <a:t>		3 </a:t>
            </a:r>
            <a:r>
              <a:rPr lang="sk-SK" sz="2100" dirty="0"/>
              <a:t>indikátory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100" dirty="0"/>
              <a:t>doktorandské štúdium 	</a:t>
            </a:r>
            <a:r>
              <a:rPr lang="sk-SK" sz="2100" dirty="0" smtClean="0"/>
              <a:t>	5 </a:t>
            </a:r>
            <a:r>
              <a:rPr lang="sk-SK" sz="2100" dirty="0"/>
              <a:t>indikátorov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100" dirty="0"/>
              <a:t>grantová úspešnosť.	</a:t>
            </a:r>
            <a:r>
              <a:rPr lang="sk-SK" sz="2100" dirty="0" smtClean="0"/>
              <a:t>		3 </a:t>
            </a:r>
            <a:r>
              <a:rPr lang="sk-SK" sz="2100" dirty="0"/>
              <a:t>indikátory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Úroveň fakulta,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dirty="0" smtClean="0"/>
              <a:t>Všetky fakulty verejných vysokých škôl, súkromné len so zverejnenými údajmi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11 </a:t>
            </a:r>
            <a:r>
              <a:rPr lang="sk-SK" sz="2100" b="1" dirty="0"/>
              <a:t>charakteristických skupín </a:t>
            </a:r>
            <a:r>
              <a:rPr lang="sk-SK" sz="2100" b="1" dirty="0" smtClean="0"/>
              <a:t>fakúlt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dirty="0" smtClean="0"/>
              <a:t>Ukončený </a:t>
            </a:r>
            <a:r>
              <a:rPr lang="sk-SK" sz="2100" b="1" dirty="0"/>
              <a:t>minimálne jeden vzdelávací cyklus na 1. stupni </a:t>
            </a:r>
            <a:r>
              <a:rPr lang="sk-SK" sz="2100" b="1" dirty="0" smtClean="0"/>
              <a:t>vzdelávania</a:t>
            </a:r>
            <a:endParaRPr lang="sk-SK" sz="2100" u="sng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Relatívna stupnica</a:t>
            </a:r>
            <a:r>
              <a:rPr lang="sk-SK" sz="2100" dirty="0" smtClean="0"/>
              <a:t>, </a:t>
            </a:r>
            <a:r>
              <a:rPr lang="sk-SK" sz="2100" dirty="0" err="1" smtClean="0"/>
              <a:t>benchmark</a:t>
            </a:r>
            <a:r>
              <a:rPr lang="sk-SK" sz="2100" dirty="0" smtClean="0"/>
              <a:t> je najlepšia fakulta v skupine v danom roku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Hodnotenie na ročnej báze, metodika konzistentná v čase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100" b="1" dirty="0" smtClean="0"/>
              <a:t>Nezávislá od hodnotených</a:t>
            </a:r>
          </a:p>
        </p:txBody>
      </p:sp>
    </p:spTree>
    <p:extLst>
      <p:ext uri="{BB962C8B-B14F-4D97-AF65-F5344CB8AC3E}">
        <p14:creationId xmlns:p14="http://schemas.microsoft.com/office/powerpoint/2010/main" val="22587823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5" y="-10016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628524" y="105243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800" dirty="0" smtClean="0"/>
              <a:t> Výsledky a dopady </a:t>
            </a:r>
            <a:r>
              <a:rPr lang="cs-CZ" sz="2800" dirty="0" err="1" smtClean="0"/>
              <a:t>hodnotenia</a:t>
            </a:r>
            <a:r>
              <a:rPr lang="cs-CZ" sz="2800" dirty="0" smtClean="0"/>
              <a:t> kvality vysokých </a:t>
            </a:r>
            <a:r>
              <a:rPr lang="cs-CZ" sz="2800" dirty="0" err="1" smtClean="0"/>
              <a:t>škôl</a:t>
            </a:r>
            <a:r>
              <a:rPr lang="cs-CZ" sz="2800" dirty="0" smtClean="0"/>
              <a:t> na Slovensku</a:t>
            </a:r>
            <a:endParaRPr lang="sk-SK" sz="2800" dirty="0"/>
          </a:p>
        </p:txBody>
      </p:sp>
      <p:sp>
        <p:nvSpPr>
          <p:cNvPr id="9" name="BlokTextu 8"/>
          <p:cNvSpPr txBox="1"/>
          <p:nvPr/>
        </p:nvSpPr>
        <p:spPr>
          <a:xfrm>
            <a:off x="308339" y="1380001"/>
            <a:ext cx="1978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Výsledky AK</a:t>
            </a:r>
            <a:endParaRPr lang="sk-SK" sz="24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313902" y="2294927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Dopady AK</a:t>
            </a:r>
            <a:endParaRPr lang="sk-SK" sz="24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2411760" y="1263524"/>
            <a:ext cx="626469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200" dirty="0" smtClean="0"/>
              <a:t>AK navrhuje, minister rozhoduje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200" dirty="0" smtClean="0"/>
              <a:t>Komplexná akreditácia 2015: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200" dirty="0" smtClean="0"/>
              <a:t>13 univerzít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200" dirty="0" smtClean="0"/>
              <a:t>7 návrhov na zmenu statusu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200" dirty="0" smtClean="0"/>
              <a:t>Súkromné zatiaľ neukončené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260372" y="2972188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Akreditácia študijných programov:	- cca 1000 programov, </a:t>
            </a:r>
          </a:p>
          <a:p>
            <a:r>
              <a:rPr lang="sk-SK" sz="2400" dirty="0" smtClean="0"/>
              <a:t>     ∑ </a:t>
            </a:r>
            <a:r>
              <a:rPr lang="sk-SK" sz="2400" dirty="0" smtClean="0">
                <a:latin typeface="Calibri"/>
              </a:rPr>
              <a:t>~</a:t>
            </a:r>
            <a:r>
              <a:rPr lang="sk-SK" sz="2400" dirty="0" smtClean="0"/>
              <a:t> 4 800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Habilitácie + inaugurácie: </a:t>
            </a:r>
            <a:r>
              <a:rPr lang="sk-SK" sz="2400" b="1" dirty="0" err="1" smtClean="0">
                <a:solidFill>
                  <a:srgbClr val="FF0000"/>
                </a:solidFill>
              </a:rPr>
              <a:t>naj-negatívum</a:t>
            </a:r>
            <a:r>
              <a:rPr lang="sk-SK" sz="2400" b="1" dirty="0" smtClean="0">
                <a:solidFill>
                  <a:srgbClr val="FF0000"/>
                </a:solidFill>
              </a:rPr>
              <a:t> KA: celoštátne tzv. minimálne kritériá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Zaradenie vysokej školy: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Univerzitná vysoká škola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Odborná vysoká škola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Nezaradená vysoká škola</a:t>
            </a:r>
            <a:endParaRPr lang="sk-SK" sz="2400" dirty="0"/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sk-SK" sz="2400" b="1" dirty="0" smtClean="0">
                <a:solidFill>
                  <a:srgbClr val="FF0000"/>
                </a:solidFill>
              </a:rPr>
              <a:t>Zákon 131/2002, §85, ods. 2 = zákonom definovaný podvod!!!!</a:t>
            </a:r>
          </a:p>
        </p:txBody>
      </p:sp>
    </p:spTree>
    <p:extLst>
      <p:ext uri="{BB962C8B-B14F-4D97-AF65-F5344CB8AC3E}">
        <p14:creationId xmlns:p14="http://schemas.microsoft.com/office/powerpoint/2010/main" val="41889850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3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1403648" y="116632"/>
            <a:ext cx="7200800" cy="12747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800" dirty="0" smtClean="0"/>
              <a:t> Výsledky a dopady </a:t>
            </a:r>
            <a:r>
              <a:rPr lang="cs-CZ" sz="2800" dirty="0" err="1" smtClean="0"/>
              <a:t>hodnotenia</a:t>
            </a:r>
            <a:r>
              <a:rPr lang="cs-CZ" sz="2800" dirty="0" smtClean="0"/>
              <a:t> kvality vysokých </a:t>
            </a:r>
            <a:r>
              <a:rPr lang="cs-CZ" sz="2800" dirty="0" err="1" smtClean="0"/>
              <a:t>škôl</a:t>
            </a:r>
            <a:r>
              <a:rPr lang="cs-CZ" sz="2800" dirty="0" smtClean="0"/>
              <a:t> na Slovensku</a:t>
            </a:r>
            <a:endParaRPr lang="sk-SK" sz="2800" dirty="0"/>
          </a:p>
        </p:txBody>
      </p:sp>
      <p:sp>
        <p:nvSpPr>
          <p:cNvPr id="11" name="BlokTextu 10"/>
          <p:cNvSpPr txBox="1"/>
          <p:nvPr/>
        </p:nvSpPr>
        <p:spPr>
          <a:xfrm>
            <a:off x="310168" y="1395180"/>
            <a:ext cx="15953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Dopady AK</a:t>
            </a:r>
            <a:endParaRPr lang="sk-SK" sz="2400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4003015" y="1388186"/>
            <a:ext cx="1476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NEGATÍVA</a:t>
            </a:r>
            <a:endParaRPr lang="sk-SK" sz="2400" b="1" dirty="0">
              <a:solidFill>
                <a:srgbClr val="FF0000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779611" y="2656782"/>
            <a:ext cx="71324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sz="2200" dirty="0" smtClean="0"/>
              <a:t>Národná legislatíva + štátne rozhodnutia = ľahká eliminácia akreditácie</a:t>
            </a:r>
            <a:endParaRPr lang="sk-SK" sz="2200" dirty="0"/>
          </a:p>
        </p:txBody>
      </p:sp>
      <p:sp>
        <p:nvSpPr>
          <p:cNvPr id="12" name="BlokTextu 11"/>
          <p:cNvSpPr txBox="1"/>
          <p:nvPr/>
        </p:nvSpPr>
        <p:spPr>
          <a:xfrm>
            <a:off x="3642019" y="3298651"/>
            <a:ext cx="2198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b="1" dirty="0" smtClean="0"/>
              <a:t>VÝSLEDNÝ STAV</a:t>
            </a:r>
            <a:endParaRPr lang="sk-SK" sz="2400" b="1" dirty="0"/>
          </a:p>
        </p:txBody>
      </p:sp>
      <p:sp>
        <p:nvSpPr>
          <p:cNvPr id="14" name="BlokTextu 13"/>
          <p:cNvSpPr txBox="1"/>
          <p:nvPr/>
        </p:nvSpPr>
        <p:spPr>
          <a:xfrm>
            <a:off x="761180" y="3760316"/>
            <a:ext cx="79603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/>
              <a:t>Homogénna, nediferencovaná a nediverzifikovaná monokultúra vysokých </a:t>
            </a:r>
            <a:r>
              <a:rPr lang="sk-SK" sz="2400" dirty="0" smtClean="0"/>
              <a:t>škôl tzv. </a:t>
            </a:r>
            <a:r>
              <a:rPr lang="sk-SK" sz="2400" dirty="0"/>
              <a:t>univerzitného typu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/>
              <a:t>Chýbajúci pocit konkurencie/ohrozenia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Egalizované </a:t>
            </a:r>
            <a:r>
              <a:rPr lang="sk-SK" sz="2400" dirty="0"/>
              <a:t>vysoké školy väčšinou priemernej a nižšej kvality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/>
              <a:t>Ignorancia trhu práce a externých partnerov vôbec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k-SK" sz="2400" dirty="0" smtClean="0"/>
              <a:t>Necitlivosť </a:t>
            </a:r>
            <a:r>
              <a:rPr lang="sk-SK" sz="2400" dirty="0"/>
              <a:t>voči spoločnosti a jej </a:t>
            </a:r>
            <a:r>
              <a:rPr lang="sk-SK" sz="2400" dirty="0" smtClean="0"/>
              <a:t>potrebám</a:t>
            </a:r>
            <a:endParaRPr lang="sk-SK" sz="2400" dirty="0"/>
          </a:p>
        </p:txBody>
      </p:sp>
      <p:sp>
        <p:nvSpPr>
          <p:cNvPr id="15" name="BlokTextu 14"/>
          <p:cNvSpPr txBox="1"/>
          <p:nvPr/>
        </p:nvSpPr>
        <p:spPr>
          <a:xfrm>
            <a:off x="769943" y="1869241"/>
            <a:ext cx="8078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k-SK" sz="2200" dirty="0" smtClean="0"/>
              <a:t>Štátny paternalizmus + </a:t>
            </a:r>
            <a:r>
              <a:rPr lang="sk-SK" sz="2200" dirty="0" err="1" smtClean="0"/>
              <a:t>egalitárska</a:t>
            </a:r>
            <a:r>
              <a:rPr lang="sk-SK" sz="2200" dirty="0" smtClean="0"/>
              <a:t> politika + absencia efektívnosti = pocit bezpečia + ľahostajnosť + necitlivosť + ignorancia</a:t>
            </a:r>
            <a:endParaRPr lang="sk-SK" sz="2200" dirty="0"/>
          </a:p>
        </p:txBody>
      </p:sp>
      <p:sp>
        <p:nvSpPr>
          <p:cNvPr id="16" name="BlokTextu 15"/>
          <p:cNvSpPr txBox="1"/>
          <p:nvPr/>
        </p:nvSpPr>
        <p:spPr>
          <a:xfrm>
            <a:off x="3163236" y="6064282"/>
            <a:ext cx="3291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Σ</a:t>
            </a:r>
            <a:r>
              <a:rPr lang="sk-SK" sz="3600" b="1" dirty="0" smtClean="0">
                <a:solidFill>
                  <a:srgbClr val="FF0000"/>
                </a:solidFill>
              </a:rPr>
              <a:t> = REZIGNÁCIA </a:t>
            </a:r>
            <a:endParaRPr lang="sk-SK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651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1270</Words>
  <Application>Microsoft Office PowerPoint</Application>
  <PresentationFormat>Prezentácia na obrazovke (4:3)</PresentationFormat>
  <Paragraphs>270</Paragraphs>
  <Slides>31</Slides>
  <Notes>5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2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HODNOTENIE KVALITY VYSOKÝCH ŠKOL SLOVENSKÁ REPUBLIKA</dc:title>
  <dc:creator>Ivan Ostrovsky</dc:creator>
  <cp:lastModifiedBy>Ivan Ostrovsky</cp:lastModifiedBy>
  <cp:revision>53</cp:revision>
  <dcterms:created xsi:type="dcterms:W3CDTF">2016-05-03T11:09:29Z</dcterms:created>
  <dcterms:modified xsi:type="dcterms:W3CDTF">2016-05-06T08:06:51Z</dcterms:modified>
</cp:coreProperties>
</file>