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80" r:id="rId17"/>
    <p:sldId id="281" r:id="rId18"/>
    <p:sldId id="282" r:id="rId19"/>
    <p:sldId id="276" r:id="rId20"/>
    <p:sldId id="277" r:id="rId21"/>
    <p:sldId id="278" r:id="rId22"/>
    <p:sldId id="279" r:id="rId23"/>
    <p:sldId id="28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0" autoAdjust="0"/>
    <p:restoredTop sz="94646" autoAdjust="0"/>
  </p:normalViewPr>
  <p:slideViewPr>
    <p:cSldViewPr snapToGrid="0">
      <p:cViewPr varScale="1">
        <p:scale>
          <a:sx n="67" d="100"/>
          <a:sy n="67" d="100"/>
        </p:scale>
        <p:origin x="1182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4667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5700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3468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0571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6488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205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Zdůraznit garanta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7574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Podmínkou</a:t>
            </a:r>
            <a:r>
              <a:rPr lang="cs-CZ" baseline="0" dirty="0" smtClean="0"/>
              <a:t> schvalování je pravidelná evaluace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4502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975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4523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US" altLang="cs-CZ" noProof="0" smtClean="0"/>
              <a:t>Click to edit Master title style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Cesta MU k institucionální akreditaci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38200"/>
            <a:ext cx="8086635" cy="466725"/>
          </a:xfrm>
        </p:spPr>
        <p:txBody>
          <a:bodyPr/>
          <a:lstStyle/>
          <a:p>
            <a:r>
              <a:rPr lang="cs-CZ" sz="2000" dirty="0"/>
              <a:t>Schvalování studijních programů a hodnocení </a:t>
            </a:r>
            <a:r>
              <a:rPr lang="cs-CZ" sz="2000" dirty="0" smtClean="0"/>
              <a:t>jejich kvality – požadavky zákona a akreditačních standardů</a:t>
            </a:r>
            <a:endParaRPr lang="en-US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8750"/>
            <a:ext cx="8082321" cy="4703763"/>
          </a:xfrm>
        </p:spPr>
        <p:txBody>
          <a:bodyPr/>
          <a:lstStyle/>
          <a:p>
            <a:r>
              <a:rPr lang="cs-CZ" sz="2000" dirty="0" smtClean="0"/>
              <a:t>v</a:t>
            </a:r>
            <a:r>
              <a:rPr lang="cs-CZ" sz="2000" dirty="0"/>
              <a:t> zákoně </a:t>
            </a:r>
            <a:r>
              <a:rPr lang="cs-CZ" sz="2000" dirty="0" smtClean="0"/>
              <a:t>pro schválení SP jsou </a:t>
            </a:r>
            <a:r>
              <a:rPr lang="cs-CZ" sz="2000" dirty="0"/>
              <a:t>nastaveny tři povinné prvky: stanovisko akademického senátu, schválení fakultní vědeckou radou a schválení vědeckou radou univerzity, popř. radou pro vnitřní </a:t>
            </a:r>
            <a:r>
              <a:rPr lang="cs-CZ" sz="2000" dirty="0" smtClean="0"/>
              <a:t>hodnocení, není určena žádná periodicita</a:t>
            </a:r>
          </a:p>
          <a:p>
            <a:r>
              <a:rPr lang="cs-CZ" sz="2000" dirty="0"/>
              <a:t>a</a:t>
            </a:r>
            <a:r>
              <a:rPr lang="cs-CZ" sz="2000" dirty="0" smtClean="0"/>
              <a:t>kreditační standardy stanoví, že:</a:t>
            </a:r>
          </a:p>
          <a:p>
            <a:pPr lvl="1"/>
            <a:r>
              <a:rPr lang="cs-CZ" sz="1800" dirty="0"/>
              <a:t>š</a:t>
            </a:r>
            <a:r>
              <a:rPr lang="cs-CZ" sz="1800" dirty="0" smtClean="0"/>
              <a:t>kola musí vnitřním předpisem a případně dalšími vnitřními dokumenty vymezit </a:t>
            </a:r>
            <a:r>
              <a:rPr lang="cs-CZ" sz="1800" u="sng" dirty="0" smtClean="0"/>
              <a:t>procesy vzniku, schvalování a změn </a:t>
            </a:r>
            <a:r>
              <a:rPr lang="cs-CZ" sz="1800" dirty="0" smtClean="0"/>
              <a:t>studijních programů a </a:t>
            </a:r>
            <a:r>
              <a:rPr lang="cs-CZ" sz="1800" u="sng" dirty="0" smtClean="0"/>
              <a:t>soubor </a:t>
            </a:r>
            <a:r>
              <a:rPr lang="cs-CZ" sz="1800" u="sng" dirty="0"/>
              <a:t>vnitřních požadavků na studijní programy</a:t>
            </a:r>
            <a:r>
              <a:rPr lang="cs-CZ" sz="1800" dirty="0"/>
              <a:t>, </a:t>
            </a:r>
            <a:r>
              <a:rPr lang="cs-CZ" sz="1800" dirty="0" smtClean="0"/>
              <a:t>které si bude schvalovat na základě udělené institucionální akreditace. </a:t>
            </a:r>
          </a:p>
          <a:p>
            <a:pPr lvl="1"/>
            <a:r>
              <a:rPr lang="cs-CZ" sz="1800" dirty="0"/>
              <a:t>š</a:t>
            </a:r>
            <a:r>
              <a:rPr lang="cs-CZ" sz="1800" dirty="0" smtClean="0"/>
              <a:t>kola musí mít nastaveny procesy pro </a:t>
            </a:r>
            <a:r>
              <a:rPr lang="cs-CZ" sz="1800" u="sng" dirty="0" smtClean="0"/>
              <a:t>sledování plnění </a:t>
            </a:r>
            <a:r>
              <a:rPr lang="cs-CZ" sz="1800" dirty="0" smtClean="0"/>
              <a:t>schválených vnitřních požadavků na studijní programy a mechanismy zajišťující</a:t>
            </a:r>
            <a:r>
              <a:rPr lang="cs-CZ" sz="1800" b="1" dirty="0" smtClean="0"/>
              <a:t> </a:t>
            </a:r>
            <a:r>
              <a:rPr lang="cs-CZ" sz="1800" dirty="0" smtClean="0"/>
              <a:t>zjednávání nápravy.</a:t>
            </a:r>
          </a:p>
          <a:p>
            <a:pPr lvl="1"/>
            <a:r>
              <a:rPr lang="cs-CZ" sz="1800" dirty="0"/>
              <a:t>š</a:t>
            </a:r>
            <a:r>
              <a:rPr lang="cs-CZ" sz="1800" dirty="0" smtClean="0"/>
              <a:t>kola musí mít </a:t>
            </a:r>
            <a:r>
              <a:rPr lang="cs-CZ" sz="1800" dirty="0"/>
              <a:t>zaveden systém </a:t>
            </a:r>
            <a:r>
              <a:rPr lang="cs-CZ" sz="1800" u="sng" dirty="0"/>
              <a:t>pravidelného hodnocení kvality </a:t>
            </a:r>
            <a:r>
              <a:rPr lang="cs-CZ" sz="1800" dirty="0"/>
              <a:t>studijních programů, který je zaměřen na dosahování cílů studia a jim odpovídajících výstupů a do nějž jsou zapojeni jak akademičtí pracovníci a studenti, tak další relevantní odborníci.  </a:t>
            </a:r>
          </a:p>
          <a:p>
            <a:endParaRPr lang="cs-CZ" sz="2000" dirty="0"/>
          </a:p>
          <a:p>
            <a:endParaRPr lang="cs-CZ" sz="2000" dirty="0"/>
          </a:p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32031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04875"/>
            <a:ext cx="8086635" cy="419100"/>
          </a:xfrm>
        </p:spPr>
        <p:txBody>
          <a:bodyPr/>
          <a:lstStyle/>
          <a:p>
            <a:r>
              <a:rPr lang="cs-CZ" sz="2000" dirty="0"/>
              <a:t>Zajišťování kvality studijních programů </a:t>
            </a:r>
            <a:r>
              <a:rPr lang="cs-CZ" sz="2000" dirty="0" smtClean="0"/>
              <a:t>- principy</a:t>
            </a:r>
            <a:endParaRPr lang="en-US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47800"/>
            <a:ext cx="8082321" cy="4684713"/>
          </a:xfrm>
        </p:spPr>
        <p:txBody>
          <a:bodyPr/>
          <a:lstStyle/>
          <a:p>
            <a:r>
              <a:rPr lang="cs-CZ" sz="2000" dirty="0"/>
              <a:t>Propojení procesu schvalování a hodnocení kvality studijních </a:t>
            </a:r>
            <a:r>
              <a:rPr lang="cs-CZ" sz="2000" dirty="0" smtClean="0"/>
              <a:t>programů</a:t>
            </a:r>
          </a:p>
          <a:p>
            <a:r>
              <a:rPr lang="cs-CZ" sz="2000" dirty="0"/>
              <a:t>Využití prvku </a:t>
            </a:r>
            <a:r>
              <a:rPr lang="cs-CZ" sz="2000" dirty="0" smtClean="0"/>
              <a:t>sebehodnocení</a:t>
            </a:r>
          </a:p>
          <a:p>
            <a:r>
              <a:rPr lang="cs-CZ" sz="2000" dirty="0"/>
              <a:t>Účast zahraničního experta a realizace procesu v anglickém </a:t>
            </a:r>
            <a:r>
              <a:rPr lang="cs-CZ" sz="2000" dirty="0" smtClean="0"/>
              <a:t>jazyce</a:t>
            </a:r>
          </a:p>
          <a:p>
            <a:r>
              <a:rPr lang="cs-CZ" sz="2000" dirty="0"/>
              <a:t>Peer </a:t>
            </a:r>
            <a:r>
              <a:rPr lang="cs-CZ" sz="2000" dirty="0" err="1"/>
              <a:t>review</a:t>
            </a:r>
            <a:r>
              <a:rPr lang="cs-CZ" sz="2000" dirty="0"/>
              <a:t>, zapojení studentů a dalších relevantních </a:t>
            </a:r>
            <a:r>
              <a:rPr lang="cs-CZ" sz="2000" dirty="0" err="1"/>
              <a:t>stakeholderů</a:t>
            </a:r>
            <a:r>
              <a:rPr lang="cs-CZ" sz="2000" dirty="0"/>
              <a:t> (zaměstnavatelé, akademici</a:t>
            </a:r>
            <a:r>
              <a:rPr lang="cs-CZ" sz="2000" dirty="0" smtClean="0"/>
              <a:t>)</a:t>
            </a:r>
          </a:p>
          <a:p>
            <a:r>
              <a:rPr lang="cs-CZ" sz="2000" dirty="0"/>
              <a:t>Využití oblastí vzdělávání a propojení se vzdělávací strategií </a:t>
            </a:r>
            <a:r>
              <a:rPr lang="cs-CZ" sz="2000" dirty="0" smtClean="0"/>
              <a:t>univerzity/fakulty</a:t>
            </a:r>
          </a:p>
          <a:p>
            <a:pPr lvl="0"/>
            <a:r>
              <a:rPr lang="cs-CZ" sz="2000" dirty="0"/>
              <a:t>Hodnocení na </a:t>
            </a:r>
            <a:r>
              <a:rPr lang="cs-CZ" sz="2000" dirty="0" smtClean="0"/>
              <a:t>místě</a:t>
            </a:r>
            <a:endParaRPr lang="cs-CZ" sz="2000" dirty="0"/>
          </a:p>
          <a:p>
            <a:r>
              <a:rPr lang="cs-CZ" sz="2000" dirty="0"/>
              <a:t>Propojení aspektu schválení studijního programu vs. rozhodnutí o jeho </a:t>
            </a:r>
            <a:r>
              <a:rPr lang="cs-CZ" sz="2000" dirty="0" smtClean="0"/>
              <a:t>otevření</a:t>
            </a:r>
            <a:endParaRPr lang="cs-CZ" sz="2000" dirty="0"/>
          </a:p>
          <a:p>
            <a:r>
              <a:rPr lang="cs-CZ" sz="2000" dirty="0" smtClean="0"/>
              <a:t>Propojení s evaluací vědeckého výkonu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410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82981"/>
            <a:ext cx="8086635" cy="510540"/>
          </a:xfrm>
        </p:spPr>
        <p:txBody>
          <a:bodyPr/>
          <a:lstStyle/>
          <a:p>
            <a:r>
              <a:rPr lang="cs-CZ" sz="2000" dirty="0" smtClean="0"/>
              <a:t>Zajišťování kvality studijních programů - účel</a:t>
            </a:r>
            <a:endParaRPr lang="en-US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19250"/>
            <a:ext cx="8082321" cy="4513263"/>
          </a:xfrm>
        </p:spPr>
        <p:txBody>
          <a:bodyPr/>
          <a:lstStyle/>
          <a:p>
            <a:r>
              <a:rPr lang="cs-CZ" sz="2000" b="1" dirty="0" smtClean="0"/>
              <a:t>soulad </a:t>
            </a:r>
            <a:r>
              <a:rPr lang="cs-CZ" sz="2000" b="1" dirty="0"/>
              <a:t>se standardy kvality</a:t>
            </a:r>
            <a:r>
              <a:rPr lang="cs-CZ" sz="2000" dirty="0"/>
              <a:t> (soubor vnitřních požadavků na studijní programy) = požadavek ze zákona</a:t>
            </a:r>
          </a:p>
          <a:p>
            <a:r>
              <a:rPr lang="cs-CZ" sz="2000" b="1" dirty="0"/>
              <a:t>s</a:t>
            </a:r>
            <a:r>
              <a:rPr lang="cs-CZ" sz="2000" b="1" dirty="0" smtClean="0"/>
              <a:t>oulad se strategií univerzity a koncepcí oblasti vzdělávání </a:t>
            </a:r>
            <a:r>
              <a:rPr lang="cs-CZ" sz="2000" dirty="0" smtClean="0"/>
              <a:t>→ revize studijní nabídky</a:t>
            </a:r>
          </a:p>
          <a:p>
            <a:pPr lvl="0"/>
            <a:r>
              <a:rPr lang="cs-CZ" sz="2000" b="1" dirty="0"/>
              <a:t>udržitelnost/funkčnost studijního programu</a:t>
            </a:r>
            <a:r>
              <a:rPr lang="cs-CZ" sz="2000" dirty="0"/>
              <a:t> (zájem o </a:t>
            </a:r>
            <a:r>
              <a:rPr lang="cs-CZ" sz="2000" dirty="0" smtClean="0"/>
              <a:t>obor, </a:t>
            </a:r>
            <a:r>
              <a:rPr lang="cs-CZ" sz="2000" dirty="0"/>
              <a:t>studijní úspěšnost, apod.);</a:t>
            </a:r>
          </a:p>
          <a:p>
            <a:r>
              <a:rPr lang="cs-CZ" sz="2000" b="1" dirty="0"/>
              <a:t>k</a:t>
            </a:r>
            <a:r>
              <a:rPr lang="cs-CZ" sz="2000" b="1" dirty="0" smtClean="0"/>
              <a:t>oherenci vzdělávacích cílů a struktury </a:t>
            </a:r>
            <a:r>
              <a:rPr lang="cs-CZ" sz="2000" dirty="0" smtClean="0"/>
              <a:t>→ odstranění duplicit v SP, pokrytí výstupů z učení</a:t>
            </a:r>
          </a:p>
          <a:p>
            <a:r>
              <a:rPr lang="cs-CZ" sz="2000" b="1" dirty="0"/>
              <a:t>k</a:t>
            </a:r>
            <a:r>
              <a:rPr lang="cs-CZ" sz="2000" b="1" dirty="0" smtClean="0"/>
              <a:t>onkurenceschopnost</a:t>
            </a:r>
          </a:p>
          <a:p>
            <a:r>
              <a:rPr lang="cs-CZ" sz="2000" b="1" dirty="0"/>
              <a:t>e</a:t>
            </a:r>
            <a:r>
              <a:rPr lang="cs-CZ" sz="2000" b="1" dirty="0" smtClean="0"/>
              <a:t>konomické zabezpečení</a:t>
            </a:r>
          </a:p>
          <a:p>
            <a:pPr lvl="0"/>
            <a:r>
              <a:rPr lang="cs-CZ" sz="2000" b="1" dirty="0" smtClean="0"/>
              <a:t>ověření</a:t>
            </a:r>
            <a:r>
              <a:rPr lang="cs-CZ" sz="2000" b="1" dirty="0"/>
              <a:t>, že správně proběhly procesy zajištění kvality</a:t>
            </a:r>
            <a:r>
              <a:rPr lang="cs-CZ" sz="2000" dirty="0"/>
              <a:t> (meta-evaluace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1001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09625"/>
            <a:ext cx="8086635" cy="533400"/>
          </a:xfrm>
        </p:spPr>
        <p:txBody>
          <a:bodyPr/>
          <a:lstStyle/>
          <a:p>
            <a:r>
              <a:rPr lang="cs-CZ" sz="2000" dirty="0"/>
              <a:t>Zajišťování kvality studijních programů </a:t>
            </a:r>
            <a:r>
              <a:rPr lang="cs-CZ" sz="2000" dirty="0" smtClean="0"/>
              <a:t>– zapojené orgány</a:t>
            </a:r>
            <a:endParaRPr lang="en-US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6" name="Zástupný symbol pro obsah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41" y="1485899"/>
            <a:ext cx="6574884" cy="537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701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427036"/>
          </a:xfrm>
        </p:spPr>
        <p:txBody>
          <a:bodyPr/>
          <a:lstStyle/>
          <a:p>
            <a:pPr lvl="1"/>
            <a:r>
              <a:rPr lang="cs-CZ" sz="2000" dirty="0">
                <a:latin typeface="+mn-lt"/>
              </a:rPr>
              <a:t>Zajišťování kvality studijních programů - d</a:t>
            </a:r>
            <a:r>
              <a:rPr lang="cs-CZ" sz="2000" dirty="0" smtClean="0">
                <a:latin typeface="+mn-lt"/>
              </a:rPr>
              <a:t>alší aktéři:</a:t>
            </a:r>
            <a:endParaRPr lang="cs-CZ" sz="2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60698"/>
            <a:ext cx="8082321" cy="4271815"/>
          </a:xfrm>
        </p:spPr>
        <p:txBody>
          <a:bodyPr/>
          <a:lstStyle/>
          <a:p>
            <a:pPr lvl="0"/>
            <a:r>
              <a:rPr lang="cs-CZ" sz="2000" dirty="0"/>
              <a:t>garant </a:t>
            </a:r>
            <a:r>
              <a:rPr lang="cs-CZ" sz="2000" dirty="0" smtClean="0"/>
              <a:t>programu – posílení role, zodpovědnosti a pravomocí</a:t>
            </a:r>
            <a:endParaRPr lang="cs-CZ" sz="2000" dirty="0"/>
          </a:p>
          <a:p>
            <a:pPr lvl="0"/>
            <a:r>
              <a:rPr lang="cs-CZ" sz="2000" dirty="0"/>
              <a:t>hodnotitelé (v procesu vnitřního hodnocení, jmenováni ad </a:t>
            </a:r>
            <a:r>
              <a:rPr lang="cs-CZ" sz="2000" dirty="0" smtClean="0"/>
              <a:t>hoc): </a:t>
            </a:r>
          </a:p>
          <a:p>
            <a:pPr lvl="1"/>
            <a:r>
              <a:rPr lang="cs-CZ" sz="2000" dirty="0" smtClean="0"/>
              <a:t>student/absolvent</a:t>
            </a:r>
            <a:r>
              <a:rPr lang="cs-CZ" sz="2000" dirty="0"/>
              <a:t>, </a:t>
            </a:r>
            <a:endParaRPr lang="cs-CZ" sz="2000" dirty="0" smtClean="0"/>
          </a:p>
          <a:p>
            <a:pPr lvl="1"/>
            <a:r>
              <a:rPr lang="cs-CZ" sz="2000" dirty="0" smtClean="0"/>
              <a:t>zaměstnavatel</a:t>
            </a:r>
            <a:r>
              <a:rPr lang="cs-CZ" sz="2000" dirty="0"/>
              <a:t>, </a:t>
            </a:r>
            <a:endParaRPr lang="cs-CZ" sz="2000" dirty="0" smtClean="0"/>
          </a:p>
          <a:p>
            <a:pPr lvl="1"/>
            <a:r>
              <a:rPr lang="cs-CZ" sz="2000" dirty="0" smtClean="0"/>
              <a:t>externí akademik</a:t>
            </a:r>
            <a:endParaRPr lang="cs-CZ" sz="2000" dirty="0"/>
          </a:p>
          <a:p>
            <a:pPr lvl="0"/>
            <a:r>
              <a:rPr lang="cs-CZ" sz="2000" dirty="0"/>
              <a:t>koordinátor pro </a:t>
            </a:r>
            <a:r>
              <a:rPr lang="cs-CZ" sz="2000" dirty="0" smtClean="0"/>
              <a:t>kvalitu</a:t>
            </a:r>
          </a:p>
          <a:p>
            <a:pPr lvl="0"/>
            <a:r>
              <a:rPr lang="cs-CZ" sz="2000" dirty="0" smtClean="0"/>
              <a:t>(zahraniční hodnotitel)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8338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781050"/>
            <a:ext cx="8086635" cy="485775"/>
          </a:xfrm>
        </p:spPr>
        <p:txBody>
          <a:bodyPr/>
          <a:lstStyle/>
          <a:p>
            <a:r>
              <a:rPr lang="cs-CZ" sz="2000" dirty="0" smtClean="0"/>
              <a:t>Rada pro vnitřní hodnocení – požadavky zákona</a:t>
            </a:r>
            <a:endParaRPr lang="en-US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09700"/>
            <a:ext cx="8082321" cy="4722813"/>
          </a:xfrm>
        </p:spPr>
        <p:txBody>
          <a:bodyPr/>
          <a:lstStyle/>
          <a:p>
            <a:pPr lvl="0"/>
            <a:r>
              <a:rPr lang="cs-CZ" dirty="0"/>
              <a:t>předseda (rektor)</a:t>
            </a:r>
          </a:p>
          <a:p>
            <a:pPr lvl="0"/>
            <a:r>
              <a:rPr lang="cs-CZ" dirty="0"/>
              <a:t>místopředseda (akademický pracovník VŠ s titulem docent nebo profesor)</a:t>
            </a:r>
          </a:p>
          <a:p>
            <a:pPr lvl="0"/>
            <a:r>
              <a:rPr lang="cs-CZ" dirty="0"/>
              <a:t>členové, z nichž 1/3 navrhuje vědecká rada a 1/3 akademický senát, členem rady musí být předseda akademického senátu a jeden </a:t>
            </a:r>
            <a:r>
              <a:rPr lang="cs-CZ" dirty="0" smtClean="0"/>
              <a:t>student</a:t>
            </a:r>
          </a:p>
          <a:p>
            <a:pPr lvl="0"/>
            <a:endParaRPr lang="cs-CZ" dirty="0"/>
          </a:p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2712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pro vnitřní hodnocení 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Rada se bude skládat z 21 členů. Radě předsedá rektor, členem musí být ze zákona výkonný místopředseda (jmenovaný rektorem) a předseda akademického senátu. Z ostatních 18 členů:</a:t>
            </a:r>
          </a:p>
          <a:p>
            <a:pPr lvl="0"/>
            <a:r>
              <a:rPr lang="cs-CZ" dirty="0"/>
              <a:t>1/3 navrhne vědecká rada (6 členů);</a:t>
            </a:r>
          </a:p>
          <a:p>
            <a:pPr lvl="0"/>
            <a:r>
              <a:rPr lang="cs-CZ" dirty="0"/>
              <a:t>1/3 navrhne akademický senát (6 členů, z nichž musí být minimálně jeden student);</a:t>
            </a:r>
          </a:p>
          <a:p>
            <a:pPr lvl="0"/>
            <a:r>
              <a:rPr lang="cs-CZ" dirty="0"/>
              <a:t>1/3 navrhne rektor (6 členů, kteří jsou externí – nejsou členy akademické obce MU)</a:t>
            </a:r>
          </a:p>
          <a:p>
            <a:r>
              <a:rPr lang="cs-CZ" dirty="0" smtClean="0"/>
              <a:t>šestileté funkční  období, obměna po 1/3, zkrácení v první fázi na 2 nebo 4 roky u 2/3 vylosovaných členů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9940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hodnocení studijních programů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rozvinutí existujícího průběžného modelu vnitřního hodnocení studijních programů v cyklech každoročního „malého“ (programová rada) a pětiletého „velkého hodnocení“</a:t>
            </a:r>
          </a:p>
          <a:p>
            <a:r>
              <a:rPr lang="cs-CZ" dirty="0" smtClean="0"/>
              <a:t>zavedení angličtiny otevře cestu k účasti zahraničních hodnotitelů ve „velkém“ hodnocení</a:t>
            </a:r>
          </a:p>
          <a:p>
            <a:r>
              <a:rPr lang="cs-CZ" dirty="0" smtClean="0"/>
              <a:t>participace členů Rady pro vnitřní hodnocení na „velkém“ hodnocení a dílčí modifikace dosavadního procesu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8011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schvalování studijních programů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Rada bude schvalovat studijní programy až na dobu </a:t>
            </a:r>
            <a:r>
              <a:rPr lang="cs-CZ" dirty="0" smtClean="0"/>
              <a:t>deseti </a:t>
            </a:r>
            <a:r>
              <a:rPr lang="cs-CZ" dirty="0"/>
              <a:t>let, a to v následujících třech situacích: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/>
              <a:t>Vznik nového studijního programu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/>
              <a:t>Podstatná změna stávajícího studijního programu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 smtClean="0"/>
              <a:t>„Validace</a:t>
            </a:r>
            <a:r>
              <a:rPr lang="cs-CZ" dirty="0"/>
              <a:t>“ existujícího studijního programu </a:t>
            </a:r>
          </a:p>
          <a:p>
            <a:r>
              <a:rPr lang="cs-CZ" dirty="0"/>
              <a:t>P</a:t>
            </a:r>
            <a:r>
              <a:rPr lang="cs-CZ" dirty="0" smtClean="0"/>
              <a:t>odstatným vstupem pro případy b) a c) budou zprávy z vnitřního hodnocení, jež ovšem cyklicky probíhá časově nezávisle na schvalování. 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74183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95350"/>
            <a:ext cx="8086635" cy="714375"/>
          </a:xfrm>
        </p:spPr>
        <p:txBody>
          <a:bodyPr/>
          <a:lstStyle/>
          <a:p>
            <a:pPr lvl="0"/>
            <a:r>
              <a:rPr lang="cs-CZ" sz="2000" dirty="0" smtClean="0"/>
              <a:t>III. </a:t>
            </a:r>
            <a:r>
              <a:rPr lang="cs-CZ" sz="2000" u="sng" dirty="0"/>
              <a:t>Koncepce studijních programů </a:t>
            </a:r>
            <a:r>
              <a:rPr lang="cs-CZ" sz="2000" dirty="0"/>
              <a:t>a revize studijní nabídky, standardy kvality pro studijní programy, řešení oblastí </a:t>
            </a:r>
            <a:r>
              <a:rPr lang="cs-CZ" sz="2000" dirty="0" smtClean="0"/>
              <a:t>vzdělávání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60698"/>
            <a:ext cx="8082321" cy="4271815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Otázky/témata k diskusi (shrnutí):</a:t>
            </a:r>
            <a:endParaRPr lang="cs-CZ" sz="2000" dirty="0"/>
          </a:p>
          <a:p>
            <a:pPr lvl="0"/>
            <a:r>
              <a:rPr lang="cs-CZ" sz="2000" dirty="0"/>
              <a:t>Jakým způsobem bude probíhat </a:t>
            </a:r>
            <a:r>
              <a:rPr lang="cs-CZ" sz="2000" u="sng" dirty="0"/>
              <a:t>příprava univerzitních standardů </a:t>
            </a:r>
            <a:r>
              <a:rPr lang="cs-CZ" sz="2000" dirty="0"/>
              <a:t>kvality pro studijní programy? Co by měly mít standardy navíc oproti standardům ministerským? Budeme zpracovávat pouze standardy obecné nebo rovněž pro jednotlivé relevantní oblasti vzdělávání?</a:t>
            </a:r>
          </a:p>
          <a:p>
            <a:pPr lvl="0"/>
            <a:r>
              <a:rPr lang="cs-CZ" sz="2000" u="sng" dirty="0"/>
              <a:t>Začlenění standardů kvality </a:t>
            </a:r>
            <a:r>
              <a:rPr lang="cs-CZ" sz="2000" dirty="0"/>
              <a:t>v rámci hierarchie vnitřních předpisů</a:t>
            </a:r>
          </a:p>
          <a:p>
            <a:pPr lvl="0"/>
            <a:r>
              <a:rPr lang="cs-CZ" sz="2000" dirty="0"/>
              <a:t>Koncepce rozčlenění studijních programů na </a:t>
            </a:r>
            <a:r>
              <a:rPr lang="cs-CZ" sz="2000" u="sng" dirty="0"/>
              <a:t>akademické a profesní </a:t>
            </a:r>
            <a:r>
              <a:rPr lang="cs-CZ" sz="2000" dirty="0"/>
              <a:t>a související opatření</a:t>
            </a:r>
          </a:p>
          <a:p>
            <a:pPr lvl="0"/>
            <a:r>
              <a:rPr lang="cs-CZ" sz="2000" dirty="0"/>
              <a:t>Koncepce dvouoborových studií, řešení specializací a zaměření apod. 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3246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Leitmotivy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Strategickým cílem je globální konkurenceschopnost univerzity.</a:t>
            </a:r>
          </a:p>
          <a:p>
            <a:r>
              <a:rPr lang="cs-CZ" altLang="cs-CZ" dirty="0" smtClean="0"/>
              <a:t>Kvalita vzdělávání je v této soutěži slabinou nejen MU, ale českého vysokého školství.</a:t>
            </a:r>
          </a:p>
          <a:p>
            <a:r>
              <a:rPr lang="cs-CZ" altLang="cs-CZ" dirty="0" smtClean="0"/>
              <a:t>Péče o kvalitu je hodnocení.</a:t>
            </a:r>
          </a:p>
          <a:p>
            <a:r>
              <a:rPr lang="cs-CZ" altLang="cs-CZ" dirty="0" smtClean="0"/>
              <a:t>Hodnocení není měření, nýbrž diskuse.</a:t>
            </a:r>
          </a:p>
          <a:p>
            <a:r>
              <a:rPr lang="cs-CZ" altLang="cs-CZ" dirty="0" smtClean="0"/>
              <a:t>Diskuse je spor.</a:t>
            </a:r>
          </a:p>
          <a:p>
            <a:r>
              <a:rPr lang="cs-CZ" altLang="cs-CZ" dirty="0" smtClean="0"/>
              <a:t>Spor má institucionalizovaná pravidla a soudce.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003301"/>
            <a:ext cx="8086635" cy="533400"/>
          </a:xfrm>
        </p:spPr>
        <p:txBody>
          <a:bodyPr/>
          <a:lstStyle/>
          <a:p>
            <a:r>
              <a:rPr lang="cs-CZ" sz="2000" dirty="0" smtClean="0"/>
              <a:t>Studijní programy – požadavky zákona </a:t>
            </a:r>
            <a:endParaRPr lang="en-US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14500"/>
            <a:ext cx="8082321" cy="4418013"/>
          </a:xfrm>
        </p:spPr>
        <p:txBody>
          <a:bodyPr/>
          <a:lstStyle/>
          <a:p>
            <a:pPr lvl="0"/>
            <a:r>
              <a:rPr lang="cs-CZ" u="sng" dirty="0"/>
              <a:t>zavedení jednoúrovňové struktury studijních programů</a:t>
            </a:r>
            <a:r>
              <a:rPr lang="cs-CZ" dirty="0"/>
              <a:t> – novela ruší členění studijního programu na obory;</a:t>
            </a:r>
          </a:p>
          <a:p>
            <a:pPr lvl="0"/>
            <a:r>
              <a:rPr lang="cs-CZ" u="sng" dirty="0"/>
              <a:t>přidání některých nových náležitostí studijních programů </a:t>
            </a:r>
            <a:r>
              <a:rPr lang="cs-CZ" dirty="0"/>
              <a:t>– jde o profil studijního programu (akademický/profesní) a určení oblasti/oblastí vzdělávání, v níž je studijní program uskutečňován (oblast vzdělávání představuje věcně vymezený úsek vysokoškolského vzdělávání odrážející společný teoretický a metodologický základ).</a:t>
            </a:r>
          </a:p>
          <a:p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5253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95351"/>
            <a:ext cx="8091487" cy="352424"/>
          </a:xfrm>
        </p:spPr>
        <p:txBody>
          <a:bodyPr/>
          <a:lstStyle/>
          <a:p>
            <a:r>
              <a:rPr lang="cs-CZ" sz="2000" dirty="0" smtClean="0"/>
              <a:t>Studijní programy MU a revize studijní nabídky</a:t>
            </a:r>
            <a:endParaRPr lang="en-US" sz="2000" dirty="0"/>
          </a:p>
        </p:txBody>
      </p:sp>
      <p:pic>
        <p:nvPicPr>
          <p:cNvPr id="8" name="Zástupný symbol pro obsah 7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923" y="1362075"/>
            <a:ext cx="4074378" cy="5286375"/>
          </a:xfrm>
        </p:spPr>
      </p:pic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509588" y="1533525"/>
            <a:ext cx="3109912" cy="459263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Celkem 37 oblastí vzdělávání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MU obsadí cca 22 (některé významně, některé velmi okrajově)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3287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95350"/>
            <a:ext cx="8086635" cy="857250"/>
          </a:xfrm>
        </p:spPr>
        <p:txBody>
          <a:bodyPr/>
          <a:lstStyle/>
          <a:p>
            <a:r>
              <a:rPr lang="cs-CZ" sz="2000" dirty="0" smtClean="0"/>
              <a:t>IV. </a:t>
            </a:r>
            <a:r>
              <a:rPr lang="cs-CZ" sz="2000" dirty="0"/>
              <a:t>Řešení </a:t>
            </a:r>
            <a:r>
              <a:rPr lang="cs-CZ" sz="2000" u="sng" dirty="0"/>
              <a:t>přechodného období </a:t>
            </a:r>
            <a:r>
              <a:rPr lang="cs-CZ" sz="2000" dirty="0"/>
              <a:t>(fungování univerzity před získáním  institucionální akreditace, příprava stanoviska pro fakulty</a:t>
            </a:r>
            <a:r>
              <a:rPr lang="cs-CZ" sz="2000" dirty="0" smtClean="0"/>
              <a:t>, </a:t>
            </a:r>
            <a:r>
              <a:rPr lang="cs-CZ" sz="2000" dirty="0"/>
              <a:t>harmonogram příprav a souvislost s </a:t>
            </a:r>
            <a:r>
              <a:rPr lang="cs-CZ" sz="2000" u="sng" dirty="0"/>
              <a:t>OP VVV</a:t>
            </a:r>
            <a:r>
              <a:rPr lang="cs-CZ" sz="2000" dirty="0"/>
              <a:t>)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60698"/>
            <a:ext cx="8082321" cy="4271815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Otázky/témata k diskusi (shrnutí):</a:t>
            </a:r>
            <a:endParaRPr lang="cs-CZ" sz="2000" dirty="0"/>
          </a:p>
          <a:p>
            <a:pPr lvl="0"/>
            <a:r>
              <a:rPr lang="cs-CZ" sz="2000" dirty="0"/>
              <a:t>Fungování univerzity v </a:t>
            </a:r>
            <a:r>
              <a:rPr lang="cs-CZ" sz="2000" u="sng" dirty="0"/>
              <a:t>duálním režimu </a:t>
            </a:r>
            <a:r>
              <a:rPr lang="cs-CZ" sz="2000" dirty="0"/>
              <a:t>programů a zároveň oborů – důsledky např. pro přijímání uchazečů, IS apod.</a:t>
            </a:r>
          </a:p>
          <a:p>
            <a:pPr lvl="0"/>
            <a:r>
              <a:rPr lang="cs-CZ" sz="2000" u="sng" dirty="0"/>
              <a:t>Časový předpoklad podání žádosti o institucionální akreditaci </a:t>
            </a:r>
            <a:r>
              <a:rPr lang="cs-CZ" sz="2000" dirty="0"/>
              <a:t>(v závislosti na realizaci nezbytných přípravných kroků)</a:t>
            </a:r>
          </a:p>
          <a:p>
            <a:pPr lvl="0"/>
            <a:r>
              <a:rPr lang="cs-CZ" sz="2000" u="sng" dirty="0"/>
              <a:t>Akreditace studijních programů jako podmínka pro financování z OP </a:t>
            </a:r>
            <a:r>
              <a:rPr lang="cs-CZ" sz="2000" u="sng" dirty="0" smtClean="0"/>
              <a:t>VVV</a:t>
            </a:r>
            <a:r>
              <a:rPr lang="cs-CZ" sz="2000" dirty="0" smtClean="0"/>
              <a:t>, definice požadovaných změn v SP</a:t>
            </a:r>
            <a:endParaRPr lang="cs-CZ" sz="2000" dirty="0"/>
          </a:p>
          <a:p>
            <a:pPr lvl="0"/>
            <a:r>
              <a:rPr lang="cs-CZ" sz="2000" u="sng" dirty="0"/>
              <a:t>Financování </a:t>
            </a:r>
            <a:r>
              <a:rPr lang="cs-CZ" sz="2000" dirty="0"/>
              <a:t>přípravy univerzity na implementaci novely z OP VVV (co bude součástí „strategického projektu“ a hlavní harmonogram)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8671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Díky za pozornost.</a:t>
            </a: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432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99461"/>
            <a:ext cx="8086635" cy="563525"/>
          </a:xfrm>
        </p:spPr>
        <p:txBody>
          <a:bodyPr/>
          <a:lstStyle/>
          <a:p>
            <a:r>
              <a:rPr lang="cs-CZ" dirty="0" smtClean="0"/>
              <a:t>Strategické cíle pro implementaci novely: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60698"/>
            <a:ext cx="8082321" cy="4271815"/>
          </a:xfrm>
        </p:spPr>
        <p:txBody>
          <a:bodyPr/>
          <a:lstStyle/>
          <a:p>
            <a:pPr marL="400050" lvl="0" indent="-400050">
              <a:buFont typeface="+mj-lt"/>
              <a:buAutoNum type="romanUcPeriod"/>
            </a:pPr>
            <a:r>
              <a:rPr lang="cs-CZ" sz="1800" dirty="0"/>
              <a:t>Dobudování vnitřního </a:t>
            </a:r>
            <a:r>
              <a:rPr lang="cs-CZ" sz="1800" u="sng" dirty="0"/>
              <a:t>systému zajišťování kvality </a:t>
            </a:r>
            <a:r>
              <a:rPr lang="cs-CZ" sz="1800" dirty="0"/>
              <a:t>jako předpokladu pro získání institucionální akreditace a jeho zakotvení v hierarchii vnitřních </a:t>
            </a:r>
            <a:r>
              <a:rPr lang="cs-CZ" sz="1800" dirty="0" smtClean="0"/>
              <a:t>předpisů</a:t>
            </a:r>
          </a:p>
          <a:p>
            <a:pPr marL="400050" lvl="0" indent="-400050">
              <a:buFont typeface="+mj-lt"/>
              <a:buAutoNum type="romanUcPeriod"/>
            </a:pPr>
            <a:endParaRPr lang="cs-CZ" sz="1800" dirty="0"/>
          </a:p>
          <a:p>
            <a:pPr marL="400050" lvl="0" indent="-400050">
              <a:buFont typeface="+mj-lt"/>
              <a:buAutoNum type="romanUcPeriod"/>
            </a:pPr>
            <a:r>
              <a:rPr lang="cs-CZ" sz="1800" dirty="0"/>
              <a:t>Nastavení </a:t>
            </a:r>
            <a:r>
              <a:rPr lang="cs-CZ" sz="1800" u="sng" dirty="0"/>
              <a:t>modelu vnitřního schvalování studijních programů </a:t>
            </a:r>
            <a:r>
              <a:rPr lang="cs-CZ" sz="1800" dirty="0"/>
              <a:t>a jeho návaznost na současné evaluace, vymezení role a postavení </a:t>
            </a:r>
            <a:r>
              <a:rPr lang="cs-CZ" sz="1800" u="sng" dirty="0"/>
              <a:t>rady pro vnitřní hodnocení </a:t>
            </a:r>
            <a:endParaRPr lang="cs-CZ" sz="1800" u="sng" dirty="0" smtClean="0"/>
          </a:p>
          <a:p>
            <a:pPr marL="400050" lvl="0" indent="-400050">
              <a:buFont typeface="+mj-lt"/>
              <a:buAutoNum type="romanUcPeriod"/>
            </a:pPr>
            <a:endParaRPr lang="cs-CZ" sz="1800" u="sng" dirty="0"/>
          </a:p>
          <a:p>
            <a:pPr marL="400050" lvl="0" indent="-400050">
              <a:buFont typeface="+mj-lt"/>
              <a:buAutoNum type="romanUcPeriod"/>
            </a:pPr>
            <a:r>
              <a:rPr lang="cs-CZ" sz="1800" u="sng" dirty="0"/>
              <a:t>Koncepce studijních programů </a:t>
            </a:r>
            <a:r>
              <a:rPr lang="cs-CZ" sz="1800" dirty="0"/>
              <a:t>a revize studijní nabídky, standardy kvality pro studijní programy, řešení oblastí </a:t>
            </a:r>
            <a:r>
              <a:rPr lang="cs-CZ" sz="1800" dirty="0" smtClean="0"/>
              <a:t>vzdělávání</a:t>
            </a:r>
          </a:p>
          <a:p>
            <a:pPr marL="400050" lvl="0" indent="-400050">
              <a:buFont typeface="+mj-lt"/>
              <a:buAutoNum type="romanUcPeriod"/>
            </a:pPr>
            <a:endParaRPr lang="cs-CZ" sz="1800" dirty="0"/>
          </a:p>
          <a:p>
            <a:pPr marL="400050" lvl="0" indent="-400050">
              <a:buFont typeface="+mj-lt"/>
              <a:buAutoNum type="romanUcPeriod"/>
            </a:pPr>
            <a:r>
              <a:rPr lang="cs-CZ" sz="1800" dirty="0"/>
              <a:t>Řešení </a:t>
            </a:r>
            <a:r>
              <a:rPr lang="cs-CZ" sz="1800" u="sng" dirty="0"/>
              <a:t>přechodného období </a:t>
            </a:r>
            <a:r>
              <a:rPr lang="cs-CZ" sz="1800" dirty="0"/>
              <a:t>(fungování univerzity před získáním  institucionální akreditace, příprava stanoviska pro fakulty,  harmonogram příprav a souvislost s </a:t>
            </a:r>
            <a:r>
              <a:rPr lang="cs-CZ" sz="1800" u="sng" dirty="0"/>
              <a:t>OP VVV</a:t>
            </a:r>
            <a:r>
              <a:rPr lang="cs-CZ" sz="1800" dirty="0"/>
              <a:t>) 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8494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99461"/>
            <a:ext cx="8086635" cy="819814"/>
          </a:xfrm>
        </p:spPr>
        <p:txBody>
          <a:bodyPr/>
          <a:lstStyle/>
          <a:p>
            <a:pPr lvl="0"/>
            <a:r>
              <a:rPr lang="cs-CZ" sz="2000" dirty="0" smtClean="0"/>
              <a:t>I. Dobudování </a:t>
            </a:r>
            <a:r>
              <a:rPr lang="cs-CZ" sz="2000" dirty="0"/>
              <a:t>vnitřního </a:t>
            </a:r>
            <a:r>
              <a:rPr lang="cs-CZ" sz="2000" u="sng" dirty="0"/>
              <a:t>systému zajišťování kvality </a:t>
            </a:r>
            <a:r>
              <a:rPr lang="cs-CZ" sz="2000" dirty="0"/>
              <a:t>jako předpokladu pro získání institucionální akreditace a jeho zakotvení v hierarchii vnitřních </a:t>
            </a:r>
            <a:r>
              <a:rPr lang="cs-CZ" sz="2000" dirty="0" smtClean="0"/>
              <a:t>předpisů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60698"/>
            <a:ext cx="8082321" cy="4271815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Otázky/témata </a:t>
            </a:r>
            <a:r>
              <a:rPr lang="cs-CZ" sz="2000" b="1" dirty="0"/>
              <a:t>k diskusi (shrnutí):</a:t>
            </a:r>
            <a:endParaRPr lang="cs-CZ" sz="2000" dirty="0"/>
          </a:p>
          <a:p>
            <a:pPr lvl="0"/>
            <a:r>
              <a:rPr lang="cs-CZ" sz="2000" dirty="0" smtClean="0"/>
              <a:t>Pojetí </a:t>
            </a:r>
            <a:r>
              <a:rPr lang="cs-CZ" sz="2000" dirty="0"/>
              <a:t>vnitřního systému zajišťování kvality a jeho </a:t>
            </a:r>
            <a:r>
              <a:rPr lang="cs-CZ" sz="2000" u="sng" dirty="0"/>
              <a:t>rozsah</a:t>
            </a:r>
            <a:r>
              <a:rPr lang="cs-CZ" sz="2000" dirty="0"/>
              <a:t>, zodpovědnost za jeho koncepční uchopení</a:t>
            </a:r>
          </a:p>
          <a:p>
            <a:pPr lvl="0"/>
            <a:r>
              <a:rPr lang="cs-CZ" sz="2000" dirty="0"/>
              <a:t>Nastavení procesu vnitřního </a:t>
            </a:r>
            <a:r>
              <a:rPr lang="cs-CZ" sz="2000" u="sng" dirty="0"/>
              <a:t>hodnocení činnosti </a:t>
            </a:r>
            <a:r>
              <a:rPr lang="cs-CZ" sz="2000" dirty="0"/>
              <a:t>(jakých činností univerzity se bude týkat)</a:t>
            </a:r>
          </a:p>
          <a:p>
            <a:pPr lvl="0"/>
            <a:r>
              <a:rPr lang="cs-CZ" sz="2000" u="sng" dirty="0"/>
              <a:t>Zpráva o vnitřním hodnocení </a:t>
            </a:r>
            <a:r>
              <a:rPr lang="cs-CZ" sz="2000" dirty="0"/>
              <a:t>(smysl a obsah, souvislosti s VZ, způsob produkce zprávy, periodicita, stanovení struktury zprávy) </a:t>
            </a:r>
          </a:p>
          <a:p>
            <a:pPr lvl="0"/>
            <a:r>
              <a:rPr lang="cs-CZ" sz="2000" u="sng" dirty="0"/>
              <a:t>Pravidla systému zajišťování kvality </a:t>
            </a:r>
            <a:r>
              <a:rPr lang="cs-CZ" sz="2000" dirty="0"/>
              <a:t>a jejich obsah, zakotvení v hierarchii vnitřních předpisů, pravidla systému zajišťování kvality vs. směrnice o studijních oborech</a:t>
            </a:r>
          </a:p>
          <a:p>
            <a:pPr lvl="0"/>
            <a:r>
              <a:rPr lang="cs-CZ" sz="2000" dirty="0"/>
              <a:t>Rozsah </a:t>
            </a:r>
            <a:r>
              <a:rPr lang="cs-CZ" sz="2000" u="sng" dirty="0"/>
              <a:t>žádosti o institucionální akreditaci </a:t>
            </a:r>
            <a:r>
              <a:rPr lang="cs-CZ" sz="2000" dirty="0"/>
              <a:t>(„</a:t>
            </a:r>
            <a:r>
              <a:rPr lang="cs-CZ" sz="2000" dirty="0" err="1"/>
              <a:t>all</a:t>
            </a:r>
            <a:r>
              <a:rPr lang="cs-CZ" sz="2000" dirty="0"/>
              <a:t> in </a:t>
            </a:r>
            <a:r>
              <a:rPr lang="cs-CZ" sz="2000" dirty="0" err="1"/>
              <a:t>one</a:t>
            </a:r>
            <a:r>
              <a:rPr lang="cs-CZ" sz="2000" dirty="0"/>
              <a:t>“/postupné přidávání oblastí, rozdělení na oblasti klíčové/vedlejší)  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Hodnocení kvality vysokých škol, Telč 5. 5. 2016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4401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489" y="789911"/>
            <a:ext cx="8086635" cy="429289"/>
          </a:xfrm>
        </p:spPr>
        <p:txBody>
          <a:bodyPr/>
          <a:lstStyle/>
          <a:p>
            <a:pPr lvl="0"/>
            <a:r>
              <a:rPr lang="cs-CZ" sz="2000" dirty="0" smtClean="0"/>
              <a:t>Vnitřní systém </a:t>
            </a:r>
            <a:r>
              <a:rPr lang="cs-CZ" sz="2000" dirty="0"/>
              <a:t>zajišťování </a:t>
            </a:r>
            <a:r>
              <a:rPr lang="cs-CZ" sz="2000" dirty="0" smtClean="0"/>
              <a:t>kvality – shrnutí požadavků zákona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81126"/>
            <a:ext cx="8082321" cy="4751388"/>
          </a:xfrm>
        </p:spPr>
        <p:txBody>
          <a:bodyPr/>
          <a:lstStyle/>
          <a:p>
            <a:r>
              <a:rPr lang="cs-CZ" sz="1800" dirty="0" smtClean="0"/>
              <a:t>do </a:t>
            </a:r>
            <a:r>
              <a:rPr lang="cs-CZ" sz="1800" dirty="0"/>
              <a:t>samosprávné působnosti vysokých škol bylo explicitně přidáno rovněž </a:t>
            </a:r>
            <a:r>
              <a:rPr lang="cs-CZ" sz="1800" u="sng" dirty="0"/>
              <a:t>zajišťování </a:t>
            </a:r>
            <a:r>
              <a:rPr lang="cs-CZ" sz="1800" u="sng" dirty="0" smtClean="0"/>
              <a:t>a hodnocení kvality</a:t>
            </a:r>
            <a:r>
              <a:rPr lang="cs-CZ" sz="1800" dirty="0" smtClean="0"/>
              <a:t> </a:t>
            </a:r>
            <a:r>
              <a:rPr lang="cs-CZ" sz="1800" dirty="0"/>
              <a:t>vzdělávací a tvůrčí činnosti a souvisejících činností </a:t>
            </a:r>
            <a:endParaRPr lang="cs-CZ" sz="1800" dirty="0" smtClean="0"/>
          </a:p>
          <a:p>
            <a:r>
              <a:rPr lang="cs-CZ" sz="1800" dirty="0"/>
              <a:t>v</a:t>
            </a:r>
            <a:r>
              <a:rPr lang="cs-CZ" sz="1800" dirty="0" smtClean="0"/>
              <a:t>šechny vysoké školy mají povinnost </a:t>
            </a:r>
            <a:r>
              <a:rPr lang="cs-CZ" sz="1800" dirty="0"/>
              <a:t>zavést a udržovat </a:t>
            </a:r>
            <a:r>
              <a:rPr lang="cs-CZ" sz="1800" u="sng" dirty="0"/>
              <a:t>vnitřní systém zajišťování a hodnocení </a:t>
            </a:r>
            <a:r>
              <a:rPr lang="cs-CZ" sz="1800" u="sng" dirty="0" smtClean="0"/>
              <a:t>kvality </a:t>
            </a:r>
            <a:r>
              <a:rPr lang="cs-CZ" sz="1800" dirty="0"/>
              <a:t>= procesy, jimiž škola zajišťuje a rozvíjí kvalitu vzdělávacích, tvůrčích a souvisejících </a:t>
            </a:r>
            <a:r>
              <a:rPr lang="cs-CZ" sz="1800" dirty="0" smtClean="0"/>
              <a:t>činností</a:t>
            </a:r>
          </a:p>
          <a:p>
            <a:r>
              <a:rPr lang="cs-CZ" sz="1800" dirty="0"/>
              <a:t>zakotven v tzv. </a:t>
            </a:r>
            <a:r>
              <a:rPr lang="cs-CZ" sz="1800" u="sng" dirty="0"/>
              <a:t>pravidlech systému zajišťování a hodnocení kvality </a:t>
            </a:r>
            <a:r>
              <a:rPr lang="cs-CZ" sz="1800" dirty="0"/>
              <a:t>= vnitřní předpis</a:t>
            </a:r>
          </a:p>
          <a:p>
            <a:r>
              <a:rPr lang="cs-CZ" sz="1800" dirty="0"/>
              <a:t>spravován nově zřizovaným orgánem, jímž je </a:t>
            </a:r>
            <a:r>
              <a:rPr lang="cs-CZ" sz="1800" u="sng" dirty="0"/>
              <a:t>Rada pro vnitřní hodnocení </a:t>
            </a:r>
            <a:r>
              <a:rPr lang="cs-CZ" sz="1800" dirty="0"/>
              <a:t>(ta je pro školy s institucionální akreditací povinná):</a:t>
            </a:r>
          </a:p>
          <a:p>
            <a:pPr lvl="1"/>
            <a:r>
              <a:rPr lang="cs-CZ" sz="1800" dirty="0"/>
              <a:t>jejím úkolem je funkčnost systému pravidelně vyhodnocovat, a to prostřednictvím vypracování </a:t>
            </a:r>
            <a:r>
              <a:rPr lang="cs-CZ" sz="1800" u="sng" dirty="0"/>
              <a:t>zprávy o vnitřním hodnocení kvality </a:t>
            </a:r>
            <a:r>
              <a:rPr lang="cs-CZ" sz="1800" dirty="0"/>
              <a:t>(nejméně pětileté periodě s tím, že každoročně je aktualizována o dodatek popisující dosažené změny), která popisuje dosažené výstupy vysoké školy a přijatá opatření k odstranění případných zjištěných nedostatků</a:t>
            </a:r>
          </a:p>
          <a:p>
            <a:endParaRPr lang="cs-CZ" sz="1800" dirty="0"/>
          </a:p>
          <a:p>
            <a:endParaRPr lang="cs-CZ" sz="1800" u="sng" dirty="0" smtClean="0"/>
          </a:p>
          <a:p>
            <a:endParaRPr lang="cs-CZ" sz="1800" u="sng" dirty="0" smtClean="0"/>
          </a:p>
          <a:p>
            <a:endParaRPr lang="cs-CZ" sz="2000" u="sng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7127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89001"/>
            <a:ext cx="8086635" cy="546100"/>
          </a:xfrm>
        </p:spPr>
        <p:txBody>
          <a:bodyPr/>
          <a:lstStyle/>
          <a:p>
            <a:r>
              <a:rPr lang="cs-CZ" dirty="0" smtClean="0"/>
              <a:t>Institucionální akreditace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24000"/>
            <a:ext cx="8082321" cy="4608513"/>
          </a:xfrm>
        </p:spPr>
        <p:txBody>
          <a:bodyPr/>
          <a:lstStyle/>
          <a:p>
            <a:r>
              <a:rPr lang="cs-CZ" sz="2000" dirty="0" smtClean="0"/>
              <a:t>škola </a:t>
            </a:r>
            <a:r>
              <a:rPr lang="cs-CZ" sz="2000" dirty="0"/>
              <a:t>musí naplnit požadavky dané </a:t>
            </a:r>
            <a:r>
              <a:rPr lang="cs-CZ" sz="2000" b="1" dirty="0"/>
              <a:t>standardy pro institucionální akreditaci</a:t>
            </a:r>
            <a:r>
              <a:rPr lang="cs-CZ" sz="2000" dirty="0"/>
              <a:t>, které obsahují:</a:t>
            </a:r>
          </a:p>
          <a:p>
            <a:pPr marL="0" lvl="0" indent="0">
              <a:buNone/>
            </a:pPr>
            <a:r>
              <a:rPr lang="cs-CZ" sz="2000" dirty="0"/>
              <a:t>1) </a:t>
            </a:r>
            <a:r>
              <a:rPr lang="cs-CZ" sz="2000" u="sng" dirty="0"/>
              <a:t>požadavky na institucionální prostředí</a:t>
            </a:r>
            <a:r>
              <a:rPr lang="cs-CZ" sz="2000" dirty="0"/>
              <a:t>  </a:t>
            </a:r>
          </a:p>
          <a:p>
            <a:pPr lvl="1"/>
            <a:r>
              <a:rPr lang="cs-CZ" sz="2000" dirty="0"/>
              <a:t>institucionální kontext (poslání, členění a strategické řízení VŠ)</a:t>
            </a:r>
          </a:p>
          <a:p>
            <a:pPr lvl="1"/>
            <a:r>
              <a:rPr lang="cs-CZ" sz="2000" dirty="0"/>
              <a:t>fungování procesů vnitřního systému zajišťování a hodnocení kvality vzdělávacích tvůrčích a souvisejících činností </a:t>
            </a:r>
          </a:p>
          <a:p>
            <a:pPr lvl="1"/>
            <a:r>
              <a:rPr lang="cs-CZ" sz="2000" dirty="0"/>
              <a:t>schopnost schvalovat, řídit a hodnotit studijní programy</a:t>
            </a:r>
          </a:p>
          <a:p>
            <a:pPr marL="0" indent="0">
              <a:buNone/>
            </a:pPr>
            <a:r>
              <a:rPr lang="cs-CZ" sz="2000" dirty="0"/>
              <a:t>2) </a:t>
            </a:r>
            <a:r>
              <a:rPr lang="cs-CZ" sz="2000" u="sng" dirty="0"/>
              <a:t>požadavky na studijní programy v dané oblasti vzdělávání</a:t>
            </a:r>
            <a:r>
              <a:rPr lang="cs-CZ" sz="2000" dirty="0"/>
              <a:t>, které ověřují:</a:t>
            </a:r>
          </a:p>
          <a:p>
            <a:pPr lvl="1"/>
            <a:r>
              <a:rPr lang="cs-CZ" sz="2000" dirty="0"/>
              <a:t>rozsah a strukturu vzdělávací činnosti v dané oblasti vzdělávání;</a:t>
            </a:r>
          </a:p>
          <a:p>
            <a:pPr lvl="1"/>
            <a:r>
              <a:rPr lang="cs-CZ" sz="2000" dirty="0"/>
              <a:t>zajištění podmínek pro uskutečňování vzdělávací činnosti v dané oblasti vzdělávání</a:t>
            </a:r>
          </a:p>
          <a:p>
            <a:pPr lvl="1"/>
            <a:r>
              <a:rPr lang="cs-CZ" sz="2000" dirty="0"/>
              <a:t>prověření způsobilosti náhodně vybraného studijního programu z dané oblasti.</a:t>
            </a:r>
          </a:p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44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66775"/>
            <a:ext cx="8086635" cy="485775"/>
          </a:xfrm>
        </p:spPr>
        <p:txBody>
          <a:bodyPr/>
          <a:lstStyle/>
          <a:p>
            <a:r>
              <a:rPr lang="cs-CZ" sz="2000" dirty="0"/>
              <a:t>Vnitřní systém zajišťování kvality – </a:t>
            </a:r>
            <a:r>
              <a:rPr lang="cs-CZ" sz="2000" dirty="0" smtClean="0"/>
              <a:t>co do něj patří?</a:t>
            </a:r>
            <a:endParaRPr lang="en-US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4950"/>
            <a:ext cx="8082321" cy="462756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sz="2000" b="1" dirty="0" smtClean="0"/>
              <a:t>A dále: </a:t>
            </a:r>
          </a:p>
          <a:p>
            <a:r>
              <a:rPr lang="cs-CZ" sz="2000" dirty="0" smtClean="0"/>
              <a:t>studijní pravidla, rovný přístup ke studiu, přístup orientovaný na studenta, hodnocení vědeckého výkonu,…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573404" y="1502469"/>
          <a:ext cx="7999096" cy="2604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7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Úroveň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Procesy</a:t>
                      </a:r>
                      <a:endParaRPr 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559">
                <a:tc>
                  <a:txBody>
                    <a:bodyPr/>
                    <a:lstStyle/>
                    <a:p>
                      <a:r>
                        <a:rPr lang="cs-CZ" dirty="0" smtClean="0"/>
                        <a:t>Akademici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Hodnocení</a:t>
                      </a:r>
                      <a:r>
                        <a:rPr lang="cs-CZ" baseline="0" dirty="0" smtClean="0"/>
                        <a:t> akademických pracovníků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559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Předmětová anketa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559">
                <a:tc>
                  <a:txBody>
                    <a:bodyPr/>
                    <a:lstStyle/>
                    <a:p>
                      <a:r>
                        <a:rPr lang="cs-CZ" dirty="0" smtClean="0"/>
                        <a:t>Studijní</a:t>
                      </a:r>
                      <a:r>
                        <a:rPr lang="cs-CZ" baseline="0" dirty="0" smtClean="0"/>
                        <a:t> programy/obory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Vnitřní hodnocení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559">
                <a:tc>
                  <a:txBody>
                    <a:bodyPr/>
                    <a:lstStyle/>
                    <a:p>
                      <a:r>
                        <a:rPr lang="cs-CZ" dirty="0" smtClean="0"/>
                        <a:t>Fakulty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Evaluace</a:t>
                      </a:r>
                      <a:r>
                        <a:rPr lang="cs-CZ" baseline="0" dirty="0" smtClean="0"/>
                        <a:t> fakult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810">
                <a:tc>
                  <a:txBody>
                    <a:bodyPr/>
                    <a:lstStyle/>
                    <a:p>
                      <a:r>
                        <a:rPr lang="cs-CZ" dirty="0" smtClean="0"/>
                        <a:t>Univerzita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Strategické řízení</a:t>
                      </a:r>
                    </a:p>
                    <a:p>
                      <a:r>
                        <a:rPr lang="cs-CZ" dirty="0" smtClean="0"/>
                        <a:t>Sociologické</a:t>
                      </a:r>
                      <a:r>
                        <a:rPr lang="cs-CZ" baseline="0" dirty="0" smtClean="0"/>
                        <a:t> průzkumy a institucionální výzkum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361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009651"/>
            <a:ext cx="8086635" cy="514350"/>
          </a:xfrm>
        </p:spPr>
        <p:txBody>
          <a:bodyPr/>
          <a:lstStyle/>
          <a:p>
            <a:r>
              <a:rPr lang="cs-CZ" sz="2000" dirty="0" smtClean="0"/>
              <a:t>Vnitřní systém zajišťování kvality - struktura vnitřních norem: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6" name="Zástupný symbol pro obsah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93" y="2041312"/>
            <a:ext cx="8122982" cy="325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779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99461"/>
            <a:ext cx="8086635" cy="819814"/>
          </a:xfrm>
        </p:spPr>
        <p:txBody>
          <a:bodyPr/>
          <a:lstStyle/>
          <a:p>
            <a:r>
              <a:rPr lang="cs-CZ" sz="2000" dirty="0" smtClean="0"/>
              <a:t>II</a:t>
            </a:r>
            <a:r>
              <a:rPr lang="cs-CZ" sz="2000" dirty="0"/>
              <a:t>. Nastavení </a:t>
            </a:r>
            <a:r>
              <a:rPr lang="cs-CZ" sz="2000" u="sng" dirty="0"/>
              <a:t>modelu vnitřního schvalování studijních programů </a:t>
            </a:r>
            <a:r>
              <a:rPr lang="cs-CZ" sz="2000" dirty="0"/>
              <a:t>a jeho návaznost na současné evaluace, vymezení role a postavení </a:t>
            </a:r>
            <a:r>
              <a:rPr lang="cs-CZ" sz="2000" u="sng" dirty="0"/>
              <a:t>rady pro vnitřní hodnocení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860698"/>
            <a:ext cx="8082321" cy="4271815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Otázky/témata k diskusi (shrnutí):</a:t>
            </a:r>
            <a:endParaRPr lang="cs-CZ" sz="2000" dirty="0"/>
          </a:p>
          <a:p>
            <a:pPr lvl="0"/>
            <a:r>
              <a:rPr lang="cs-CZ" sz="2000" u="sng" dirty="0"/>
              <a:t>Principy</a:t>
            </a:r>
            <a:r>
              <a:rPr lang="cs-CZ" sz="2000" dirty="0"/>
              <a:t>, které chceme do modelu vnitřního zajišťování kvality začlenit (sebehodnocení, angličtina, zahraniční hodnotitel, apod.)</a:t>
            </a:r>
          </a:p>
          <a:p>
            <a:pPr lvl="0"/>
            <a:r>
              <a:rPr lang="cs-CZ" sz="2000" dirty="0"/>
              <a:t>Nastavení a diskuse nad konkrétními </a:t>
            </a:r>
            <a:r>
              <a:rPr lang="cs-CZ" sz="2000" u="sng" dirty="0"/>
              <a:t>modely vnitřního schvalování </a:t>
            </a:r>
            <a:r>
              <a:rPr lang="cs-CZ" sz="2000" dirty="0"/>
              <a:t>a řešení návaznosti na současné evaluace (popř. jejich úprava)</a:t>
            </a:r>
          </a:p>
          <a:p>
            <a:pPr lvl="0"/>
            <a:r>
              <a:rPr lang="cs-CZ" sz="2000" dirty="0"/>
              <a:t>Vymezení rolí jednotlivých </a:t>
            </a:r>
            <a:r>
              <a:rPr lang="cs-CZ" sz="2000" u="sng" dirty="0"/>
              <a:t>orgánů a aktérů</a:t>
            </a:r>
            <a:r>
              <a:rPr lang="cs-CZ" sz="2000" dirty="0"/>
              <a:t>, kteří do procesu budou vstupovat</a:t>
            </a:r>
          </a:p>
          <a:p>
            <a:pPr lvl="0"/>
            <a:r>
              <a:rPr lang="cs-CZ" sz="2000" u="sng" dirty="0"/>
              <a:t>Rada pro vnitřní hodnocení </a:t>
            </a:r>
            <a:r>
              <a:rPr lang="cs-CZ" sz="2000" dirty="0"/>
              <a:t>– složení a obsazení rady, vnitřní členění (panely), role rady (obsahové posouzení programu/formální potvrzení výsledku), postavení členů rady (úvazek/funkce) a jejich předpokládané pracovní vytížení, založení rady spolu s nabytím účinnosti zákona?</a:t>
            </a:r>
          </a:p>
          <a:p>
            <a:pPr lvl="0"/>
            <a:r>
              <a:rPr lang="cs-CZ" sz="2000" dirty="0"/>
              <a:t>Podpůrná </a:t>
            </a:r>
            <a:r>
              <a:rPr lang="cs-CZ" sz="2000" u="sng" dirty="0"/>
              <a:t>organizační struktura </a:t>
            </a:r>
            <a:r>
              <a:rPr lang="cs-CZ" sz="2000" dirty="0"/>
              <a:t>a role Centra pro kvalitu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Hodnocení kvality vysokých škol, Telč 5. 5. 2016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192381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mu_sablona_4×3_cz</Template>
  <TotalTime>154</TotalTime>
  <Words>933</Words>
  <Application>Microsoft Office PowerPoint</Application>
  <PresentationFormat>On-screen Show (4:3)</PresentationFormat>
  <Paragraphs>209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Cesta MU k institucionální akreditaci</vt:lpstr>
      <vt:lpstr>Leitmotivy</vt:lpstr>
      <vt:lpstr>Strategické cíle pro implementaci novely:</vt:lpstr>
      <vt:lpstr>I. Dobudování vnitřního systému zajišťování kvality jako předpokladu pro získání institucionální akreditace a jeho zakotvení v hierarchii vnitřních předpisů</vt:lpstr>
      <vt:lpstr>Vnitřní systém zajišťování kvality – shrnutí požadavků zákona</vt:lpstr>
      <vt:lpstr>Institucionální akreditace</vt:lpstr>
      <vt:lpstr>Vnitřní systém zajišťování kvality – co do něj patří?</vt:lpstr>
      <vt:lpstr>Vnitřní systém zajišťování kvality - struktura vnitřních norem:</vt:lpstr>
      <vt:lpstr>II. Nastavení modelu vnitřního schvalování studijních programů a jeho návaznost na současné evaluace, vymezení role a postavení rady pro vnitřní hodnocení </vt:lpstr>
      <vt:lpstr>Schvalování studijních programů a hodnocení jejich kvality – požadavky zákona a akreditačních standardů</vt:lpstr>
      <vt:lpstr>Zajišťování kvality studijních programů - principy</vt:lpstr>
      <vt:lpstr>Zajišťování kvality studijních programů - účel</vt:lpstr>
      <vt:lpstr>Zajišťování kvality studijních programů – zapojené orgány</vt:lpstr>
      <vt:lpstr>Zajišťování kvality studijních programů - další aktéři:</vt:lpstr>
      <vt:lpstr>Rada pro vnitřní hodnocení – požadavky zákona</vt:lpstr>
      <vt:lpstr>Rada pro vnitřní hodnocení MU</vt:lpstr>
      <vt:lpstr>Vnitřní hodnocení studijních programů</vt:lpstr>
      <vt:lpstr>Vnitřní schvalování studijních programů</vt:lpstr>
      <vt:lpstr>III. Koncepce studijních programů a revize studijní nabídky, standardy kvality pro studijní programy, řešení oblastí vzdělávání </vt:lpstr>
      <vt:lpstr>Studijní programy – požadavky zákona </vt:lpstr>
      <vt:lpstr>Studijní programy MU a revize studijní nabídky</vt:lpstr>
      <vt:lpstr>IV. Řešení přechodného období (fungování univerzity před získáním  institucionální akreditace, příprava stanoviska pro fakulty, harmonogram příprav a souvislost s OP VVV)  </vt:lpstr>
      <vt:lpstr>Díky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Cesta k institucionální akreditaci</dc:title>
  <dc:creator>Mikuláš Bek</dc:creator>
  <cp:lastModifiedBy>Kuba Vykydal</cp:lastModifiedBy>
  <cp:revision>10</cp:revision>
  <cp:lastPrinted>1601-01-01T00:00:00Z</cp:lastPrinted>
  <dcterms:created xsi:type="dcterms:W3CDTF">2016-05-05T06:05:55Z</dcterms:created>
  <dcterms:modified xsi:type="dcterms:W3CDTF">2016-05-10T11:33:54Z</dcterms:modified>
</cp:coreProperties>
</file>