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2" r:id="rId3"/>
    <p:sldId id="303" r:id="rId4"/>
    <p:sldId id="304" r:id="rId5"/>
    <p:sldId id="269" r:id="rId6"/>
    <p:sldId id="263" r:id="rId7"/>
    <p:sldId id="276" r:id="rId8"/>
    <p:sldId id="279" r:id="rId9"/>
    <p:sldId id="281" r:id="rId10"/>
    <p:sldId id="282" r:id="rId11"/>
    <p:sldId id="287" r:id="rId12"/>
    <p:sldId id="288" r:id="rId13"/>
    <p:sldId id="289" r:id="rId14"/>
    <p:sldId id="292" r:id="rId15"/>
    <p:sldId id="294" r:id="rId16"/>
    <p:sldId id="296" r:id="rId17"/>
    <p:sldId id="297" r:id="rId18"/>
    <p:sldId id="299" r:id="rId19"/>
    <p:sldId id="301" r:id="rId2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51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4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20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Hodnocení kvality vysokých škol z perspektivy novely zákona o vysokých školách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>
                <a:latin typeface="+mn-lt"/>
              </a:rPr>
              <a:t/>
            </a:r>
            <a:br>
              <a:rPr lang="cs-CZ" sz="2000" b="1" dirty="0">
                <a:latin typeface="+mn-lt"/>
              </a:rPr>
            </a:br>
            <a:r>
              <a:rPr lang="cs-CZ" sz="2000" b="1" dirty="0" smtClean="0">
                <a:latin typeface="+mn-lt"/>
              </a:rPr>
              <a:t>Telč, 5. května 2016</a:t>
            </a: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 smtClean="0">
                <a:ea typeface="Calibri"/>
                <a:cs typeface="Calibri"/>
              </a:rPr>
              <a:t>Pravidla pro vnitřní hodnocení kvality § 17</a:t>
            </a:r>
          </a:p>
          <a:p>
            <a:pPr marL="0" indent="0">
              <a:buNone/>
            </a:pPr>
            <a:r>
              <a:rPr lang="cs-CZ" dirty="0"/>
              <a:t>Vysoká škola je povinna vypracovat a po schválení předložit k registraci ministerstvu </a:t>
            </a:r>
            <a:r>
              <a:rPr lang="cs-CZ" b="1" dirty="0"/>
              <a:t>vnitřní předpis</a:t>
            </a:r>
            <a:r>
              <a:rPr lang="cs-CZ" dirty="0"/>
              <a:t>, který obsahuje</a:t>
            </a:r>
          </a:p>
          <a:p>
            <a:r>
              <a:rPr lang="cs-CZ" dirty="0"/>
              <a:t>pravidla systému zajišťování kvality vzdělávací, tvůrčí a s nimi související činnosti a</a:t>
            </a:r>
          </a:p>
          <a:p>
            <a:r>
              <a:rPr lang="cs-CZ" dirty="0"/>
              <a:t> vnitřní hodnocení kvality vzdělávací, tvůrčí a s nimi souvisejících činností vysoké školy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Vnitřní předpis stanoví </a:t>
            </a:r>
            <a:r>
              <a:rPr lang="cs-CZ" b="1" dirty="0"/>
              <a:t>standardy vnitřního hodnocení kvality</a:t>
            </a:r>
            <a:r>
              <a:rPr lang="cs-CZ" dirty="0"/>
              <a:t>, tj. soubor pravidel, kterými se řídí orgány vysoké školy při vnitřním hodnocení a zajišťování kvality, upravující zejména:</a:t>
            </a:r>
          </a:p>
          <a:p>
            <a:r>
              <a:rPr lang="cs-CZ" dirty="0"/>
              <a:t>	činnost orgánu pro vnitřní hodnocení kvality (rady pro vnitřní 	hodnocení nebo vědecké rady)</a:t>
            </a:r>
          </a:p>
          <a:p>
            <a:r>
              <a:rPr lang="cs-CZ" dirty="0"/>
              <a:t>	postupy, kterými vysoká škola hodnotí a zajišťuje vzdělávací a 	tvůrčí činnost</a:t>
            </a:r>
          </a:p>
          <a:p>
            <a:r>
              <a:rPr lang="cs-CZ" dirty="0"/>
              <a:t>	</a:t>
            </a:r>
            <a:r>
              <a:rPr lang="cs-CZ" dirty="0" smtClean="0"/>
              <a:t>schvalování a uskutečňování </a:t>
            </a:r>
            <a:r>
              <a:rPr lang="cs-CZ" dirty="0"/>
              <a:t>studijních programů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008733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Národní akreditační úřad pro vysoké školství</a:t>
            </a:r>
            <a:r>
              <a:rPr lang="cs-CZ" sz="2800" dirty="0" smtClean="0">
                <a:ea typeface="Calibri"/>
                <a:cs typeface="Calibri"/>
              </a:rPr>
              <a:t>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Působnost § 83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institucionálních akreditacích 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akreditacích studijních programů 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akreditacích habilitačního řízení a akreditacích řízení ke jmenování profesorem </a:t>
            </a:r>
          </a:p>
          <a:p>
            <a:pPr algn="just">
              <a:lnSpc>
                <a:spcPct val="107000"/>
              </a:lnSpc>
            </a:pPr>
            <a:r>
              <a:rPr lang="cs-CZ" sz="1800" b="1" dirty="0" smtClean="0">
                <a:ea typeface="Calibri"/>
                <a:cs typeface="Calibri"/>
              </a:rPr>
              <a:t>provádí vnější hodnocení vdělávací činnosti vysokých </a:t>
            </a:r>
            <a:r>
              <a:rPr lang="cs-CZ" sz="1800" b="1" dirty="0" smtClean="0">
                <a:ea typeface="Calibri"/>
                <a:cs typeface="Calibri"/>
              </a:rPr>
              <a:t>škol (§ 84)</a:t>
            </a:r>
            <a:endParaRPr lang="cs-CZ" sz="1800" b="1" dirty="0" smtClean="0">
              <a:ea typeface="Calibri"/>
              <a:cs typeface="Calibri"/>
            </a:endParaRP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vydává stanoviska k udělení státního souhlasu a poskytuje ministerstvu na vyžádání součinnost při posuzování podmínek  u poskytování zahraničního vzdělání na území České republiky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posuzuje záležitosti týkající se vysokého školství, které předloží ministr </a:t>
            </a:r>
          </a:p>
          <a:p>
            <a:pPr algn="just">
              <a:lnSpc>
                <a:spcPct val="107000"/>
              </a:lnSpc>
              <a:buFontTx/>
              <a:buChar char="-"/>
            </a:pPr>
            <a:endParaRPr lang="cs-CZ" sz="1800" dirty="0" smtClean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54521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Akreditační úřad vykonává u vysokých škol </a:t>
            </a:r>
            <a:r>
              <a:rPr lang="cs-CZ" sz="1800" b="1" dirty="0" smtClean="0"/>
              <a:t>kontrolu dodržování právních předpisů</a:t>
            </a:r>
            <a:r>
              <a:rPr lang="cs-CZ" sz="1800" dirty="0" smtClean="0"/>
              <a:t>, při skutečňování akreditovaných činností a </a:t>
            </a:r>
            <a:r>
              <a:rPr lang="cs-CZ" sz="1800" b="1" dirty="0" smtClean="0"/>
              <a:t>provádí vnější hodnocení vzdělávací činnosti vysokých škol.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Vnější hodnocení kvality vzdělávací činnosti se provádí: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 smtClean="0"/>
              <a:t>na základě </a:t>
            </a:r>
            <a:r>
              <a:rPr lang="cs-CZ" sz="1800" b="1" dirty="0" smtClean="0"/>
              <a:t>podnětu ministra</a:t>
            </a:r>
            <a:r>
              <a:rPr lang="cs-CZ" sz="1800" dirty="0" smtClean="0"/>
              <a:t>,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 smtClean="0"/>
              <a:t>shledá-li Akreditační úřad </a:t>
            </a:r>
            <a:r>
              <a:rPr lang="cs-CZ" sz="1800" b="1" dirty="0" smtClean="0"/>
              <a:t>závažné důvody pro mimořádné hodnocení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Při vnějším hodnocení může Akreditační úřad používat výsledky </a:t>
            </a:r>
            <a:r>
              <a:rPr lang="cs-CZ" sz="1800" b="1" dirty="0" smtClean="0"/>
              <a:t>vnitřního hodnocení </a:t>
            </a:r>
            <a:r>
              <a:rPr lang="cs-CZ" sz="1800" dirty="0" smtClean="0"/>
              <a:t>kvality vzdělávací činnosti. </a:t>
            </a:r>
          </a:p>
          <a:p>
            <a:pPr marL="0" indent="0" algn="just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0656059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cs-CZ" sz="2800" dirty="0" smtClean="0">
                <a:ea typeface="Calibri"/>
                <a:cs typeface="Calibri"/>
              </a:rPr>
              <a:t> </a:t>
            </a:r>
            <a:endParaRPr lang="cs-CZ" sz="2800" dirty="0">
              <a:ea typeface="Calibri"/>
              <a:cs typeface="Calibri"/>
            </a:endParaRP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z="1800" dirty="0" smtClean="0"/>
              <a:t>Dále </a:t>
            </a:r>
            <a:r>
              <a:rPr lang="cs-CZ" sz="1800" dirty="0"/>
              <a:t>může Akreditační úřad využít případné hodnocení provedené </a:t>
            </a:r>
            <a:r>
              <a:rPr lang="cs-CZ" sz="1800" b="1" dirty="0"/>
              <a:t>všeobecně uznávanou hodnoticí agenturou. 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Pojem „všeobecně uznávaní hodnoticí agrentura“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= agentura, která je zařazená v registru EQAR (Evropském registru agentur zabezpečujících kvalitu), nebo </a:t>
            </a:r>
          </a:p>
          <a:p>
            <a:pPr marL="0" indent="0" algn="just">
              <a:buNone/>
            </a:pPr>
            <a:r>
              <a:rPr lang="cs-CZ" sz="1800" dirty="0" smtClean="0"/>
              <a:t>= agentura, která je členem ENQA (Evropské asociace pro zabezpečování kvality ve vysokém školství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88096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Zajišťování </a:t>
            </a:r>
            <a:r>
              <a:rPr lang="cs-CZ" b="1" dirty="0"/>
              <a:t>kvality a vnitřní hodnocení kvality vs. </a:t>
            </a:r>
            <a:r>
              <a:rPr lang="cs-CZ" b="1" dirty="0" smtClean="0"/>
              <a:t>akreditace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Požadavky na funční systém zajišťování kvality a vnitřního hodnocení kvality jsou jedním z předpokladů pro udělení jednotlivých typů </a:t>
            </a:r>
            <a:r>
              <a:rPr lang="cs-CZ" sz="1800" dirty="0" smtClean="0"/>
              <a:t>akreditací</a:t>
            </a:r>
            <a:r>
              <a:rPr lang="cs-CZ" sz="1800" dirty="0"/>
              <a:t> </a:t>
            </a:r>
            <a:r>
              <a:rPr lang="cs-CZ" sz="1800" dirty="0" smtClean="0"/>
              <a:t>(§ 85).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U </a:t>
            </a:r>
            <a:r>
              <a:rPr lang="cs-CZ" sz="1800" b="1" dirty="0" smtClean="0"/>
              <a:t>institucionální akreditace </a:t>
            </a:r>
            <a:r>
              <a:rPr lang="cs-CZ" sz="1800" dirty="0" smtClean="0"/>
              <a:t>obsahují standardy pro akreditace soubor požadavků na institucionální prostřední vysoké školy, zejména na strategii a řízení vysoké školy, na studijní </a:t>
            </a:r>
            <a:r>
              <a:rPr lang="cs-CZ" sz="1800" dirty="0" smtClean="0"/>
              <a:t>programy, </a:t>
            </a:r>
            <a:r>
              <a:rPr lang="cs-CZ" sz="1800" dirty="0" smtClean="0"/>
              <a:t>na tvůrčí činnost, zejména na výzkum, mezinárodní spolupráci, spolupráci s praxí akademické pracovníky, </a:t>
            </a:r>
            <a:r>
              <a:rPr lang="cs-CZ" sz="1800" b="1" dirty="0" smtClean="0"/>
              <a:t>zdroje a systém zajišťování kvality činností a vnitřního hodnocení kvality činností.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U </a:t>
            </a:r>
            <a:r>
              <a:rPr lang="cs-CZ" sz="1800" b="1" dirty="0" smtClean="0"/>
              <a:t>akreditace studijního programu </a:t>
            </a:r>
            <a:r>
              <a:rPr lang="cs-CZ" sz="1800" dirty="0" smtClean="0"/>
              <a:t>obsahují standardy </a:t>
            </a:r>
            <a:r>
              <a:rPr lang="cs-CZ" sz="1800" dirty="0" smtClean="0"/>
              <a:t>pro akreditace </a:t>
            </a:r>
            <a:r>
              <a:rPr lang="cs-CZ" sz="1800" dirty="0" smtClean="0"/>
              <a:t>rovněž mj. </a:t>
            </a:r>
            <a:r>
              <a:rPr lang="cs-CZ" sz="1800" b="1" dirty="0" smtClean="0"/>
              <a:t>požadavky na zajišťování kvality </a:t>
            </a:r>
            <a:r>
              <a:rPr lang="cs-CZ" sz="1800" b="1" dirty="0" smtClean="0"/>
              <a:t> </a:t>
            </a:r>
            <a:r>
              <a:rPr lang="cs-CZ" sz="1800" b="1" dirty="0" smtClean="0"/>
              <a:t>a hodnocení kvality </a:t>
            </a:r>
            <a:r>
              <a:rPr lang="cs-CZ" sz="1800" b="1" dirty="0" smtClean="0"/>
              <a:t>činností VŠ. </a:t>
            </a: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888972363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Standardy pro akreditace ve vysokém školství § 78a</a:t>
            </a:r>
          </a:p>
          <a:p>
            <a:pPr marL="0" indent="0">
              <a:buNone/>
            </a:pPr>
            <a:endParaRPr lang="cs-CZ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Soubor poždavků týkajících se vysoké školy, stanovených se zřetelem k druhu řízení, účelu hodnocení nebo typům a profilům studijních programů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Budou upraveny v prováděcím předpise k novele zákona o vysokých školách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Obecné zákonné zmocnění obsaženo v § 82a: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Vláda stanoví nařízením standardy pro institucionální akreditaci, standardy pro akreditaci studijního programu, standardy pro akreditaci hablitačního řízení a standardy pro akreditaci řízení ke jmenování profesorem.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53726689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Vnitřním </a:t>
            </a:r>
            <a:r>
              <a:rPr lang="cs-CZ" sz="1800" dirty="0"/>
              <a:t>předpisem vysoké školy jsou </a:t>
            </a:r>
            <a:r>
              <a:rPr lang="cs-CZ" sz="1800" b="1" dirty="0"/>
              <a:t>podrobněji vymezeny procesy vzniku, schvalování a změn návrhů studijních programů </a:t>
            </a:r>
            <a:r>
              <a:rPr lang="cs-CZ" sz="1800" dirty="0"/>
              <a:t>před předložením žádosti o akreditaci 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Zajištění </a:t>
            </a:r>
            <a:r>
              <a:rPr lang="cs-CZ" sz="1800" dirty="0" smtClean="0"/>
              <a:t>a hodnocení kvality vzdělávací činnosti se </a:t>
            </a:r>
            <a:r>
              <a:rPr lang="cs-CZ" sz="1800" b="1" dirty="0" smtClean="0"/>
              <a:t>opírá o procesy zpětné vazb, zejména ankety a kvantitativní a kvalitativní průzkumy</a:t>
            </a:r>
            <a:r>
              <a:rPr lang="cs-CZ" sz="1800" dirty="0" smtClean="0"/>
              <a:t>, přičemž jsou do těchto procesů zapojeni akademičtí pracovníci, studenti, věcně příslušné profesní komory, oborová sdružení mebo organizace zaměstnavatelů nebo další odborníci z praxe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</a:t>
            </a:r>
            <a:r>
              <a:rPr lang="cs-CZ" sz="1800" b="1" dirty="0" smtClean="0"/>
              <a:t>sleduje ukazatele</a:t>
            </a:r>
            <a:r>
              <a:rPr lang="cs-CZ" sz="1800" dirty="0" smtClean="0"/>
              <a:t>, které má nastaveny v oblasti vzdělávací a tvůrčí činnosti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vždy sleduje </a:t>
            </a:r>
            <a:r>
              <a:rPr lang="cs-CZ" sz="1800" b="1" dirty="0" smtClean="0"/>
              <a:t>studijní neúspěšnost, míru řádného ukončení studia, míru úspěšnosti v přijímacím řízení a uplatnitelnost absolventů </a:t>
            </a:r>
            <a:r>
              <a:rPr lang="cs-CZ" sz="1800" dirty="0" smtClean="0"/>
              <a:t>studijního programu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078023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b="1" dirty="0"/>
              <a:t>Požadavky na kvalitu ve vztahu k udělení </a:t>
            </a:r>
            <a:r>
              <a:rPr lang="cs-CZ" b="1" dirty="0" smtClean="0"/>
              <a:t>insitucionální akreditace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Funkční vnitřní systém zajišťování kvality vzdělávací činnosti je upraven ve </a:t>
            </a:r>
            <a:r>
              <a:rPr lang="cs-CZ" sz="1800" b="1" dirty="0" smtClean="0"/>
              <a:t>vnitřním předpise a případně v dalších vnitřních dokumentech a pracovních náplních</a:t>
            </a:r>
            <a:r>
              <a:rPr lang="cs-CZ" sz="1800" dirty="0" smtClean="0"/>
              <a:t> příslušných osob na vysoké škole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rada </a:t>
            </a:r>
            <a:r>
              <a:rPr lang="cs-CZ" sz="1800" dirty="0" smtClean="0"/>
              <a:t>pro vnitřní hodnocení a na všech úrovních řízení vymezeny </a:t>
            </a:r>
            <a:r>
              <a:rPr lang="cs-CZ" sz="1800" b="1" dirty="0" smtClean="0"/>
              <a:t>pravomoci a odpovědnosti</a:t>
            </a:r>
            <a:r>
              <a:rPr lang="cs-CZ" sz="1800" dirty="0" smtClean="0"/>
              <a:t> za </a:t>
            </a:r>
            <a:r>
              <a:rPr lang="cs-CZ" sz="1800" smtClean="0"/>
              <a:t>kvalitu </a:t>
            </a:r>
            <a:r>
              <a:rPr lang="cs-CZ" sz="1800" smtClean="0"/>
              <a:t>činností VŠ 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Na fungování vnitřního systému zajišťování a hodnocení kvality jsou vyčleněny </a:t>
            </a:r>
            <a:r>
              <a:rPr lang="cs-CZ" sz="1800" b="1" dirty="0" smtClean="0"/>
              <a:t>personální, materiální a finanční prostředky </a:t>
            </a:r>
            <a:r>
              <a:rPr lang="cs-CZ" sz="1800" dirty="0" smtClean="0"/>
              <a:t>odpovídající velikosti a členění vysoké školy a rozsahu uskutečňované vzdělávací činnosti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Je </a:t>
            </a:r>
            <a:r>
              <a:rPr lang="cs-CZ" sz="1800" b="1" dirty="0" smtClean="0"/>
              <a:t>zakotvena odpovědnost </a:t>
            </a:r>
            <a:r>
              <a:rPr lang="cs-CZ" sz="1800" dirty="0" smtClean="0"/>
              <a:t>za zajišťování kvality na všech úrovních řízení vysoké školy a rozložení pravomocí je </a:t>
            </a:r>
            <a:r>
              <a:rPr lang="cs-CZ" sz="1800" b="1" dirty="0" smtClean="0"/>
              <a:t>jednoznačně stanoveno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878252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Symbol" panose="05050102010706020507" pitchFamily="18" charset="2"/>
              <a:buChar char="-"/>
            </a:pP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má </a:t>
            </a:r>
            <a:r>
              <a:rPr lang="cs-CZ" sz="1800" b="1" dirty="0" smtClean="0"/>
              <a:t>srozumitelným způsobem popsáno propojení </a:t>
            </a:r>
            <a:r>
              <a:rPr lang="cs-CZ" sz="1800" dirty="0" smtClean="0"/>
              <a:t>zajišťování a hodnocení kvality mezi vzdělávacími, tvůrčími  a souvisejícími činnostmi vysoké školy a toto propojení </a:t>
            </a:r>
            <a:r>
              <a:rPr lang="cs-CZ" sz="1800" b="1" dirty="0" smtClean="0"/>
              <a:t>odpovídajícím způsobem realizuje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Hodnocení kvality vzdělávací činnosti se opírá o </a:t>
            </a:r>
            <a:r>
              <a:rPr lang="cs-CZ" sz="1800" b="1" dirty="0" smtClean="0"/>
              <a:t>procesy zpětné vazby </a:t>
            </a:r>
            <a:r>
              <a:rPr lang="cs-CZ" sz="1800" dirty="0" smtClean="0"/>
              <a:t>(stejně jako u požadavku o akreditaci studijního programu)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Výsledky</a:t>
            </a:r>
            <a:r>
              <a:rPr lang="cs-CZ" sz="1800" dirty="0" smtClean="0"/>
              <a:t> hodnocení kvality vzdělávací činnosti </a:t>
            </a:r>
            <a:r>
              <a:rPr lang="cs-CZ" sz="1800" b="1" dirty="0" smtClean="0"/>
              <a:t>jsou dostupné </a:t>
            </a:r>
            <a:r>
              <a:rPr lang="cs-CZ" sz="1800" dirty="0" smtClean="0"/>
              <a:t>členům akademické obce dané vysoké školy a ostatním odborníkům na vysoké škole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Hodnocení kvality vzdělávací činnosti je prováděno </a:t>
            </a:r>
            <a:r>
              <a:rPr lang="cs-CZ" sz="1800" b="1" dirty="0" smtClean="0"/>
              <a:t>pravidelně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</a:t>
            </a:r>
            <a:r>
              <a:rPr lang="cs-CZ" sz="1800" b="1" dirty="0" smtClean="0"/>
              <a:t>průběžně hodnotí a zdokonaluje </a:t>
            </a:r>
            <a:r>
              <a:rPr lang="cs-CZ" sz="1800" dirty="0" smtClean="0"/>
              <a:t>systém a procesy zajišťování kvality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Vnitřní systém zajišťování a hodnocení kvality se opírá o </a:t>
            </a:r>
            <a:r>
              <a:rPr lang="cs-CZ" sz="1800" b="1" dirty="0" smtClean="0"/>
              <a:t>systematické sledování všech souvisejících procesů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má zavedeny </a:t>
            </a:r>
            <a:r>
              <a:rPr lang="cs-CZ" sz="1800" b="1" dirty="0" smtClean="0"/>
              <a:t>kontrolní procesy </a:t>
            </a:r>
            <a:r>
              <a:rPr lang="cs-CZ" sz="1800" dirty="0" smtClean="0"/>
              <a:t>a na ně navazující procesy směřující k </a:t>
            </a:r>
            <a:r>
              <a:rPr lang="cs-CZ" sz="1800" b="1" dirty="0" smtClean="0"/>
              <a:t>nápravě zjištěných nedostatků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</a:t>
            </a:r>
            <a:r>
              <a:rPr lang="cs-CZ" sz="1800" b="1" dirty="0" smtClean="0"/>
              <a:t>škola zveřejňuje základní informace </a:t>
            </a:r>
            <a:r>
              <a:rPr lang="cs-CZ" sz="1800" dirty="0" smtClean="0"/>
              <a:t>o fungování vnitřního systému zajišťování kvality a hodnocení kvality, včetně pravidelných základních </a:t>
            </a:r>
            <a:r>
              <a:rPr lang="cs-CZ" sz="1800" b="1" dirty="0" smtClean="0"/>
              <a:t>informacích o dosažených výsledcích a případně přijatých opatření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077080802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Děkuji za pozornost. 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50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dirty="0" smtClean="0"/>
              <a:t>Hlavní </a:t>
            </a:r>
            <a:r>
              <a:rPr lang="cs-CZ" sz="2800" dirty="0"/>
              <a:t>změny v oblasti zajišťování kvality v souvislosti s přijetím novely zákona č. 111/1998 Sb., o vysokých školách- zákon č. 137/2016 Sb</a:t>
            </a:r>
            <a:r>
              <a:rPr lang="cs-CZ" sz="2800" dirty="0" smtClean="0"/>
              <a:t>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9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zveřejněn ve Sbírce zákonů dne 2. 5. 2016, účinnost od 1. 9. 2016</a:t>
            </a:r>
            <a:r>
              <a:rPr lang="cs-CZ" sz="2600" dirty="0"/>
              <a:t/>
            </a:r>
            <a:br>
              <a:rPr lang="cs-CZ" sz="2600" dirty="0"/>
            </a:br>
            <a:endParaRPr lang="cs-CZ" sz="26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vysoké školy mají povinnost </a:t>
            </a:r>
            <a:r>
              <a:rPr lang="cs-CZ" sz="2600" b="1" dirty="0" smtClean="0"/>
              <a:t>soustavně zajišťovat </a:t>
            </a:r>
            <a:r>
              <a:rPr lang="cs-CZ" sz="2600" dirty="0" smtClean="0"/>
              <a:t>kvalitu vzdělávací činnosti a souvisejících tvůrčích činností a mít nastaven </a:t>
            </a:r>
            <a:r>
              <a:rPr lang="cs-CZ" sz="2600" b="1" dirty="0" smtClean="0"/>
              <a:t>systém vnitřního hodnocení </a:t>
            </a:r>
            <a:r>
              <a:rPr lang="cs-CZ" sz="2600" dirty="0" smtClean="0"/>
              <a:t>kvality vzdělávací činnosti 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6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zajišťování této kvality se nově řadí do </a:t>
            </a:r>
            <a:r>
              <a:rPr lang="cs-CZ" sz="2600" b="1" dirty="0" smtClean="0"/>
              <a:t>samosprávné působnosti</a:t>
            </a:r>
            <a:r>
              <a:rPr lang="cs-CZ" sz="2600" dirty="0" smtClean="0"/>
              <a:t> veřejné vysoké školy: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600" b="1" dirty="0" smtClean="0"/>
              <a:t>	§ </a:t>
            </a:r>
            <a:r>
              <a:rPr lang="cs-CZ" sz="2600" b="1" dirty="0"/>
              <a:t>6 písm. d) </a:t>
            </a:r>
            <a:r>
              <a:rPr lang="cs-CZ" sz="2600" dirty="0"/>
              <a:t>zajišťování kvality vzdělávací, tvůrčí a s nimi souvisejících činností </a:t>
            </a:r>
            <a:r>
              <a:rPr lang="cs-CZ" sz="2600" dirty="0" smtClean="0"/>
              <a:t>	a </a:t>
            </a:r>
            <a:r>
              <a:rPr lang="cs-CZ" sz="2600" dirty="0"/>
              <a:t>vnitřní  hodnocení kvality vzdělávací, tvůrčí a s nimi souvisejících činností </a:t>
            </a:r>
            <a:r>
              <a:rPr lang="cs-CZ" sz="2600" dirty="0" smtClean="0"/>
              <a:t>	vysoké školy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600" dirty="0"/>
              <a:t>	</a:t>
            </a:r>
            <a:r>
              <a:rPr lang="cs-CZ" sz="2600" b="1" dirty="0" smtClean="0"/>
              <a:t>§ 77b </a:t>
            </a:r>
            <a:r>
              <a:rPr lang="cs-CZ" sz="2600" dirty="0" smtClean="0"/>
              <a:t>vysoká škola je povinna zavést a udržovat systém </a:t>
            </a:r>
            <a:r>
              <a:rPr lang="cs-CZ" sz="2600" dirty="0"/>
              <a:t>zajišťování kvality </a:t>
            </a:r>
            <a:r>
              <a:rPr lang="cs-CZ" sz="2600" dirty="0" smtClean="0"/>
              <a:t>	vzdělávací</a:t>
            </a:r>
            <a:r>
              <a:rPr lang="cs-CZ" sz="2600" dirty="0"/>
              <a:t>, </a:t>
            </a:r>
            <a:r>
              <a:rPr lang="cs-CZ" sz="2600" dirty="0" smtClean="0"/>
              <a:t>tvůrčí </a:t>
            </a:r>
            <a:r>
              <a:rPr lang="cs-CZ" sz="2600" dirty="0"/>
              <a:t>a s nimi </a:t>
            </a:r>
            <a:r>
              <a:rPr lang="cs-CZ" sz="2600" dirty="0" smtClean="0"/>
              <a:t>souvisejících  </a:t>
            </a:r>
            <a:r>
              <a:rPr lang="cs-CZ" sz="2600" dirty="0"/>
              <a:t>činností </a:t>
            </a:r>
            <a:r>
              <a:rPr lang="cs-CZ" sz="2600" dirty="0" smtClean="0"/>
              <a:t> a </a:t>
            </a:r>
            <a:r>
              <a:rPr lang="cs-CZ" sz="2600" dirty="0"/>
              <a:t>vnitřní </a:t>
            </a:r>
            <a:r>
              <a:rPr lang="cs-CZ" sz="2600" dirty="0" smtClean="0"/>
              <a:t>hodnocení </a:t>
            </a:r>
            <a:r>
              <a:rPr lang="cs-CZ" sz="2600" dirty="0"/>
              <a:t>kvality </a:t>
            </a:r>
            <a:r>
              <a:rPr lang="cs-CZ" sz="2600" dirty="0" smtClean="0"/>
              <a:t>	vzdělávací</a:t>
            </a:r>
            <a:r>
              <a:rPr lang="cs-CZ" sz="2600" dirty="0"/>
              <a:t>, tvůrčí a s </a:t>
            </a:r>
            <a:r>
              <a:rPr lang="cs-CZ" sz="2600" dirty="0" smtClean="0"/>
              <a:t>	nimi </a:t>
            </a:r>
            <a:r>
              <a:rPr lang="cs-CZ" sz="2600" dirty="0"/>
              <a:t>souvisejících činností </a:t>
            </a:r>
            <a:r>
              <a:rPr lang="cs-CZ" sz="2600" dirty="0" smtClean="0"/>
              <a:t> vysoké  školy</a:t>
            </a:r>
            <a:endParaRPr lang="cs-CZ" sz="26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26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b="1" dirty="0" smtClean="0"/>
              <a:t>funkční systém </a:t>
            </a:r>
            <a:r>
              <a:rPr lang="cs-CZ" sz="2600" dirty="0" smtClean="0"/>
              <a:t>vnitřního hodnocení kvality vzdělávací činnosti a způsob jejího zajišťování je </a:t>
            </a:r>
            <a:r>
              <a:rPr lang="cs-CZ" sz="2600" b="1" dirty="0" smtClean="0"/>
              <a:t>předpokladem pro udělení akreditace </a:t>
            </a:r>
            <a:r>
              <a:rPr lang="cs-CZ" sz="2600" dirty="0" smtClean="0"/>
              <a:t>dle nového systému akreditací</a:t>
            </a:r>
          </a:p>
          <a:p>
            <a:pPr fontAlgn="auto">
              <a:spcAft>
                <a:spcPts val="0"/>
              </a:spcAft>
              <a:defRPr/>
            </a:pPr>
            <a:endParaRPr lang="en-US" sz="26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53285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47664" y="1844825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Část osmá  - Hodnocení vysoké školy (§ 77a až § 77c)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vysoká škola zajišťuje kvalitu svých činností a tyto činnosti podléhají pravidelnému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hodnocení se uskutečňuje jako vnější a vnitřní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vnější hodnocení provádí Akreditační úřad</a:t>
            </a:r>
          </a:p>
          <a:p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Zajišťování kvality vzdělávací činnosti se opírá zejména 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vymezení </a:t>
            </a:r>
            <a:r>
              <a:rPr lang="cs-CZ" b="1" dirty="0"/>
              <a:t>poslání a strategie</a:t>
            </a:r>
            <a:r>
              <a:rPr lang="cs-CZ" dirty="0"/>
              <a:t> vysoké školy </a:t>
            </a:r>
            <a:r>
              <a:rPr lang="cs-CZ" dirty="0" smtClean="0"/>
              <a:t>(strategický záměr)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vymezení </a:t>
            </a:r>
            <a:r>
              <a:rPr lang="cs-CZ" b="1" dirty="0"/>
              <a:t>povinností</a:t>
            </a:r>
            <a:r>
              <a:rPr lang="cs-CZ" dirty="0"/>
              <a:t> vedoucích zaměstnanců a členů orgánů vysoké školy a jejích součástí ve vztahu ke kvalitě vzdělávací činnosti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organizaci </a:t>
            </a:r>
            <a:r>
              <a:rPr lang="cs-CZ" b="1" dirty="0"/>
              <a:t>vysoké školy</a:t>
            </a:r>
            <a:r>
              <a:rPr lang="cs-CZ" dirty="0"/>
              <a:t>, stanovení působnosti, pravomocí a povinností orgánů, vedoucích zaměstnanců a členů orgánů vysoké školy a jejích součástí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zdroje </a:t>
            </a:r>
            <a:r>
              <a:rPr lang="cs-CZ" b="1" dirty="0"/>
              <a:t>finanční, personální a informační</a:t>
            </a:r>
            <a:r>
              <a:rPr lang="cs-CZ" dirty="0"/>
              <a:t> pro výkon </a:t>
            </a:r>
            <a:r>
              <a:rPr lang="cs-CZ" dirty="0" smtClean="0"/>
              <a:t> </a:t>
            </a:r>
            <a:r>
              <a:rPr lang="cs-CZ" dirty="0" err="1" smtClean="0"/>
              <a:t>činnostií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02800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Spolupráci a vzájemné vazby </a:t>
            </a:r>
            <a:r>
              <a:rPr lang="cs-CZ" dirty="0"/>
              <a:t>vysoké školy s jinými vysokými školami, s veřejnými výzkumnými institucemi a jinými právnickými osobami zabývajícími </a:t>
            </a:r>
            <a:r>
              <a:rPr lang="cs-CZ" dirty="0" err="1" smtClean="0"/>
              <a:t>VaVaI</a:t>
            </a:r>
            <a:r>
              <a:rPr lang="cs-CZ" dirty="0" smtClean="0"/>
              <a:t>, </a:t>
            </a:r>
            <a:r>
              <a:rPr lang="cs-CZ" dirty="0"/>
              <a:t>se zaměstnavateli </a:t>
            </a:r>
            <a:r>
              <a:rPr lang="cs-CZ" dirty="0" smtClean="0"/>
              <a:t>atd.</a:t>
            </a:r>
            <a:endParaRPr lang="cs-CZ" dirty="0"/>
          </a:p>
          <a:p>
            <a:r>
              <a:rPr lang="cs-CZ" b="1" dirty="0"/>
              <a:t>Vymezení standardů a postupů </a:t>
            </a:r>
            <a:r>
              <a:rPr lang="cs-CZ" dirty="0"/>
              <a:t>vnitřního hodnocení kvality vzdělávací činnosti vysoké školy</a:t>
            </a:r>
          </a:p>
          <a:p>
            <a:r>
              <a:rPr lang="cs-CZ" b="1" dirty="0"/>
              <a:t>Nápravná a preventivní opatření </a:t>
            </a:r>
            <a:r>
              <a:rPr lang="cs-CZ" dirty="0"/>
              <a:t>a opatření přijímaná za účelem zlepšování </a:t>
            </a:r>
          </a:p>
          <a:p>
            <a:r>
              <a:rPr lang="cs-CZ" b="1" dirty="0"/>
              <a:t>Vnitřní dokumenty a záznamy</a:t>
            </a:r>
            <a:r>
              <a:rPr lang="cs-CZ" dirty="0"/>
              <a:t>, které se týkají zajišťování kvality vzdělávací činnosti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51479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 smtClean="0">
                <a:ea typeface="Calibri"/>
                <a:cs typeface="Calibri"/>
              </a:rPr>
              <a:t>Vnitřní hodnocení kvality vzdělávací činnosti spočívá :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>
                <a:ea typeface="Calibri"/>
                <a:cs typeface="Calibri"/>
              </a:rPr>
              <a:t>v </a:t>
            </a:r>
            <a:r>
              <a:rPr lang="cs-CZ" sz="1800" b="1" dirty="0" smtClean="0">
                <a:ea typeface="Calibri"/>
                <a:cs typeface="Calibri"/>
              </a:rPr>
              <a:t>aplikaci standardů a postupů </a:t>
            </a:r>
            <a:r>
              <a:rPr lang="cs-CZ" sz="1800" dirty="0" smtClean="0">
                <a:ea typeface="Calibri"/>
                <a:cs typeface="Calibri"/>
              </a:rPr>
              <a:t>vnitřního hodnocení kvality vzdělávací činnosti </a:t>
            </a:r>
            <a:endParaRPr lang="cs-CZ" sz="1800" dirty="0" smtClean="0">
              <a:ea typeface="Calibri"/>
              <a:cs typeface="Calibri"/>
            </a:endParaRP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nastavení činnosti </a:t>
            </a:r>
            <a:r>
              <a:rPr lang="cs-CZ" sz="1800" b="1" dirty="0" smtClean="0">
                <a:ea typeface="Calibri"/>
                <a:cs typeface="Calibri"/>
              </a:rPr>
              <a:t>rady pro vnitřní hodnocení</a:t>
            </a:r>
            <a:endParaRPr lang="cs-CZ" sz="1800" b="1" dirty="0" smtClean="0">
              <a:ea typeface="Calibri"/>
              <a:cs typeface="Calibri"/>
            </a:endParaRP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ve</a:t>
            </a:r>
            <a:r>
              <a:rPr lang="cs-CZ" sz="1800" b="1" dirty="0" smtClean="0">
                <a:ea typeface="Calibri"/>
                <a:cs typeface="Calibri"/>
              </a:rPr>
              <a:t> </a:t>
            </a:r>
            <a:r>
              <a:rPr lang="cs-CZ" sz="1800" b="1" dirty="0" smtClean="0">
                <a:ea typeface="Calibri"/>
                <a:cs typeface="Calibri"/>
              </a:rPr>
              <a:t>vypracování zprávy o vnitřním hodnocení kvality </a:t>
            </a:r>
            <a:r>
              <a:rPr lang="cs-CZ" sz="1800" dirty="0" smtClean="0">
                <a:ea typeface="Calibri"/>
                <a:cs typeface="Calibri"/>
              </a:rPr>
              <a:t> činností </a:t>
            </a:r>
            <a:r>
              <a:rPr lang="cs-CZ" sz="1800" dirty="0" smtClean="0">
                <a:ea typeface="Calibri"/>
                <a:cs typeface="Calibri"/>
              </a:rPr>
              <a:t>vysoké školy, která popisuje dosažené kvalitativní výstupy vysoké školy </a:t>
            </a:r>
            <a:r>
              <a:rPr lang="cs-CZ" sz="1800" dirty="0" smtClean="0">
                <a:ea typeface="Calibri"/>
                <a:cs typeface="Calibri"/>
              </a:rPr>
              <a:t> </a:t>
            </a:r>
            <a:r>
              <a:rPr lang="cs-CZ" sz="1800" dirty="0" smtClean="0">
                <a:ea typeface="Calibri"/>
                <a:cs typeface="Calibri"/>
              </a:rPr>
              <a:t>a opatření přijatá k odstranění případných zjištěných nedostatků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a jejím zveřejnění - </a:t>
            </a:r>
            <a:r>
              <a:rPr lang="cs-CZ" sz="1800" b="1" dirty="0" smtClean="0">
                <a:ea typeface="Calibri"/>
                <a:cs typeface="Calibri"/>
              </a:rPr>
              <a:t>zpřístupnění </a:t>
            </a:r>
            <a:r>
              <a:rPr lang="cs-CZ" sz="1800" dirty="0" smtClean="0">
                <a:ea typeface="Calibri"/>
                <a:cs typeface="Calibri"/>
              </a:rPr>
              <a:t>orgánům </a:t>
            </a:r>
            <a:r>
              <a:rPr lang="cs-CZ" sz="1800" dirty="0" smtClean="0">
                <a:ea typeface="Calibri"/>
                <a:cs typeface="Calibri"/>
              </a:rPr>
              <a:t>a členům orgánů vysoké školy a jejích </a:t>
            </a:r>
            <a:r>
              <a:rPr lang="cs-CZ" sz="1800" b="1" dirty="0" smtClean="0">
                <a:ea typeface="Calibri"/>
                <a:cs typeface="Calibri"/>
              </a:rPr>
              <a:t>součástí,  </a:t>
            </a:r>
            <a:r>
              <a:rPr lang="cs-CZ" sz="1800" b="1" dirty="0" smtClean="0">
                <a:ea typeface="Calibri"/>
                <a:cs typeface="Calibri"/>
              </a:rPr>
              <a:t>Akreditačnímu úřadu a </a:t>
            </a:r>
            <a:r>
              <a:rPr lang="cs-CZ" sz="1800" b="1" dirty="0" smtClean="0">
                <a:ea typeface="Calibri"/>
                <a:cs typeface="Calibri"/>
              </a:rPr>
              <a:t>ministerstvu </a:t>
            </a:r>
            <a:r>
              <a:rPr lang="cs-CZ" sz="1800" dirty="0" smtClean="0">
                <a:ea typeface="Calibri"/>
                <a:cs typeface="Calibri"/>
              </a:rPr>
              <a:t> </a:t>
            </a:r>
            <a:endParaRPr lang="cs-CZ" sz="1800" dirty="0" smtClean="0">
              <a:ea typeface="Calibri"/>
              <a:cs typeface="Calibri"/>
            </a:endParaRP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59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400" b="1" dirty="0" smtClean="0">
                <a:ea typeface="Calibri"/>
                <a:cs typeface="Calibri"/>
              </a:rPr>
              <a:t>Rada pro vnitřní hodnocení kvality §12a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altLang="cs-CZ" sz="2400" b="1" dirty="0" smtClean="0"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sz="1800" b="1" dirty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</a:pPr>
            <a:r>
              <a:rPr lang="cs-CZ" altLang="cs-CZ" sz="1800" dirty="0" smtClean="0">
                <a:sym typeface="Symbol" panose="05050102010706020507" pitchFamily="18" charset="2"/>
              </a:rPr>
              <a:t>zřizuje </a:t>
            </a:r>
            <a:r>
              <a:rPr lang="cs-CZ" altLang="cs-CZ" sz="1800" dirty="0">
                <a:sym typeface="Symbol" panose="05050102010706020507" pitchFamily="18" charset="2"/>
              </a:rPr>
              <a:t>se ve </a:t>
            </a:r>
            <a:r>
              <a:rPr lang="cs-CZ" altLang="cs-CZ" sz="1800" b="1" dirty="0" smtClean="0">
                <a:sym typeface="Symbol" panose="05050102010706020507" pitchFamily="18" charset="2"/>
              </a:rPr>
              <a:t>statutu</a:t>
            </a:r>
          </a:p>
          <a:p>
            <a:pPr algn="just">
              <a:lnSpc>
                <a:spcPct val="107000"/>
              </a:lnSpc>
            </a:pPr>
            <a:r>
              <a:rPr lang="cs-CZ" altLang="cs-CZ" sz="1800" dirty="0" smtClean="0">
                <a:sym typeface="Symbol" panose="05050102010706020507" pitchFamily="18" charset="2"/>
              </a:rPr>
              <a:t>pokud veřejná vysoká škola </a:t>
            </a:r>
            <a:r>
              <a:rPr lang="cs-CZ" altLang="cs-CZ" sz="1800" b="1" dirty="0" smtClean="0">
                <a:sym typeface="Symbol" panose="05050102010706020507" pitchFamily="18" charset="2"/>
              </a:rPr>
              <a:t>nemá institucionální akreditaci, </a:t>
            </a:r>
            <a:r>
              <a:rPr lang="cs-CZ" altLang="cs-CZ" sz="1800" dirty="0" smtClean="0">
                <a:sym typeface="Symbol" panose="05050102010706020507" pitchFamily="18" charset="2"/>
              </a:rPr>
              <a:t>může působnost rady pro vnitřní hodnocení vykonávat </a:t>
            </a:r>
            <a:r>
              <a:rPr lang="cs-CZ" altLang="cs-CZ" sz="1800" b="1" dirty="0" smtClean="0">
                <a:sym typeface="Symbol" panose="05050102010706020507" pitchFamily="18" charset="2"/>
              </a:rPr>
              <a:t>vědecká/umělecká rada </a:t>
            </a:r>
            <a:r>
              <a:rPr lang="cs-CZ" altLang="cs-CZ" sz="1800" dirty="0" smtClean="0">
                <a:sym typeface="Symbol" panose="05050102010706020507" pitchFamily="18" charset="2"/>
              </a:rPr>
              <a:t>veřejné vysoké školy</a:t>
            </a:r>
          </a:p>
          <a:p>
            <a:pPr algn="just">
              <a:lnSpc>
                <a:spcPct val="107000"/>
              </a:lnSpc>
            </a:pPr>
            <a:r>
              <a:rPr lang="cs-CZ" altLang="cs-CZ" sz="1800" b="1" dirty="0" smtClean="0">
                <a:sym typeface="Symbol" panose="05050102010706020507" pitchFamily="18" charset="2"/>
              </a:rPr>
              <a:t>délku funkčního </a:t>
            </a:r>
            <a:r>
              <a:rPr lang="cs-CZ" altLang="cs-CZ" sz="1800" b="1" dirty="0">
                <a:sym typeface="Symbol" panose="05050102010706020507" pitchFamily="18" charset="2"/>
              </a:rPr>
              <a:t>období </a:t>
            </a:r>
            <a:r>
              <a:rPr lang="cs-CZ" altLang="cs-CZ" sz="1800" dirty="0">
                <a:sym typeface="Symbol" panose="05050102010706020507" pitchFamily="18" charset="2"/>
              </a:rPr>
              <a:t>stanoví vnitřní </a:t>
            </a:r>
            <a:r>
              <a:rPr lang="cs-CZ" altLang="cs-CZ" sz="1800" dirty="0" smtClean="0">
                <a:sym typeface="Symbol" panose="05050102010706020507" pitchFamily="18" charset="2"/>
              </a:rPr>
              <a:t>předpis</a:t>
            </a:r>
            <a:endParaRPr lang="cs-CZ" altLang="cs-CZ" sz="1800" dirty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endParaRPr lang="cs-CZ" altLang="cs-CZ" sz="1800" b="1" dirty="0" smtClean="0">
              <a:sym typeface="Symbol" panose="05050102010706020507" pitchFamily="18" charset="2"/>
            </a:endParaRPr>
          </a:p>
          <a:p>
            <a:pPr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altLang="cs-CZ" sz="1800" dirty="0" smtClean="0">
              <a:ea typeface="Calibri"/>
              <a:cs typeface="Calibri"/>
            </a:endParaRP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alt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2418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cs-CZ" sz="1800" b="1" dirty="0"/>
              <a:t>Složení rady: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předsedou </a:t>
            </a:r>
            <a:r>
              <a:rPr lang="cs-CZ" sz="1800" dirty="0"/>
              <a:t>je rektor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místopředsedu </a:t>
            </a:r>
            <a:r>
              <a:rPr lang="cs-CZ" sz="1800" dirty="0"/>
              <a:t>jmenuje rektor z akademických pracovníků veřejné vysoké školy - musí být </a:t>
            </a:r>
            <a:r>
              <a:rPr lang="cs-CZ" sz="1800" b="1" dirty="0"/>
              <a:t>docent nebo profesor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předseda </a:t>
            </a:r>
            <a:r>
              <a:rPr lang="cs-CZ" sz="1800" b="1" dirty="0"/>
              <a:t>akademického senátu </a:t>
            </a:r>
            <a:r>
              <a:rPr lang="cs-CZ" sz="1800" dirty="0"/>
              <a:t>je obligatorním členem rady pro vnitřní hodnocení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ostatní členy </a:t>
            </a:r>
            <a:r>
              <a:rPr lang="cs-CZ" sz="1800" dirty="0" smtClean="0"/>
              <a:t>jmenuje rektor, z toho 1</a:t>
            </a:r>
            <a:r>
              <a:rPr lang="cs-CZ" sz="1800" dirty="0" smtClean="0">
                <a:sym typeface="Symbol"/>
              </a:rPr>
              <a:t>3 na návrhy vědecké rady, 13 na návrh akademického senátu – z toho </a:t>
            </a:r>
            <a:r>
              <a:rPr lang="cs-CZ" sz="1800" b="1" dirty="0" smtClean="0">
                <a:sym typeface="Symbol"/>
              </a:rPr>
              <a:t>1 </a:t>
            </a:r>
            <a:r>
              <a:rPr lang="cs-CZ" sz="1800" b="1" dirty="0">
                <a:sym typeface="Symbol"/>
              </a:rPr>
              <a:t>člen </a:t>
            </a:r>
            <a:r>
              <a:rPr lang="cs-CZ" sz="1800" dirty="0">
                <a:sym typeface="Symbol"/>
              </a:rPr>
              <a:t>musí být z </a:t>
            </a:r>
            <a:r>
              <a:rPr lang="cs-CZ" sz="1800" b="1" dirty="0">
                <a:sym typeface="Symbol"/>
              </a:rPr>
              <a:t>řad </a:t>
            </a:r>
            <a:r>
              <a:rPr lang="cs-CZ" sz="1800" b="1" dirty="0" smtClean="0">
                <a:sym typeface="Symbol"/>
              </a:rPr>
              <a:t>studentů,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sym typeface="Symbol"/>
              </a:rPr>
              <a:t>v případě, že rektor nejmenuje členem rady, toho kdo byl navržen, je povinen toto navrhovateli </a:t>
            </a:r>
            <a:r>
              <a:rPr lang="cs-CZ" sz="1800" b="1" dirty="0" smtClean="0">
                <a:sym typeface="Symbol"/>
              </a:rPr>
              <a:t>zdůvodnit</a:t>
            </a:r>
            <a:endParaRPr lang="cs-CZ" sz="1800" dirty="0" smtClean="0">
              <a:sym typeface="Symbol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243191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Působnost </a:t>
            </a:r>
            <a:r>
              <a:rPr lang="cs-CZ" b="1" dirty="0" smtClean="0">
                <a:ea typeface="Calibri"/>
                <a:cs typeface="Calibri"/>
              </a:rPr>
              <a:t>rady:</a:t>
            </a:r>
            <a:endParaRPr lang="cs-CZ" b="1" dirty="0" smtClean="0">
              <a:ea typeface="Calibri"/>
              <a:cs typeface="Calibri"/>
            </a:endParaRP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>
                <a:ea typeface="Calibri"/>
                <a:cs typeface="Calibri"/>
              </a:rPr>
              <a:t>schvaluje návrh pravidel </a:t>
            </a:r>
            <a:r>
              <a:rPr lang="cs-CZ" sz="1800" dirty="0" smtClean="0">
                <a:ea typeface="Calibri"/>
                <a:cs typeface="Calibri"/>
              </a:rPr>
              <a:t>systému zajišťování kvality </a:t>
            </a:r>
            <a:r>
              <a:rPr lang="cs-CZ" sz="1800" dirty="0" smtClean="0">
                <a:ea typeface="Calibri"/>
                <a:cs typeface="Calibri"/>
              </a:rPr>
              <a:t>činností </a:t>
            </a:r>
            <a:r>
              <a:rPr lang="cs-CZ" sz="1800" dirty="0" smtClean="0">
                <a:ea typeface="Calibri"/>
                <a:cs typeface="Calibri"/>
              </a:rPr>
              <a:t>a vnitřního hodnocení kvality </a:t>
            </a:r>
            <a:r>
              <a:rPr lang="cs-CZ" sz="1800" dirty="0" smtClean="0">
                <a:ea typeface="Calibri"/>
                <a:cs typeface="Calibri"/>
              </a:rPr>
              <a:t>vysoké </a:t>
            </a:r>
            <a:r>
              <a:rPr lang="cs-CZ" sz="1800" dirty="0" smtClean="0">
                <a:ea typeface="Calibri"/>
                <a:cs typeface="Calibri"/>
              </a:rPr>
              <a:t>školy předložený rektorem </a:t>
            </a:r>
            <a:r>
              <a:rPr lang="cs-CZ" sz="1800" dirty="0" smtClean="0">
                <a:ea typeface="Calibri"/>
                <a:cs typeface="Calibri"/>
              </a:rPr>
              <a:t>  </a:t>
            </a:r>
            <a:endParaRPr lang="cs-CZ" sz="1800" dirty="0" smtClean="0">
              <a:ea typeface="Calibri"/>
              <a:cs typeface="Calibri"/>
            </a:endParaRP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řídí </a:t>
            </a:r>
            <a:r>
              <a:rPr lang="cs-CZ" sz="1800" b="1" dirty="0" smtClean="0">
                <a:ea typeface="Calibri"/>
                <a:cs typeface="Calibri"/>
              </a:rPr>
              <a:t>průběh vnitřního hodnocení kvality </a:t>
            </a:r>
            <a:r>
              <a:rPr lang="cs-CZ" sz="1800" dirty="0" smtClean="0">
                <a:ea typeface="Calibri"/>
                <a:cs typeface="Calibri"/>
              </a:rPr>
              <a:t>vzdělávací činnosti veřejné vysoké školy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zpracovává </a:t>
            </a:r>
            <a:r>
              <a:rPr lang="cs-CZ" sz="1800" b="1" dirty="0" smtClean="0">
                <a:ea typeface="Calibri"/>
                <a:cs typeface="Calibri"/>
              </a:rPr>
              <a:t>zprávu o vnitřním hodnocení </a:t>
            </a:r>
            <a:r>
              <a:rPr lang="cs-CZ" sz="1800" dirty="0" smtClean="0">
                <a:ea typeface="Calibri"/>
                <a:cs typeface="Calibri"/>
              </a:rPr>
              <a:t>kvality činností VVŠ a </a:t>
            </a:r>
            <a:r>
              <a:rPr lang="cs-CZ" sz="1800" b="1" dirty="0" smtClean="0">
                <a:ea typeface="Calibri"/>
                <a:cs typeface="Calibri"/>
              </a:rPr>
              <a:t>dodatky </a:t>
            </a:r>
            <a:r>
              <a:rPr lang="cs-CZ" sz="1800" dirty="0" smtClean="0">
                <a:ea typeface="Calibri"/>
                <a:cs typeface="Calibri"/>
              </a:rPr>
              <a:t>k této zprávě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vede </a:t>
            </a:r>
            <a:r>
              <a:rPr lang="cs-CZ" sz="1800" b="1" dirty="0" smtClean="0">
                <a:ea typeface="Calibri"/>
                <a:cs typeface="Calibri"/>
              </a:rPr>
              <a:t>průběžné záznamy o vnitřním hodnocení </a:t>
            </a:r>
            <a:r>
              <a:rPr lang="cs-CZ" sz="1800" dirty="0" smtClean="0">
                <a:ea typeface="Calibri"/>
                <a:cs typeface="Calibri"/>
              </a:rPr>
              <a:t>kvality činností VVŠ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vykonává další činnosti v rozsahu stanoveném statutem veřejné vysoké školy </a:t>
            </a:r>
            <a:endParaRPr lang="cs-CZ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66487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900" b="1" dirty="0" smtClean="0">
                <a:ea typeface="Calibri"/>
                <a:cs typeface="Calibri"/>
              </a:rPr>
              <a:t>Zpráva </a:t>
            </a:r>
            <a:r>
              <a:rPr lang="cs-CZ" sz="1900" b="1" dirty="0">
                <a:ea typeface="Calibri"/>
                <a:cs typeface="Calibri"/>
              </a:rPr>
              <a:t>o vnitřním </a:t>
            </a:r>
            <a:r>
              <a:rPr lang="cs-CZ" sz="1900" b="1" dirty="0" smtClean="0"/>
              <a:t>hodnocení </a:t>
            </a:r>
            <a:r>
              <a:rPr lang="cs-CZ" sz="1900" b="1" dirty="0" smtClean="0"/>
              <a:t>:</a:t>
            </a:r>
            <a:endParaRPr lang="cs-CZ" sz="1900" b="1" dirty="0" smtClean="0"/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vypracovává</a:t>
            </a:r>
            <a:r>
              <a:rPr lang="cs-CZ" sz="1900" dirty="0" smtClean="0"/>
              <a:t> rada pro vnitřní hodnocení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projednává</a:t>
            </a:r>
            <a:r>
              <a:rPr lang="cs-CZ" sz="1900" dirty="0" smtClean="0"/>
              <a:t> vědecká rada veřejné vysoké školy po předložení předsedou rady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dirty="0" smtClean="0"/>
              <a:t>následně</a:t>
            </a:r>
            <a:r>
              <a:rPr lang="cs-CZ" sz="1900" b="1" dirty="0" smtClean="0"/>
              <a:t> </a:t>
            </a:r>
            <a:r>
              <a:rPr lang="cs-CZ" sz="1900" b="1" dirty="0" smtClean="0"/>
              <a:t>schvaluje</a:t>
            </a:r>
            <a:r>
              <a:rPr lang="cs-CZ" sz="1900" dirty="0" smtClean="0"/>
              <a:t> </a:t>
            </a:r>
            <a:r>
              <a:rPr lang="cs-CZ" sz="1900" dirty="0" smtClean="0"/>
              <a:t>akademický senát </a:t>
            </a:r>
            <a:endParaRPr lang="cs-CZ" sz="1900" dirty="0" smtClean="0"/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dirty="0" smtClean="0"/>
              <a:t>poté </a:t>
            </a:r>
            <a:r>
              <a:rPr lang="cs-CZ" sz="1900" b="1" dirty="0" smtClean="0"/>
              <a:t>projednává </a:t>
            </a:r>
            <a:r>
              <a:rPr lang="cs-CZ" sz="1900" dirty="0" smtClean="0"/>
              <a:t>zprávu správní rada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termín vypracování  zprávy </a:t>
            </a:r>
            <a:r>
              <a:rPr lang="cs-CZ" sz="1900" dirty="0" smtClean="0"/>
              <a:t>se stanoví vnitřním předpisem, </a:t>
            </a:r>
            <a:r>
              <a:rPr lang="cs-CZ" sz="1900" b="1" dirty="0" smtClean="0"/>
              <a:t>nejméně však jednou za 5 let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aktualizace zprávy </a:t>
            </a:r>
            <a:r>
              <a:rPr lang="cs-CZ" sz="1900" dirty="0" smtClean="0"/>
              <a:t>-</a:t>
            </a:r>
            <a:r>
              <a:rPr lang="cs-CZ" sz="1900" b="1" dirty="0" smtClean="0"/>
              <a:t> </a:t>
            </a:r>
            <a:r>
              <a:rPr lang="cs-CZ" sz="1900" dirty="0" smtClean="0"/>
              <a:t>každoročně formou dodatku, který popisuje změny v kvalitě a řidících opatředních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povinnost zpřístupnit zprávu </a:t>
            </a:r>
            <a:r>
              <a:rPr lang="cs-CZ" sz="1900" dirty="0" smtClean="0"/>
              <a:t>-</a:t>
            </a:r>
            <a:r>
              <a:rPr lang="cs-CZ" sz="1900" b="1" dirty="0" smtClean="0"/>
              <a:t> </a:t>
            </a:r>
            <a:r>
              <a:rPr lang="cs-CZ" sz="1900" dirty="0" smtClean="0"/>
              <a:t>orgánům a členům orgánů vysoké školy a jejích součástí, Akreditačnímu úřadu a ministerstvu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312719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2194</TotalTime>
  <Words>1370</Words>
  <Application>Microsoft Office PowerPoint</Application>
  <PresentationFormat>Předvádění na obrazovce (4:3)</PresentationFormat>
  <Paragraphs>140</Paragraphs>
  <Slides>19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pwp_msmt</vt:lpstr>
      <vt:lpstr>Hodnocení kvality vysokých škol z perspektivy novely zákona o vysokých školách   Telč, 5. května 2016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Karolína</cp:lastModifiedBy>
  <cp:revision>196</cp:revision>
  <cp:lastPrinted>2016-05-04T17:34:19Z</cp:lastPrinted>
  <dcterms:created xsi:type="dcterms:W3CDTF">2015-03-10T10:27:08Z</dcterms:created>
  <dcterms:modified xsi:type="dcterms:W3CDTF">2016-05-05T07:42:40Z</dcterms:modified>
</cp:coreProperties>
</file>